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y="5143500" cx="9144000"/>
  <p:notesSz cx="6858000" cy="9144000"/>
  <p:embeddedFontLst>
    <p:embeddedFont>
      <p:font typeface="PT Sans Narrow"/>
      <p:regular r:id="rId94"/>
      <p:bold r:id="rId95"/>
    </p:embeddedFont>
    <p:embeddedFont>
      <p:font typeface="Open Sans Light"/>
      <p:regular r:id="rId96"/>
      <p:bold r:id="rId97"/>
      <p:italic r:id="rId98"/>
      <p:boldItalic r:id="rId99"/>
    </p:embeddedFont>
    <p:embeddedFont>
      <p:font typeface="Open Sans"/>
      <p:regular r:id="rId100"/>
      <p:bold r:id="rId101"/>
      <p:italic r:id="rId102"/>
      <p:boldItalic r:id="rId10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font" Target="fonts/OpenSans-boldItalic.fntdata"/><Relationship Id="rId102" Type="http://schemas.openxmlformats.org/officeDocument/2006/relationships/font" Target="fonts/OpenSans-italic.fntdata"/><Relationship Id="rId101" Type="http://schemas.openxmlformats.org/officeDocument/2006/relationships/font" Target="fonts/OpenSans-bold.fntdata"/><Relationship Id="rId100" Type="http://schemas.openxmlformats.org/officeDocument/2006/relationships/font" Target="fonts/OpenSans-regular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PTSansNarrow-bold.fntdata"/><Relationship Id="rId94" Type="http://schemas.openxmlformats.org/officeDocument/2006/relationships/font" Target="fonts/PTSansNarrow-regular.fntdata"/><Relationship Id="rId97" Type="http://schemas.openxmlformats.org/officeDocument/2006/relationships/font" Target="fonts/OpenSansLight-bold.fntdata"/><Relationship Id="rId96" Type="http://schemas.openxmlformats.org/officeDocument/2006/relationships/font" Target="fonts/OpenSansLight-regular.fntdata"/><Relationship Id="rId11" Type="http://schemas.openxmlformats.org/officeDocument/2006/relationships/slide" Target="slides/slide6.xml"/><Relationship Id="rId99" Type="http://schemas.openxmlformats.org/officeDocument/2006/relationships/font" Target="fonts/OpenSansLight-boldItalic.fntdata"/><Relationship Id="rId10" Type="http://schemas.openxmlformats.org/officeDocument/2006/relationships/slide" Target="slides/slide5.xml"/><Relationship Id="rId98" Type="http://schemas.openxmlformats.org/officeDocument/2006/relationships/font" Target="fonts/OpenSans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43ad8b48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43ad8b48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3dfde6b3f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3dfde6b3f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3dfde6b3f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3dfde6b3f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fd6cf499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fd6cf499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3dfde6b3f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3dfde6b3f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3dfde6b3f_2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3dfde6b3f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3dfde6b3f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3dfde6b3f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3dfde6b3f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3dfde6b3f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3dfde6b3f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b3dfde6b3f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3dfde6b3f_2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3dfde6b3f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4063b3c6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4063b3c6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3dfde6b3f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3dfde6b3f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3dfde6b3f_2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3dfde6b3f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3dfde6b3f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3dfde6b3f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3dfde6b3f_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3dfde6b3f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3dfde6b3f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3dfde6b3f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3dfde6b3f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b3dfde6b3f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fd6cf499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efd6cf499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3dfde6b3f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b3dfde6b3f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3dfde6b3f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3dfde6b3f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4d995ea9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b4d995ea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4063b3c6f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4063b3c6f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3dfde6b3f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b3dfde6b3f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3dfde6b3f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3dfde6b3f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fd6cf499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efd6cf499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3dfde6b3f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3dfde6b3f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3dfde6b3f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3dfde6b3f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4d995ea9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4d995ea9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3dfde6b3f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3dfde6b3f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3dfde6b3f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3dfde6b3f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fd6cf499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efd6cf499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3dfde6b3f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b3dfde6b3f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4063b3c6f_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4063b3c6f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b3dfde6b3f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b3dfde6b3f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4d995ea9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4d995ea9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4063b3c6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b4063b3c6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4063b3c6f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b4063b3c6f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4063b3c6f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b4063b3c6f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4063b3c6f_4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b4063b3c6f_4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b4063b3c6f_4_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b4063b3c6f_4_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4063b3c6f_4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b4063b3c6f_4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415905e4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b415905e4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415905e43_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415905e43_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4063b3c6f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4063b3c6f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415905e43_5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b415905e43_5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415905e43_5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b415905e43_5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415905e43_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415905e43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415905e43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415905e43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415905e43_5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b415905e43_5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415905e43_5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b415905e43_5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b415905e43_5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b415905e43_5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415905e43_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b415905e43_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46c2c06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b46c2c06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46c2c063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b46c2c063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3dfde6b3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3dfde6b3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b46c2c06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b46c2c06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b46c2c063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b46c2c063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b46c2c063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b46c2c063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b46c2c063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b46c2c063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b46c2c06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b46c2c06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b46c2c063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b46c2c063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46c2c0635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b46c2c0635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b46c2c063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b46c2c063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b46c2c063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b46c2c063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b46c2c063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b46c2c063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43ad8b4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43ad8b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4063b3c6f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b4063b3c6f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b4063b3c6f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b4063b3c6f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b4063b3c6f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b4063b3c6f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b4063b3c6f_3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b4063b3c6f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b4063b3c6f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b4063b3c6f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b4063b3c6f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b4063b3c6f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b4063b3c6f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b4063b3c6f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b4063b3c6f_3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b4063b3c6f_3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b4063b3c6f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b4063b3c6f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b4063b3c6f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b4063b3c6f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43ad8b48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43ad8b48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b4063b3c6f_3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b4063b3c6f_3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b4063b3c6f_3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b4063b3c6f_3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b4063b3c6f_3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b4063b3c6f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b4063b3c6f_3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b4063b3c6f_3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efd6cf499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efd6cf499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b4063b3c6f_3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b4063b3c6f_3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b43c448d1d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b43c448d1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b3dfde6b3f_2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b3dfde6b3f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b43ad8b48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2b43ad8b4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43ad8b48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43ad8b4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8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0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hyperlink" Target="https://refactoring.guru/design-patterns" TargetMode="External"/><Relationship Id="rId4" Type="http://schemas.openxmlformats.org/officeDocument/2006/relationships/hyperlink" Target="https://sourcemaking.com/design_patterns" TargetMode="External"/><Relationship Id="rId5" Type="http://schemas.openxmlformats.org/officeDocument/2006/relationships/hyperlink" Target="https://www.visual-paradigm.com/guide/uml-unified-modeling-language/uml-class-diagram-tutorial/" TargetMode="External"/><Relationship Id="rId6" Type="http://schemas.openxmlformats.org/officeDocument/2006/relationships/hyperlink" Target="https://www.scaler.com/topics/concrete-class-in-java/" TargetMode="External"/><Relationship Id="rId7" Type="http://schemas.openxmlformats.org/officeDocument/2006/relationships/hyperlink" Target="https://www.w3schools.com/java/java_abstract.asp" TargetMode="External"/><Relationship Id="rId8" Type="http://schemas.openxmlformats.org/officeDocument/2006/relationships/hyperlink" Target="https://www.visual-paradigm.com/guide/uml-unified-modeling-language/uml-aggregation-vs-composition/#:~:text=Aggregation%20implies%20a%20relationship%20where,exist%20independent%20of%20the%20parent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medium.com/@aydinserbest34/understanding-dependencies-in-object-oriented-programming-and-testing-7e9059f54561" TargetMode="External"/><Relationship Id="rId4" Type="http://schemas.openxmlformats.org/officeDocument/2006/relationships/hyperlink" Target="https://www.analyticsvidhya.com/blog/2020/10/inheritance-object-oriented-programming/#:~:text=In%20object%2Doriented%20programming%20OOP,and%20establishes%20relationships%20between%20classes" TargetMode="External"/><Relationship Id="rId9" Type="http://schemas.openxmlformats.org/officeDocument/2006/relationships/hyperlink" Target="https://web.archive.org/web/20200802111420/http://www.lhotka.net:80/weblog/ShouldAllAppsBeNtier.aspx" TargetMode="External"/><Relationship Id="rId5" Type="http://schemas.openxmlformats.org/officeDocument/2006/relationships/hyperlink" Target="https://www.redhat.com/architect/14-software-architecture-patterns#:~:text=There%20are%20numerous%20advantages%20to,patterns%20you%20can%20tap%20into" TargetMode="External"/><Relationship Id="rId6" Type="http://schemas.openxmlformats.org/officeDocument/2006/relationships/hyperlink" Target="https://www.redhat.com/architect/14-software-architecture-patterns#:~:text=There%20are%20numerous%20advantages%20to,patterns%20you%20can%20tap%20into" TargetMode="External"/><Relationship Id="rId7" Type="http://schemas.openxmlformats.org/officeDocument/2006/relationships/hyperlink" Target="https://www.javier8a.com/itc/bd1/articulo.pdf" TargetMode="External"/><Relationship Id="rId8" Type="http://schemas.openxmlformats.org/officeDocument/2006/relationships/hyperlink" Target="https://www.codecademy.com/article/what-is-res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 Patterns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 </a:t>
            </a:r>
            <a:r>
              <a:rPr lang="en" sz="1800"/>
              <a:t>Zachary Handel, </a:t>
            </a:r>
            <a:r>
              <a:rPr lang="en" sz="1800"/>
              <a:t>Lucas Hasting, and Braden Harris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Review - UML Class Diagrams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213" y="1792079"/>
            <a:ext cx="6753576" cy="2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Creational Pattern - Abstract Factory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Design pattern that lets you produce families of related objects without specifying their concrete classes.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</a:t>
            </a:r>
            <a:r>
              <a:rPr lang="en"/>
              <a:t>eclare </a:t>
            </a:r>
            <a:r>
              <a:rPr lang="en"/>
              <a:t>interfaces </a:t>
            </a:r>
            <a:r>
              <a:rPr lang="en"/>
              <a:t>for each distinct product of the product family.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all variants of products follow those interfaces.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Requires an </a:t>
            </a:r>
            <a:r>
              <a:rPr b="1" lang="en"/>
              <a:t>Abstract Factory Interface</a:t>
            </a:r>
            <a:r>
              <a:rPr lang="en"/>
              <a:t> - an interface with a list of creation methods for all products that are part of the product family.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concrete factory implements a “version” of the abstract factory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Why use it - It influences reuse of code when creating multiple objects with similar functions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Creating a GUI (Graphical User Interface) for Windows and MAC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0"/>
            <a:ext cx="85206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40"/>
              <a:t>Abstract Factory</a:t>
            </a:r>
            <a:r>
              <a:rPr lang="en" sz="2740"/>
              <a:t> - Structure</a:t>
            </a:r>
            <a:endParaRPr sz="2740"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725" y="522300"/>
            <a:ext cx="6985100" cy="45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131"/>
              <a:buFont typeface="Arial"/>
              <a:buNone/>
            </a:pPr>
            <a:r>
              <a:rPr lang="en" sz="2740"/>
              <a:t>Abstract Factory - Example</a:t>
            </a:r>
            <a:endParaRPr sz="27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325" y="707388"/>
            <a:ext cx="6229350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Creational Pattern - </a:t>
            </a:r>
            <a:r>
              <a:rPr lang="en"/>
              <a:t>Builder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D</a:t>
            </a:r>
            <a:r>
              <a:rPr lang="en"/>
              <a:t>esign pattern that </a:t>
            </a:r>
            <a:r>
              <a:rPr lang="en"/>
              <a:t>lets you construct complex objects step by step.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pattern allows you to produce different types and representations of an object using the same construction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 the object construction code out of its own class and move it to separate objects called builders.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extract a series of calls to the builder steps you use to construct a product into a separate class called director.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director class defines the order in which to execute the building steps, while the builder provides the implementation for those steps.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When many objects have similar parts to them.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Online software to build the car of your dreams.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Builder </a:t>
            </a:r>
            <a:r>
              <a:rPr lang="en" sz="2640"/>
              <a:t>- Structure</a:t>
            </a:r>
            <a:endParaRPr sz="2640"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75" y="466200"/>
            <a:ext cx="4334175" cy="45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Creational Pattern - Factory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Definition</a:t>
            </a:r>
            <a:r>
              <a:rPr lang="en"/>
              <a:t> - D</a:t>
            </a:r>
            <a:r>
              <a:rPr lang="en"/>
              <a:t>esign pattern that p</a:t>
            </a:r>
            <a:r>
              <a:rPr lang="en"/>
              <a:t>rovides an interface for creating objects in a superclass.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subclasses to alter the type of objects that will be created.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Subclasses may return different types of products only if these products have a common base class or interface.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factory method is used to create the object (returns a new object).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To add objects to your main code without having to change it to adapt to the new object.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Adding support for boats on an application meant to sell different types of products.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Factory Method - Structure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50" y="679850"/>
            <a:ext cx="7331900" cy="43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copy existing objects without making your code dependent on their classes.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Delegates the cloning process to the actual objects that are being cloned.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pattern declares a common interface for all objects that support cloning.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Lets you clone an object without coupling your code to the class of that object.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interface contains just a single clone method.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cloning method creates an object of the current class and carries over all of the field values of the old object into the new one.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To make copies of a particular object.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Saving an order from a cart on an online application.</a:t>
            </a:r>
            <a:endParaRPr/>
          </a:p>
        </p:txBody>
      </p:sp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Creational Pattern - Prototype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01038" y="9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</a:t>
            </a:r>
            <a:r>
              <a:rPr lang="en"/>
              <a:t>- Structure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600" y="666475"/>
            <a:ext cx="5364425" cy="43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Software Design Pattern?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(as programmers) face recurring problems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happens if we do not know Software Design Patterns?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of Organizing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“Each software design pattern describes a problem which occurs over and over again in our </a:t>
            </a:r>
            <a:r>
              <a:rPr lang="en"/>
              <a:t>environment, and then describes the core of the solution to that problem, in such a way that you can use this solution a million times over, without doing it the same way twice.”  </a:t>
            </a:r>
            <a:endParaRPr/>
          </a:p>
          <a:p>
            <a:pPr indent="0" lvl="0" marL="5029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500"/>
              <a:t>- Gamma, Helm, Johnson, Vlissides</a:t>
            </a:r>
            <a:endParaRPr i="1"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Creational Pattern - Singleton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e</a:t>
            </a:r>
            <a:r>
              <a:rPr lang="en"/>
              <a:t>nsures that a class has only one instance, while providing a global access point to this instance.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1: Make the default constructor private, to prevent other objects from using the new operator with the Singleton class.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2: </a:t>
            </a:r>
            <a:r>
              <a:rPr lang="en"/>
              <a:t>Create a static creation method that acts as a constructor. Under the hood, this method calls the private constructor to create an object and saves it in a static field. All following calls to this method return the cached object.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is it used - To control access to some shared resource.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An object that connects to a database.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688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Singleton </a:t>
            </a:r>
            <a:r>
              <a:rPr lang="en" sz="2840"/>
              <a:t>- Structure</a:t>
            </a:r>
            <a:endParaRPr sz="2840"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962" y="518200"/>
            <a:ext cx="6414074" cy="44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</a:t>
            </a:r>
            <a:r>
              <a:rPr lang="en"/>
              <a:t>Pattern - Adaptor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Definition - </a:t>
            </a:r>
            <a:r>
              <a:rPr lang="en"/>
              <a:t>Design pattern that a</a:t>
            </a:r>
            <a:r>
              <a:rPr lang="en"/>
              <a:t>llows objects with incompatible interfaces to collaborate.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 adapter wraps one of the objects to hide the complexity of conversion happening behind the scenes.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wrapped object isn’t even aware of the adapter.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adapter gets an interface, compatible with one of the existing objects.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Using this interface, the existing object can safely call the adapter’s methods.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Upon receiving a call, the adapter passes the request to the second object, but in a format and order that the second object expects.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is it used - To translate incompatible formats to a compatible format without the need to change the main 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Using JSON formatted data for a product that uses XML formatted data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Adaptor </a:t>
            </a:r>
            <a:r>
              <a:rPr lang="en"/>
              <a:t>- Structure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25" y="658901"/>
            <a:ext cx="7642726" cy="42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</a:t>
            </a:r>
            <a:r>
              <a:rPr lang="en"/>
              <a:t>Bridge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split a large class or a set of closely related classes into two separate hierarchies (abstraction and implementation)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be developed independently of each other.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Abstraction </a:t>
            </a:r>
            <a:r>
              <a:rPr lang="en"/>
              <a:t>-  A high-level control layer for some entity, delegates the work to implementation.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Implementation </a:t>
            </a:r>
            <a:r>
              <a:rPr lang="en"/>
              <a:t>- Methods for implementation, can be an API (Application Programmable Interface).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Uses composition instead of </a:t>
            </a:r>
            <a:r>
              <a:rPr lang="en"/>
              <a:t>inheritance</a:t>
            </a:r>
            <a:r>
              <a:rPr lang="en"/>
              <a:t> to add functionality.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It makes the produce easier to read and less complicated to execute.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Remotes that controls a television.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Bridge </a:t>
            </a:r>
            <a:r>
              <a:rPr lang="en"/>
              <a:t>- Structure</a:t>
            </a:r>
            <a:endParaRPr/>
          </a:p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 rotWithShape="1">
          <a:blip r:embed="rId3">
            <a:alphaModFix/>
          </a:blip>
          <a:srcRect b="-2420" l="0" r="0" t="2420"/>
          <a:stretch/>
        </p:blipFill>
        <p:spPr>
          <a:xfrm>
            <a:off x="1270625" y="653075"/>
            <a:ext cx="6602749" cy="44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Bridge - Example</a:t>
            </a:r>
            <a:endParaRPr sz="29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240"/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375" y="386850"/>
            <a:ext cx="6143625" cy="46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</a:t>
            </a:r>
            <a:r>
              <a:rPr lang="en"/>
              <a:t>Composite</a:t>
            </a:r>
            <a:endParaRPr/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compose objects into tree structures and then work with these structures as if they were individual objects.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use classifications (components) to build a tree.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uses a component interface to </a:t>
            </a:r>
            <a:r>
              <a:rPr lang="en"/>
              <a:t>retrieve</a:t>
            </a:r>
            <a:r>
              <a:rPr lang="en"/>
              <a:t> an item from a container and it uses a </a:t>
            </a:r>
            <a:r>
              <a:rPr lang="en"/>
              <a:t>leaf</a:t>
            </a:r>
            <a:r>
              <a:rPr lang="en"/>
              <a:t> class to execute the item.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use it - To simplify items that can go together (example: a product can go to a box, so a product would be the child of a box).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The cost of a delivery.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Composite </a:t>
            </a:r>
            <a:r>
              <a:rPr lang="en"/>
              <a:t>- Structure</a:t>
            </a:r>
            <a:endParaRPr/>
          </a:p>
        </p:txBody>
      </p:sp>
      <p:sp>
        <p:nvSpPr>
          <p:cNvPr id="242" name="Google Shape;242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475" y="0"/>
            <a:ext cx="3954075" cy="49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Composite - Example</a:t>
            </a:r>
            <a:endParaRPr/>
          </a:p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325" y="503450"/>
            <a:ext cx="4746975" cy="44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724" y="205387"/>
            <a:ext cx="3814550" cy="473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attach new behaviors to objects by placing these objects inside special wrapper objects that contain the behaviors.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wrapper is an object that can be linked with some target object.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aggression or composition instead of </a:t>
            </a:r>
            <a:r>
              <a:rPr lang="en"/>
              <a:t>inheritance.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wrapper contains the same set of methods as the target and delegates to it all requests it receives.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use it - To handle future additions to the product.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Sending notifications through multiple platforms and adding those platforms as they are needed.</a:t>
            </a:r>
            <a:endParaRPr/>
          </a:p>
        </p:txBody>
      </p:sp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</a:t>
            </a:r>
            <a:r>
              <a:rPr lang="en"/>
              <a:t>Decorator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</a:t>
            </a:r>
            <a:r>
              <a:rPr lang="en"/>
              <a:t>- Structure</a:t>
            </a:r>
            <a:endParaRPr/>
          </a:p>
        </p:txBody>
      </p:sp>
      <p:sp>
        <p:nvSpPr>
          <p:cNvPr id="262" name="Google Shape;262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075" y="102875"/>
            <a:ext cx="4370100" cy="49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Decorator -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546" y="0"/>
            <a:ext cx="5300454" cy="50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Facade</a:t>
            </a:r>
            <a:endParaRPr/>
          </a:p>
        </p:txBody>
      </p:sp>
      <p:sp>
        <p:nvSpPr>
          <p:cNvPr id="276" name="Google Shape;276;p45"/>
          <p:cNvSpPr txBox="1"/>
          <p:nvPr>
            <p:ph idx="1" type="body"/>
          </p:nvPr>
        </p:nvSpPr>
        <p:spPr>
          <a:xfrm>
            <a:off x="311700" y="1152475"/>
            <a:ext cx="85206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provides a simplified interface to a library, a framework, or any other complex set of classes.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/>
              <a:t>rovides a simple interface to a complex subsystem which contains lots of moving parts.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limited functionality in comparison to working with the subsystem directly.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includes only those features that clients really care about.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Additional Facade class can be created to prevent polluting a single facade with unrelated features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use it - To simplify any third-party classes/frameworks used in a program.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A video converter using many conversion classes from a framework.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Facade </a:t>
            </a:r>
            <a:r>
              <a:rPr lang="en"/>
              <a:t>- Structure</a:t>
            </a:r>
            <a:endParaRPr/>
          </a:p>
        </p:txBody>
      </p:sp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137" y="732975"/>
            <a:ext cx="6081725" cy="42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Facade - Example</a:t>
            </a:r>
            <a:endParaRPr/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253" y="1393025"/>
            <a:ext cx="5514275" cy="36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Flyweight</a:t>
            </a:r>
            <a:endParaRPr/>
          </a:p>
        </p:txBody>
      </p:sp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fit more objects into the available amount of RAM by sharing common parts of state between multiple objects instead of keeping all of the data in each object.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similar to a cache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Shares data between objects to prevent duplicate use of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may be in a class and accessed via a cache like array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use it - To reduce the size of the product.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World Example - Color palettes in a video game/tree objects on a canvas.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Flyweight </a:t>
            </a:r>
            <a:r>
              <a:rPr lang="en"/>
              <a:t>- Structure</a:t>
            </a:r>
            <a:endParaRPr/>
          </a:p>
        </p:txBody>
      </p:sp>
      <p:sp>
        <p:nvSpPr>
          <p:cNvPr id="302" name="Google Shape;302;p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50" y="670475"/>
            <a:ext cx="6700100" cy="42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>
            <p:ph type="title"/>
          </p:nvPr>
        </p:nvSpPr>
        <p:spPr>
          <a:xfrm>
            <a:off x="311700" y="967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Flyweight -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50"/>
          <p:cNvPicPr preferRelativeResize="0"/>
          <p:nvPr/>
        </p:nvPicPr>
        <p:blipFill rotWithShape="1">
          <a:blip r:embed="rId3">
            <a:alphaModFix/>
          </a:blip>
          <a:srcRect b="1549" l="0" r="0" t="-1550"/>
          <a:stretch/>
        </p:blipFill>
        <p:spPr>
          <a:xfrm>
            <a:off x="1167767" y="667671"/>
            <a:ext cx="6808462" cy="43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Pattern - P</a:t>
            </a:r>
            <a:r>
              <a:rPr lang="en"/>
              <a:t>roxy</a:t>
            </a:r>
            <a:endParaRPr/>
          </a:p>
        </p:txBody>
      </p:sp>
      <p:sp>
        <p:nvSpPr>
          <p:cNvPr id="316" name="Google Shape;316;p5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- </a:t>
            </a:r>
            <a:r>
              <a:rPr lang="en"/>
              <a:t>Design pattern that </a:t>
            </a:r>
            <a:r>
              <a:rPr lang="en"/>
              <a:t>lets you provide a substitute or placeholder for another object.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proxy </a:t>
            </a:r>
            <a:r>
              <a:rPr lang="en"/>
              <a:t>controls access to the original object, allowing you to perform something either before or after the request gets through to the original object.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To process information before making a request or to add to the service before using 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Adding a cache functionality to downloading videos from a third-party youtube library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“Gang of Four”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Erich Gamma, </a:t>
            </a:r>
            <a:r>
              <a:rPr lang="en"/>
              <a:t>John Vlissides, </a:t>
            </a:r>
            <a:r>
              <a:rPr lang="en"/>
              <a:t>Ralph Johnson, Richard Helm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Their Inspiration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Wrote </a:t>
            </a:r>
            <a:r>
              <a:rPr i="1" lang="en"/>
              <a:t>Design Patterns: Elements of Reusable Object-Oriented Software</a:t>
            </a:r>
            <a:endParaRPr i="1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736" y="2339475"/>
            <a:ext cx="6024550" cy="26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Proxy </a:t>
            </a:r>
            <a:r>
              <a:rPr lang="en"/>
              <a:t>- Structure</a:t>
            </a:r>
            <a:endParaRPr/>
          </a:p>
        </p:txBody>
      </p:sp>
      <p:sp>
        <p:nvSpPr>
          <p:cNvPr id="322" name="Google Shape;322;p5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7265"/>
            <a:ext cx="4572000" cy="488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Proxy - Example</a:t>
            </a:r>
            <a:endParaRPr/>
          </a:p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175" y="320850"/>
            <a:ext cx="5674825" cy="46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Pattern- Chain of Responsibility</a:t>
            </a:r>
            <a:endParaRPr/>
          </a:p>
        </p:txBody>
      </p:sp>
      <p:sp>
        <p:nvSpPr>
          <p:cNvPr id="336" name="Google Shape;336;p54"/>
          <p:cNvSpPr txBox="1"/>
          <p:nvPr>
            <p:ph idx="1" type="body"/>
          </p:nvPr>
        </p:nvSpPr>
        <p:spPr>
          <a:xfrm>
            <a:off x="311700" y="1152475"/>
            <a:ext cx="8520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behavioral design pattern that lets you pass requests along a  chain of handlers. After </a:t>
            </a:r>
            <a:r>
              <a:rPr lang="en"/>
              <a:t>receiving</a:t>
            </a:r>
            <a:r>
              <a:rPr lang="en"/>
              <a:t> the request each handler decides either to process the request or pass it to the next handler.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Avoids coupling the sender of request to its receiver by giving more than one object a chance to handle the request.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it- This pattern is recommended when multiple objects can handle a request and the handler doesn’t have to be a specific object.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 - Calling </a:t>
            </a:r>
            <a:r>
              <a:rPr lang="en"/>
              <a:t>customer</a:t>
            </a:r>
            <a:r>
              <a:rPr lang="en"/>
              <a:t> service.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 of Responsibility - Structure</a:t>
            </a:r>
            <a:endParaRPr/>
          </a:p>
        </p:txBody>
      </p:sp>
      <p:pic>
        <p:nvPicPr>
          <p:cNvPr id="342" name="Google Shape;3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350" y="1111650"/>
            <a:ext cx="50673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Pattern- Command</a:t>
            </a:r>
            <a:endParaRPr/>
          </a:p>
        </p:txBody>
      </p:sp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</a:t>
            </a:r>
            <a:r>
              <a:rPr lang="en"/>
              <a:t>encapsulates a request as an object, thereby letting us parameterize other objects with different requests, queue or log requests, and support undoable operations.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request itself is an object.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command interface declares just a single method for executing the command.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New commands can be added without changing existing code.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Example- Ordering from a </a:t>
            </a:r>
            <a:r>
              <a:rPr lang="en"/>
              <a:t>restaurant.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Command - Structure</a:t>
            </a:r>
            <a:endParaRPr/>
          </a:p>
        </p:txBody>
      </p:sp>
      <p:pic>
        <p:nvPicPr>
          <p:cNvPr id="354" name="Google Shape;354;p57"/>
          <p:cNvPicPr preferRelativeResize="0"/>
          <p:nvPr/>
        </p:nvPicPr>
        <p:blipFill rotWithShape="1">
          <a:blip r:embed="rId3">
            <a:alphaModFix/>
          </a:blip>
          <a:srcRect b="19585" l="0" r="0" t="-1224"/>
          <a:stretch/>
        </p:blipFill>
        <p:spPr>
          <a:xfrm>
            <a:off x="616238" y="1152425"/>
            <a:ext cx="7911526" cy="38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Interpreter</a:t>
            </a:r>
            <a:r>
              <a:rPr lang="en"/>
              <a:t> </a:t>
            </a:r>
            <a:endParaRPr/>
          </a:p>
        </p:txBody>
      </p:sp>
      <p:sp>
        <p:nvSpPr>
          <p:cNvPr id="360" name="Google Shape;360;p5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Interpreter pattern defines a language or grammar, and provides a way to interpret sentences or expressions in that language.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the language grammar is established, the pattern facilitates the interpretation of sentences or expressions in that language.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Organized into the structure of the Composite pattern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Because the pattern uses classes to represent grammar rules, you can use inheritance to change or extend the grammar.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Example- Solving an </a:t>
            </a:r>
            <a:r>
              <a:rPr lang="en"/>
              <a:t>arithmetic</a:t>
            </a:r>
            <a:r>
              <a:rPr lang="en"/>
              <a:t> expression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Interpreter - Structure</a:t>
            </a:r>
            <a:endParaRPr/>
          </a:p>
        </p:txBody>
      </p:sp>
      <p:pic>
        <p:nvPicPr>
          <p:cNvPr id="366" name="Google Shape;36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200" y="1011500"/>
            <a:ext cx="6161600" cy="404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Iterator</a:t>
            </a:r>
            <a:endParaRPr/>
          </a:p>
        </p:txBody>
      </p:sp>
      <p:sp>
        <p:nvSpPr>
          <p:cNvPr id="372" name="Google Shape;372;p6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behavioral design pattern that lets you traverse elements of a collection without exposing its underlying representation.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key idea is to take the responsibility for access and traversal out of the aggregate object and put it into an Iterator object that defines a standard traversal protocol.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Iterators can be used when the collection has a complex data structure, but its complexity needs to be hidden from the client.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Searching for a radio channel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Iterator - Structure</a:t>
            </a:r>
            <a:endParaRPr/>
          </a:p>
        </p:txBody>
      </p:sp>
      <p:pic>
        <p:nvPicPr>
          <p:cNvPr id="378" name="Google Shape;37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313" y="1060350"/>
            <a:ext cx="6693375" cy="40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Design Patterns?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go without knowing any (although we passively use them all the time)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are tools of a toolkit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Strengthens knowledge of object oriented programming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Sets a common language </a:t>
            </a:r>
            <a:r>
              <a:rPr lang="en"/>
              <a:t>amongst</a:t>
            </a:r>
            <a:r>
              <a:rPr lang="en"/>
              <a:t> teammates for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“Oh, just use X design pattern.”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Mediator</a:t>
            </a:r>
            <a:endParaRPr/>
          </a:p>
        </p:txBody>
      </p:sp>
      <p:sp>
        <p:nvSpPr>
          <p:cNvPr id="384" name="Google Shape;384;p62"/>
          <p:cNvSpPr txBox="1"/>
          <p:nvPr>
            <p:ph idx="1" type="body"/>
          </p:nvPr>
        </p:nvSpPr>
        <p:spPr>
          <a:xfrm>
            <a:off x="311700" y="1266325"/>
            <a:ext cx="8520600" cy="3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restricts the direct communications between the objects and forces them to collaborate only via the mediator object.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every component directly communicating, each component calls a mediator object that redirects the call to the appropriate component.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Char char="●"/>
            </a:pPr>
            <a:r>
              <a:rPr lang="en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components depend only on a single mediator class instead of being coupled to dozens of their colleagues.</a:t>
            </a:r>
            <a:endParaRPr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Why use it - A mediator localizes behavior that otherwise would be distributed among several objects.</a:t>
            </a:r>
            <a:endParaRPr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Real World Example - Air traffic control</a:t>
            </a:r>
            <a:endParaRPr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Mediator - Structure</a:t>
            </a:r>
            <a:endParaRPr/>
          </a:p>
        </p:txBody>
      </p:sp>
      <p:pic>
        <p:nvPicPr>
          <p:cNvPr id="390" name="Google Shape;3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414" y="1450500"/>
            <a:ext cx="5559175" cy="3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Memento</a:t>
            </a:r>
            <a:endParaRPr/>
          </a:p>
        </p:txBody>
      </p:sp>
      <p:sp>
        <p:nvSpPr>
          <p:cNvPr id="396" name="Google Shape;396;p64"/>
          <p:cNvSpPr txBox="1"/>
          <p:nvPr>
            <p:ph idx="1" type="body"/>
          </p:nvPr>
        </p:nvSpPr>
        <p:spPr>
          <a:xfrm>
            <a:off x="311700" y="1266325"/>
            <a:ext cx="8520600" cy="38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design pattern that lets you save and restore the previous state of an object </a:t>
            </a:r>
            <a:r>
              <a:rPr lang="en"/>
              <a:t>without</a:t>
            </a:r>
            <a:r>
              <a:rPr lang="en"/>
              <a:t> revealing the details of its implementation.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memento design pattern defines three distinct roles:</a:t>
            </a:r>
            <a:endParaRPr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Originator - Can produce snapshots of its own state, as well as restore from snapshots</a:t>
            </a:r>
            <a:endParaRPr sz="16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Caretaker - </a:t>
            </a:r>
            <a:r>
              <a:rPr lang="en" sz="1600"/>
              <a:t>Knows when and why to capture the originators state, and when it should be restored</a:t>
            </a:r>
            <a:endParaRPr sz="16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Memento - Acts as a snapshot of the originator’s state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Why use it - It should be used when we need the option to revert, rollback, or undo.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Real World Example - Making changes in Microsoft Word.</a:t>
            </a:r>
            <a:endParaRPr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type="title"/>
          </p:nvPr>
        </p:nvSpPr>
        <p:spPr>
          <a:xfrm>
            <a:off x="311700" y="2843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Memento - Structure</a:t>
            </a:r>
            <a:endParaRPr/>
          </a:p>
        </p:txBody>
      </p:sp>
      <p:pic>
        <p:nvPicPr>
          <p:cNvPr id="402" name="Google Shape;40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25" y="1095375"/>
            <a:ext cx="7099349" cy="37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Observer (Publish/Subscribe)</a:t>
            </a:r>
            <a:endParaRPr/>
          </a:p>
        </p:txBody>
      </p:sp>
      <p:sp>
        <p:nvSpPr>
          <p:cNvPr id="408" name="Google Shape;408;p6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lets you define a subscription mechanism to notify multiple objects about any events that happen to the object they’re observing.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Observer Pattern defines a one to many dependency between objects so that if one object changes state, all of its dependents are notified and updated automatically.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When multiple objects are dependent on the state of one object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 - GUI toolkits and event listener.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Observer - Structure</a:t>
            </a:r>
            <a:endParaRPr/>
          </a:p>
        </p:txBody>
      </p:sp>
      <p:pic>
        <p:nvPicPr>
          <p:cNvPr id="414" name="Google Shape;41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013" y="1446525"/>
            <a:ext cx="6903975" cy="28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State</a:t>
            </a:r>
            <a:endParaRPr/>
          </a:p>
        </p:txBody>
      </p:sp>
      <p:sp>
        <p:nvSpPr>
          <p:cNvPr id="420" name="Google Shape;420;p6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lets an object alter its behavior when its internal state changes. It appears as if the object changed its class.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implementing all behaviors on its own, the original object stores a reference to one of the state objects that represents its current state, and delegates all the state-related work to that object.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 - In large projects with many complicated conditional statements it is better to replace them with the State Pattern.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Real World Example- Phone notification states ringtone, vibrate, or silent.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- Structure</a:t>
            </a:r>
            <a:endParaRPr/>
          </a:p>
        </p:txBody>
      </p:sp>
      <p:pic>
        <p:nvPicPr>
          <p:cNvPr id="426" name="Google Shape;4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100" y="1304825"/>
            <a:ext cx="60198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Strategy</a:t>
            </a:r>
            <a:endParaRPr/>
          </a:p>
        </p:txBody>
      </p:sp>
      <p:sp>
        <p:nvSpPr>
          <p:cNvPr id="432" name="Google Shape;432;p7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lets you define a family of </a:t>
            </a:r>
            <a:r>
              <a:rPr lang="en"/>
              <a:t>algorithms</a:t>
            </a:r>
            <a:r>
              <a:rPr lang="en"/>
              <a:t>, put each of them into a </a:t>
            </a:r>
            <a:r>
              <a:rPr lang="en"/>
              <a:t>separate</a:t>
            </a:r>
            <a:r>
              <a:rPr lang="en"/>
              <a:t> class, and make their objects interchangeable.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Strategy pattern takes a class that does something specific in many different ways, and extracts all of these algorithms into separate classes called strategies.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allows the behavior of an object to be selected at runtime.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Example- Google Maps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Structure</a:t>
            </a:r>
            <a:endParaRPr/>
          </a:p>
        </p:txBody>
      </p:sp>
      <p:pic>
        <p:nvPicPr>
          <p:cNvPr id="438" name="Google Shape;43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00" y="1329275"/>
            <a:ext cx="7504204" cy="36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ypes of design patterns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Creational</a:t>
            </a:r>
            <a:r>
              <a:rPr lang="en"/>
              <a:t> - Design patterns that provide various object creation mechanisms, which increase flexibility and reuse of existing code.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Structural</a:t>
            </a:r>
            <a:r>
              <a:rPr lang="en"/>
              <a:t> - Design patterns that explain how to assemble objects and classes into larger structures, while keeping these structures flexible and efficient.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Behavioral</a:t>
            </a:r>
            <a:r>
              <a:rPr lang="en"/>
              <a:t> - Design patterns that are concerned with algorithms and the assignment of responsibilities between objects.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Template Method</a:t>
            </a:r>
            <a:endParaRPr/>
          </a:p>
        </p:txBody>
      </p:sp>
      <p:sp>
        <p:nvSpPr>
          <p:cNvPr id="444" name="Google Shape;444;p72"/>
          <p:cNvSpPr txBox="1"/>
          <p:nvPr>
            <p:ph idx="1" type="body"/>
          </p:nvPr>
        </p:nvSpPr>
        <p:spPr>
          <a:xfrm>
            <a:off x="311700" y="1266325"/>
            <a:ext cx="8520600" cy="3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defines the skeleton of an algorithm in the superclass but lets subclasses override specific steps of the algorithm without changing its structure.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algorithm is broken down into a series of steps, then the steps are turned into methods, and then put into a series of calls to these methods inside a single template method.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when there are several classes that contain almost identical algorithms with minor differences. REUSABLE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Example- Different </a:t>
            </a:r>
            <a:r>
              <a:rPr lang="en"/>
              <a:t>character</a:t>
            </a:r>
            <a:r>
              <a:rPr lang="en"/>
              <a:t> types in a video game.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 Method - Structure</a:t>
            </a:r>
            <a:endParaRPr/>
          </a:p>
        </p:txBody>
      </p:sp>
      <p:pic>
        <p:nvPicPr>
          <p:cNvPr id="450" name="Google Shape;450;p73"/>
          <p:cNvPicPr preferRelativeResize="0"/>
          <p:nvPr/>
        </p:nvPicPr>
        <p:blipFill rotWithShape="1">
          <a:blip r:embed="rId3">
            <a:alphaModFix/>
          </a:blip>
          <a:srcRect b="29990" l="0" r="0" t="-721"/>
          <a:stretch/>
        </p:blipFill>
        <p:spPr>
          <a:xfrm>
            <a:off x="2087150" y="1152425"/>
            <a:ext cx="4969700" cy="35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Behavioral Pattern - Visitor</a:t>
            </a:r>
            <a:endParaRPr/>
          </a:p>
        </p:txBody>
      </p:sp>
      <p:sp>
        <p:nvSpPr>
          <p:cNvPr id="456" name="Google Shape;456;p74"/>
          <p:cNvSpPr txBox="1"/>
          <p:nvPr>
            <p:ph idx="1" type="body"/>
          </p:nvPr>
        </p:nvSpPr>
        <p:spPr>
          <a:xfrm>
            <a:off x="311700" y="1266325"/>
            <a:ext cx="8520600" cy="3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that lets you separate algorithms from the objects on which they operate.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adding a new behavior instead of integrating it into an existing class, it is placed into its own </a:t>
            </a:r>
            <a:r>
              <a:rPr lang="en"/>
              <a:t>separate</a:t>
            </a:r>
            <a:r>
              <a:rPr lang="en"/>
              <a:t> visitor class.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</a:t>
            </a:r>
            <a:r>
              <a:rPr lang="en"/>
              <a:t>Adding a new item to the system is easy, it will require change only in visitor interface and implementation. Existing classes will not be affected.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Real World Example- Insurance salesman selling different types of insurance based on the buyer.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Visitor - </a:t>
            </a:r>
            <a:r>
              <a:rPr lang="en"/>
              <a:t>Structure</a:t>
            </a:r>
            <a:endParaRPr/>
          </a:p>
        </p:txBody>
      </p:sp>
      <p:pic>
        <p:nvPicPr>
          <p:cNvPr id="462" name="Google Shape;46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363" y="1219250"/>
            <a:ext cx="5585264" cy="36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Concurrency Patterns</a:t>
            </a:r>
            <a:endParaRPr/>
          </a:p>
        </p:txBody>
      </p:sp>
      <p:sp>
        <p:nvSpPr>
          <p:cNvPr id="468" name="Google Shape;468;p76"/>
          <p:cNvSpPr txBox="1"/>
          <p:nvPr>
            <p:ph idx="1" type="body"/>
          </p:nvPr>
        </p:nvSpPr>
        <p:spPr>
          <a:xfrm>
            <a:off x="311700" y="1266325"/>
            <a:ext cx="8520600" cy="3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design patterns that help manage the complexity of multithreaded or parallel programming.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Concurrency is the ability of a system to execute multiple tasks simultaneously.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Addresses issues with </a:t>
            </a:r>
            <a:r>
              <a:rPr lang="en"/>
              <a:t>synchronization</a:t>
            </a:r>
            <a:r>
              <a:rPr lang="en"/>
              <a:t>, thread safety, and resource sharing.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Common Example: Thread Pool, Leader/Followers, and Active Object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Object Pattern</a:t>
            </a:r>
            <a:endParaRPr/>
          </a:p>
        </p:txBody>
      </p:sp>
      <p:sp>
        <p:nvSpPr>
          <p:cNvPr id="474" name="Google Shape;474;p7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Encapsulate null behavior into a type expected by the client code.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NullObject class can be used as a dependency by the client. It contains no functionality, but implements all of the </a:t>
            </a:r>
            <a:r>
              <a:rPr lang="en"/>
              <a:t>members</a:t>
            </a:r>
            <a:r>
              <a:rPr lang="en"/>
              <a:t> defined by the abstract class.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Instead of checking for null with if-else statements, execution can be skipped or a default action can be performed.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Pattern</a:t>
            </a:r>
            <a:endParaRPr/>
          </a:p>
        </p:txBody>
      </p:sp>
      <p:sp>
        <p:nvSpPr>
          <p:cNvPr id="480" name="Google Shape;480;p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a pattern used to create objects that have private variables and methods, which cannot be accessed from outside the object.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Modular programming separates code into functions, each of </a:t>
            </a:r>
            <a:r>
              <a:rPr lang="en"/>
              <a:t>which</a:t>
            </a:r>
            <a:r>
              <a:rPr lang="en"/>
              <a:t> deals with a single aspect of </a:t>
            </a:r>
            <a:r>
              <a:rPr lang="en"/>
              <a:t>overall</a:t>
            </a:r>
            <a:r>
              <a:rPr lang="en"/>
              <a:t> functionality.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makes software development easier by breaking larger programs into smaller more manageable parts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RAII Pattern</a:t>
            </a:r>
            <a:endParaRPr/>
          </a:p>
        </p:txBody>
      </p:sp>
      <p:sp>
        <p:nvSpPr>
          <p:cNvPr id="486" name="Google Shape;486;p79"/>
          <p:cNvSpPr txBox="1"/>
          <p:nvPr>
            <p:ph idx="1" type="body"/>
          </p:nvPr>
        </p:nvSpPr>
        <p:spPr>
          <a:xfrm>
            <a:off x="311700" y="1266325"/>
            <a:ext cx="8520600" cy="3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“Resource Acquisition Is Initialization” - an object’s creation and destruction are tied to a resource being acquired and released.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acquire resources in a constructor and release them in the corresponding destructor.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use it- memory allocation and deallocation should be coupled to object lifetime.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RAII - cont</a:t>
            </a:r>
            <a:endParaRPr/>
          </a:p>
        </p:txBody>
      </p:sp>
      <p:pic>
        <p:nvPicPr>
          <p:cNvPr id="492" name="Google Shape;49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50" y="1152425"/>
            <a:ext cx="627451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Initialization Pattern</a:t>
            </a:r>
            <a:endParaRPr/>
          </a:p>
        </p:txBody>
      </p:sp>
      <p:sp>
        <p:nvSpPr>
          <p:cNvPr id="498" name="Google Shape;498;p8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Definition- is a design pattern in which an object is created only when it is needed.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object is created when a method or property that requires the object is accessed for the first time.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value of the class field is checked when it’s being used, if the value equals null then that field is then loaded and returned.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Why use it- This can be useful when an object is expensive to create or is not used frequently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Review - UML Class Diagrams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+ public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 private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# protected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50" y="2767200"/>
            <a:ext cx="8075906" cy="22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759100" y="1152425"/>
            <a:ext cx="6384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Terminology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Inheritance 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A child class inherits properties from a parent class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Architectural Pattern in Software?</a:t>
            </a:r>
            <a:endParaRPr/>
          </a:p>
        </p:txBody>
      </p:sp>
      <p:sp>
        <p:nvSpPr>
          <p:cNvPr id="504" name="Google Shape;504;p8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broad, abstract view of a problem that can consist of multiple design patterns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 over implementation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also reusable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Reusing elements of software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Architectural Patterns?</a:t>
            </a:r>
            <a:endParaRPr/>
          </a:p>
        </p:txBody>
      </p:sp>
      <p:sp>
        <p:nvSpPr>
          <p:cNvPr id="510" name="Google Shape;510;p8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Reusable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Adaptable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time </a:t>
            </a:r>
            <a:r>
              <a:rPr lang="en"/>
              <a:t>efficiency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architectural pattern can lead to a “big ball of mud”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4"/>
          <p:cNvSpPr txBox="1"/>
          <p:nvPr>
            <p:ph type="title"/>
          </p:nvPr>
        </p:nvSpPr>
        <p:spPr>
          <a:xfrm>
            <a:off x="311700" y="452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Layered</a:t>
            </a:r>
            <a:endParaRPr/>
          </a:p>
        </p:txBody>
      </p:sp>
      <p:sp>
        <p:nvSpPr>
          <p:cNvPr id="516" name="Google Shape;516;p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Components organized into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Layers have subtasks and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Unidirectional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Very common in web 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use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Very easy to develop with and understand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transfer is consistent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Consolidated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Complexity and cost if you want to add more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Difficulty in change in dependencies between 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(Presentation, Business, Persistence, Database)</a:t>
            </a:r>
            <a:endParaRPr/>
          </a:p>
        </p:txBody>
      </p:sp>
      <p:pic>
        <p:nvPicPr>
          <p:cNvPr id="517" name="Google Shape;51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400" y="299350"/>
            <a:ext cx="4147599" cy="31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Client-Server</a:t>
            </a:r>
            <a:endParaRPr/>
          </a:p>
        </p:txBody>
      </p:sp>
      <p:sp>
        <p:nvSpPr>
          <p:cNvPr id="523" name="Google Shape;523;p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major components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Client (requester)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 (provider)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Usually through a network on </a:t>
            </a:r>
            <a:r>
              <a:rPr lang="en"/>
              <a:t>separate</a:t>
            </a:r>
            <a:r>
              <a:rPr lang="en"/>
              <a:t> hardware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initiated by </a:t>
            </a:r>
            <a:r>
              <a:rPr lang="en"/>
              <a:t>client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Linked through request/reply connector messages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in WWW, file sharing, and email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use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Central computing of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Servers are expensive and difficult</a:t>
            </a:r>
            <a:endParaRPr/>
          </a:p>
        </p:txBody>
      </p:sp>
      <p:pic>
        <p:nvPicPr>
          <p:cNvPr id="524" name="Google Shape;52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825" y="0"/>
            <a:ext cx="3160175" cy="49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MVC</a:t>
            </a:r>
            <a:endParaRPr/>
          </a:p>
        </p:txBody>
      </p:sp>
      <p:sp>
        <p:nvSpPr>
          <p:cNvPr id="530" name="Google Shape;530;p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for applications and divides it into 3 components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Model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Central component that holds app data/core functionality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Controls data logic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View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Displays app data and interactions to the user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Can access data but does not understand it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Controller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Takes input from user and mediates between model and view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Communicate with callbacks/events/notifications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use it?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Allows for congruent programming on all components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Rapid development through using multiple views from same model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Drawbacks: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It is a complex framework through several layers of abstraction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MVC Cont.</a:t>
            </a:r>
            <a:endParaRPr/>
          </a:p>
        </p:txBody>
      </p:sp>
      <p:pic>
        <p:nvPicPr>
          <p:cNvPr id="536" name="Google Shape;53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25" y="1122925"/>
            <a:ext cx="6381751" cy="35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MVP</a:t>
            </a:r>
            <a:endParaRPr/>
          </a:p>
        </p:txBody>
      </p:sp>
      <p:sp>
        <p:nvSpPr>
          <p:cNvPr id="542" name="Google Shape;542;p8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Derived from MVC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Logic is split up differently to take load off of controller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Stores app data and handles </a:t>
            </a:r>
            <a:r>
              <a:rPr lang="en"/>
              <a:t>domain</a:t>
            </a:r>
            <a:r>
              <a:rPr lang="en"/>
              <a:t> business logic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Deals with database retrieval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UI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visualization of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track of user actions to notify presenter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Middle man between view and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Gets data from model and manipulates it for 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Reacts to user’s interaction with the view</a:t>
            </a:r>
            <a:endParaRPr/>
          </a:p>
        </p:txBody>
      </p:sp>
      <p:pic>
        <p:nvPicPr>
          <p:cNvPr id="543" name="Google Shape;54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775" y="2506925"/>
            <a:ext cx="3837226" cy="23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MVVM</a:t>
            </a:r>
            <a:endParaRPr/>
          </a:p>
        </p:txBody>
      </p:sp>
      <p:sp>
        <p:nvSpPr>
          <p:cNvPr id="549" name="Google Shape;549;p8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Another way to divide UI, Data Source, and Business Logic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Model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Data source with repository that collects data in a single source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View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Visible part of app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All UI elements and gets events from ViewModel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Logic for manipulating views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ViewModel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Business logic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Direct communication with model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use it?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Easy to make changes to model code with no risk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Unit tests can be used for the viewmodel and model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Dynamic view redesign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Concurrent development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Drawbacks: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Overkill for simple UI because of databinding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Databinding is hard to debug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MVVM Cont.</a:t>
            </a:r>
            <a:endParaRPr/>
          </a:p>
        </p:txBody>
      </p:sp>
      <p:sp>
        <p:nvSpPr>
          <p:cNvPr id="555" name="Google Shape;555;p9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6" name="Google Shape;55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08025"/>
            <a:ext cx="79248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Microservices</a:t>
            </a:r>
            <a:endParaRPr/>
          </a:p>
        </p:txBody>
      </p:sp>
      <p:sp>
        <p:nvSpPr>
          <p:cNvPr id="562" name="Google Shape;562;p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applications that can work interdependently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</a:t>
            </a:r>
            <a:r>
              <a:rPr lang="en"/>
              <a:t> deployment of units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delivery pipeline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Distributed 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be accessed through remote access protocols like REST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use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Highly scalable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deploy new features (and individual deployment)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</a:t>
            </a:r>
            <a:r>
              <a:rPr lang="en"/>
              <a:t>maintenance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layer can get complex with remote protocols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Decoupling services for independent services takes architectural expertise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Review - UML Class Diagrams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Dependency</a:t>
            </a:r>
            <a:r>
              <a:rPr lang="en"/>
              <a:t> - A class depends on another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Association</a:t>
            </a:r>
            <a:r>
              <a:rPr lang="en"/>
              <a:t> - Two classes are used by each 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Directed Association</a:t>
            </a:r>
            <a:r>
              <a:rPr lang="en"/>
              <a:t> - A class is used by another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Aggregation</a:t>
            </a:r>
            <a:r>
              <a:rPr lang="en"/>
              <a:t> -  A child class is independent of a parent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Composition</a:t>
            </a:r>
            <a:r>
              <a:rPr lang="en"/>
              <a:t> - A child class is dependent of a parent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Abstract Class</a:t>
            </a:r>
            <a:r>
              <a:rPr lang="en"/>
              <a:t> - Can not be used to make an object, they have abstract methods 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213" y="1097085"/>
            <a:ext cx="6803576" cy="36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Controller-Responder</a:t>
            </a:r>
            <a:endParaRPr/>
          </a:p>
        </p:txBody>
      </p:sp>
      <p:sp>
        <p:nvSpPr>
          <p:cNvPr id="573" name="Google Shape;573;p9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Previously known as master/slave but IEEE adopted the new 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in database management/backup and application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components: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Controller</a:t>
            </a:r>
            <a:r>
              <a:rPr lang="en"/>
              <a:t> and responder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Controller: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Distributes the data among identical responders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Consists of complete data collection in a master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Responder: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Holds divided </a:t>
            </a:r>
            <a:r>
              <a:rPr lang="en"/>
              <a:t>section of master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use it?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Reliable and improves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Drawbacks: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Slower retrieval of data</a:t>
            </a:r>
            <a:endParaRPr/>
          </a:p>
        </p:txBody>
      </p:sp>
      <p:pic>
        <p:nvPicPr>
          <p:cNvPr id="574" name="Google Shape;57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0" y="3050125"/>
            <a:ext cx="4095749" cy="209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Multi-Tier</a:t>
            </a:r>
            <a:endParaRPr/>
          </a:p>
        </p:txBody>
      </p:sp>
      <p:sp>
        <p:nvSpPr>
          <p:cNvPr id="580" name="Google Shape;580;p9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Tier vs. Layer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 layer is a functional division of software (a division of code)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 tier is a functional division of </a:t>
            </a:r>
            <a:r>
              <a:rPr lang="en"/>
              <a:t>software</a:t>
            </a:r>
            <a:r>
              <a:rPr lang="en"/>
              <a:t> that runs on a </a:t>
            </a:r>
            <a:r>
              <a:rPr lang="en"/>
              <a:t>separate</a:t>
            </a:r>
            <a:r>
              <a:rPr lang="en"/>
              <a:t> infrastructure from tiers (where the code runs)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Tiers have more benefits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logical “tier” is just a layer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 tier, 2 </a:t>
            </a:r>
            <a:r>
              <a:rPr lang="en"/>
              <a:t>tier, 3 tier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use it?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Performance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Scalability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Fault tolerance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Security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Drawbacks: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more </a:t>
            </a:r>
            <a:r>
              <a:rPr lang="en"/>
              <a:t>boundaries</a:t>
            </a:r>
            <a:r>
              <a:rPr lang="en"/>
              <a:t> you have, the slower the application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more tiers, the more complexity</a:t>
            </a:r>
            <a:endParaRPr/>
          </a:p>
        </p:txBody>
      </p:sp>
      <p:pic>
        <p:nvPicPr>
          <p:cNvPr id="581" name="Google Shape;58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475" y="2039825"/>
            <a:ext cx="54176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Representational State Transfer</a:t>
            </a:r>
            <a:endParaRPr/>
          </a:p>
        </p:txBody>
      </p:sp>
      <p:sp>
        <p:nvSpPr>
          <p:cNvPr id="587" name="Google Shape;587;p9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A.k.a REST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Stateless architecture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Provides standards between systems on the web for communication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Client and server separation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Only need to know the format of each other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Improves flexibility of UI and scalability of the server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Independent evolution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Allows for clients to </a:t>
            </a:r>
            <a:r>
              <a:rPr lang="en"/>
              <a:t>have</a:t>
            </a:r>
            <a:r>
              <a:rPr lang="en"/>
              <a:t> a standard when hitting endpoints allowing </a:t>
            </a:r>
            <a:r>
              <a:rPr lang="en"/>
              <a:t>for universal response between client and server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RESTful API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Why use it?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Reliability, performance, scalability, and easy maintenance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Drawbacks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Limited request operations (GET, POST, PUT, DELETE)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documentation standard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Security concerns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875" y="152400"/>
            <a:ext cx="695225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Reduce</a:t>
            </a:r>
            <a:endParaRPr/>
          </a:p>
        </p:txBody>
      </p:sp>
      <p:sp>
        <p:nvSpPr>
          <p:cNvPr id="598" name="Google Shape;598;p9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Programming architecture used for parallel processing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Created by Google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processing on giant data sets (computing cluster)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phase: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Separated</a:t>
            </a:r>
            <a:r>
              <a:rPr lang="en"/>
              <a:t> nodes of data clusters (key-value pairs)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phase: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Takes map phase and reduce to a single value which is sent to requester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5" name="Google Shape;605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063" y="0"/>
            <a:ext cx="6655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611" name="Google Shape;611;p9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https://refactoring.guru/design-patterns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https://sourcemaking.com/design_patterns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https://www.visual-paradigm.com/guide/uml-unified-modeling-language/uml-class-diagram-tutorial/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https://www.scaler.com/topics/concrete-class-in-java/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https://www.w3schools.com/java/java_abstract.asp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https://www.visual-paradigm.com/guide/uml-unified-modeling-language/uml-aggregation-vs-composition/#:~:text=Aggregation%20implies%20a%20relationship%20where,exist%20independent%20of%20the%20parent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617" name="Google Shape;617;p1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https://medium.com/@aydinserbest34/understanding-dependencies-in-object-oriented-programming-and-testing-7e9059f54561</a:t>
            </a:r>
            <a:r>
              <a:rPr lang="en"/>
              <a:t>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https://www.analyticsvidhya.com/blog/2020/10/inheritance-object-oriented-programming/#:~:text=In%20object%2Doriented%20programming%20(OOP,and%20establishes%20relationships%20between%20classes</a:t>
            </a:r>
            <a:r>
              <a:rPr lang="en"/>
              <a:t>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https://www.redhat.com/architect/14-software-architecture-patterns#:~:text=There%20are%20numerous%20advantages%20to,patterns%20you%20can%20tap%20into</a:t>
            </a:r>
            <a:r>
              <a:rPr lang="en"/>
              <a:t>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https://www.redhat.com/architect/14-software-architecture-patterns#:~:text=There%20are%20numerous%20advantages%20to,patterns%20you%20can%20tap%20into</a:t>
            </a:r>
            <a:r>
              <a:rPr lang="en"/>
              <a:t>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https://www.javier8a.com/itc/bd1/articulo.pdf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https://www.codecademy.com/article/what-is-rest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https://web.archive.org/web/20200802111420/http://www.lhotka.net:80/weblog/ShouldAllAppsBeNtier.aspx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66325"/>
            <a:ext cx="4550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Interface</a:t>
            </a:r>
            <a:r>
              <a:rPr lang="en"/>
              <a:t> - A blueprint for a class, has abstract methods and variables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Concrete Class</a:t>
            </a:r>
            <a:r>
              <a:rPr lang="en"/>
              <a:t> - A class that is complete (no abstract anything)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Realization</a:t>
            </a:r>
            <a:r>
              <a:rPr lang="en"/>
              <a:t> - implements the abstract elements of a class</a:t>
            </a:r>
            <a:endParaRPr/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Review - </a:t>
            </a:r>
            <a:r>
              <a:rPr lang="en"/>
              <a:t>UML Class Diagrams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213" y="1266313"/>
            <a:ext cx="364807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