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Lst>
  <p:sldSz cy="5143500" cx="9144000"/>
  <p:notesSz cx="6858000" cy="9144000"/>
  <p:embeddedFontLst>
    <p:embeddedFont>
      <p:font typeface="Roboto"/>
      <p:regular r:id="rId73"/>
      <p:bold r:id="rId74"/>
      <p:italic r:id="rId75"/>
      <p:boldItalic r:id="rId7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font" Target="fonts/Roboto-regular.fntdata"/><Relationship Id="rId72" Type="http://schemas.openxmlformats.org/officeDocument/2006/relationships/slide" Target="slides/slide67.xml"/><Relationship Id="rId31" Type="http://schemas.openxmlformats.org/officeDocument/2006/relationships/slide" Target="slides/slide26.xml"/><Relationship Id="rId75" Type="http://schemas.openxmlformats.org/officeDocument/2006/relationships/font" Target="fonts/Roboto-italic.fntdata"/><Relationship Id="rId30" Type="http://schemas.openxmlformats.org/officeDocument/2006/relationships/slide" Target="slides/slide25.xml"/><Relationship Id="rId74" Type="http://schemas.openxmlformats.org/officeDocument/2006/relationships/font" Target="fonts/Roboto-bold.fntdata"/><Relationship Id="rId33" Type="http://schemas.openxmlformats.org/officeDocument/2006/relationships/slide" Target="slides/slide28.xml"/><Relationship Id="rId32" Type="http://schemas.openxmlformats.org/officeDocument/2006/relationships/slide" Target="slides/slide27.xml"/><Relationship Id="rId76" Type="http://schemas.openxmlformats.org/officeDocument/2006/relationships/font" Target="fonts/Roboto-boldItalic.fntdata"/><Relationship Id="rId35" Type="http://schemas.openxmlformats.org/officeDocument/2006/relationships/slide" Target="slides/slide30.xml"/><Relationship Id="rId34" Type="http://schemas.openxmlformats.org/officeDocument/2006/relationships/slide" Target="slides/slide29.xml"/><Relationship Id="rId71" Type="http://schemas.openxmlformats.org/officeDocument/2006/relationships/slide" Target="slides/slide66.xml"/><Relationship Id="rId70" Type="http://schemas.openxmlformats.org/officeDocument/2006/relationships/slide" Target="slides/slide65.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slide" Target="slides/slide64.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b615445c5c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2b615445c5c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Provided by STL, these algorithms are used to manipulate data stored in containers.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2b615445c5c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2b615445c5c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b615445c5c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2b615445c5c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b615445c5c_1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b615445c5c_1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b615445c5c_1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2b615445c5c_1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1f0a54b36fa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1f0a54b36fa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1f0a54b36fa_1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1f0a54b36fa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1f0a54b36fa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1f0a54b36fa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1f0a54b36fa_1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1f0a54b36fa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1f0a54b36fa_1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1f0a54b36fa_1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b5ba62afea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2b5ba62afea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1f0a54b36fa_1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1f0a54b36fa_1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1f0a54b36fa_1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1f0a54b36fa_1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1f0a54b36fa_1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1f0a54b36fa_1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2b66d0dc90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2b66d0dc90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2b66d0dc903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2b66d0dc90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b66d0dc903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2b66d0dc903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ADADAD"/>
              </a:buClr>
              <a:buSzPts val="1800"/>
              <a:buChar char="●"/>
            </a:pPr>
            <a:r>
              <a:rPr lang="en" sz="1800">
                <a:solidFill>
                  <a:srgbClr val="ADADAD"/>
                </a:solidFill>
              </a:rPr>
              <a:t>In comparison to the traditional array, vectors consume more memory in exchange for the ability to manage storage and grow dynamically in an efficient way.</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2b66d0dc903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2b66d0dc903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2b66d0dc903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2b66d0dc903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Storage - Use a sequence of individually allocated fixed-size arrays : with additional bookkeeping</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u="sng"/>
              <a:t>Comparison with deque:</a:t>
            </a:r>
            <a:endParaRPr b="1" u="sng"/>
          </a:p>
          <a:p>
            <a:pPr indent="0" lvl="0" marL="0" rtl="0" algn="l">
              <a:spcBef>
                <a:spcPts val="0"/>
              </a:spcBef>
              <a:spcAft>
                <a:spcPts val="0"/>
              </a:spcAft>
              <a:buNone/>
            </a:pPr>
            <a:r>
              <a:rPr lang="en"/>
              <a:t>Which means indexed access to deque must perform two pointer dereferences, compared to vector’s indexed access which performs only one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Expansion of deque is cheaper than the expansion of a vector: because it does not involve copying of the existing elements to new memory location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2b66d0dc903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2b66d0dc903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2b66d0dc903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2b66d0dc903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Storage - Use a sequence of individually allocated fixed-size arrays : with additional bookkeeping</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u="sng"/>
              <a:t>Comparison with deque:</a:t>
            </a:r>
            <a:endParaRPr b="1" u="sng"/>
          </a:p>
          <a:p>
            <a:pPr indent="0" lvl="0" marL="0" rtl="0" algn="l">
              <a:spcBef>
                <a:spcPts val="0"/>
              </a:spcBef>
              <a:spcAft>
                <a:spcPts val="0"/>
              </a:spcAft>
              <a:buNone/>
            </a:pPr>
            <a:r>
              <a:rPr lang="en"/>
              <a:t>Which means indexed access to deque must perform two pointer dereferences, compared to vector’s indexed access which performs only one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Expansion of deque is cheaper than the expansion of a vector: because it does not involve copying of the existing elements to new memory location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1f003d970e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1f003d970e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2b66d0dc903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2b66d0dc903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2b66d0dc903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2b66d0dc903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Storage - Use a sequence of individually allocated fixed-size arrays : with additional </a:t>
            </a:r>
            <a:r>
              <a:rPr lang="en"/>
              <a:t>bookkeeping</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lnSpc>
                <a:spcPct val="115000"/>
              </a:lnSpc>
              <a:spcBef>
                <a:spcPts val="1500"/>
              </a:spcBef>
              <a:spcAft>
                <a:spcPts val="0"/>
              </a:spcAft>
              <a:buClr>
                <a:schemeClr val="dk1"/>
              </a:buClr>
              <a:buSzPts val="1100"/>
              <a:buFont typeface="Arial"/>
              <a:buNone/>
            </a:pPr>
            <a:r>
              <a:rPr lang="en" sz="1200">
                <a:solidFill>
                  <a:srgbClr val="374151"/>
                </a:solidFill>
                <a:latin typeface="Roboto"/>
                <a:ea typeface="Roboto"/>
                <a:cs typeface="Roboto"/>
                <a:sym typeface="Roboto"/>
              </a:rPr>
              <a:t>Unlike vectors, which provide efficient random access but slower insertion/removal at the front, </a:t>
            </a:r>
            <a:r>
              <a:rPr lang="en" sz="1050">
                <a:solidFill>
                  <a:srgbClr val="374151"/>
                </a:solidFill>
                <a:latin typeface="Courier New"/>
                <a:ea typeface="Courier New"/>
                <a:cs typeface="Courier New"/>
                <a:sym typeface="Courier New"/>
              </a:rPr>
              <a:t>std::deque</a:t>
            </a:r>
            <a:r>
              <a:rPr lang="en" sz="1200">
                <a:solidFill>
                  <a:srgbClr val="374151"/>
                </a:solidFill>
                <a:latin typeface="Roboto"/>
                <a:ea typeface="Roboto"/>
                <a:cs typeface="Roboto"/>
                <a:sym typeface="Roboto"/>
              </a:rPr>
              <a:t> offers efficient insertion and removal operations at both the beginning and end of the container.</a:t>
            </a:r>
            <a:endParaRPr sz="1200">
              <a:solidFill>
                <a:srgbClr val="374151"/>
              </a:solidFill>
              <a:latin typeface="Roboto"/>
              <a:ea typeface="Roboto"/>
              <a:cs typeface="Roboto"/>
              <a:sym typeface="Roboto"/>
            </a:endParaRPr>
          </a:p>
          <a:p>
            <a:pPr indent="0" lvl="0" marL="0" rtl="0" algn="l">
              <a:lnSpc>
                <a:spcPct val="115000"/>
              </a:lnSpc>
              <a:spcBef>
                <a:spcPts val="150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2b66d0dc903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2b66d0dc903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2b66d0dc903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2b66d0dc903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Storage - Use a sequence of individually allocated fixed-size arrays : with additional bookkeeping</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u="sng"/>
              <a:t>Comparison with deque:</a:t>
            </a:r>
            <a:endParaRPr b="1" u="sng"/>
          </a:p>
          <a:p>
            <a:pPr indent="0" lvl="0" marL="0" rtl="0" algn="l">
              <a:spcBef>
                <a:spcPts val="0"/>
              </a:spcBef>
              <a:spcAft>
                <a:spcPts val="0"/>
              </a:spcAft>
              <a:buNone/>
            </a:pPr>
            <a:r>
              <a:rPr lang="en"/>
              <a:t>Which means indexed access to deque must perform two pointer dereferences, compared to vector’s indexed access which performs only one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Expansion of deque is cheaper than the expansion of a vector: because it does not involve copying of the existing elements to new memory location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2b66d0dc903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2b66d0dc903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2b66d0dc903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2b66d0dc903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Storage - Use a sequence of individually allocated fixed-size arrays : with additional bookkeeping</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u="sng"/>
              <a:t>Comparison with deque:</a:t>
            </a:r>
            <a:endParaRPr b="1" u="sng"/>
          </a:p>
          <a:p>
            <a:pPr indent="0" lvl="0" marL="0" rtl="0" algn="l">
              <a:spcBef>
                <a:spcPts val="0"/>
              </a:spcBef>
              <a:spcAft>
                <a:spcPts val="0"/>
              </a:spcAft>
              <a:buNone/>
            </a:pPr>
            <a:r>
              <a:rPr lang="en"/>
              <a:t>Which means indexed access to deque must perform two pointer dereferences, compared to vector’s indexed access which performs only one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Expansion of deque is cheaper than the expansion of a vector: because it does not involve copying of the existing elements to new memory location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2b66d0dc903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2b66d0dc903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2b66d0dc903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2b66d0dc903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Storage - Use a sequence of individually allocated fixed-size arrays : with additional bookkeeping</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u="sng"/>
              <a:t>Comparison with deque:</a:t>
            </a:r>
            <a:endParaRPr b="1" u="sng"/>
          </a:p>
          <a:p>
            <a:pPr indent="0" lvl="0" marL="0" rtl="0" algn="l">
              <a:spcBef>
                <a:spcPts val="0"/>
              </a:spcBef>
              <a:spcAft>
                <a:spcPts val="0"/>
              </a:spcAft>
              <a:buNone/>
            </a:pPr>
            <a:r>
              <a:rPr lang="en"/>
              <a:t>Which means indexed access to deque must perform two pointer dereferences, compared to vector’s indexed access which performs only one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Expansion of deque is cheaper than the expansion of a vector: because it does not involve copying of the existing elements to new memory location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2b66d0dc903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2b66d0dc903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2b66d0dc903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2b66d0dc903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Storage - Use a sequence of individually allocated fixed-size arrays : with additional bookkeeping</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u="sng"/>
              <a:t>Comparison with deque:</a:t>
            </a:r>
            <a:endParaRPr b="1" u="sng"/>
          </a:p>
          <a:p>
            <a:pPr indent="0" lvl="0" marL="0" rtl="0" algn="l">
              <a:spcBef>
                <a:spcPts val="0"/>
              </a:spcBef>
              <a:spcAft>
                <a:spcPts val="0"/>
              </a:spcAft>
              <a:buNone/>
            </a:pPr>
            <a:r>
              <a:rPr lang="en"/>
              <a:t>Which means indexed access to deque must perform two pointer dereferences, compared to vector’s indexed access which performs only one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Expansion of deque is cheaper than the expansion of a vector: because it does not involve copying of the existing elements to new memory location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1f003d970e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1f003d970e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2b66d0dc903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2b66d0dc903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2b66d0dc903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2b66d0dc903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Storage - Use a sequence of individually allocated fixed-size arrays : with additional bookkeeping</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u="sng"/>
              <a:t>Comparison with deque:</a:t>
            </a:r>
            <a:endParaRPr b="1" u="sng"/>
          </a:p>
          <a:p>
            <a:pPr indent="0" lvl="0" marL="0" rtl="0" algn="l">
              <a:spcBef>
                <a:spcPts val="0"/>
              </a:spcBef>
              <a:spcAft>
                <a:spcPts val="0"/>
              </a:spcAft>
              <a:buNone/>
            </a:pPr>
            <a:r>
              <a:rPr lang="en"/>
              <a:t>Which means indexed access to deque must perform two pointer dereferences, compared to vector’s indexed access which performs only one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Expansion of deque is cheaper than the expansion of a vector: because it does not involve copying of the existing elements to new memory location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2b66d0dc903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2b66d0dc903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2b66d0dc903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2b66d0dc903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Storage - Use a sequence of individually allocated fixed-size arrays : with additional bookkeeping</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u="sng"/>
              <a:t>Comparison with deque:</a:t>
            </a:r>
            <a:endParaRPr b="1" u="sng"/>
          </a:p>
          <a:p>
            <a:pPr indent="0" lvl="0" marL="0" rtl="0" algn="l">
              <a:spcBef>
                <a:spcPts val="0"/>
              </a:spcBef>
              <a:spcAft>
                <a:spcPts val="0"/>
              </a:spcAft>
              <a:buNone/>
            </a:pPr>
            <a:r>
              <a:rPr lang="en"/>
              <a:t>Which means indexed access to deque must perform two pointer dereferences, compared to vector’s indexed access which performs only one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Expansion of deque is cheaper than the expansion of a vector: because it does not involve copying of the existing elements to new memory location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2b66d0dc903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2b66d0dc903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2b66d0dc903_0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2b66d0dc903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Storage - Use a sequence of individually allocated fixed-size arrays : with additional bookkeeping</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u="sng"/>
              <a:t>Comparison with deque:</a:t>
            </a:r>
            <a:endParaRPr b="1" u="sng"/>
          </a:p>
          <a:p>
            <a:pPr indent="0" lvl="0" marL="0" rtl="0" algn="l">
              <a:spcBef>
                <a:spcPts val="0"/>
              </a:spcBef>
              <a:spcAft>
                <a:spcPts val="0"/>
              </a:spcAft>
              <a:buNone/>
            </a:pPr>
            <a:r>
              <a:rPr lang="en"/>
              <a:t>Which means indexed access to deque must perform two pointer dereferences, compared to vector’s indexed access which performs only one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Expansion of deque is cheaper than the expansion of a vector: because it does not involve copying of the existing elements to new memory location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2b66d0dc903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2b66d0dc903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2b66d0dc903_0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5" name="Google Shape;365;g2b66d0dc903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Storage - Use a sequence of individually allocated fixed-size arrays : with additional bookkeeping</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u="sng"/>
              <a:t>Comparison with deque:</a:t>
            </a:r>
            <a:endParaRPr b="1" u="sng"/>
          </a:p>
          <a:p>
            <a:pPr indent="0" lvl="0" marL="0" rtl="0" algn="l">
              <a:spcBef>
                <a:spcPts val="0"/>
              </a:spcBef>
              <a:spcAft>
                <a:spcPts val="0"/>
              </a:spcAft>
              <a:buNone/>
            </a:pPr>
            <a:r>
              <a:rPr lang="en"/>
              <a:t>Which means indexed access to deque must perform two pointer dereferences, compared to vector’s indexed access which performs only one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Expansion of deque is cheaper than the expansion of a vector: because it does not involve copying of the existing elements to new memory location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2b66d0dc903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1" name="Google Shape;371;g2b66d0dc903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2b66d0dc903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2b66d0dc903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Storage - Use a sequence of individually allocated fixed-size arrays : with additional bookkeeping</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u="sng"/>
              <a:t>Comparison with deque:</a:t>
            </a:r>
            <a:endParaRPr b="1" u="sng"/>
          </a:p>
          <a:p>
            <a:pPr indent="0" lvl="0" marL="0" rtl="0" algn="l">
              <a:spcBef>
                <a:spcPts val="0"/>
              </a:spcBef>
              <a:spcAft>
                <a:spcPts val="0"/>
              </a:spcAft>
              <a:buNone/>
            </a:pPr>
            <a:r>
              <a:rPr lang="en"/>
              <a:t>Which means indexed access to deque must perform two pointer dereferences, compared to vector’s indexed access which performs only one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Expansion of deque is cheaper than the expansion of a vector: because it does not involve copying of the existing elements to new memory location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b662695c7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2b662695c7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2b66d0dc903_0_1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4" name="Google Shape;384;g2b66d0dc903_0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2b6cd63c56d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1" name="Google Shape;391;g2b6cd63c56d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1f0a54b36fa_2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7" name="Google Shape;397;g1f0a54b36fa_2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2b6cd63c56d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4" name="Google Shape;404;g2b6cd63c56d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2b6cd63c56d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1" name="Google Shape;411;g2b6cd63c56d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2b63cee3c24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8" name="Google Shape;418;g2b63cee3c24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2b6d9095e68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4" name="Google Shape;424;g2b6d9095e68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2b63cee3c24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0" name="Google Shape;430;g2b63cee3c24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2b6d9095e68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6" name="Google Shape;436;g2b6d9095e68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g2b6d9095e6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1" name="Google Shape;441;g2b6d9095e6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2b6cd63c56d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2b6cd63c56d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2b6d9095e68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8" name="Google Shape;448;g2b6d9095e6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2b6d9095e68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4" name="Google Shape;454;g2b6d9095e68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g2b6d9095e68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1" name="Google Shape;461;g2b6d9095e68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g2b6d9095e68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8" name="Google Shape;468;g2b6d9095e68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g2b6d9095e68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5" name="Google Shape;475;g2b6d9095e68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g2b6d9095e68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2" name="Google Shape;482;g2b6d9095e68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g2b6d9095e68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9" name="Google Shape;489;g2b6d9095e68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g2b63cee3c2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6" name="Google Shape;496;g2b63cee3c2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2b6cd63c56d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2b6cd63c56d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2b6cd63c56d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2b6cd63c56d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2b6cd63c56d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2b6cd63c56d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0"/>
              </a:spcBef>
              <a:spcAft>
                <a:spcPts val="0"/>
              </a:spcAft>
              <a:buClr>
                <a:schemeClr val="dk1"/>
              </a:buClr>
              <a:buSzPts val="1400"/>
              <a:buChar char="○"/>
              <a:defRPr>
                <a:solidFill>
                  <a:schemeClr val="dk1"/>
                </a:solidFill>
              </a:defRPr>
            </a:lvl2pPr>
            <a:lvl3pPr indent="-317500" lvl="2" marL="1371600">
              <a:spcBef>
                <a:spcPts val="0"/>
              </a:spcBef>
              <a:spcAft>
                <a:spcPts val="0"/>
              </a:spcAft>
              <a:buClr>
                <a:schemeClr val="dk1"/>
              </a:buClr>
              <a:buSzPts val="1400"/>
              <a:buChar char="■"/>
              <a:defRPr>
                <a:solidFill>
                  <a:schemeClr val="dk1"/>
                </a:solidFill>
              </a:defRPr>
            </a:lvl3pPr>
            <a:lvl4pPr indent="-317500" lvl="3" marL="1828800">
              <a:spcBef>
                <a:spcPts val="0"/>
              </a:spcBef>
              <a:spcAft>
                <a:spcPts val="0"/>
              </a:spcAft>
              <a:buClr>
                <a:schemeClr val="dk1"/>
              </a:buClr>
              <a:buSzPts val="1400"/>
              <a:buChar char="●"/>
              <a:defRPr>
                <a:solidFill>
                  <a:schemeClr val="dk1"/>
                </a:solidFill>
              </a:defRPr>
            </a:lvl4pPr>
            <a:lvl5pPr indent="-317500" lvl="4" marL="2286000">
              <a:spcBef>
                <a:spcPts val="0"/>
              </a:spcBef>
              <a:spcAft>
                <a:spcPts val="0"/>
              </a:spcAft>
              <a:buClr>
                <a:schemeClr val="dk1"/>
              </a:buClr>
              <a:buSzPts val="1400"/>
              <a:buChar char="○"/>
              <a:defRPr>
                <a:solidFill>
                  <a:schemeClr val="dk1"/>
                </a:solidFill>
              </a:defRPr>
            </a:lvl5pPr>
            <a:lvl6pPr indent="-317500" lvl="5" marL="2743200">
              <a:spcBef>
                <a:spcPts val="0"/>
              </a:spcBef>
              <a:spcAft>
                <a:spcPts val="0"/>
              </a:spcAft>
              <a:buClr>
                <a:schemeClr val="dk1"/>
              </a:buClr>
              <a:buSzPts val="1400"/>
              <a:buChar char="■"/>
              <a:defRPr>
                <a:solidFill>
                  <a:schemeClr val="dk1"/>
                </a:solidFill>
              </a:defRPr>
            </a:lvl6pPr>
            <a:lvl7pPr indent="-317500" lvl="6" marL="3200400">
              <a:spcBef>
                <a:spcPts val="0"/>
              </a:spcBef>
              <a:spcAft>
                <a:spcPts val="0"/>
              </a:spcAft>
              <a:buClr>
                <a:schemeClr val="dk1"/>
              </a:buClr>
              <a:buSzPts val="1400"/>
              <a:buChar char="●"/>
              <a:defRPr>
                <a:solidFill>
                  <a:schemeClr val="dk1"/>
                </a:solidFill>
              </a:defRPr>
            </a:lvl7pPr>
            <a:lvl8pPr indent="-317500" lvl="7" marL="3657600">
              <a:spcBef>
                <a:spcPts val="0"/>
              </a:spcBef>
              <a:spcAft>
                <a:spcPts val="0"/>
              </a:spcAft>
              <a:buClr>
                <a:schemeClr val="dk1"/>
              </a:buClr>
              <a:buSzPts val="1400"/>
              <a:buChar char="○"/>
              <a:defRPr>
                <a:solidFill>
                  <a:schemeClr val="dk1"/>
                </a:solidFill>
              </a:defRPr>
            </a:lvl8pPr>
            <a:lvl9pPr indent="-317500" lvl="8" marL="4114800">
              <a:spcBef>
                <a:spcPts val="0"/>
              </a:spcBef>
              <a:spcAft>
                <a:spcPts val="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0"/>
              </a:spcBef>
              <a:spcAft>
                <a:spcPts val="0"/>
              </a:spcAft>
              <a:buClr>
                <a:schemeClr val="lt2"/>
              </a:buClr>
              <a:buSzPts val="1400"/>
              <a:buChar char="○"/>
              <a:defRPr>
                <a:solidFill>
                  <a:schemeClr val="lt2"/>
                </a:solidFill>
              </a:defRPr>
            </a:lvl2pPr>
            <a:lvl3pPr indent="-317500" lvl="2" marL="1371600">
              <a:lnSpc>
                <a:spcPct val="115000"/>
              </a:lnSpc>
              <a:spcBef>
                <a:spcPts val="0"/>
              </a:spcBef>
              <a:spcAft>
                <a:spcPts val="0"/>
              </a:spcAft>
              <a:buClr>
                <a:schemeClr val="lt2"/>
              </a:buClr>
              <a:buSzPts val="1400"/>
              <a:buChar char="■"/>
              <a:defRPr>
                <a:solidFill>
                  <a:schemeClr val="lt2"/>
                </a:solidFill>
              </a:defRPr>
            </a:lvl3pPr>
            <a:lvl4pPr indent="-317500" lvl="3" marL="1828800">
              <a:lnSpc>
                <a:spcPct val="115000"/>
              </a:lnSpc>
              <a:spcBef>
                <a:spcPts val="0"/>
              </a:spcBef>
              <a:spcAft>
                <a:spcPts val="0"/>
              </a:spcAft>
              <a:buClr>
                <a:schemeClr val="lt2"/>
              </a:buClr>
              <a:buSzPts val="1400"/>
              <a:buChar char="●"/>
              <a:defRPr>
                <a:solidFill>
                  <a:schemeClr val="lt2"/>
                </a:solidFill>
              </a:defRPr>
            </a:lvl4pPr>
            <a:lvl5pPr indent="-317500" lvl="4" marL="2286000">
              <a:lnSpc>
                <a:spcPct val="115000"/>
              </a:lnSpc>
              <a:spcBef>
                <a:spcPts val="0"/>
              </a:spcBef>
              <a:spcAft>
                <a:spcPts val="0"/>
              </a:spcAft>
              <a:buClr>
                <a:schemeClr val="lt2"/>
              </a:buClr>
              <a:buSzPts val="1400"/>
              <a:buChar char="○"/>
              <a:defRPr>
                <a:solidFill>
                  <a:schemeClr val="lt2"/>
                </a:solidFill>
              </a:defRPr>
            </a:lvl5pPr>
            <a:lvl6pPr indent="-317500" lvl="5" marL="2743200">
              <a:lnSpc>
                <a:spcPct val="115000"/>
              </a:lnSpc>
              <a:spcBef>
                <a:spcPts val="0"/>
              </a:spcBef>
              <a:spcAft>
                <a:spcPts val="0"/>
              </a:spcAft>
              <a:buClr>
                <a:schemeClr val="lt2"/>
              </a:buClr>
              <a:buSzPts val="1400"/>
              <a:buChar char="■"/>
              <a:defRPr>
                <a:solidFill>
                  <a:schemeClr val="lt2"/>
                </a:solidFill>
              </a:defRPr>
            </a:lvl6pPr>
            <a:lvl7pPr indent="-317500" lvl="6" marL="3200400">
              <a:lnSpc>
                <a:spcPct val="115000"/>
              </a:lnSpc>
              <a:spcBef>
                <a:spcPts val="0"/>
              </a:spcBef>
              <a:spcAft>
                <a:spcPts val="0"/>
              </a:spcAft>
              <a:buClr>
                <a:schemeClr val="lt2"/>
              </a:buClr>
              <a:buSzPts val="1400"/>
              <a:buChar char="●"/>
              <a:defRPr>
                <a:solidFill>
                  <a:schemeClr val="lt2"/>
                </a:solidFill>
              </a:defRPr>
            </a:lvl7pPr>
            <a:lvl8pPr indent="-317500" lvl="7" marL="3657600">
              <a:lnSpc>
                <a:spcPct val="115000"/>
              </a:lnSpc>
              <a:spcBef>
                <a:spcPts val="0"/>
              </a:spcBef>
              <a:spcAft>
                <a:spcPts val="0"/>
              </a:spcAft>
              <a:buClr>
                <a:schemeClr val="lt2"/>
              </a:buClr>
              <a:buSzPts val="1400"/>
              <a:buChar char="○"/>
              <a:defRPr>
                <a:solidFill>
                  <a:schemeClr val="lt2"/>
                </a:solidFill>
              </a:defRPr>
            </a:lvl8pPr>
            <a:lvl9pPr indent="-317500" lvl="8" marL="4114800">
              <a:lnSpc>
                <a:spcPct val="115000"/>
              </a:lnSpc>
              <a:spcBef>
                <a:spcPts val="0"/>
              </a:spcBef>
              <a:spcAft>
                <a:spcPts val="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hyperlink" Target="https://www.geeksforgeeks.org/algorithms-library-c-st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7.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9.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0.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4.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2.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3.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43.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4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4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3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3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4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4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4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4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3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2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3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3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4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25.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image" Target="../media/image28.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 Id="rId3" Type="http://schemas.openxmlformats.org/officeDocument/2006/relationships/image" Target="../media/image26.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 Id="rId3" Type="http://schemas.openxmlformats.org/officeDocument/2006/relationships/image" Target="../media/image2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 Id="rId3" Type="http://schemas.openxmlformats.org/officeDocument/2006/relationships/image" Target="../media/image31.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 Id="rId3" Type="http://schemas.openxmlformats.org/officeDocument/2006/relationships/image" Target="../media/image29.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 Id="rId3" Type="http://schemas.openxmlformats.org/officeDocument/2006/relationships/image" Target="../media/image37.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 Id="rId3" Type="http://schemas.openxmlformats.org/officeDocument/2006/relationships/image" Target="../media/image33.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 Id="rId3" Type="http://schemas.openxmlformats.org/officeDocument/2006/relationships/image" Target="../media/image38.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 Id="rId3" Type="http://schemas.openxmlformats.org/officeDocument/2006/relationships/image" Target="../media/image36.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 Id="rId3" Type="http://schemas.openxmlformats.org/officeDocument/2006/relationships/hyperlink" Target="https://stackoverflow.com/questions/125580/what-are-the-advantages-of-using-the-c-boost-libraries" TargetMode="External"/><Relationship Id="rId4" Type="http://schemas.openxmlformats.org/officeDocument/2006/relationships/hyperlink" Target="https://en.wikipedia.org/wiki/Boost_(C%2B%2B_libraries)" TargetMode="External"/><Relationship Id="rId9" Type="http://schemas.openxmlformats.org/officeDocument/2006/relationships/hyperlink" Target="https://stackoverflow.com/questions/31691700/c-standard-container-and-stl-container-in-c" TargetMode="External"/><Relationship Id="rId5" Type="http://schemas.openxmlformats.org/officeDocument/2006/relationships/hyperlink" Target="https://theboostcpplibraries.com/boost.any" TargetMode="External"/><Relationship Id="rId6" Type="http://schemas.openxmlformats.org/officeDocument/2006/relationships/hyperlink" Target="https://chat.openai.com/c/de21309a-c540-4671-9274-b35b9abcd9c5" TargetMode="External"/><Relationship Id="rId7" Type="http://schemas.openxmlformats.org/officeDocument/2006/relationships/hyperlink" Target="https://www.boost.org/doc/libs/1_80_0/doc/html/mpi/tutorial.html#mpi.tutorial.point_to_point" TargetMode="External"/><Relationship Id="rId8" Type="http://schemas.openxmlformats.org/officeDocument/2006/relationships/hyperlink" Target="https://cplusplus.com/reference/st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STL and Boost</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fontScale="85000" lnSpcReduction="20000"/>
          </a:bodyPr>
          <a:lstStyle/>
          <a:p>
            <a:pPr indent="0" lvl="0" marL="0" rtl="0" algn="ctr">
              <a:spcBef>
                <a:spcPts val="0"/>
              </a:spcBef>
              <a:spcAft>
                <a:spcPts val="0"/>
              </a:spcAft>
              <a:buNone/>
            </a:pPr>
            <a:r>
              <a:rPr lang="en"/>
              <a:t>Ethan Nix, Ramneek Singh Matharu, Diksha Chottani, Chayton Morris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Algorithms</a:t>
            </a:r>
            <a:endParaRPr/>
          </a:p>
        </p:txBody>
      </p:sp>
      <p:sp>
        <p:nvSpPr>
          <p:cNvPr id="114" name="Google Shape;114;p22"/>
          <p:cNvSpPr txBox="1"/>
          <p:nvPr>
            <p:ph idx="1" type="body"/>
          </p:nvPr>
        </p:nvSpPr>
        <p:spPr>
          <a:xfrm>
            <a:off x="4929300" y="1017725"/>
            <a:ext cx="3999900" cy="34164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Char char="●"/>
            </a:pPr>
            <a:r>
              <a:rPr lang="en"/>
              <a:t>Swap</a:t>
            </a:r>
            <a:endParaRPr/>
          </a:p>
          <a:p>
            <a:pPr indent="-317500" lvl="0" marL="457200" rtl="0" algn="l">
              <a:spcBef>
                <a:spcPts val="0"/>
              </a:spcBef>
              <a:spcAft>
                <a:spcPts val="0"/>
              </a:spcAft>
              <a:buSzPts val="1400"/>
              <a:buChar char="●"/>
            </a:pPr>
            <a:r>
              <a:rPr lang="en"/>
              <a:t>Sort</a:t>
            </a:r>
            <a:endParaRPr/>
          </a:p>
          <a:p>
            <a:pPr indent="-317500" lvl="0" marL="457200" rtl="0" algn="l">
              <a:spcBef>
                <a:spcPts val="0"/>
              </a:spcBef>
              <a:spcAft>
                <a:spcPts val="0"/>
              </a:spcAft>
              <a:buSzPts val="1400"/>
              <a:buChar char="●"/>
            </a:pPr>
            <a:r>
              <a:rPr lang="en"/>
              <a:t>Accumulate</a:t>
            </a:r>
            <a:endParaRPr/>
          </a:p>
          <a:p>
            <a:pPr indent="-317500" lvl="0" marL="457200" rtl="0" algn="l">
              <a:spcBef>
                <a:spcPts val="0"/>
              </a:spcBef>
              <a:spcAft>
                <a:spcPts val="0"/>
              </a:spcAft>
              <a:buSzPts val="1400"/>
              <a:buChar char="●"/>
            </a:pPr>
            <a:r>
              <a:rPr lang="en"/>
              <a:t>Merge</a:t>
            </a:r>
            <a:endParaRPr/>
          </a:p>
          <a:p>
            <a:pPr indent="-317500" lvl="0" marL="457200" rtl="0" algn="l">
              <a:spcBef>
                <a:spcPts val="0"/>
              </a:spcBef>
              <a:spcAft>
                <a:spcPts val="0"/>
              </a:spcAft>
              <a:buSzPts val="1400"/>
              <a:buChar char="●"/>
            </a:pPr>
            <a:r>
              <a:rPr lang="en"/>
              <a:t>Make_Heap</a:t>
            </a:r>
            <a:endParaRPr/>
          </a:p>
          <a:p>
            <a:pPr indent="-317500" lvl="0" marL="457200" rtl="0" algn="l">
              <a:spcBef>
                <a:spcPts val="0"/>
              </a:spcBef>
              <a:spcAft>
                <a:spcPts val="0"/>
              </a:spcAft>
              <a:buSzPts val="1400"/>
              <a:buChar char="●"/>
            </a:pPr>
            <a:r>
              <a:rPr lang="en"/>
              <a:t>Search</a:t>
            </a:r>
            <a:endParaRPr/>
          </a:p>
          <a:p>
            <a:pPr indent="-317500" lvl="0" marL="457200" rtl="0" algn="l">
              <a:spcBef>
                <a:spcPts val="0"/>
              </a:spcBef>
              <a:spcAft>
                <a:spcPts val="0"/>
              </a:spcAft>
              <a:buSzPts val="1400"/>
              <a:buChar char="●"/>
            </a:pPr>
            <a:r>
              <a:rPr lang="en"/>
              <a:t>Equal</a:t>
            </a:r>
            <a:endParaRPr/>
          </a:p>
          <a:p>
            <a:pPr indent="-317500" lvl="0" marL="457200" rtl="0" algn="l">
              <a:spcBef>
                <a:spcPts val="0"/>
              </a:spcBef>
              <a:spcAft>
                <a:spcPts val="0"/>
              </a:spcAft>
              <a:buSzPts val="1400"/>
              <a:buChar char="●"/>
            </a:pPr>
            <a:r>
              <a:rPr lang="en"/>
              <a:t>Find</a:t>
            </a:r>
            <a:endParaRPr/>
          </a:p>
          <a:p>
            <a:pPr indent="-317500" lvl="0" marL="457200" rtl="0" algn="l">
              <a:spcBef>
                <a:spcPts val="0"/>
              </a:spcBef>
              <a:spcAft>
                <a:spcPts val="0"/>
              </a:spcAft>
              <a:buSzPts val="1400"/>
              <a:buChar char="●"/>
            </a:pPr>
            <a:r>
              <a:rPr lang="en"/>
              <a:t>For_Each</a:t>
            </a:r>
            <a:endParaRPr/>
          </a:p>
          <a:p>
            <a:pPr indent="-317500" lvl="0" marL="457200" rtl="0" algn="l">
              <a:spcBef>
                <a:spcPts val="0"/>
              </a:spcBef>
              <a:spcAft>
                <a:spcPts val="0"/>
              </a:spcAft>
              <a:buSzPts val="1400"/>
              <a:buChar char="●"/>
            </a:pPr>
            <a:r>
              <a:rPr lang="en"/>
              <a:t>All_Of</a:t>
            </a:r>
            <a:endParaRPr/>
          </a:p>
        </p:txBody>
      </p:sp>
      <p:sp>
        <p:nvSpPr>
          <p:cNvPr id="115" name="Google Shape;115;p22"/>
          <p:cNvSpPr txBox="1"/>
          <p:nvPr>
            <p:ph idx="2" type="body"/>
          </p:nvPr>
        </p:nvSpPr>
        <p:spPr>
          <a:xfrm>
            <a:off x="242800" y="1017725"/>
            <a:ext cx="5092500" cy="34164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688"/>
              <a:buNone/>
            </a:pPr>
            <a:r>
              <a:rPr lang="en" sz="1264"/>
              <a:t>STL contains 84 algorithms and can all be </a:t>
            </a:r>
            <a:endParaRPr sz="1264"/>
          </a:p>
          <a:p>
            <a:pPr indent="0" lvl="0" marL="0" rtl="0" algn="l">
              <a:lnSpc>
                <a:spcPct val="95000"/>
              </a:lnSpc>
              <a:spcBef>
                <a:spcPts val="1200"/>
              </a:spcBef>
              <a:spcAft>
                <a:spcPts val="0"/>
              </a:spcAft>
              <a:buSzPts val="688"/>
              <a:buNone/>
            </a:pPr>
            <a:r>
              <a:rPr lang="en" sz="1264"/>
              <a:t>accessed by “ #include &lt;algorithm&gt; “</a:t>
            </a:r>
            <a:endParaRPr sz="1264"/>
          </a:p>
          <a:p>
            <a:pPr indent="0" lvl="0" marL="0" rtl="0" algn="l">
              <a:lnSpc>
                <a:spcPct val="95000"/>
              </a:lnSpc>
              <a:spcBef>
                <a:spcPts val="1200"/>
              </a:spcBef>
              <a:spcAft>
                <a:spcPts val="0"/>
              </a:spcAft>
              <a:buSzPts val="688"/>
              <a:buNone/>
            </a:pPr>
            <a:r>
              <a:t/>
            </a:r>
            <a:endParaRPr sz="1264"/>
          </a:p>
          <a:p>
            <a:pPr indent="0" lvl="0" marL="0" rtl="0" algn="l">
              <a:lnSpc>
                <a:spcPct val="95000"/>
              </a:lnSpc>
              <a:spcBef>
                <a:spcPts val="1200"/>
              </a:spcBef>
              <a:spcAft>
                <a:spcPts val="0"/>
              </a:spcAft>
              <a:buSzPts val="688"/>
              <a:buNone/>
            </a:pPr>
            <a:r>
              <a:rPr lang="en" sz="1264"/>
              <a:t>Why Use STL Algorithms?</a:t>
            </a:r>
            <a:endParaRPr sz="1264"/>
          </a:p>
          <a:p>
            <a:pPr indent="-313551" lvl="0" marL="457200" rtl="0" algn="l">
              <a:lnSpc>
                <a:spcPct val="95000"/>
              </a:lnSpc>
              <a:spcBef>
                <a:spcPts val="1200"/>
              </a:spcBef>
              <a:spcAft>
                <a:spcPts val="0"/>
              </a:spcAft>
              <a:buSzPts val="1338"/>
              <a:buChar char="●"/>
            </a:pPr>
            <a:r>
              <a:rPr lang="en" sz="1337"/>
              <a:t>Code Readability</a:t>
            </a:r>
            <a:endParaRPr sz="1337"/>
          </a:p>
          <a:p>
            <a:pPr indent="-313551" lvl="0" marL="457200" rtl="0" algn="l">
              <a:lnSpc>
                <a:spcPct val="95000"/>
              </a:lnSpc>
              <a:spcBef>
                <a:spcPts val="0"/>
              </a:spcBef>
              <a:spcAft>
                <a:spcPts val="0"/>
              </a:spcAft>
              <a:buSzPts val="1338"/>
              <a:buChar char="●"/>
            </a:pPr>
            <a:r>
              <a:rPr lang="en" sz="1337"/>
              <a:t>Reusability </a:t>
            </a:r>
            <a:endParaRPr sz="1337"/>
          </a:p>
          <a:p>
            <a:pPr indent="-313551" lvl="0" marL="457200" rtl="0" algn="l">
              <a:lnSpc>
                <a:spcPct val="95000"/>
              </a:lnSpc>
              <a:spcBef>
                <a:spcPts val="0"/>
              </a:spcBef>
              <a:spcAft>
                <a:spcPts val="0"/>
              </a:spcAft>
              <a:buSzPts val="1338"/>
              <a:buChar char="●"/>
            </a:pPr>
            <a:r>
              <a:rPr lang="en" sz="1337"/>
              <a:t>Performance</a:t>
            </a:r>
            <a:endParaRPr sz="1337"/>
          </a:p>
          <a:p>
            <a:pPr indent="-313551" lvl="0" marL="457200" rtl="0" algn="l">
              <a:lnSpc>
                <a:spcPct val="95000"/>
              </a:lnSpc>
              <a:spcBef>
                <a:spcPts val="0"/>
              </a:spcBef>
              <a:spcAft>
                <a:spcPts val="0"/>
              </a:spcAft>
              <a:buSzPts val="1338"/>
              <a:buChar char="●"/>
            </a:pPr>
            <a:r>
              <a:rPr lang="en" sz="1337"/>
              <a:t>Safety and Correctness</a:t>
            </a:r>
            <a:endParaRPr sz="1337"/>
          </a:p>
          <a:p>
            <a:pPr indent="0" lvl="0" marL="0" rtl="0" algn="l">
              <a:lnSpc>
                <a:spcPct val="95000"/>
              </a:lnSpc>
              <a:spcBef>
                <a:spcPts val="1200"/>
              </a:spcBef>
              <a:spcAft>
                <a:spcPts val="0"/>
              </a:spcAft>
              <a:buSzPts val="688"/>
              <a:buNone/>
            </a:pPr>
            <a:r>
              <a:t/>
            </a:r>
            <a:endParaRPr sz="1200"/>
          </a:p>
          <a:p>
            <a:pPr indent="0" lvl="0" marL="0" rtl="0" algn="l">
              <a:lnSpc>
                <a:spcPct val="95000"/>
              </a:lnSpc>
              <a:spcBef>
                <a:spcPts val="1200"/>
              </a:spcBef>
              <a:spcAft>
                <a:spcPts val="1200"/>
              </a:spcAft>
              <a:buSzPts val="688"/>
              <a:buNone/>
            </a:pPr>
            <a:r>
              <a:rPr lang="en" sz="1200"/>
              <a:t>Reference to view all algorithms provided by STL: </a:t>
            </a:r>
            <a:r>
              <a:rPr lang="en" sz="1200" u="sng">
                <a:solidFill>
                  <a:schemeClr val="hlink"/>
                </a:solidFill>
                <a:hlinkClick r:id="rId3"/>
              </a:rPr>
              <a:t>https://www.geeksforgeeks.org/algorithms-library-c-stl/</a:t>
            </a:r>
            <a:endParaRPr sz="12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Swap</a:t>
            </a:r>
            <a:endParaRPr/>
          </a:p>
        </p:txBody>
      </p:sp>
      <p:sp>
        <p:nvSpPr>
          <p:cNvPr id="121" name="Google Shape;121;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Swaps the value of 2 variables</a:t>
            </a:r>
            <a:endParaRPr/>
          </a:p>
          <a:p>
            <a:pPr indent="0" lvl="0" marL="457200" rtl="0" algn="l">
              <a:spcBef>
                <a:spcPts val="1200"/>
              </a:spcBef>
              <a:spcAft>
                <a:spcPts val="0"/>
              </a:spcAft>
              <a:buNone/>
            </a:pPr>
            <a:r>
              <a:rPr lang="en"/>
              <a:t>Syntax: swap(var1, var2)</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122" name="Google Shape;122;p23"/>
          <p:cNvPicPr preferRelativeResize="0"/>
          <p:nvPr/>
        </p:nvPicPr>
        <p:blipFill>
          <a:blip r:embed="rId3">
            <a:alphaModFix/>
          </a:blip>
          <a:stretch>
            <a:fillRect/>
          </a:stretch>
        </p:blipFill>
        <p:spPr>
          <a:xfrm>
            <a:off x="311700" y="2064579"/>
            <a:ext cx="4648375" cy="2861500"/>
          </a:xfrm>
          <a:prstGeom prst="rect">
            <a:avLst/>
          </a:prstGeom>
          <a:noFill/>
          <a:ln>
            <a:noFill/>
          </a:ln>
        </p:spPr>
      </p:pic>
      <p:pic>
        <p:nvPicPr>
          <p:cNvPr id="123" name="Google Shape;123;p23"/>
          <p:cNvPicPr preferRelativeResize="0"/>
          <p:nvPr/>
        </p:nvPicPr>
        <p:blipFill>
          <a:blip r:embed="rId4">
            <a:alphaModFix/>
          </a:blip>
          <a:stretch>
            <a:fillRect/>
          </a:stretch>
        </p:blipFill>
        <p:spPr>
          <a:xfrm>
            <a:off x="5557850" y="2468055"/>
            <a:ext cx="3201925" cy="20545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Sort</a:t>
            </a:r>
            <a:endParaRPr/>
          </a:p>
        </p:txBody>
      </p:sp>
      <p:sp>
        <p:nvSpPr>
          <p:cNvPr id="129" name="Google Shape;129;p24"/>
          <p:cNvSpPr txBox="1"/>
          <p:nvPr>
            <p:ph idx="1" type="body"/>
          </p:nvPr>
        </p:nvSpPr>
        <p:spPr>
          <a:xfrm>
            <a:off x="311700" y="1161300"/>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Arranges the data in a container into ascending order.</a:t>
            </a:r>
            <a:endParaRPr/>
          </a:p>
          <a:p>
            <a:pPr indent="0" lvl="0" marL="457200" rtl="0" algn="l">
              <a:spcBef>
                <a:spcPts val="1200"/>
              </a:spcBef>
              <a:spcAft>
                <a:spcPts val="0"/>
              </a:spcAft>
              <a:buNone/>
            </a:pPr>
            <a:r>
              <a:rPr lang="en"/>
              <a:t>Syntax: sort(startAddress, endAddress)</a:t>
            </a:r>
            <a:endParaRPr/>
          </a:p>
          <a:p>
            <a:pPr indent="0" lvl="0" marL="457200" rtl="0" algn="l">
              <a:spcBef>
                <a:spcPts val="1200"/>
              </a:spcBef>
              <a:spcAft>
                <a:spcPts val="0"/>
              </a:spcAft>
              <a:buNone/>
            </a:pPr>
            <a:r>
              <a:t/>
            </a:r>
            <a:endParaRPr/>
          </a:p>
          <a:p>
            <a:pPr indent="0" lvl="0" marL="457200" rtl="0" algn="l">
              <a:spcBef>
                <a:spcPts val="1200"/>
              </a:spcBef>
              <a:spcAft>
                <a:spcPts val="1200"/>
              </a:spcAft>
              <a:buNone/>
            </a:pPr>
            <a:r>
              <a:t/>
            </a:r>
            <a:endParaRPr/>
          </a:p>
        </p:txBody>
      </p:sp>
      <p:pic>
        <p:nvPicPr>
          <p:cNvPr id="130" name="Google Shape;130;p24"/>
          <p:cNvPicPr preferRelativeResize="0"/>
          <p:nvPr/>
        </p:nvPicPr>
        <p:blipFill>
          <a:blip r:embed="rId3">
            <a:alphaModFix/>
          </a:blip>
          <a:stretch>
            <a:fillRect/>
          </a:stretch>
        </p:blipFill>
        <p:spPr>
          <a:xfrm>
            <a:off x="311702" y="2083550"/>
            <a:ext cx="4109506" cy="2485325"/>
          </a:xfrm>
          <a:prstGeom prst="rect">
            <a:avLst/>
          </a:prstGeom>
          <a:noFill/>
          <a:ln>
            <a:noFill/>
          </a:ln>
        </p:spPr>
      </p:pic>
      <p:pic>
        <p:nvPicPr>
          <p:cNvPr id="131" name="Google Shape;131;p24"/>
          <p:cNvPicPr preferRelativeResize="0"/>
          <p:nvPr/>
        </p:nvPicPr>
        <p:blipFill>
          <a:blip r:embed="rId4">
            <a:alphaModFix/>
          </a:blip>
          <a:stretch>
            <a:fillRect/>
          </a:stretch>
        </p:blipFill>
        <p:spPr>
          <a:xfrm>
            <a:off x="5680625" y="2825175"/>
            <a:ext cx="1982575" cy="8003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Accumulate</a:t>
            </a:r>
            <a:endParaRPr/>
          </a:p>
        </p:txBody>
      </p:sp>
      <p:sp>
        <p:nvSpPr>
          <p:cNvPr id="137" name="Google Shape;137;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Returns the sum of all values in lying within a range</a:t>
            </a:r>
            <a:endParaRPr/>
          </a:p>
          <a:p>
            <a:pPr indent="0" lvl="0" marL="457200" rtl="0" algn="l">
              <a:spcBef>
                <a:spcPts val="1200"/>
              </a:spcBef>
              <a:spcAft>
                <a:spcPts val="0"/>
              </a:spcAft>
              <a:buNone/>
            </a:pPr>
            <a:r>
              <a:rPr lang="en"/>
              <a:t>Syntax: accumulate(firstAddress, lastAddress, sum)</a:t>
            </a:r>
            <a:endParaRPr/>
          </a:p>
          <a:p>
            <a:pPr indent="0" lvl="0" marL="457200" rtl="0" algn="l">
              <a:spcBef>
                <a:spcPts val="1200"/>
              </a:spcBef>
              <a:spcAft>
                <a:spcPts val="1200"/>
              </a:spcAft>
              <a:buNone/>
            </a:pPr>
            <a:r>
              <a:t/>
            </a:r>
            <a:endParaRPr/>
          </a:p>
        </p:txBody>
      </p:sp>
      <p:pic>
        <p:nvPicPr>
          <p:cNvPr id="138" name="Google Shape;138;p25"/>
          <p:cNvPicPr preferRelativeResize="0"/>
          <p:nvPr/>
        </p:nvPicPr>
        <p:blipFill>
          <a:blip r:embed="rId3">
            <a:alphaModFix/>
          </a:blip>
          <a:stretch>
            <a:fillRect/>
          </a:stretch>
        </p:blipFill>
        <p:spPr>
          <a:xfrm>
            <a:off x="311700" y="2375650"/>
            <a:ext cx="4464500" cy="1791150"/>
          </a:xfrm>
          <a:prstGeom prst="rect">
            <a:avLst/>
          </a:prstGeom>
          <a:noFill/>
          <a:ln>
            <a:noFill/>
          </a:ln>
        </p:spPr>
      </p:pic>
      <p:pic>
        <p:nvPicPr>
          <p:cNvPr id="139" name="Google Shape;139;p25"/>
          <p:cNvPicPr preferRelativeResize="0"/>
          <p:nvPr/>
        </p:nvPicPr>
        <p:blipFill>
          <a:blip r:embed="rId4">
            <a:alphaModFix/>
          </a:blip>
          <a:stretch>
            <a:fillRect/>
          </a:stretch>
        </p:blipFill>
        <p:spPr>
          <a:xfrm>
            <a:off x="5036525" y="3084755"/>
            <a:ext cx="3795775" cy="42787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Merge</a:t>
            </a:r>
            <a:endParaRPr/>
          </a:p>
        </p:txBody>
      </p:sp>
      <p:sp>
        <p:nvSpPr>
          <p:cNvPr id="145" name="Google Shape;145;p2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 sz="1600"/>
              <a:t>Used to merge sort 2 containers into a single container</a:t>
            </a:r>
            <a:endParaRPr sz="1600"/>
          </a:p>
          <a:p>
            <a:pPr indent="457200" lvl="0" marL="0" rtl="0" algn="l">
              <a:spcBef>
                <a:spcPts val="1200"/>
              </a:spcBef>
              <a:spcAft>
                <a:spcPts val="0"/>
              </a:spcAft>
              <a:buNone/>
            </a:pPr>
            <a:r>
              <a:rPr lang="en" sz="1600"/>
              <a:t>Syntax: merge(begAddress1, endAddress1, begAddress2, endAddress2, resultContainer)</a:t>
            </a:r>
            <a:endParaRPr sz="1600"/>
          </a:p>
          <a:p>
            <a:pPr indent="0" lvl="0" marL="457200" rtl="0" algn="l">
              <a:spcBef>
                <a:spcPts val="1200"/>
              </a:spcBef>
              <a:spcAft>
                <a:spcPts val="1200"/>
              </a:spcAft>
              <a:buNone/>
            </a:pPr>
            <a:r>
              <a:t/>
            </a:r>
            <a:endParaRPr/>
          </a:p>
        </p:txBody>
      </p:sp>
      <p:pic>
        <p:nvPicPr>
          <p:cNvPr id="146" name="Google Shape;146;p26"/>
          <p:cNvPicPr preferRelativeResize="0"/>
          <p:nvPr/>
        </p:nvPicPr>
        <p:blipFill>
          <a:blip r:embed="rId3">
            <a:alphaModFix/>
          </a:blip>
          <a:stretch>
            <a:fillRect/>
          </a:stretch>
        </p:blipFill>
        <p:spPr>
          <a:xfrm>
            <a:off x="156100" y="1951150"/>
            <a:ext cx="5711600" cy="2969675"/>
          </a:xfrm>
          <a:prstGeom prst="rect">
            <a:avLst/>
          </a:prstGeom>
          <a:noFill/>
          <a:ln>
            <a:noFill/>
          </a:ln>
        </p:spPr>
      </p:pic>
      <p:pic>
        <p:nvPicPr>
          <p:cNvPr id="147" name="Google Shape;147;p26"/>
          <p:cNvPicPr preferRelativeResize="0"/>
          <p:nvPr/>
        </p:nvPicPr>
        <p:blipFill>
          <a:blip r:embed="rId4">
            <a:alphaModFix/>
          </a:blip>
          <a:stretch>
            <a:fillRect/>
          </a:stretch>
        </p:blipFill>
        <p:spPr>
          <a:xfrm>
            <a:off x="6038425" y="3255845"/>
            <a:ext cx="2897775" cy="3602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Make_Heap</a:t>
            </a:r>
            <a:endParaRPr/>
          </a:p>
        </p:txBody>
      </p:sp>
      <p:sp>
        <p:nvSpPr>
          <p:cNvPr id="153" name="Google Shape;153;p27"/>
          <p:cNvSpPr txBox="1"/>
          <p:nvPr>
            <p:ph idx="1" type="body"/>
          </p:nvPr>
        </p:nvSpPr>
        <p:spPr>
          <a:xfrm>
            <a:off x="311700" y="960300"/>
            <a:ext cx="4603500" cy="3975300"/>
          </a:xfrm>
          <a:prstGeom prst="rect">
            <a:avLst/>
          </a:prstGeom>
        </p:spPr>
        <p:txBody>
          <a:bodyPr anchorCtr="0" anchor="t" bIns="91425" lIns="91425" spcFirstLastPara="1" rIns="91425" wrap="square" tIns="91425">
            <a:noAutofit/>
          </a:bodyPr>
          <a:lstStyle/>
          <a:p>
            <a:pPr indent="-321310" lvl="0" marL="457200" rtl="0" algn="l">
              <a:spcBef>
                <a:spcPts val="0"/>
              </a:spcBef>
              <a:spcAft>
                <a:spcPts val="0"/>
              </a:spcAft>
              <a:buSzPts val="1460"/>
              <a:buChar char="-"/>
            </a:pPr>
            <a:r>
              <a:rPr lang="en" sz="1460"/>
              <a:t>Used to transform a sequence into a heap.</a:t>
            </a:r>
            <a:endParaRPr sz="1460"/>
          </a:p>
          <a:p>
            <a:pPr indent="0" lvl="0" marL="457200" rtl="0" algn="l">
              <a:spcBef>
                <a:spcPts val="1200"/>
              </a:spcBef>
              <a:spcAft>
                <a:spcPts val="0"/>
              </a:spcAft>
              <a:buNone/>
            </a:pPr>
            <a:r>
              <a:rPr lang="en" sz="1460" u="sng"/>
              <a:t>What is a heap? </a:t>
            </a:r>
            <a:endParaRPr sz="1460" u="sng"/>
          </a:p>
          <a:p>
            <a:pPr indent="0" lvl="0" marL="457200" rtl="0" algn="l">
              <a:spcBef>
                <a:spcPts val="1200"/>
              </a:spcBef>
              <a:spcAft>
                <a:spcPts val="0"/>
              </a:spcAft>
              <a:buNone/>
            </a:pPr>
            <a:r>
              <a:rPr lang="en" sz="1460"/>
              <a:t>- Tree based data structure. </a:t>
            </a:r>
            <a:endParaRPr sz="1460"/>
          </a:p>
          <a:p>
            <a:pPr indent="0" lvl="0" marL="457200" rtl="0" algn="l">
              <a:spcBef>
                <a:spcPts val="1200"/>
              </a:spcBef>
              <a:spcAft>
                <a:spcPts val="0"/>
              </a:spcAft>
              <a:buNone/>
            </a:pPr>
            <a:r>
              <a:rPr lang="en" sz="1460" u="sng"/>
              <a:t>Max Heap </a:t>
            </a:r>
            <a:r>
              <a:rPr lang="en" sz="1460"/>
              <a:t> </a:t>
            </a:r>
            <a:endParaRPr sz="1460"/>
          </a:p>
          <a:p>
            <a:pPr indent="-321310" lvl="0" marL="914400" rtl="0" algn="l">
              <a:spcBef>
                <a:spcPts val="1200"/>
              </a:spcBef>
              <a:spcAft>
                <a:spcPts val="0"/>
              </a:spcAft>
              <a:buSzPts val="1460"/>
              <a:buChar char="-"/>
            </a:pPr>
            <a:r>
              <a:rPr lang="en" sz="1460"/>
              <a:t>For every node “i” other than the root, the value at “i” is less than value stored at its parent node. </a:t>
            </a:r>
            <a:endParaRPr sz="1460"/>
          </a:p>
          <a:p>
            <a:pPr indent="0" lvl="0" marL="457200" rtl="0" algn="l">
              <a:spcBef>
                <a:spcPts val="1200"/>
              </a:spcBef>
              <a:spcAft>
                <a:spcPts val="0"/>
              </a:spcAft>
              <a:buNone/>
            </a:pPr>
            <a:r>
              <a:rPr lang="en" sz="1460" u="sng"/>
              <a:t>Min Heap</a:t>
            </a:r>
            <a:endParaRPr sz="1460" u="sng"/>
          </a:p>
          <a:p>
            <a:pPr indent="-321310" lvl="0" marL="914400" rtl="0" algn="l">
              <a:spcBef>
                <a:spcPts val="1200"/>
              </a:spcBef>
              <a:spcAft>
                <a:spcPts val="0"/>
              </a:spcAft>
              <a:buSzPts val="1460"/>
              <a:buChar char="-"/>
            </a:pPr>
            <a:r>
              <a:rPr lang="en" sz="1460"/>
              <a:t>For every node “i” other than the root, the value at “i” is greater than value stored at its parent node. </a:t>
            </a:r>
            <a:endParaRPr sz="1460" u="sng"/>
          </a:p>
          <a:p>
            <a:pPr indent="0" lvl="0" marL="0" rtl="0" algn="l">
              <a:lnSpc>
                <a:spcPct val="120000"/>
              </a:lnSpc>
              <a:spcBef>
                <a:spcPts val="1200"/>
              </a:spcBef>
              <a:spcAft>
                <a:spcPts val="0"/>
              </a:spcAft>
              <a:buNone/>
            </a:pPr>
            <a:r>
              <a:t/>
            </a:r>
            <a:endParaRPr/>
          </a:p>
          <a:p>
            <a:pPr indent="0" lvl="0" marL="457200" rtl="0" algn="l">
              <a:spcBef>
                <a:spcPts val="0"/>
              </a:spcBef>
              <a:spcAft>
                <a:spcPts val="0"/>
              </a:spcAft>
              <a:buNone/>
            </a:pPr>
            <a:r>
              <a:t/>
            </a:r>
            <a:endParaRPr/>
          </a:p>
          <a:p>
            <a:pPr indent="0" lvl="0" marL="457200" rtl="0" algn="l">
              <a:spcBef>
                <a:spcPts val="1200"/>
              </a:spcBef>
              <a:spcAft>
                <a:spcPts val="1200"/>
              </a:spcAft>
              <a:buNone/>
            </a:pPr>
            <a:r>
              <a:t/>
            </a:r>
            <a:endParaRPr/>
          </a:p>
        </p:txBody>
      </p:sp>
      <p:pic>
        <p:nvPicPr>
          <p:cNvPr id="154" name="Google Shape;154;p27"/>
          <p:cNvPicPr preferRelativeResize="0"/>
          <p:nvPr/>
        </p:nvPicPr>
        <p:blipFill>
          <a:blip r:embed="rId3">
            <a:alphaModFix/>
          </a:blip>
          <a:stretch>
            <a:fillRect/>
          </a:stretch>
        </p:blipFill>
        <p:spPr>
          <a:xfrm>
            <a:off x="4803475" y="1611638"/>
            <a:ext cx="4170425" cy="249807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Make_Heap</a:t>
            </a:r>
            <a:endParaRPr/>
          </a:p>
        </p:txBody>
      </p:sp>
      <p:sp>
        <p:nvSpPr>
          <p:cNvPr id="160" name="Google Shape;160;p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Syntax: make_heap(firstAddress, lastAddress)</a:t>
            </a:r>
            <a:endParaRPr/>
          </a:p>
          <a:p>
            <a:pPr indent="0" lvl="0" marL="0" rtl="0" algn="l">
              <a:spcBef>
                <a:spcPts val="1200"/>
              </a:spcBef>
              <a:spcAft>
                <a:spcPts val="1200"/>
              </a:spcAft>
              <a:buNone/>
            </a:pPr>
            <a:r>
              <a:t/>
            </a:r>
            <a:endParaRPr/>
          </a:p>
        </p:txBody>
      </p:sp>
      <p:pic>
        <p:nvPicPr>
          <p:cNvPr id="161" name="Google Shape;161;p28"/>
          <p:cNvPicPr preferRelativeResize="0"/>
          <p:nvPr/>
        </p:nvPicPr>
        <p:blipFill>
          <a:blip r:embed="rId3">
            <a:alphaModFix/>
          </a:blip>
          <a:stretch>
            <a:fillRect/>
          </a:stretch>
        </p:blipFill>
        <p:spPr>
          <a:xfrm>
            <a:off x="549225" y="1650922"/>
            <a:ext cx="3590700" cy="3017575"/>
          </a:xfrm>
          <a:prstGeom prst="rect">
            <a:avLst/>
          </a:prstGeom>
          <a:noFill/>
          <a:ln>
            <a:noFill/>
          </a:ln>
        </p:spPr>
      </p:pic>
      <p:pic>
        <p:nvPicPr>
          <p:cNvPr id="162" name="Google Shape;162;p28"/>
          <p:cNvPicPr preferRelativeResize="0"/>
          <p:nvPr/>
        </p:nvPicPr>
        <p:blipFill>
          <a:blip r:embed="rId4">
            <a:alphaModFix/>
          </a:blip>
          <a:stretch>
            <a:fillRect/>
          </a:stretch>
        </p:blipFill>
        <p:spPr>
          <a:xfrm>
            <a:off x="4977000" y="2571759"/>
            <a:ext cx="3590700" cy="92447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Search</a:t>
            </a:r>
            <a:endParaRPr/>
          </a:p>
        </p:txBody>
      </p:sp>
      <p:sp>
        <p:nvSpPr>
          <p:cNvPr id="168" name="Google Shape;168;p2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Used to to find the presence of a subsequence within a given range of elements. Returns an iterator to the first element of the subsequence if pattern is found. If subsequence is not a found an iterator to the last element is returned. </a:t>
            </a:r>
            <a:endParaRPr/>
          </a:p>
          <a:p>
            <a:pPr indent="0" lvl="0" marL="457200" rtl="0" algn="l">
              <a:spcBef>
                <a:spcPts val="1200"/>
              </a:spcBef>
              <a:spcAft>
                <a:spcPts val="0"/>
              </a:spcAft>
              <a:buNone/>
            </a:pPr>
            <a:r>
              <a:t/>
            </a:r>
            <a:endParaRPr/>
          </a:p>
          <a:p>
            <a:pPr indent="0" lvl="0" marL="457200" rtl="0" algn="l">
              <a:spcBef>
                <a:spcPts val="1200"/>
              </a:spcBef>
              <a:spcAft>
                <a:spcPts val="1200"/>
              </a:spcAft>
              <a:buNone/>
            </a:pPr>
            <a:r>
              <a:rPr lang="en"/>
              <a:t>Syntax: (begAddress container1, end</a:t>
            </a:r>
            <a:r>
              <a:rPr lang="en"/>
              <a:t>Address container1, begAddress container2, endAddress container2)</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Search</a:t>
            </a:r>
            <a:endParaRPr/>
          </a:p>
        </p:txBody>
      </p:sp>
      <p:sp>
        <p:nvSpPr>
          <p:cNvPr id="174" name="Google Shape;174;p3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75" name="Google Shape;175;p30"/>
          <p:cNvPicPr preferRelativeResize="0"/>
          <p:nvPr/>
        </p:nvPicPr>
        <p:blipFill>
          <a:blip r:embed="rId3">
            <a:alphaModFix/>
          </a:blip>
          <a:stretch>
            <a:fillRect/>
          </a:stretch>
        </p:blipFill>
        <p:spPr>
          <a:xfrm>
            <a:off x="311698" y="1152473"/>
            <a:ext cx="4292000" cy="3416400"/>
          </a:xfrm>
          <a:prstGeom prst="rect">
            <a:avLst/>
          </a:prstGeom>
          <a:noFill/>
          <a:ln>
            <a:noFill/>
          </a:ln>
        </p:spPr>
      </p:pic>
      <p:pic>
        <p:nvPicPr>
          <p:cNvPr id="176" name="Google Shape;176;p30"/>
          <p:cNvPicPr preferRelativeResize="0"/>
          <p:nvPr/>
        </p:nvPicPr>
        <p:blipFill>
          <a:blip r:embed="rId4">
            <a:alphaModFix/>
          </a:blip>
          <a:stretch>
            <a:fillRect/>
          </a:stretch>
        </p:blipFill>
        <p:spPr>
          <a:xfrm>
            <a:off x="5050975" y="2424069"/>
            <a:ext cx="3365675" cy="50370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Equal</a:t>
            </a:r>
            <a:endParaRPr/>
          </a:p>
        </p:txBody>
      </p:sp>
      <p:sp>
        <p:nvSpPr>
          <p:cNvPr id="182" name="Google Shape;182;p3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Determines whether the elements in two sequences are equal. After comparing, if all elements are equal,  the algorithm will return true. </a:t>
            </a:r>
            <a:endParaRPr/>
          </a:p>
          <a:p>
            <a:pPr indent="0" lvl="0" marL="457200" rtl="0" algn="l">
              <a:spcBef>
                <a:spcPts val="1200"/>
              </a:spcBef>
              <a:spcAft>
                <a:spcPts val="0"/>
              </a:spcAft>
              <a:buNone/>
            </a:pPr>
            <a:r>
              <a:rPr lang="en"/>
              <a:t>Syntax: bool equal(begAddress Container1, endAddress Container1, begAddress Container2)</a:t>
            </a:r>
            <a:endParaRPr/>
          </a:p>
          <a:p>
            <a:pPr indent="0" lvl="0" marL="457200" rtl="0" algn="l">
              <a:spcBef>
                <a:spcPts val="1200"/>
              </a:spcBef>
              <a:spcAft>
                <a:spcPts val="1200"/>
              </a:spcAft>
              <a:buNone/>
            </a:pPr>
            <a:r>
              <a:t/>
            </a:r>
            <a:endParaRPr/>
          </a:p>
        </p:txBody>
      </p:sp>
      <p:pic>
        <p:nvPicPr>
          <p:cNvPr id="183" name="Google Shape;183;p31"/>
          <p:cNvPicPr preferRelativeResize="0"/>
          <p:nvPr/>
        </p:nvPicPr>
        <p:blipFill>
          <a:blip r:embed="rId3">
            <a:alphaModFix/>
          </a:blip>
          <a:stretch>
            <a:fillRect/>
          </a:stretch>
        </p:blipFill>
        <p:spPr>
          <a:xfrm>
            <a:off x="1458125" y="2855500"/>
            <a:ext cx="6227750" cy="18164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is the STL?</a:t>
            </a:r>
            <a:endParaRPr/>
          </a:p>
        </p:txBody>
      </p:sp>
      <p:sp>
        <p:nvSpPr>
          <p:cNvPr id="61" name="Google Shape;61;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Standard Template Library</a:t>
            </a:r>
            <a:endParaRPr/>
          </a:p>
          <a:p>
            <a:pPr indent="-342900" lvl="0" marL="457200" rtl="0" algn="l">
              <a:spcBef>
                <a:spcPts val="0"/>
              </a:spcBef>
              <a:spcAft>
                <a:spcPts val="0"/>
              </a:spcAft>
              <a:buSzPts val="1800"/>
              <a:buChar char="●"/>
            </a:pPr>
            <a:r>
              <a:rPr lang="en"/>
              <a:t>A set of C++ template classes designed to provide common data structures and functions. </a:t>
            </a:r>
            <a:endParaRPr/>
          </a:p>
          <a:p>
            <a:pPr indent="-342900" lvl="0" marL="457200" rtl="0" algn="l">
              <a:spcBef>
                <a:spcPts val="0"/>
              </a:spcBef>
              <a:spcAft>
                <a:spcPts val="0"/>
              </a:spcAft>
              <a:buSzPts val="1800"/>
              <a:buChar char="●"/>
            </a:pPr>
            <a:r>
              <a:rPr lang="en"/>
              <a:t>Designed to work with multiple data types.</a:t>
            </a:r>
            <a:endParaRPr/>
          </a:p>
          <a:p>
            <a:pPr indent="-342900" lvl="0" marL="457200" rtl="0" algn="l">
              <a:spcBef>
                <a:spcPts val="0"/>
              </a:spcBef>
              <a:spcAft>
                <a:spcPts val="0"/>
              </a:spcAft>
              <a:buSzPts val="1800"/>
              <a:buChar char="●"/>
            </a:pPr>
            <a:r>
              <a:rPr lang="en"/>
              <a:t>Everything is parameterized, making it more flexible.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Find</a:t>
            </a:r>
            <a:endParaRPr/>
          </a:p>
        </p:txBody>
      </p:sp>
      <p:sp>
        <p:nvSpPr>
          <p:cNvPr id="189" name="Google Shape;189;p32"/>
          <p:cNvSpPr txBox="1"/>
          <p:nvPr>
            <p:ph idx="1" type="body"/>
          </p:nvPr>
        </p:nvSpPr>
        <p:spPr>
          <a:xfrm>
            <a:off x="311700" y="1152475"/>
            <a:ext cx="5056800" cy="3416400"/>
          </a:xfrm>
          <a:prstGeom prst="rect">
            <a:avLst/>
          </a:prstGeom>
        </p:spPr>
        <p:txBody>
          <a:bodyPr anchorCtr="0" anchor="t" bIns="91425" lIns="91425" spcFirstLastPara="1" rIns="91425" wrap="square" tIns="91425">
            <a:normAutofit/>
          </a:bodyPr>
          <a:lstStyle/>
          <a:p>
            <a:pPr indent="-336550" lvl="0" marL="457200" rtl="0" algn="l">
              <a:spcBef>
                <a:spcPts val="0"/>
              </a:spcBef>
              <a:spcAft>
                <a:spcPts val="0"/>
              </a:spcAft>
              <a:buSzPts val="1700"/>
              <a:buChar char="-"/>
            </a:pPr>
            <a:r>
              <a:rPr lang="en" sz="1700"/>
              <a:t>Finds an element within a given range. Returns an iterator to the first </a:t>
            </a:r>
            <a:r>
              <a:rPr lang="en" sz="1700"/>
              <a:t>occurrence</a:t>
            </a:r>
            <a:r>
              <a:rPr lang="en" sz="1700"/>
              <a:t> of the specified element. If element is not found, iterator to the end of the specified range is returned. </a:t>
            </a:r>
            <a:endParaRPr sz="1700"/>
          </a:p>
          <a:p>
            <a:pPr indent="0" lvl="0" marL="457200" rtl="0" algn="l">
              <a:spcBef>
                <a:spcPts val="1200"/>
              </a:spcBef>
              <a:spcAft>
                <a:spcPts val="0"/>
              </a:spcAft>
              <a:buNone/>
            </a:pPr>
            <a:r>
              <a:rPr lang="en" sz="1700"/>
              <a:t>Syntax:</a:t>
            </a:r>
            <a:endParaRPr sz="1700"/>
          </a:p>
          <a:p>
            <a:pPr indent="0" lvl="0" marL="457200" rtl="0" algn="l">
              <a:spcBef>
                <a:spcPts val="1200"/>
              </a:spcBef>
              <a:spcAft>
                <a:spcPts val="0"/>
              </a:spcAft>
              <a:buNone/>
            </a:pPr>
            <a:r>
              <a:rPr lang="en" sz="1700"/>
              <a:t>find(begAddress, endAddress, constT&amp; value)</a:t>
            </a:r>
            <a:endParaRPr sz="1700"/>
          </a:p>
          <a:p>
            <a:pPr indent="0" lvl="0" marL="457200" rtl="0" algn="l">
              <a:spcBef>
                <a:spcPts val="1200"/>
              </a:spcBef>
              <a:spcAft>
                <a:spcPts val="1200"/>
              </a:spcAft>
              <a:buNone/>
            </a:pPr>
            <a:r>
              <a:t/>
            </a:r>
            <a:endParaRPr/>
          </a:p>
        </p:txBody>
      </p:sp>
      <p:pic>
        <p:nvPicPr>
          <p:cNvPr id="190" name="Google Shape;190;p32"/>
          <p:cNvPicPr preferRelativeResize="0"/>
          <p:nvPr/>
        </p:nvPicPr>
        <p:blipFill>
          <a:blip r:embed="rId3">
            <a:alphaModFix/>
          </a:blip>
          <a:stretch>
            <a:fillRect/>
          </a:stretch>
        </p:blipFill>
        <p:spPr>
          <a:xfrm>
            <a:off x="5417638" y="100000"/>
            <a:ext cx="3133725" cy="49434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For_Each </a:t>
            </a:r>
            <a:endParaRPr/>
          </a:p>
        </p:txBody>
      </p:sp>
      <p:sp>
        <p:nvSpPr>
          <p:cNvPr id="196" name="Google Shape;196;p3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Char char="-"/>
            </a:pPr>
            <a:r>
              <a:rPr lang="en" sz="1400"/>
              <a:t>A more expressive and concise alternative to a traditional “for” loop. Helpful when performing an operation on each element within a container. </a:t>
            </a:r>
            <a:endParaRPr sz="1400"/>
          </a:p>
          <a:p>
            <a:pPr indent="0" lvl="0" marL="457200" rtl="0" algn="l">
              <a:spcBef>
                <a:spcPts val="1200"/>
              </a:spcBef>
              <a:spcAft>
                <a:spcPts val="0"/>
              </a:spcAft>
              <a:buNone/>
            </a:pPr>
            <a:r>
              <a:rPr lang="en" sz="1400"/>
              <a:t>Syntax: for_each(begAddress, endAddress, function)</a:t>
            </a:r>
            <a:endParaRPr sz="1400"/>
          </a:p>
          <a:p>
            <a:pPr indent="0" lvl="0" marL="457200" rtl="0" algn="l">
              <a:spcBef>
                <a:spcPts val="1200"/>
              </a:spcBef>
              <a:spcAft>
                <a:spcPts val="1200"/>
              </a:spcAft>
              <a:buNone/>
            </a:pPr>
            <a:r>
              <a:t/>
            </a:r>
            <a:endParaRPr/>
          </a:p>
        </p:txBody>
      </p:sp>
      <p:pic>
        <p:nvPicPr>
          <p:cNvPr id="197" name="Google Shape;197;p33"/>
          <p:cNvPicPr preferRelativeResize="0"/>
          <p:nvPr/>
        </p:nvPicPr>
        <p:blipFill>
          <a:blip r:embed="rId3">
            <a:alphaModFix/>
          </a:blip>
          <a:stretch>
            <a:fillRect/>
          </a:stretch>
        </p:blipFill>
        <p:spPr>
          <a:xfrm>
            <a:off x="142350" y="2234664"/>
            <a:ext cx="5117001" cy="2715162"/>
          </a:xfrm>
          <a:prstGeom prst="rect">
            <a:avLst/>
          </a:prstGeom>
          <a:noFill/>
          <a:ln>
            <a:noFill/>
          </a:ln>
        </p:spPr>
      </p:pic>
      <p:pic>
        <p:nvPicPr>
          <p:cNvPr id="198" name="Google Shape;198;p33"/>
          <p:cNvPicPr preferRelativeResize="0"/>
          <p:nvPr/>
        </p:nvPicPr>
        <p:blipFill>
          <a:blip r:embed="rId4">
            <a:alphaModFix/>
          </a:blip>
          <a:stretch>
            <a:fillRect/>
          </a:stretch>
        </p:blipFill>
        <p:spPr>
          <a:xfrm>
            <a:off x="5361075" y="3026661"/>
            <a:ext cx="3572950" cy="44813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All_Of</a:t>
            </a:r>
            <a:endParaRPr/>
          </a:p>
        </p:txBody>
      </p:sp>
      <p:sp>
        <p:nvSpPr>
          <p:cNvPr id="204" name="Google Shape;204;p3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 sz="1600"/>
              <a:t>Operates on a range of elements, checks for a given property on every element and </a:t>
            </a:r>
            <a:r>
              <a:rPr lang="en" sz="1600"/>
              <a:t>returns</a:t>
            </a:r>
            <a:r>
              <a:rPr lang="en" sz="1600"/>
              <a:t> true if the elements within the range </a:t>
            </a:r>
            <a:r>
              <a:rPr lang="en" sz="1600"/>
              <a:t>satisfy</a:t>
            </a:r>
            <a:r>
              <a:rPr lang="en" sz="1600"/>
              <a:t> the given property and false if they do not.</a:t>
            </a:r>
            <a:endParaRPr sz="1600"/>
          </a:p>
          <a:p>
            <a:pPr indent="0" lvl="0" marL="457200" rtl="0" algn="l">
              <a:spcBef>
                <a:spcPts val="1200"/>
              </a:spcBef>
              <a:spcAft>
                <a:spcPts val="0"/>
              </a:spcAft>
              <a:buNone/>
            </a:pPr>
            <a:r>
              <a:rPr lang="en" sz="1600"/>
              <a:t>Syntax: (begAddress, endAddress, pred)</a:t>
            </a:r>
            <a:endParaRPr sz="1600"/>
          </a:p>
          <a:p>
            <a:pPr indent="0" lvl="0" marL="457200" rtl="0" algn="l">
              <a:spcBef>
                <a:spcPts val="1200"/>
              </a:spcBef>
              <a:spcAft>
                <a:spcPts val="1200"/>
              </a:spcAft>
              <a:buNone/>
            </a:pPr>
            <a:r>
              <a:t/>
            </a:r>
            <a:endParaRPr/>
          </a:p>
        </p:txBody>
      </p:sp>
      <p:pic>
        <p:nvPicPr>
          <p:cNvPr id="205" name="Google Shape;205;p34"/>
          <p:cNvPicPr preferRelativeResize="0"/>
          <p:nvPr/>
        </p:nvPicPr>
        <p:blipFill>
          <a:blip r:embed="rId3">
            <a:alphaModFix/>
          </a:blip>
          <a:stretch>
            <a:fillRect/>
          </a:stretch>
        </p:blipFill>
        <p:spPr>
          <a:xfrm>
            <a:off x="311705" y="2798580"/>
            <a:ext cx="4749225" cy="2148800"/>
          </a:xfrm>
          <a:prstGeom prst="rect">
            <a:avLst/>
          </a:prstGeom>
          <a:noFill/>
          <a:ln>
            <a:noFill/>
          </a:ln>
        </p:spPr>
      </p:pic>
      <p:pic>
        <p:nvPicPr>
          <p:cNvPr id="206" name="Google Shape;206;p34"/>
          <p:cNvPicPr preferRelativeResize="0"/>
          <p:nvPr/>
        </p:nvPicPr>
        <p:blipFill>
          <a:blip r:embed="rId4">
            <a:alphaModFix/>
          </a:blip>
          <a:stretch>
            <a:fillRect/>
          </a:stretch>
        </p:blipFill>
        <p:spPr>
          <a:xfrm>
            <a:off x="5347850" y="3491328"/>
            <a:ext cx="3586075" cy="4518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Containers </a:t>
            </a:r>
            <a:endParaRPr/>
          </a:p>
        </p:txBody>
      </p:sp>
      <p:sp>
        <p:nvSpPr>
          <p:cNvPr id="212" name="Google Shape;212;p35"/>
          <p:cNvSpPr txBox="1"/>
          <p:nvPr>
            <p:ph idx="1" type="body"/>
          </p:nvPr>
        </p:nvSpPr>
        <p:spPr>
          <a:xfrm>
            <a:off x="311700" y="1152475"/>
            <a:ext cx="8520600" cy="3416400"/>
          </a:xfrm>
          <a:prstGeom prst="rect">
            <a:avLst/>
          </a:prstGeom>
        </p:spPr>
        <p:txBody>
          <a:bodyPr anchorCtr="0" anchor="ctr" bIns="91425" lIns="91425" spcFirstLastPara="1" rIns="91425" wrap="square" tIns="91425">
            <a:normAutofit/>
          </a:bodyPr>
          <a:lstStyle/>
          <a:p>
            <a:pPr indent="-342900" lvl="0" marL="457200" rtl="0" algn="just">
              <a:spcBef>
                <a:spcPts val="0"/>
              </a:spcBef>
              <a:spcAft>
                <a:spcPts val="0"/>
              </a:spcAft>
              <a:buSzPts val="1800"/>
              <a:buChar char="●"/>
            </a:pPr>
            <a:r>
              <a:rPr lang="en"/>
              <a:t>A container is a holder object that stores a collection of other objects of a specific </a:t>
            </a:r>
            <a:r>
              <a:rPr lang="en"/>
              <a:t>type and its elements. </a:t>
            </a:r>
            <a:endParaRPr/>
          </a:p>
          <a:p>
            <a:pPr indent="-342900" lvl="0" marL="457200" rtl="0" algn="just">
              <a:spcBef>
                <a:spcPts val="0"/>
              </a:spcBef>
              <a:spcAft>
                <a:spcPts val="0"/>
              </a:spcAft>
              <a:buSzPts val="1800"/>
              <a:buChar char="●"/>
            </a:pPr>
            <a:r>
              <a:rPr lang="en"/>
              <a:t>They are implemented as class templates.</a:t>
            </a:r>
            <a:endParaRPr/>
          </a:p>
          <a:p>
            <a:pPr indent="-342900" lvl="0" marL="457200" rtl="0" algn="just">
              <a:spcBef>
                <a:spcPts val="0"/>
              </a:spcBef>
              <a:spcAft>
                <a:spcPts val="0"/>
              </a:spcAft>
              <a:buSzPts val="1800"/>
              <a:buChar char="●"/>
            </a:pPr>
            <a:r>
              <a:rPr lang="en"/>
              <a:t>The container manages the storage space for its elements and provides member function to access them. (That can be either directly or through iterators) </a:t>
            </a:r>
            <a:endParaRPr/>
          </a:p>
          <a:p>
            <a:pPr indent="0" lvl="0" marL="457200" rtl="0" algn="just">
              <a:spcBef>
                <a:spcPts val="1200"/>
              </a:spcBef>
              <a:spcAft>
                <a:spcPts val="120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Types of Containers </a:t>
            </a:r>
            <a:endParaRPr/>
          </a:p>
        </p:txBody>
      </p:sp>
      <p:sp>
        <p:nvSpPr>
          <p:cNvPr id="218" name="Google Shape;218;p36"/>
          <p:cNvSpPr txBox="1"/>
          <p:nvPr>
            <p:ph idx="1" type="body"/>
          </p:nvPr>
        </p:nvSpPr>
        <p:spPr>
          <a:xfrm>
            <a:off x="612600" y="1525400"/>
            <a:ext cx="7918800" cy="3017400"/>
          </a:xfrm>
          <a:prstGeom prst="rect">
            <a:avLst/>
          </a:prstGeom>
        </p:spPr>
        <p:txBody>
          <a:bodyPr anchorCtr="0" anchor="t" bIns="91425" lIns="91425" spcFirstLastPara="1" rIns="91425" wrap="square" tIns="91425">
            <a:normAutofit fontScale="92500" lnSpcReduction="10000"/>
          </a:bodyPr>
          <a:lstStyle/>
          <a:p>
            <a:pPr indent="0" lvl="0" marL="0" rtl="0" algn="l">
              <a:spcBef>
                <a:spcPts val="0"/>
              </a:spcBef>
              <a:spcAft>
                <a:spcPts val="0"/>
              </a:spcAft>
              <a:buNone/>
            </a:pPr>
            <a:r>
              <a:rPr b="1" lang="en"/>
              <a:t>Sequence Containers:</a:t>
            </a:r>
            <a:r>
              <a:rPr lang="en"/>
              <a:t> implement data structures that can be accessed sequentially. </a:t>
            </a:r>
            <a:endParaRPr/>
          </a:p>
          <a:p>
            <a:pPr indent="0" lvl="0" marL="0" rtl="0" algn="l">
              <a:spcBef>
                <a:spcPts val="1200"/>
              </a:spcBef>
              <a:spcAft>
                <a:spcPts val="0"/>
              </a:spcAft>
              <a:buNone/>
            </a:pPr>
            <a:r>
              <a:rPr b="1" lang="en"/>
              <a:t>Container adaptors: </a:t>
            </a:r>
            <a:r>
              <a:rPr lang="en"/>
              <a:t>provides a different interface for sequential containers.</a:t>
            </a:r>
            <a:endParaRPr/>
          </a:p>
          <a:p>
            <a:pPr indent="0" lvl="0" marL="0" rtl="0" algn="l">
              <a:spcBef>
                <a:spcPts val="1200"/>
              </a:spcBef>
              <a:spcAft>
                <a:spcPts val="0"/>
              </a:spcAft>
              <a:buNone/>
            </a:pPr>
            <a:r>
              <a:rPr b="1" lang="en"/>
              <a:t>Associative</a:t>
            </a:r>
            <a:r>
              <a:rPr b="1" lang="en"/>
              <a:t> Containers:</a:t>
            </a:r>
            <a:r>
              <a:rPr lang="en"/>
              <a:t> implement sorted data structures that can be quickly </a:t>
            </a:r>
            <a:r>
              <a:rPr lang="en"/>
              <a:t>searched. O(log n)</a:t>
            </a:r>
            <a:endParaRPr/>
          </a:p>
          <a:p>
            <a:pPr indent="0" lvl="0" marL="0" rtl="0" algn="l">
              <a:spcBef>
                <a:spcPts val="1200"/>
              </a:spcBef>
              <a:spcAft>
                <a:spcPts val="0"/>
              </a:spcAft>
              <a:buNone/>
            </a:pPr>
            <a:r>
              <a:rPr b="1" lang="en"/>
              <a:t>Unordered associative Containers: </a:t>
            </a:r>
            <a:r>
              <a:rPr lang="en"/>
              <a:t>implement unsorted data structures </a:t>
            </a:r>
            <a:r>
              <a:rPr lang="en"/>
              <a:t>that</a:t>
            </a:r>
            <a:r>
              <a:rPr lang="en"/>
              <a:t> can quickly searched. </a:t>
            </a:r>
            <a:endParaRPr/>
          </a:p>
          <a:p>
            <a:pPr indent="0" lvl="0" marL="0" rtl="0" algn="l">
              <a:spcBef>
                <a:spcPts val="1200"/>
              </a:spcBef>
              <a:spcAft>
                <a:spcPts val="120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Vector </a:t>
            </a:r>
            <a:endParaRPr/>
          </a:p>
        </p:txBody>
      </p:sp>
      <p:sp>
        <p:nvSpPr>
          <p:cNvPr id="224" name="Google Shape;224;p3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rtl="0" algn="just">
              <a:spcBef>
                <a:spcPts val="0"/>
              </a:spcBef>
              <a:spcAft>
                <a:spcPts val="0"/>
              </a:spcAft>
              <a:buNone/>
            </a:pPr>
            <a:r>
              <a:rPr lang="en"/>
              <a:t>Vector is an dynamic array container provided by STL . </a:t>
            </a:r>
            <a:endParaRPr/>
          </a:p>
          <a:p>
            <a:pPr indent="0" lvl="0" marL="0" rtl="0" algn="just">
              <a:spcBef>
                <a:spcPts val="1200"/>
              </a:spcBef>
              <a:spcAft>
                <a:spcPts val="0"/>
              </a:spcAft>
              <a:buNone/>
            </a:pPr>
            <a:r>
              <a:rPr lang="en"/>
              <a:t>Key Features: </a:t>
            </a:r>
            <a:endParaRPr/>
          </a:p>
          <a:p>
            <a:pPr indent="-342900" lvl="0" marL="457200" rtl="0" algn="just">
              <a:spcBef>
                <a:spcPts val="1200"/>
              </a:spcBef>
              <a:spcAft>
                <a:spcPts val="0"/>
              </a:spcAft>
              <a:buSzPts val="1800"/>
              <a:buChar char="●"/>
            </a:pPr>
            <a:r>
              <a:rPr lang="en"/>
              <a:t>Can dynamically resize  according to the number of </a:t>
            </a:r>
            <a:r>
              <a:rPr lang="en"/>
              <a:t>elements</a:t>
            </a:r>
            <a:r>
              <a:rPr lang="en"/>
              <a:t> stored</a:t>
            </a:r>
            <a:endParaRPr/>
          </a:p>
          <a:p>
            <a:pPr indent="-342900" lvl="0" marL="457200" rtl="0" algn="just">
              <a:spcBef>
                <a:spcPts val="0"/>
              </a:spcBef>
              <a:spcAft>
                <a:spcPts val="0"/>
              </a:spcAft>
              <a:buSzPts val="1800"/>
              <a:buChar char="●"/>
            </a:pPr>
            <a:r>
              <a:rPr lang="en"/>
              <a:t>Constant-time complexity for </a:t>
            </a:r>
            <a:r>
              <a:rPr lang="en"/>
              <a:t>accessing</a:t>
            </a:r>
            <a:r>
              <a:rPr lang="en"/>
              <a:t> elements</a:t>
            </a:r>
            <a:endParaRPr/>
          </a:p>
          <a:p>
            <a:pPr indent="-342900" lvl="0" marL="457200" rtl="0" algn="just">
              <a:spcBef>
                <a:spcPts val="0"/>
              </a:spcBef>
              <a:spcAft>
                <a:spcPts val="0"/>
              </a:spcAft>
              <a:buSzPts val="1800"/>
              <a:buChar char="●"/>
            </a:pPr>
            <a:r>
              <a:rPr lang="en"/>
              <a:t>Stored </a:t>
            </a:r>
            <a:r>
              <a:rPr lang="en"/>
              <a:t>contiguously in memory, which allows efficient traversal and manipulation </a:t>
            </a:r>
            <a:endParaRPr/>
          </a:p>
          <a:p>
            <a:pPr indent="-342900" lvl="0" marL="457200" rtl="0" algn="just">
              <a:spcBef>
                <a:spcPts val="0"/>
              </a:spcBef>
              <a:spcAft>
                <a:spcPts val="0"/>
              </a:spcAft>
              <a:buSzPts val="1800"/>
              <a:buChar char="●"/>
            </a:pPr>
            <a:r>
              <a:rPr lang="en"/>
              <a:t>Allocation and deallocation of memory is managed automatically, which ensures efficient use of resources and avoid memory leaks., </a:t>
            </a:r>
            <a:endParaRPr/>
          </a:p>
          <a:p>
            <a:pPr indent="0" lvl="0" marL="457200" rtl="0" algn="l">
              <a:spcBef>
                <a:spcPts val="1200"/>
              </a:spcBef>
              <a:spcAft>
                <a:spcPts val="120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3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Vector - Example</a:t>
            </a:r>
            <a:endParaRPr/>
          </a:p>
          <a:p>
            <a:pPr indent="0" lvl="0" marL="0" rtl="0" algn="l">
              <a:spcBef>
                <a:spcPts val="0"/>
              </a:spcBef>
              <a:spcAft>
                <a:spcPts val="0"/>
              </a:spcAft>
              <a:buNone/>
            </a:pPr>
            <a:r>
              <a:t/>
            </a:r>
            <a:endParaRPr/>
          </a:p>
        </p:txBody>
      </p:sp>
      <p:sp>
        <p:nvSpPr>
          <p:cNvPr id="230" name="Google Shape;230;p3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31" name="Google Shape;231;p38"/>
          <p:cNvPicPr preferRelativeResize="0"/>
          <p:nvPr/>
        </p:nvPicPr>
        <p:blipFill>
          <a:blip r:embed="rId3">
            <a:alphaModFix/>
          </a:blip>
          <a:stretch>
            <a:fillRect/>
          </a:stretch>
        </p:blipFill>
        <p:spPr>
          <a:xfrm>
            <a:off x="1961025" y="1089038"/>
            <a:ext cx="5057574" cy="35432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3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List</a:t>
            </a:r>
            <a:r>
              <a:rPr lang="en"/>
              <a:t> </a:t>
            </a:r>
            <a:endParaRPr/>
          </a:p>
        </p:txBody>
      </p:sp>
      <p:sp>
        <p:nvSpPr>
          <p:cNvPr id="237" name="Google Shape;237;p3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rtl="0" algn="just">
              <a:spcBef>
                <a:spcPts val="0"/>
              </a:spcBef>
              <a:spcAft>
                <a:spcPts val="0"/>
              </a:spcAft>
              <a:buNone/>
            </a:pPr>
            <a:r>
              <a:rPr lang="en"/>
              <a:t>List is the doubly linked list container provided by STL </a:t>
            </a:r>
            <a:endParaRPr/>
          </a:p>
          <a:p>
            <a:pPr indent="0" lvl="0" marL="0" rtl="0" algn="just">
              <a:spcBef>
                <a:spcPts val="1200"/>
              </a:spcBef>
              <a:spcAft>
                <a:spcPts val="0"/>
              </a:spcAft>
              <a:buNone/>
            </a:pPr>
            <a:r>
              <a:rPr lang="en"/>
              <a:t>Key Feature:</a:t>
            </a:r>
            <a:endParaRPr/>
          </a:p>
          <a:p>
            <a:pPr indent="-342900" lvl="0" marL="457200" rtl="0" algn="just">
              <a:spcBef>
                <a:spcPts val="1200"/>
              </a:spcBef>
              <a:spcAft>
                <a:spcPts val="0"/>
              </a:spcAft>
              <a:buSzPts val="1800"/>
              <a:buChar char="●"/>
            </a:pPr>
            <a:r>
              <a:rPr lang="en"/>
              <a:t>Allows insertion and removal of </a:t>
            </a:r>
            <a:r>
              <a:rPr lang="en"/>
              <a:t>elements</a:t>
            </a:r>
            <a:r>
              <a:rPr lang="en"/>
              <a:t> anywhere in the list while </a:t>
            </a:r>
            <a:r>
              <a:rPr lang="en"/>
              <a:t>maintaining</a:t>
            </a:r>
            <a:r>
              <a:rPr lang="en"/>
              <a:t> the order.</a:t>
            </a:r>
            <a:endParaRPr/>
          </a:p>
          <a:p>
            <a:pPr indent="-342900" lvl="0" marL="457200" rtl="0" algn="just">
              <a:spcBef>
                <a:spcPts val="0"/>
              </a:spcBef>
              <a:spcAft>
                <a:spcPts val="0"/>
              </a:spcAft>
              <a:buSzPts val="1800"/>
              <a:buChar char="●"/>
            </a:pPr>
            <a:r>
              <a:rPr lang="en"/>
              <a:t>Constant complexity of O(1)</a:t>
            </a:r>
            <a:endParaRPr/>
          </a:p>
          <a:p>
            <a:pPr indent="-342900" lvl="0" marL="457200" rtl="0" algn="just">
              <a:spcBef>
                <a:spcPts val="0"/>
              </a:spcBef>
              <a:spcAft>
                <a:spcPts val="0"/>
              </a:spcAft>
              <a:buSzPts val="1800"/>
              <a:buChar char="●"/>
            </a:pPr>
            <a:r>
              <a:rPr lang="en"/>
              <a:t>No random access, needs traversal to access elements </a:t>
            </a:r>
            <a:endParaRPr/>
          </a:p>
          <a:p>
            <a:pPr indent="-342900" lvl="0" marL="457200" rtl="0" algn="just">
              <a:spcBef>
                <a:spcPts val="0"/>
              </a:spcBef>
              <a:spcAft>
                <a:spcPts val="0"/>
              </a:spcAft>
              <a:buSzPts val="1800"/>
              <a:buChar char="●"/>
            </a:pPr>
            <a:r>
              <a:rPr lang="en"/>
              <a:t>Supports bidirectional </a:t>
            </a:r>
            <a:r>
              <a:rPr lang="en"/>
              <a:t>iterators</a:t>
            </a:r>
            <a:r>
              <a:rPr lang="en"/>
              <a:t>, allowing traversal in both forward and backward direction </a:t>
            </a:r>
            <a:r>
              <a:rPr lang="en"/>
              <a:t>efficiently</a:t>
            </a:r>
            <a:endParaRPr/>
          </a:p>
          <a:p>
            <a:pPr indent="0" lvl="0" marL="457200" rtl="0" algn="l">
              <a:spcBef>
                <a:spcPts val="1200"/>
              </a:spcBef>
              <a:spcAft>
                <a:spcPts val="1200"/>
              </a:spcAft>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4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List</a:t>
            </a:r>
            <a:r>
              <a:rPr lang="en"/>
              <a:t> - Example</a:t>
            </a:r>
            <a:endParaRPr/>
          </a:p>
          <a:p>
            <a:pPr indent="0" lvl="0" marL="0" rtl="0" algn="l">
              <a:spcBef>
                <a:spcPts val="0"/>
              </a:spcBef>
              <a:spcAft>
                <a:spcPts val="0"/>
              </a:spcAft>
              <a:buNone/>
            </a:pPr>
            <a:r>
              <a:t/>
            </a:r>
            <a:endParaRPr/>
          </a:p>
        </p:txBody>
      </p:sp>
      <p:sp>
        <p:nvSpPr>
          <p:cNvPr id="243" name="Google Shape;243;p4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44" name="Google Shape;244;p40"/>
          <p:cNvPicPr preferRelativeResize="0"/>
          <p:nvPr/>
        </p:nvPicPr>
        <p:blipFill>
          <a:blip r:embed="rId3">
            <a:alphaModFix/>
          </a:blip>
          <a:stretch>
            <a:fillRect/>
          </a:stretch>
        </p:blipFill>
        <p:spPr>
          <a:xfrm>
            <a:off x="3535680" y="222512"/>
            <a:ext cx="5296620" cy="469847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4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Forward </a:t>
            </a:r>
            <a:r>
              <a:rPr lang="en"/>
              <a:t>List </a:t>
            </a:r>
            <a:endParaRPr/>
          </a:p>
        </p:txBody>
      </p:sp>
      <p:sp>
        <p:nvSpPr>
          <p:cNvPr id="250" name="Google Shape;250;p4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None/>
            </a:pPr>
            <a:r>
              <a:rPr lang="en"/>
              <a:t>Forward</a:t>
            </a:r>
            <a:r>
              <a:rPr lang="en"/>
              <a:t> </a:t>
            </a:r>
            <a:r>
              <a:rPr lang="en"/>
              <a:t>List is a singly linked list container provided by STL. It </a:t>
            </a:r>
            <a:r>
              <a:rPr lang="en"/>
              <a:t>represents</a:t>
            </a:r>
            <a:r>
              <a:rPr lang="en"/>
              <a:t> a </a:t>
            </a:r>
            <a:r>
              <a:rPr lang="en"/>
              <a:t>sequence</a:t>
            </a:r>
            <a:r>
              <a:rPr lang="en"/>
              <a:t> of elements where each element is </a:t>
            </a:r>
            <a:r>
              <a:rPr lang="en"/>
              <a:t>linked</a:t>
            </a:r>
            <a:r>
              <a:rPr lang="en"/>
              <a:t> to the next </a:t>
            </a:r>
            <a:r>
              <a:rPr lang="en"/>
              <a:t>element</a:t>
            </a:r>
            <a:r>
              <a:rPr lang="en"/>
              <a:t> in </a:t>
            </a:r>
            <a:r>
              <a:rPr lang="en"/>
              <a:t>sequence. </a:t>
            </a:r>
            <a:endParaRPr/>
          </a:p>
          <a:p>
            <a:pPr indent="0" lvl="0" marL="0" rtl="0" algn="just">
              <a:spcBef>
                <a:spcPts val="1200"/>
              </a:spcBef>
              <a:spcAft>
                <a:spcPts val="0"/>
              </a:spcAft>
              <a:buNone/>
            </a:pPr>
            <a:r>
              <a:rPr lang="en"/>
              <a:t>Key Feature:</a:t>
            </a:r>
            <a:endParaRPr/>
          </a:p>
          <a:p>
            <a:pPr indent="-342900" lvl="0" marL="457200" rtl="0" algn="just">
              <a:spcBef>
                <a:spcPts val="1200"/>
              </a:spcBef>
              <a:spcAft>
                <a:spcPts val="0"/>
              </a:spcAft>
              <a:buSzPts val="1800"/>
              <a:buChar char="●"/>
            </a:pPr>
            <a:r>
              <a:rPr lang="en"/>
              <a:t>Allows insertion and deletion operations at the </a:t>
            </a:r>
            <a:r>
              <a:rPr lang="en"/>
              <a:t>beginning</a:t>
            </a:r>
            <a:r>
              <a:rPr lang="en"/>
              <a:t> and middle of the list</a:t>
            </a:r>
            <a:endParaRPr/>
          </a:p>
          <a:p>
            <a:pPr indent="-342900" lvl="0" marL="457200" rtl="0" algn="just">
              <a:spcBef>
                <a:spcPts val="0"/>
              </a:spcBef>
              <a:spcAft>
                <a:spcPts val="0"/>
              </a:spcAft>
              <a:buSzPts val="1800"/>
              <a:buChar char="●"/>
            </a:pPr>
            <a:r>
              <a:rPr lang="en"/>
              <a:t>Constant complexity of O(1)</a:t>
            </a:r>
            <a:endParaRPr/>
          </a:p>
          <a:p>
            <a:pPr indent="-342900" lvl="0" marL="457200" rtl="0" algn="just">
              <a:spcBef>
                <a:spcPts val="0"/>
              </a:spcBef>
              <a:spcAft>
                <a:spcPts val="0"/>
              </a:spcAft>
              <a:buSzPts val="1800"/>
              <a:buChar char="●"/>
            </a:pPr>
            <a:r>
              <a:rPr lang="en"/>
              <a:t>Supports only forward iterations </a:t>
            </a:r>
            <a:endParaRPr/>
          </a:p>
          <a:p>
            <a:pPr indent="-342900" lvl="0" marL="457200" rtl="0" algn="just">
              <a:spcBef>
                <a:spcPts val="0"/>
              </a:spcBef>
              <a:spcAft>
                <a:spcPts val="0"/>
              </a:spcAft>
              <a:buSzPts val="1800"/>
              <a:buChar char="●"/>
            </a:pPr>
            <a:r>
              <a:rPr lang="en"/>
              <a:t>Consumes less memory compared to list due to its singly-linked nature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Why STL?</a:t>
            </a:r>
            <a:endParaRPr/>
          </a:p>
        </p:txBody>
      </p:sp>
      <p:sp>
        <p:nvSpPr>
          <p:cNvPr id="67" name="Google Shape;67;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b="1" lang="en"/>
              <a:t>Efficiency:</a:t>
            </a:r>
            <a:endParaRPr b="1"/>
          </a:p>
          <a:p>
            <a:pPr indent="-342900" lvl="0" marL="914400" rtl="0" algn="l">
              <a:spcBef>
                <a:spcPts val="1200"/>
              </a:spcBef>
              <a:spcAft>
                <a:spcPts val="0"/>
              </a:spcAft>
              <a:buSzPts val="1800"/>
              <a:buChar char="●"/>
            </a:pPr>
            <a:r>
              <a:rPr lang="en"/>
              <a:t>Optimized algorithms and data structures</a:t>
            </a:r>
            <a:endParaRPr/>
          </a:p>
          <a:p>
            <a:pPr indent="-342900" lvl="0" marL="914400" rtl="0" algn="l">
              <a:spcBef>
                <a:spcPts val="0"/>
              </a:spcBef>
              <a:spcAft>
                <a:spcPts val="0"/>
              </a:spcAft>
              <a:buSzPts val="1800"/>
              <a:buChar char="●"/>
            </a:pPr>
            <a:r>
              <a:rPr lang="en"/>
              <a:t>Pre-built </a:t>
            </a:r>
            <a:r>
              <a:rPr lang="en"/>
              <a:t>components</a:t>
            </a:r>
            <a:r>
              <a:rPr lang="en"/>
              <a:t> = faster execution</a:t>
            </a:r>
            <a:endParaRPr/>
          </a:p>
          <a:p>
            <a:pPr indent="0" lvl="0" marL="0" rtl="0" algn="l">
              <a:spcBef>
                <a:spcPts val="1200"/>
              </a:spcBef>
              <a:spcAft>
                <a:spcPts val="0"/>
              </a:spcAft>
              <a:buNone/>
            </a:pPr>
            <a:r>
              <a:rPr b="1" lang="en"/>
              <a:t>Reusability:</a:t>
            </a:r>
            <a:endParaRPr b="1"/>
          </a:p>
          <a:p>
            <a:pPr indent="-342900" lvl="0" marL="914400" rtl="0" algn="l">
              <a:spcBef>
                <a:spcPts val="1200"/>
              </a:spcBef>
              <a:spcAft>
                <a:spcPts val="0"/>
              </a:spcAft>
              <a:buSzPts val="1800"/>
              <a:buChar char="●"/>
            </a:pPr>
            <a:r>
              <a:rPr lang="en"/>
              <a:t>Generic code that can be used for multiple data types</a:t>
            </a:r>
            <a:endParaRPr/>
          </a:p>
          <a:p>
            <a:pPr indent="-342900" lvl="0" marL="914400" rtl="0" algn="l">
              <a:spcBef>
                <a:spcPts val="0"/>
              </a:spcBef>
              <a:spcAft>
                <a:spcPts val="0"/>
              </a:spcAft>
              <a:buSzPts val="1800"/>
              <a:buChar char="●"/>
            </a:pPr>
            <a:r>
              <a:rPr lang="en"/>
              <a:t>Reusable programming = reduced development time</a:t>
            </a:r>
            <a:endParaRPr/>
          </a:p>
          <a:p>
            <a:pPr indent="0" lvl="0" marL="0" rtl="0" algn="l">
              <a:spcBef>
                <a:spcPts val="1200"/>
              </a:spcBef>
              <a:spcAft>
                <a:spcPts val="0"/>
              </a:spcAft>
              <a:buNone/>
            </a:pPr>
            <a:r>
              <a:rPr b="1" lang="en"/>
              <a:t>Standardization and Many Tools:</a:t>
            </a:r>
            <a:endParaRPr b="1"/>
          </a:p>
          <a:p>
            <a:pPr indent="-342900" lvl="0" marL="914400" rtl="0" algn="l">
              <a:spcBef>
                <a:spcPts val="1200"/>
              </a:spcBef>
              <a:spcAft>
                <a:spcPts val="0"/>
              </a:spcAft>
              <a:buSzPts val="1800"/>
              <a:buChar char="●"/>
            </a:pPr>
            <a:r>
              <a:rPr lang="en"/>
              <a:t>Ensures consistency across many compilers and platforms</a:t>
            </a:r>
            <a:endParaRPr/>
          </a:p>
          <a:p>
            <a:pPr indent="-342900" lvl="0" marL="914400" rtl="0" algn="l">
              <a:spcBef>
                <a:spcPts val="0"/>
              </a:spcBef>
              <a:spcAft>
                <a:spcPts val="0"/>
              </a:spcAft>
              <a:buSzPts val="1800"/>
              <a:buChar char="●"/>
            </a:pPr>
            <a:r>
              <a:rPr lang="en"/>
              <a:t>Extensive collection of iterators, algorithms, and containers</a:t>
            </a:r>
            <a:r>
              <a:rPr lang="en"/>
              <a:t>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4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Forward</a:t>
            </a:r>
            <a:r>
              <a:rPr lang="en"/>
              <a:t> </a:t>
            </a:r>
            <a:r>
              <a:rPr lang="en"/>
              <a:t>List - Example</a:t>
            </a:r>
            <a:endParaRPr/>
          </a:p>
          <a:p>
            <a:pPr indent="0" lvl="0" marL="0" rtl="0" algn="l">
              <a:spcBef>
                <a:spcPts val="0"/>
              </a:spcBef>
              <a:spcAft>
                <a:spcPts val="0"/>
              </a:spcAft>
              <a:buNone/>
            </a:pPr>
            <a:r>
              <a:t/>
            </a:r>
            <a:endParaRPr/>
          </a:p>
        </p:txBody>
      </p:sp>
      <p:sp>
        <p:nvSpPr>
          <p:cNvPr id="256" name="Google Shape;256;p4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57" name="Google Shape;257;p42"/>
          <p:cNvPicPr preferRelativeResize="0"/>
          <p:nvPr/>
        </p:nvPicPr>
        <p:blipFill>
          <a:blip r:embed="rId3">
            <a:alphaModFix/>
          </a:blip>
          <a:stretch>
            <a:fillRect/>
          </a:stretch>
        </p:blipFill>
        <p:spPr>
          <a:xfrm>
            <a:off x="3983650" y="574325"/>
            <a:ext cx="4699775" cy="416902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4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Deque </a:t>
            </a:r>
            <a:endParaRPr/>
          </a:p>
        </p:txBody>
      </p:sp>
      <p:sp>
        <p:nvSpPr>
          <p:cNvPr id="263" name="Google Shape;263;p4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None/>
            </a:pPr>
            <a:r>
              <a:rPr lang="en"/>
              <a:t>Deque - short for double-ended queue, an adaptable array like </a:t>
            </a:r>
            <a:r>
              <a:rPr lang="en"/>
              <a:t>structure</a:t>
            </a:r>
            <a:r>
              <a:rPr lang="en"/>
              <a:t> that supports dynamic insertion and deletion of </a:t>
            </a:r>
            <a:r>
              <a:rPr lang="en"/>
              <a:t>elements</a:t>
            </a:r>
            <a:r>
              <a:rPr lang="en"/>
              <a:t> at both ends</a:t>
            </a:r>
            <a:endParaRPr/>
          </a:p>
          <a:p>
            <a:pPr indent="0" lvl="0" marL="0" rtl="0" algn="just">
              <a:spcBef>
                <a:spcPts val="1200"/>
              </a:spcBef>
              <a:spcAft>
                <a:spcPts val="0"/>
              </a:spcAft>
              <a:buNone/>
            </a:pPr>
            <a:r>
              <a:rPr lang="en"/>
              <a:t>Key Features: </a:t>
            </a:r>
            <a:endParaRPr/>
          </a:p>
          <a:p>
            <a:pPr indent="-342900" lvl="0" marL="457200" rtl="0" algn="just">
              <a:spcBef>
                <a:spcPts val="1200"/>
              </a:spcBef>
              <a:spcAft>
                <a:spcPts val="0"/>
              </a:spcAft>
              <a:buSzPts val="1800"/>
              <a:buChar char="●"/>
            </a:pPr>
            <a:r>
              <a:rPr lang="en"/>
              <a:t>Can dynamically resize to </a:t>
            </a:r>
            <a:r>
              <a:rPr lang="en"/>
              <a:t>accommodate</a:t>
            </a:r>
            <a:r>
              <a:rPr lang="en"/>
              <a:t> </a:t>
            </a:r>
            <a:r>
              <a:rPr lang="en"/>
              <a:t>elements</a:t>
            </a:r>
            <a:r>
              <a:rPr lang="en"/>
              <a:t> as needed</a:t>
            </a:r>
            <a:endParaRPr/>
          </a:p>
          <a:p>
            <a:pPr indent="-342900" lvl="0" marL="457200" rtl="0" algn="just">
              <a:spcBef>
                <a:spcPts val="0"/>
              </a:spcBef>
              <a:spcAft>
                <a:spcPts val="0"/>
              </a:spcAft>
              <a:buSzPts val="1800"/>
              <a:buChar char="●"/>
            </a:pPr>
            <a:r>
              <a:rPr lang="en"/>
              <a:t>Allows index-based access</a:t>
            </a:r>
            <a:endParaRPr/>
          </a:p>
          <a:p>
            <a:pPr indent="-342900" lvl="0" marL="457200" rtl="0" algn="just">
              <a:spcBef>
                <a:spcPts val="0"/>
              </a:spcBef>
              <a:spcAft>
                <a:spcPts val="0"/>
              </a:spcAft>
              <a:buSzPts val="1800"/>
              <a:buChar char="●"/>
            </a:pPr>
            <a:r>
              <a:rPr lang="en"/>
              <a:t>Constant time complexity for insertion and deletion at both ends </a:t>
            </a:r>
            <a:endParaRPr/>
          </a:p>
          <a:p>
            <a:pPr indent="-342900" lvl="0" marL="457200" rtl="0" algn="just">
              <a:spcBef>
                <a:spcPts val="0"/>
              </a:spcBef>
              <a:spcAft>
                <a:spcPts val="0"/>
              </a:spcAft>
              <a:buSzPts val="1800"/>
              <a:buChar char="●"/>
            </a:pPr>
            <a:r>
              <a:rPr lang="en"/>
              <a:t>Implemented as collection of fixed-size arrays that are dynamically allocated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4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Deque</a:t>
            </a:r>
            <a:r>
              <a:rPr lang="en"/>
              <a:t> - Example</a:t>
            </a:r>
            <a:endParaRPr/>
          </a:p>
          <a:p>
            <a:pPr indent="0" lvl="0" marL="0" rtl="0" algn="l">
              <a:spcBef>
                <a:spcPts val="0"/>
              </a:spcBef>
              <a:spcAft>
                <a:spcPts val="0"/>
              </a:spcAft>
              <a:buNone/>
            </a:pPr>
            <a:r>
              <a:t/>
            </a:r>
            <a:endParaRPr/>
          </a:p>
        </p:txBody>
      </p:sp>
      <p:sp>
        <p:nvSpPr>
          <p:cNvPr id="269" name="Google Shape;269;p4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70" name="Google Shape;270;p44"/>
          <p:cNvPicPr preferRelativeResize="0"/>
          <p:nvPr/>
        </p:nvPicPr>
        <p:blipFill>
          <a:blip r:embed="rId3">
            <a:alphaModFix/>
          </a:blip>
          <a:stretch>
            <a:fillRect/>
          </a:stretch>
        </p:blipFill>
        <p:spPr>
          <a:xfrm>
            <a:off x="2264513" y="1244075"/>
            <a:ext cx="4614974" cy="32332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4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Stack</a:t>
            </a:r>
            <a:endParaRPr/>
          </a:p>
        </p:txBody>
      </p:sp>
      <p:sp>
        <p:nvSpPr>
          <p:cNvPr id="276" name="Google Shape;276;p4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None/>
            </a:pPr>
            <a:r>
              <a:rPr lang="en"/>
              <a:t>Stack class is a container adaptor </a:t>
            </a:r>
            <a:r>
              <a:rPr lang="en"/>
              <a:t>that</a:t>
            </a:r>
            <a:r>
              <a:rPr lang="en"/>
              <a:t> gives the programmer the </a:t>
            </a:r>
            <a:r>
              <a:rPr lang="en"/>
              <a:t>functionality</a:t>
            </a:r>
            <a:r>
              <a:rPr lang="en"/>
              <a:t> of a stack.</a:t>
            </a:r>
            <a:endParaRPr/>
          </a:p>
          <a:p>
            <a:pPr indent="0" lvl="0" marL="0" rtl="0" algn="just">
              <a:spcBef>
                <a:spcPts val="1200"/>
              </a:spcBef>
              <a:spcAft>
                <a:spcPts val="0"/>
              </a:spcAft>
              <a:buNone/>
            </a:pPr>
            <a:r>
              <a:rPr lang="en"/>
              <a:t>Key Features:</a:t>
            </a:r>
            <a:endParaRPr/>
          </a:p>
          <a:p>
            <a:pPr indent="-342900" lvl="0" marL="457200" rtl="0" algn="just">
              <a:spcBef>
                <a:spcPts val="1200"/>
              </a:spcBef>
              <a:spcAft>
                <a:spcPts val="0"/>
              </a:spcAft>
              <a:buSzPts val="1800"/>
              <a:buChar char="●"/>
            </a:pPr>
            <a:r>
              <a:rPr lang="en"/>
              <a:t>Follows LIFO (Last in, First out) principle</a:t>
            </a:r>
            <a:endParaRPr/>
          </a:p>
          <a:p>
            <a:pPr indent="-342900" lvl="0" marL="457200" rtl="0" algn="just">
              <a:spcBef>
                <a:spcPts val="0"/>
              </a:spcBef>
              <a:spcAft>
                <a:spcPts val="0"/>
              </a:spcAft>
              <a:buSzPts val="1800"/>
              <a:buChar char="●"/>
            </a:pPr>
            <a:r>
              <a:rPr lang="en"/>
              <a:t>Acts as wrapper to the underlying container - only a specific set of functions are provided </a:t>
            </a:r>
            <a:endParaRPr/>
          </a:p>
          <a:p>
            <a:pPr indent="-342900" lvl="0" marL="457200" rtl="0" algn="just">
              <a:spcBef>
                <a:spcPts val="0"/>
              </a:spcBef>
              <a:spcAft>
                <a:spcPts val="0"/>
              </a:spcAft>
              <a:buSzPts val="1800"/>
              <a:buChar char="●"/>
            </a:pPr>
            <a:r>
              <a:rPr lang="en"/>
              <a:t>Restricted </a:t>
            </a:r>
            <a:r>
              <a:rPr lang="en"/>
              <a:t>operations, available operations are the essential stack operations</a:t>
            </a:r>
            <a:endParaRPr/>
          </a:p>
          <a:p>
            <a:pPr indent="-342900" lvl="0" marL="457200" rtl="0" algn="just">
              <a:spcBef>
                <a:spcPts val="0"/>
              </a:spcBef>
              <a:spcAft>
                <a:spcPts val="0"/>
              </a:spcAft>
              <a:buSzPts val="1800"/>
              <a:buChar char="●"/>
            </a:pPr>
            <a:r>
              <a:rPr lang="en"/>
              <a:t>Efficient constant-time complexity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4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Stack</a:t>
            </a:r>
            <a:r>
              <a:rPr lang="en"/>
              <a:t> - Example</a:t>
            </a:r>
            <a:endParaRPr/>
          </a:p>
          <a:p>
            <a:pPr indent="0" lvl="0" marL="0" rtl="0" algn="l">
              <a:spcBef>
                <a:spcPts val="0"/>
              </a:spcBef>
              <a:spcAft>
                <a:spcPts val="0"/>
              </a:spcAft>
              <a:buNone/>
            </a:pPr>
            <a:r>
              <a:t/>
            </a:r>
            <a:endParaRPr/>
          </a:p>
        </p:txBody>
      </p:sp>
      <p:sp>
        <p:nvSpPr>
          <p:cNvPr id="282" name="Google Shape;282;p4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83" name="Google Shape;283;p46"/>
          <p:cNvPicPr preferRelativeResize="0"/>
          <p:nvPr/>
        </p:nvPicPr>
        <p:blipFill>
          <a:blip r:embed="rId3">
            <a:alphaModFix/>
          </a:blip>
          <a:stretch>
            <a:fillRect/>
          </a:stretch>
        </p:blipFill>
        <p:spPr>
          <a:xfrm>
            <a:off x="4252824" y="397625"/>
            <a:ext cx="4365574" cy="4445076"/>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4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Queue</a:t>
            </a:r>
            <a:endParaRPr/>
          </a:p>
        </p:txBody>
      </p:sp>
      <p:sp>
        <p:nvSpPr>
          <p:cNvPr id="289" name="Google Shape;289;p4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None/>
            </a:pPr>
            <a:r>
              <a:rPr lang="en"/>
              <a:t>Queue is a c</a:t>
            </a:r>
            <a:r>
              <a:rPr lang="en"/>
              <a:t>ontainer adaptor in STL which gives functionality of a queue</a:t>
            </a:r>
            <a:endParaRPr/>
          </a:p>
          <a:p>
            <a:pPr indent="0" lvl="0" marL="0" rtl="0" algn="just">
              <a:spcBef>
                <a:spcPts val="1200"/>
              </a:spcBef>
              <a:spcAft>
                <a:spcPts val="0"/>
              </a:spcAft>
              <a:buNone/>
            </a:pPr>
            <a:r>
              <a:rPr lang="en"/>
              <a:t>Key Features:</a:t>
            </a:r>
            <a:endParaRPr/>
          </a:p>
          <a:p>
            <a:pPr indent="-342900" lvl="0" marL="457200" rtl="0" algn="just">
              <a:spcBef>
                <a:spcPts val="1200"/>
              </a:spcBef>
              <a:spcAft>
                <a:spcPts val="0"/>
              </a:spcAft>
              <a:buSzPts val="1800"/>
              <a:buChar char="●"/>
            </a:pPr>
            <a:r>
              <a:rPr lang="en"/>
              <a:t>Follows FIFO (First in, First out) principle</a:t>
            </a:r>
            <a:endParaRPr/>
          </a:p>
          <a:p>
            <a:pPr indent="-342900" lvl="0" marL="457200" rtl="0" algn="just">
              <a:spcBef>
                <a:spcPts val="0"/>
              </a:spcBef>
              <a:spcAft>
                <a:spcPts val="0"/>
              </a:spcAft>
              <a:buSzPts val="1800"/>
              <a:buChar char="●"/>
            </a:pPr>
            <a:r>
              <a:rPr lang="en"/>
              <a:t>Acts like a wrapper to the underlying sequence container </a:t>
            </a:r>
            <a:endParaRPr/>
          </a:p>
          <a:p>
            <a:pPr indent="-342900" lvl="0" marL="457200" rtl="0" algn="just">
              <a:spcBef>
                <a:spcPts val="0"/>
              </a:spcBef>
              <a:spcAft>
                <a:spcPts val="0"/>
              </a:spcAft>
              <a:buSzPts val="1800"/>
              <a:buChar char="●"/>
            </a:pPr>
            <a:r>
              <a:rPr lang="en"/>
              <a:t>Ensures efficient </a:t>
            </a:r>
            <a:r>
              <a:rPr lang="en"/>
              <a:t>enqueue</a:t>
            </a:r>
            <a:r>
              <a:rPr lang="en"/>
              <a:t> and dequeue operations</a:t>
            </a:r>
            <a:endParaRPr/>
          </a:p>
          <a:p>
            <a:pPr indent="-342900" lvl="0" marL="457200" rtl="0" algn="just">
              <a:spcBef>
                <a:spcPts val="0"/>
              </a:spcBef>
              <a:spcAft>
                <a:spcPts val="0"/>
              </a:spcAft>
              <a:buSzPts val="1800"/>
              <a:buChar char="●"/>
            </a:pPr>
            <a:r>
              <a:rPr lang="en"/>
              <a:t>Does not support random access of elements</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4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Queue - Example</a:t>
            </a:r>
            <a:endParaRPr/>
          </a:p>
          <a:p>
            <a:pPr indent="0" lvl="0" marL="0" rtl="0" algn="l">
              <a:spcBef>
                <a:spcPts val="0"/>
              </a:spcBef>
              <a:spcAft>
                <a:spcPts val="0"/>
              </a:spcAft>
              <a:buNone/>
            </a:pPr>
            <a:r>
              <a:t/>
            </a:r>
            <a:endParaRPr/>
          </a:p>
        </p:txBody>
      </p:sp>
      <p:sp>
        <p:nvSpPr>
          <p:cNvPr id="295" name="Google Shape;295;p4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96" name="Google Shape;296;p48"/>
          <p:cNvPicPr preferRelativeResize="0"/>
          <p:nvPr/>
        </p:nvPicPr>
        <p:blipFill>
          <a:blip r:embed="rId3">
            <a:alphaModFix/>
          </a:blip>
          <a:stretch>
            <a:fillRect/>
          </a:stretch>
        </p:blipFill>
        <p:spPr>
          <a:xfrm>
            <a:off x="3980850" y="245625"/>
            <a:ext cx="4569050" cy="465225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4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priority_q</a:t>
            </a:r>
            <a:r>
              <a:rPr lang="en"/>
              <a:t>ueue</a:t>
            </a:r>
            <a:endParaRPr/>
          </a:p>
        </p:txBody>
      </p:sp>
      <p:sp>
        <p:nvSpPr>
          <p:cNvPr id="302" name="Google Shape;302;p4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None/>
            </a:pPr>
            <a:r>
              <a:rPr lang="en"/>
              <a:t>Priority queues are a type of container adaptors, specifically designed such that its first element is always the greatest of all the elements it contains</a:t>
            </a:r>
            <a:endParaRPr/>
          </a:p>
          <a:p>
            <a:pPr indent="0" lvl="0" marL="0" rtl="0" algn="just">
              <a:spcBef>
                <a:spcPts val="1200"/>
              </a:spcBef>
              <a:spcAft>
                <a:spcPts val="0"/>
              </a:spcAft>
              <a:buNone/>
            </a:pPr>
            <a:r>
              <a:rPr lang="en"/>
              <a:t>Key Features:</a:t>
            </a:r>
            <a:endParaRPr/>
          </a:p>
          <a:p>
            <a:pPr indent="-342900" lvl="0" marL="457200" rtl="0" algn="just">
              <a:spcBef>
                <a:spcPts val="1200"/>
              </a:spcBef>
              <a:spcAft>
                <a:spcPts val="0"/>
              </a:spcAft>
              <a:buSzPts val="1800"/>
              <a:buChar char="●"/>
            </a:pPr>
            <a:r>
              <a:rPr lang="en"/>
              <a:t>Orders </a:t>
            </a:r>
            <a:r>
              <a:rPr lang="en"/>
              <a:t>elements</a:t>
            </a:r>
            <a:r>
              <a:rPr lang="en"/>
              <a:t> based on their priority value</a:t>
            </a:r>
            <a:endParaRPr/>
          </a:p>
          <a:p>
            <a:pPr indent="-342900" lvl="0" marL="457200" rtl="0" algn="just">
              <a:spcBef>
                <a:spcPts val="0"/>
              </a:spcBef>
              <a:spcAft>
                <a:spcPts val="0"/>
              </a:spcAft>
              <a:buSzPts val="1800"/>
              <a:buChar char="●"/>
            </a:pPr>
            <a:r>
              <a:rPr lang="en"/>
              <a:t>Typically ordered using a comparison function(provided during the construction)</a:t>
            </a:r>
            <a:endParaRPr/>
          </a:p>
          <a:p>
            <a:pPr indent="-342900" lvl="0" marL="457200" rtl="0" algn="just">
              <a:spcBef>
                <a:spcPts val="0"/>
              </a:spcBef>
              <a:spcAft>
                <a:spcPts val="0"/>
              </a:spcAft>
              <a:buSzPts val="1800"/>
              <a:buChar char="●"/>
            </a:pPr>
            <a:r>
              <a:rPr lang="en"/>
              <a:t>Supports efficient insertion of </a:t>
            </a:r>
            <a:r>
              <a:rPr lang="en"/>
              <a:t>element and removal of the highest priority element</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5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priority_queue</a:t>
            </a:r>
            <a:r>
              <a:rPr lang="en"/>
              <a:t> - Example</a:t>
            </a:r>
            <a:endParaRPr/>
          </a:p>
          <a:p>
            <a:pPr indent="0" lvl="0" marL="0" rtl="0" algn="l">
              <a:spcBef>
                <a:spcPts val="0"/>
              </a:spcBef>
              <a:spcAft>
                <a:spcPts val="0"/>
              </a:spcAft>
              <a:buNone/>
            </a:pPr>
            <a:r>
              <a:t/>
            </a:r>
            <a:endParaRPr/>
          </a:p>
        </p:txBody>
      </p:sp>
      <p:sp>
        <p:nvSpPr>
          <p:cNvPr id="308" name="Google Shape;308;p5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309" name="Google Shape;309;p50"/>
          <p:cNvPicPr preferRelativeResize="0"/>
          <p:nvPr/>
        </p:nvPicPr>
        <p:blipFill>
          <a:blip r:embed="rId3">
            <a:alphaModFix/>
          </a:blip>
          <a:stretch>
            <a:fillRect/>
          </a:stretch>
        </p:blipFill>
        <p:spPr>
          <a:xfrm>
            <a:off x="4175949" y="201175"/>
            <a:ext cx="4656349" cy="474115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5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set</a:t>
            </a:r>
            <a:endParaRPr/>
          </a:p>
        </p:txBody>
      </p:sp>
      <p:sp>
        <p:nvSpPr>
          <p:cNvPr id="315" name="Google Shape;315;p5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None/>
            </a:pPr>
            <a:r>
              <a:rPr lang="en"/>
              <a:t>It is an associative container provided by STL which is implemented as balanced binary search tree</a:t>
            </a:r>
            <a:endParaRPr/>
          </a:p>
          <a:p>
            <a:pPr indent="0" lvl="0" marL="0" rtl="0" algn="just">
              <a:spcBef>
                <a:spcPts val="1200"/>
              </a:spcBef>
              <a:spcAft>
                <a:spcPts val="0"/>
              </a:spcAft>
              <a:buNone/>
            </a:pPr>
            <a:r>
              <a:rPr lang="en"/>
              <a:t>Key Features: </a:t>
            </a:r>
            <a:endParaRPr/>
          </a:p>
          <a:p>
            <a:pPr indent="-342900" lvl="0" marL="457200" rtl="0" algn="just">
              <a:spcBef>
                <a:spcPts val="1200"/>
              </a:spcBef>
              <a:spcAft>
                <a:spcPts val="0"/>
              </a:spcAft>
              <a:buSzPts val="1800"/>
              <a:buChar char="●"/>
            </a:pPr>
            <a:r>
              <a:rPr lang="en"/>
              <a:t>It ensures each </a:t>
            </a:r>
            <a:r>
              <a:rPr lang="en"/>
              <a:t>element</a:t>
            </a:r>
            <a:r>
              <a:rPr lang="en"/>
              <a:t> is </a:t>
            </a:r>
            <a:r>
              <a:rPr lang="en"/>
              <a:t>stored only once </a:t>
            </a:r>
            <a:endParaRPr/>
          </a:p>
          <a:p>
            <a:pPr indent="-342900" lvl="0" marL="457200" rtl="0" algn="just">
              <a:spcBef>
                <a:spcPts val="0"/>
              </a:spcBef>
              <a:spcAft>
                <a:spcPts val="0"/>
              </a:spcAft>
              <a:buSzPts val="1800"/>
              <a:buChar char="●"/>
            </a:pPr>
            <a:r>
              <a:rPr lang="en"/>
              <a:t>Elements are stored in a sorted order (ascending order)</a:t>
            </a:r>
            <a:endParaRPr/>
          </a:p>
          <a:p>
            <a:pPr indent="-342900" lvl="0" marL="457200" rtl="0" algn="just">
              <a:spcBef>
                <a:spcPts val="0"/>
              </a:spcBef>
              <a:spcAft>
                <a:spcPts val="0"/>
              </a:spcAft>
              <a:buSzPts val="1800"/>
              <a:buChar char="●"/>
            </a:pPr>
            <a:r>
              <a:rPr lang="en"/>
              <a:t>Insertion, deletion and searching operations works efficiently and effortlessly </a:t>
            </a:r>
            <a:endParaRPr/>
          </a:p>
          <a:p>
            <a:pPr indent="-342900" lvl="0" marL="457200" rtl="0" algn="just">
              <a:spcBef>
                <a:spcPts val="0"/>
              </a:spcBef>
              <a:spcAft>
                <a:spcPts val="0"/>
              </a:spcAft>
              <a:buSzPts val="1800"/>
              <a:buChar char="●"/>
            </a:pPr>
            <a:r>
              <a:rPr lang="en"/>
              <a:t>Logarithmic time complexity </a:t>
            </a:r>
            <a:endParaRPr/>
          </a:p>
          <a:p>
            <a:pPr indent="0" lvl="0" marL="457200" rtl="0" algn="just">
              <a:spcBef>
                <a:spcPts val="1200"/>
              </a:spcBef>
              <a:spcAft>
                <a:spcPts val="12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Iterators</a:t>
            </a:r>
            <a:endParaRPr/>
          </a:p>
        </p:txBody>
      </p:sp>
      <p:sp>
        <p:nvSpPr>
          <p:cNvPr id="73" name="Google Shape;73;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70000"/>
          </a:bodyPr>
          <a:lstStyle/>
          <a:p>
            <a:pPr indent="0" lvl="0" marL="0" rtl="0" algn="l">
              <a:spcBef>
                <a:spcPts val="0"/>
              </a:spcBef>
              <a:spcAft>
                <a:spcPts val="0"/>
              </a:spcAft>
              <a:buNone/>
            </a:pPr>
            <a:r>
              <a:rPr lang="en"/>
              <a:t>What is an iterator?</a:t>
            </a:r>
            <a:endParaRPr/>
          </a:p>
          <a:p>
            <a:pPr indent="-308610" lvl="0" marL="914400" rtl="0" algn="l">
              <a:spcBef>
                <a:spcPts val="1200"/>
              </a:spcBef>
              <a:spcAft>
                <a:spcPts val="0"/>
              </a:spcAft>
              <a:buSzPct val="100000"/>
              <a:buChar char="●"/>
            </a:pPr>
            <a:r>
              <a:rPr lang="en"/>
              <a:t>Object that allows the traversal of elements in a container.</a:t>
            </a:r>
            <a:endParaRPr/>
          </a:p>
          <a:p>
            <a:pPr indent="-308610" lvl="0" marL="914400" rtl="0" algn="l">
              <a:spcBef>
                <a:spcPts val="0"/>
              </a:spcBef>
              <a:spcAft>
                <a:spcPts val="0"/>
              </a:spcAft>
              <a:buSzPct val="100000"/>
              <a:buChar char="●"/>
            </a:pPr>
            <a:r>
              <a:rPr lang="en"/>
              <a:t>Does not expose the </a:t>
            </a:r>
            <a:r>
              <a:rPr lang="en"/>
              <a:t>details of the container’s implementation. </a:t>
            </a:r>
            <a:endParaRPr/>
          </a:p>
          <a:p>
            <a:pPr indent="-308610" lvl="0" marL="914400" rtl="0" algn="l">
              <a:spcBef>
                <a:spcPts val="0"/>
              </a:spcBef>
              <a:spcAft>
                <a:spcPts val="0"/>
              </a:spcAft>
              <a:buSzPct val="100000"/>
              <a:buChar char="●"/>
            </a:pPr>
            <a:r>
              <a:rPr lang="en"/>
              <a:t>Iterators act as a layer of abstraction by providing a consistent interface for accessing elements. </a:t>
            </a:r>
            <a:endParaRPr/>
          </a:p>
          <a:p>
            <a:pPr indent="0" lvl="0" marL="0" rtl="0" algn="l">
              <a:spcBef>
                <a:spcPts val="1200"/>
              </a:spcBef>
              <a:spcAft>
                <a:spcPts val="0"/>
              </a:spcAft>
              <a:buNone/>
            </a:pPr>
            <a:r>
              <a:rPr lang="en"/>
              <a:t>Iterators are essential in the STL and enable operations like reading, writing, and modifying sequences of elements. </a:t>
            </a:r>
            <a:endParaRPr/>
          </a:p>
          <a:p>
            <a:pPr indent="0" lvl="0" marL="0" rtl="0" algn="l">
              <a:spcBef>
                <a:spcPts val="1200"/>
              </a:spcBef>
              <a:spcAft>
                <a:spcPts val="0"/>
              </a:spcAft>
              <a:buNone/>
            </a:pPr>
            <a:r>
              <a:rPr b="1" lang="en"/>
              <a:t>Multiple types of iterators:</a:t>
            </a:r>
            <a:endParaRPr b="1"/>
          </a:p>
          <a:p>
            <a:pPr indent="-308610" lvl="0" marL="457200" rtl="0" algn="l">
              <a:spcBef>
                <a:spcPts val="1200"/>
              </a:spcBef>
              <a:spcAft>
                <a:spcPts val="0"/>
              </a:spcAft>
              <a:buSzPct val="100000"/>
              <a:buChar char="●"/>
            </a:pPr>
            <a:r>
              <a:rPr b="1" lang="en"/>
              <a:t>Input </a:t>
            </a:r>
            <a:endParaRPr b="1"/>
          </a:p>
          <a:p>
            <a:pPr indent="-308610" lvl="0" marL="457200" rtl="0" algn="l">
              <a:spcBef>
                <a:spcPts val="0"/>
              </a:spcBef>
              <a:spcAft>
                <a:spcPts val="0"/>
              </a:spcAft>
              <a:buSzPct val="100000"/>
              <a:buChar char="●"/>
            </a:pPr>
            <a:r>
              <a:rPr b="1" lang="en"/>
              <a:t>Output</a:t>
            </a:r>
            <a:endParaRPr b="1"/>
          </a:p>
          <a:p>
            <a:pPr indent="-308610" lvl="0" marL="457200" rtl="0" algn="l">
              <a:spcBef>
                <a:spcPts val="0"/>
              </a:spcBef>
              <a:spcAft>
                <a:spcPts val="0"/>
              </a:spcAft>
              <a:buSzPct val="100000"/>
              <a:buChar char="●"/>
            </a:pPr>
            <a:r>
              <a:rPr b="1" lang="en"/>
              <a:t>Forward </a:t>
            </a:r>
            <a:endParaRPr b="1"/>
          </a:p>
          <a:p>
            <a:pPr indent="-308610" lvl="0" marL="457200" rtl="0" algn="l">
              <a:spcBef>
                <a:spcPts val="0"/>
              </a:spcBef>
              <a:spcAft>
                <a:spcPts val="0"/>
              </a:spcAft>
              <a:buSzPct val="100000"/>
              <a:buChar char="●"/>
            </a:pPr>
            <a:r>
              <a:rPr b="1" lang="en"/>
              <a:t>Bidirectional</a:t>
            </a:r>
            <a:endParaRPr b="1"/>
          </a:p>
          <a:p>
            <a:pPr indent="-308610" lvl="0" marL="457200" rtl="0" algn="l">
              <a:spcBef>
                <a:spcPts val="0"/>
              </a:spcBef>
              <a:spcAft>
                <a:spcPts val="0"/>
              </a:spcAft>
              <a:buSzPct val="100000"/>
              <a:buChar char="●"/>
            </a:pPr>
            <a:r>
              <a:rPr b="1" lang="en"/>
              <a:t>Random Access</a:t>
            </a:r>
            <a:endParaRPr b="1"/>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5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Set</a:t>
            </a:r>
            <a:r>
              <a:rPr lang="en"/>
              <a:t> - Example</a:t>
            </a:r>
            <a:endParaRPr/>
          </a:p>
          <a:p>
            <a:pPr indent="0" lvl="0" marL="0" rtl="0" algn="l">
              <a:spcBef>
                <a:spcPts val="0"/>
              </a:spcBef>
              <a:spcAft>
                <a:spcPts val="0"/>
              </a:spcAft>
              <a:buNone/>
            </a:pPr>
            <a:r>
              <a:t/>
            </a:r>
            <a:endParaRPr/>
          </a:p>
        </p:txBody>
      </p:sp>
      <p:sp>
        <p:nvSpPr>
          <p:cNvPr id="321" name="Google Shape;321;p5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322" name="Google Shape;322;p52"/>
          <p:cNvPicPr preferRelativeResize="0"/>
          <p:nvPr/>
        </p:nvPicPr>
        <p:blipFill>
          <a:blip r:embed="rId3">
            <a:alphaModFix/>
          </a:blip>
          <a:stretch>
            <a:fillRect/>
          </a:stretch>
        </p:blipFill>
        <p:spPr>
          <a:xfrm>
            <a:off x="3683927" y="680750"/>
            <a:ext cx="4263476" cy="3782001"/>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5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unorderd_set</a:t>
            </a:r>
            <a:endParaRPr/>
          </a:p>
        </p:txBody>
      </p:sp>
      <p:sp>
        <p:nvSpPr>
          <p:cNvPr id="328" name="Google Shape;328;p5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None/>
            </a:pPr>
            <a:r>
              <a:rPr lang="en"/>
              <a:t>It is an unordered associative container provided by STL which is implemented as a hash table based data structure</a:t>
            </a:r>
            <a:endParaRPr/>
          </a:p>
          <a:p>
            <a:pPr indent="0" lvl="0" marL="0" rtl="0" algn="just">
              <a:spcBef>
                <a:spcPts val="1200"/>
              </a:spcBef>
              <a:spcAft>
                <a:spcPts val="0"/>
              </a:spcAft>
              <a:buNone/>
            </a:pPr>
            <a:r>
              <a:rPr lang="en"/>
              <a:t>Key Features: </a:t>
            </a:r>
            <a:endParaRPr/>
          </a:p>
          <a:p>
            <a:pPr indent="-342900" lvl="0" marL="457200" rtl="0" algn="just">
              <a:spcBef>
                <a:spcPts val="1200"/>
              </a:spcBef>
              <a:spcAft>
                <a:spcPts val="0"/>
              </a:spcAft>
              <a:buSzPts val="1800"/>
              <a:buChar char="●"/>
            </a:pPr>
            <a:r>
              <a:rPr lang="en"/>
              <a:t>Elements</a:t>
            </a:r>
            <a:r>
              <a:rPr lang="en"/>
              <a:t> are unique, duplicates are not allowed</a:t>
            </a:r>
            <a:endParaRPr/>
          </a:p>
          <a:p>
            <a:pPr indent="-342900" lvl="0" marL="457200" rtl="0" algn="just">
              <a:spcBef>
                <a:spcPts val="0"/>
              </a:spcBef>
              <a:spcAft>
                <a:spcPts val="0"/>
              </a:spcAft>
              <a:buSzPts val="1800"/>
              <a:buChar char="●"/>
            </a:pPr>
            <a:r>
              <a:rPr lang="en"/>
              <a:t>No particular order is imposed</a:t>
            </a:r>
            <a:endParaRPr/>
          </a:p>
          <a:p>
            <a:pPr indent="-342900" lvl="0" marL="457200" rtl="0" algn="just">
              <a:spcBef>
                <a:spcPts val="0"/>
              </a:spcBef>
              <a:spcAft>
                <a:spcPts val="0"/>
              </a:spcAft>
              <a:buSzPts val="1800"/>
              <a:buChar char="●"/>
            </a:pPr>
            <a:r>
              <a:rPr lang="en"/>
              <a:t>Elements are organized based on their hashed values</a:t>
            </a:r>
            <a:endParaRPr/>
          </a:p>
          <a:p>
            <a:pPr indent="-342900" lvl="0" marL="457200" rtl="0" algn="just">
              <a:spcBef>
                <a:spcPts val="0"/>
              </a:spcBef>
              <a:spcAft>
                <a:spcPts val="0"/>
              </a:spcAft>
              <a:buSzPts val="1800"/>
              <a:buChar char="●"/>
            </a:pPr>
            <a:r>
              <a:rPr lang="en"/>
              <a:t>Hash function can be modified according to specific requirements</a:t>
            </a:r>
            <a:endParaRPr/>
          </a:p>
          <a:p>
            <a:pPr indent="0" lvl="0" marL="457200" rtl="0" algn="just">
              <a:spcBef>
                <a:spcPts val="1200"/>
              </a:spcBef>
              <a:spcAft>
                <a:spcPts val="1200"/>
              </a:spcAft>
              <a:buNone/>
            </a:pPr>
            <a:r>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5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unorderd_set</a:t>
            </a:r>
            <a:r>
              <a:rPr lang="en"/>
              <a:t> - Example</a:t>
            </a:r>
            <a:endParaRPr/>
          </a:p>
          <a:p>
            <a:pPr indent="0" lvl="0" marL="0" rtl="0" algn="l">
              <a:spcBef>
                <a:spcPts val="0"/>
              </a:spcBef>
              <a:spcAft>
                <a:spcPts val="0"/>
              </a:spcAft>
              <a:buNone/>
            </a:pPr>
            <a:r>
              <a:t/>
            </a:r>
            <a:endParaRPr/>
          </a:p>
        </p:txBody>
      </p:sp>
      <p:sp>
        <p:nvSpPr>
          <p:cNvPr id="334" name="Google Shape;334;p5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335" name="Google Shape;335;p54"/>
          <p:cNvPicPr preferRelativeResize="0"/>
          <p:nvPr/>
        </p:nvPicPr>
        <p:blipFill>
          <a:blip r:embed="rId3">
            <a:alphaModFix/>
          </a:blip>
          <a:stretch>
            <a:fillRect/>
          </a:stretch>
        </p:blipFill>
        <p:spPr>
          <a:xfrm>
            <a:off x="4009550" y="887625"/>
            <a:ext cx="4946674" cy="3811376"/>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5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multiset</a:t>
            </a:r>
            <a:endParaRPr/>
          </a:p>
        </p:txBody>
      </p:sp>
      <p:sp>
        <p:nvSpPr>
          <p:cNvPr id="341" name="Google Shape;341;p5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None/>
            </a:pPr>
            <a:r>
              <a:rPr lang="en"/>
              <a:t>This associative container is a sorted collection of key-value pairs where keys are sorted in a specific order.</a:t>
            </a:r>
            <a:endParaRPr/>
          </a:p>
          <a:p>
            <a:pPr indent="0" lvl="0" marL="0" rtl="0" algn="just">
              <a:spcBef>
                <a:spcPts val="1200"/>
              </a:spcBef>
              <a:spcAft>
                <a:spcPts val="0"/>
              </a:spcAft>
              <a:buNone/>
            </a:pPr>
            <a:r>
              <a:rPr lang="en"/>
              <a:t>Key Features: </a:t>
            </a:r>
            <a:endParaRPr/>
          </a:p>
          <a:p>
            <a:pPr indent="-342900" lvl="0" marL="457200" rtl="0" algn="just">
              <a:spcBef>
                <a:spcPts val="1200"/>
              </a:spcBef>
              <a:spcAft>
                <a:spcPts val="0"/>
              </a:spcAft>
              <a:buSzPts val="1800"/>
              <a:buChar char="●"/>
            </a:pPr>
            <a:r>
              <a:rPr lang="en"/>
              <a:t>Effective searching, insertion and removal operations (sorted order)</a:t>
            </a:r>
            <a:endParaRPr/>
          </a:p>
          <a:p>
            <a:pPr indent="-342900" lvl="0" marL="457200" rtl="0" algn="just">
              <a:spcBef>
                <a:spcPts val="0"/>
              </a:spcBef>
              <a:spcAft>
                <a:spcPts val="0"/>
              </a:spcAft>
              <a:buSzPts val="1800"/>
              <a:buChar char="●"/>
            </a:pPr>
            <a:r>
              <a:rPr lang="en"/>
              <a:t>Typically implemented using balanced binary search tree</a:t>
            </a:r>
            <a:endParaRPr/>
          </a:p>
          <a:p>
            <a:pPr indent="-342900" lvl="0" marL="457200" rtl="0" algn="just">
              <a:spcBef>
                <a:spcPts val="0"/>
              </a:spcBef>
              <a:spcAft>
                <a:spcPts val="0"/>
              </a:spcAft>
              <a:buSzPts val="1800"/>
              <a:buChar char="●"/>
            </a:pPr>
            <a:r>
              <a:rPr lang="en"/>
              <a:t>Multiple keys with equivalent values are allowed</a:t>
            </a:r>
            <a:endParaRPr/>
          </a:p>
          <a:p>
            <a:pPr indent="0" lvl="0" marL="0" rtl="0" algn="just">
              <a:spcBef>
                <a:spcPts val="1200"/>
              </a:spcBef>
              <a:spcAft>
                <a:spcPts val="0"/>
              </a:spcAft>
              <a:buNone/>
            </a:pPr>
            <a:r>
              <a:rPr lang="en"/>
              <a:t>Two </a:t>
            </a:r>
            <a:r>
              <a:rPr lang="en"/>
              <a:t>objects</a:t>
            </a:r>
            <a:r>
              <a:rPr lang="en"/>
              <a:t> are considered equivalent if neither compares less </a:t>
            </a:r>
            <a:r>
              <a:rPr lang="en"/>
              <a:t>that</a:t>
            </a:r>
            <a:r>
              <a:rPr lang="en"/>
              <a:t> other</a:t>
            </a:r>
            <a:endParaRPr/>
          </a:p>
          <a:p>
            <a:pPr indent="0" lvl="0" marL="0" rtl="0" algn="just">
              <a:spcBef>
                <a:spcPts val="1200"/>
              </a:spcBef>
              <a:spcAft>
                <a:spcPts val="1200"/>
              </a:spcAft>
              <a:buNone/>
            </a:pPr>
            <a:r>
              <a:t/>
            </a:r>
            <a:endParaRPr/>
          </a:p>
        </p:txBody>
      </p:sp>
      <p:pic>
        <p:nvPicPr>
          <p:cNvPr id="342" name="Google Shape;342;p55"/>
          <p:cNvPicPr preferRelativeResize="0"/>
          <p:nvPr/>
        </p:nvPicPr>
        <p:blipFill>
          <a:blip r:embed="rId3">
            <a:alphaModFix/>
          </a:blip>
          <a:stretch>
            <a:fillRect/>
          </a:stretch>
        </p:blipFill>
        <p:spPr>
          <a:xfrm>
            <a:off x="2329525" y="4186075"/>
            <a:ext cx="4128150" cy="4313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5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multiset</a:t>
            </a:r>
            <a:r>
              <a:rPr lang="en"/>
              <a:t> - Example</a:t>
            </a:r>
            <a:endParaRPr/>
          </a:p>
          <a:p>
            <a:pPr indent="0" lvl="0" marL="0" rtl="0" algn="l">
              <a:spcBef>
                <a:spcPts val="0"/>
              </a:spcBef>
              <a:spcAft>
                <a:spcPts val="0"/>
              </a:spcAft>
              <a:buNone/>
            </a:pPr>
            <a:r>
              <a:t/>
            </a:r>
            <a:endParaRPr/>
          </a:p>
        </p:txBody>
      </p:sp>
      <p:sp>
        <p:nvSpPr>
          <p:cNvPr id="348" name="Google Shape;348;p5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349" name="Google Shape;349;p56"/>
          <p:cNvPicPr preferRelativeResize="0"/>
          <p:nvPr/>
        </p:nvPicPr>
        <p:blipFill>
          <a:blip r:embed="rId3">
            <a:alphaModFix/>
          </a:blip>
          <a:stretch>
            <a:fillRect/>
          </a:stretch>
        </p:blipFill>
        <p:spPr>
          <a:xfrm>
            <a:off x="3283825" y="827925"/>
            <a:ext cx="5596699" cy="3740949"/>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5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unordered_multiset</a:t>
            </a:r>
            <a:endParaRPr/>
          </a:p>
        </p:txBody>
      </p:sp>
      <p:sp>
        <p:nvSpPr>
          <p:cNvPr id="355" name="Google Shape;355;p5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None/>
            </a:pPr>
            <a:r>
              <a:rPr lang="en"/>
              <a:t>It is an </a:t>
            </a:r>
            <a:r>
              <a:rPr lang="en"/>
              <a:t>unordered</a:t>
            </a:r>
            <a:r>
              <a:rPr lang="en"/>
              <a:t> assoc</a:t>
            </a:r>
            <a:r>
              <a:rPr lang="en"/>
              <a:t>iative container that contains set of possibly non-unique objects of type key. </a:t>
            </a:r>
            <a:endParaRPr/>
          </a:p>
          <a:p>
            <a:pPr indent="0" lvl="0" marL="0" rtl="0" algn="just">
              <a:spcBef>
                <a:spcPts val="1200"/>
              </a:spcBef>
              <a:spcAft>
                <a:spcPts val="0"/>
              </a:spcAft>
              <a:buNone/>
            </a:pPr>
            <a:r>
              <a:rPr lang="en"/>
              <a:t>Key Features: </a:t>
            </a:r>
            <a:endParaRPr/>
          </a:p>
          <a:p>
            <a:pPr indent="-342900" lvl="0" marL="457200" rtl="0" algn="just">
              <a:spcBef>
                <a:spcPts val="1200"/>
              </a:spcBef>
              <a:spcAft>
                <a:spcPts val="0"/>
              </a:spcAft>
              <a:buSzPts val="1800"/>
              <a:buChar char="●"/>
            </a:pPr>
            <a:r>
              <a:rPr lang="en"/>
              <a:t>Duplicates elements can be stored </a:t>
            </a:r>
            <a:endParaRPr/>
          </a:p>
          <a:p>
            <a:pPr indent="-342900" lvl="0" marL="457200" rtl="0" algn="just">
              <a:spcBef>
                <a:spcPts val="0"/>
              </a:spcBef>
              <a:spcAft>
                <a:spcPts val="0"/>
              </a:spcAft>
              <a:buSzPts val="1800"/>
              <a:buChar char="●"/>
            </a:pPr>
            <a:r>
              <a:rPr lang="en"/>
              <a:t>Elements are not sorted any any specific order</a:t>
            </a:r>
            <a:endParaRPr/>
          </a:p>
          <a:p>
            <a:pPr indent="-342900" lvl="0" marL="457200" rtl="0" algn="just">
              <a:spcBef>
                <a:spcPts val="0"/>
              </a:spcBef>
              <a:spcAft>
                <a:spcPts val="0"/>
              </a:spcAft>
              <a:buSzPts val="1800"/>
              <a:buChar char="●"/>
            </a:pPr>
            <a:r>
              <a:rPr lang="en"/>
              <a:t>Elements are stored on the basis of their hash values</a:t>
            </a:r>
            <a:endParaRPr/>
          </a:p>
          <a:p>
            <a:pPr indent="-342900" lvl="0" marL="457200" rtl="0" algn="just">
              <a:spcBef>
                <a:spcPts val="0"/>
              </a:spcBef>
              <a:spcAft>
                <a:spcPts val="0"/>
              </a:spcAft>
              <a:buSzPts val="1800"/>
              <a:buChar char="●"/>
            </a:pPr>
            <a:r>
              <a:rPr lang="en"/>
              <a:t>It can dynamically resize to accommodate variable number of elements which ensures efficient memory usage and performance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5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unordered_multis</a:t>
            </a:r>
            <a:r>
              <a:rPr lang="en"/>
              <a:t>et - Example</a:t>
            </a:r>
            <a:endParaRPr/>
          </a:p>
          <a:p>
            <a:pPr indent="0" lvl="0" marL="0" rtl="0" algn="l">
              <a:spcBef>
                <a:spcPts val="0"/>
              </a:spcBef>
              <a:spcAft>
                <a:spcPts val="0"/>
              </a:spcAft>
              <a:buNone/>
            </a:pPr>
            <a:r>
              <a:t/>
            </a:r>
            <a:endParaRPr/>
          </a:p>
        </p:txBody>
      </p:sp>
      <p:sp>
        <p:nvSpPr>
          <p:cNvPr id="361" name="Google Shape;361;p5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362" name="Google Shape;362;p58"/>
          <p:cNvPicPr preferRelativeResize="0"/>
          <p:nvPr/>
        </p:nvPicPr>
        <p:blipFill>
          <a:blip r:embed="rId3">
            <a:alphaModFix/>
          </a:blip>
          <a:stretch>
            <a:fillRect/>
          </a:stretch>
        </p:blipFill>
        <p:spPr>
          <a:xfrm>
            <a:off x="2939150" y="1152475"/>
            <a:ext cx="5692474" cy="3846825"/>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5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map </a:t>
            </a:r>
            <a:endParaRPr/>
          </a:p>
        </p:txBody>
      </p:sp>
      <p:sp>
        <p:nvSpPr>
          <p:cNvPr id="368" name="Google Shape;368;p5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None/>
            </a:pPr>
            <a:r>
              <a:rPr lang="en"/>
              <a:t>Associative container </a:t>
            </a:r>
            <a:r>
              <a:rPr lang="en"/>
              <a:t>which</a:t>
            </a:r>
            <a:r>
              <a:rPr lang="en"/>
              <a:t> is a sorted collection of key-value pairs, where each key is unique and associated </a:t>
            </a:r>
            <a:r>
              <a:rPr lang="en"/>
              <a:t>with</a:t>
            </a:r>
            <a:r>
              <a:rPr lang="en"/>
              <a:t> a corresponding value.</a:t>
            </a:r>
            <a:endParaRPr/>
          </a:p>
          <a:p>
            <a:pPr indent="0" lvl="0" marL="0" rtl="0" algn="just">
              <a:spcBef>
                <a:spcPts val="1200"/>
              </a:spcBef>
              <a:spcAft>
                <a:spcPts val="0"/>
              </a:spcAft>
              <a:buNone/>
            </a:pPr>
            <a:r>
              <a:rPr lang="en"/>
              <a:t>Key Features:</a:t>
            </a:r>
            <a:endParaRPr/>
          </a:p>
          <a:p>
            <a:pPr indent="-342900" lvl="0" marL="457200" rtl="0" algn="just">
              <a:spcBef>
                <a:spcPts val="1200"/>
              </a:spcBef>
              <a:spcAft>
                <a:spcPts val="0"/>
              </a:spcAft>
              <a:buSzPts val="1800"/>
              <a:buChar char="●"/>
            </a:pPr>
            <a:r>
              <a:rPr lang="en"/>
              <a:t>Elements are sorted based on the keys</a:t>
            </a:r>
            <a:endParaRPr/>
          </a:p>
          <a:p>
            <a:pPr indent="-342900" lvl="0" marL="457200" rtl="0" algn="just">
              <a:spcBef>
                <a:spcPts val="0"/>
              </a:spcBef>
              <a:spcAft>
                <a:spcPts val="0"/>
              </a:spcAft>
              <a:buSzPts val="1800"/>
              <a:buChar char="●"/>
            </a:pPr>
            <a:r>
              <a:rPr lang="en"/>
              <a:t>Allows efficient binary search algorithms </a:t>
            </a:r>
            <a:endParaRPr/>
          </a:p>
          <a:p>
            <a:pPr indent="-342900" lvl="0" marL="457200" rtl="0" algn="just">
              <a:spcBef>
                <a:spcPts val="0"/>
              </a:spcBef>
              <a:spcAft>
                <a:spcPts val="0"/>
              </a:spcAft>
              <a:buSzPts val="1800"/>
              <a:buChar char="●"/>
            </a:pPr>
            <a:r>
              <a:rPr lang="en"/>
              <a:t>Elements can be accessed based on their keys </a:t>
            </a:r>
            <a:endParaRPr/>
          </a:p>
          <a:p>
            <a:pPr indent="-342900" lvl="0" marL="457200" rtl="0" algn="just">
              <a:spcBef>
                <a:spcPts val="0"/>
              </a:spcBef>
              <a:spcAft>
                <a:spcPts val="0"/>
              </a:spcAft>
              <a:buSzPts val="1800"/>
              <a:buChar char="●"/>
            </a:pPr>
            <a:r>
              <a:rPr lang="en"/>
              <a:t>Map iterate in ascending order of keys</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6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a:t>
            </a:r>
            <a:r>
              <a:rPr lang="en"/>
              <a:t>ap</a:t>
            </a:r>
            <a:r>
              <a:rPr lang="en"/>
              <a:t> - Example</a:t>
            </a:r>
            <a:endParaRPr/>
          </a:p>
          <a:p>
            <a:pPr indent="0" lvl="0" marL="0" rtl="0" algn="l">
              <a:spcBef>
                <a:spcPts val="0"/>
              </a:spcBef>
              <a:spcAft>
                <a:spcPts val="0"/>
              </a:spcAft>
              <a:buNone/>
            </a:pPr>
            <a:r>
              <a:t/>
            </a:r>
            <a:endParaRPr/>
          </a:p>
        </p:txBody>
      </p:sp>
      <p:sp>
        <p:nvSpPr>
          <p:cNvPr id="374" name="Google Shape;374;p6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375" name="Google Shape;375;p60"/>
          <p:cNvPicPr preferRelativeResize="0"/>
          <p:nvPr/>
        </p:nvPicPr>
        <p:blipFill>
          <a:blip r:embed="rId3">
            <a:alphaModFix/>
          </a:blip>
          <a:stretch>
            <a:fillRect/>
          </a:stretch>
        </p:blipFill>
        <p:spPr>
          <a:xfrm>
            <a:off x="2884700" y="1152475"/>
            <a:ext cx="5592247" cy="3416399"/>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6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unordered_map</a:t>
            </a:r>
            <a:endParaRPr/>
          </a:p>
        </p:txBody>
      </p:sp>
      <p:sp>
        <p:nvSpPr>
          <p:cNvPr id="381" name="Google Shape;381;p6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None/>
            </a:pPr>
            <a:r>
              <a:rPr lang="en"/>
              <a:t>It is an </a:t>
            </a:r>
            <a:r>
              <a:rPr lang="en"/>
              <a:t>associative</a:t>
            </a:r>
            <a:r>
              <a:rPr lang="en"/>
              <a:t> container </a:t>
            </a:r>
            <a:r>
              <a:rPr lang="en"/>
              <a:t>which</a:t>
            </a:r>
            <a:r>
              <a:rPr lang="en"/>
              <a:t> is basically an </a:t>
            </a:r>
            <a:r>
              <a:rPr lang="en"/>
              <a:t>implementation</a:t>
            </a:r>
            <a:r>
              <a:rPr lang="en"/>
              <a:t> of hash table </a:t>
            </a:r>
            <a:endParaRPr/>
          </a:p>
          <a:p>
            <a:pPr indent="0" lvl="0" marL="0" rtl="0" algn="just">
              <a:spcBef>
                <a:spcPts val="1200"/>
              </a:spcBef>
              <a:spcAft>
                <a:spcPts val="0"/>
              </a:spcAft>
              <a:buNone/>
            </a:pPr>
            <a:r>
              <a:rPr lang="en"/>
              <a:t>Key Features:</a:t>
            </a:r>
            <a:endParaRPr/>
          </a:p>
          <a:p>
            <a:pPr indent="-342900" lvl="0" marL="457200" rtl="0" algn="just">
              <a:spcBef>
                <a:spcPts val="1200"/>
              </a:spcBef>
              <a:spcAft>
                <a:spcPts val="0"/>
              </a:spcAft>
              <a:buSzPts val="1800"/>
              <a:buChar char="●"/>
            </a:pPr>
            <a:r>
              <a:rPr lang="en"/>
              <a:t>Hash </a:t>
            </a:r>
            <a:r>
              <a:rPr lang="en"/>
              <a:t>tables</a:t>
            </a:r>
            <a:r>
              <a:rPr lang="en"/>
              <a:t> are used to store key-value </a:t>
            </a:r>
            <a:endParaRPr/>
          </a:p>
          <a:p>
            <a:pPr indent="-342900" lvl="0" marL="457200" rtl="0" algn="just">
              <a:spcBef>
                <a:spcPts val="0"/>
              </a:spcBef>
              <a:spcAft>
                <a:spcPts val="0"/>
              </a:spcAft>
              <a:buSzPts val="1800"/>
              <a:buChar char="●"/>
            </a:pPr>
            <a:r>
              <a:rPr lang="en"/>
              <a:t>Effective storage and </a:t>
            </a:r>
            <a:r>
              <a:rPr lang="en"/>
              <a:t>retrieval</a:t>
            </a:r>
            <a:r>
              <a:rPr lang="en"/>
              <a:t> of </a:t>
            </a:r>
            <a:r>
              <a:rPr lang="en"/>
              <a:t>elements</a:t>
            </a:r>
            <a:r>
              <a:rPr lang="en"/>
              <a:t> based on their keys</a:t>
            </a:r>
            <a:endParaRPr/>
          </a:p>
          <a:p>
            <a:pPr indent="-342900" lvl="0" marL="457200" rtl="0" algn="just">
              <a:spcBef>
                <a:spcPts val="0"/>
              </a:spcBef>
              <a:spcAft>
                <a:spcPts val="0"/>
              </a:spcAft>
              <a:buSzPts val="1800"/>
              <a:buChar char="●"/>
            </a:pPr>
            <a:r>
              <a:rPr lang="en"/>
              <a:t>Elements are stored based on keys, </a:t>
            </a:r>
            <a:r>
              <a:rPr lang="en"/>
              <a:t>which</a:t>
            </a:r>
            <a:r>
              <a:rPr lang="en"/>
              <a:t> doesn’t impose any specific order on the </a:t>
            </a:r>
            <a:r>
              <a:rPr lang="en"/>
              <a:t>elements</a:t>
            </a:r>
            <a:r>
              <a:rPr lang="en"/>
              <a:t> </a:t>
            </a:r>
            <a:r>
              <a:rPr lang="en"/>
              <a:t>itself</a:t>
            </a:r>
            <a:endParaRPr/>
          </a:p>
          <a:p>
            <a:pPr indent="-342900" lvl="0" marL="457200" rtl="0" algn="just">
              <a:spcBef>
                <a:spcPts val="0"/>
              </a:spcBef>
              <a:spcAft>
                <a:spcPts val="0"/>
              </a:spcAft>
              <a:buSzPts val="1800"/>
              <a:buChar char="●"/>
            </a:pPr>
            <a:r>
              <a:rPr lang="en"/>
              <a:t>Since, hash function is used hash collisions are common.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Input Iterator</a:t>
            </a:r>
            <a:endParaRPr/>
          </a:p>
          <a:p>
            <a:pPr indent="0" lvl="0" marL="0" rtl="0" algn="l">
              <a:spcBef>
                <a:spcPts val="0"/>
              </a:spcBef>
              <a:spcAft>
                <a:spcPts val="0"/>
              </a:spcAft>
              <a:buNone/>
            </a:pPr>
            <a:r>
              <a:t/>
            </a:r>
            <a:endParaRPr/>
          </a:p>
        </p:txBody>
      </p:sp>
      <p:sp>
        <p:nvSpPr>
          <p:cNvPr id="79" name="Google Shape;79;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Allows sequential reading of elements from a data </a:t>
            </a:r>
            <a:r>
              <a:rPr lang="en"/>
              <a:t>structure</a:t>
            </a:r>
            <a:endParaRPr/>
          </a:p>
          <a:p>
            <a:pPr indent="-342900" lvl="0" marL="457200" rtl="0" algn="l">
              <a:spcBef>
                <a:spcPts val="0"/>
              </a:spcBef>
              <a:spcAft>
                <a:spcPts val="0"/>
              </a:spcAft>
              <a:buSzPts val="1800"/>
              <a:buChar char="●"/>
            </a:pPr>
            <a:r>
              <a:rPr lang="en"/>
              <a:t>One-pass traversal</a:t>
            </a:r>
            <a:endParaRPr/>
          </a:p>
          <a:p>
            <a:pPr indent="-342900" lvl="0" marL="457200" rtl="0" algn="l">
              <a:spcBef>
                <a:spcPts val="0"/>
              </a:spcBef>
              <a:spcAft>
                <a:spcPts val="0"/>
              </a:spcAft>
              <a:buSzPts val="1800"/>
              <a:buChar char="●"/>
            </a:pPr>
            <a:r>
              <a:rPr lang="en"/>
              <a:t>Does not typically support modifying elements.</a:t>
            </a:r>
            <a:endParaRPr/>
          </a:p>
        </p:txBody>
      </p:sp>
      <p:pic>
        <p:nvPicPr>
          <p:cNvPr id="80" name="Google Shape;80;p17"/>
          <p:cNvPicPr preferRelativeResize="0"/>
          <p:nvPr/>
        </p:nvPicPr>
        <p:blipFill>
          <a:blip r:embed="rId3">
            <a:alphaModFix/>
          </a:blip>
          <a:stretch>
            <a:fillRect/>
          </a:stretch>
        </p:blipFill>
        <p:spPr>
          <a:xfrm>
            <a:off x="2911623" y="2248523"/>
            <a:ext cx="5650599" cy="246310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6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unordered_</a:t>
            </a:r>
            <a:r>
              <a:rPr lang="en"/>
              <a:t>map - Example</a:t>
            </a:r>
            <a:endParaRPr/>
          </a:p>
          <a:p>
            <a:pPr indent="0" lvl="0" marL="0" rtl="0" algn="l">
              <a:spcBef>
                <a:spcPts val="0"/>
              </a:spcBef>
              <a:spcAft>
                <a:spcPts val="0"/>
              </a:spcAft>
              <a:buNone/>
            </a:pPr>
            <a:r>
              <a:t/>
            </a:r>
            <a:endParaRPr/>
          </a:p>
        </p:txBody>
      </p:sp>
      <p:sp>
        <p:nvSpPr>
          <p:cNvPr id="387" name="Google Shape;387;p6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388" name="Google Shape;388;p62"/>
          <p:cNvPicPr preferRelativeResize="0"/>
          <p:nvPr/>
        </p:nvPicPr>
        <p:blipFill>
          <a:blip r:embed="rId3">
            <a:alphaModFix/>
          </a:blip>
          <a:stretch>
            <a:fillRect/>
          </a:stretch>
        </p:blipFill>
        <p:spPr>
          <a:xfrm>
            <a:off x="1894401" y="1314026"/>
            <a:ext cx="6937902" cy="3482499"/>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6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Functors</a:t>
            </a:r>
            <a:endParaRPr/>
          </a:p>
        </p:txBody>
      </p:sp>
      <p:sp>
        <p:nvSpPr>
          <p:cNvPr id="394" name="Google Shape;394;p6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An object or class that acts like a function. </a:t>
            </a:r>
            <a:endParaRPr/>
          </a:p>
          <a:p>
            <a:pPr indent="-342900" lvl="0" marL="457200" rtl="0" algn="l">
              <a:spcBef>
                <a:spcPts val="0"/>
              </a:spcBef>
              <a:spcAft>
                <a:spcPts val="0"/>
              </a:spcAft>
              <a:buSzPts val="1800"/>
              <a:buChar char="●"/>
            </a:pPr>
            <a:r>
              <a:rPr lang="en"/>
              <a:t>Typically used as an instance of a class that can be used in resemblance to a </a:t>
            </a:r>
            <a:r>
              <a:rPr lang="en"/>
              <a:t>function</a:t>
            </a:r>
            <a:r>
              <a:rPr lang="en"/>
              <a:t> call.</a:t>
            </a:r>
            <a:endParaRPr/>
          </a:p>
          <a:p>
            <a:pPr indent="-342900" lvl="0" marL="457200" rtl="0" algn="l">
              <a:spcBef>
                <a:spcPts val="0"/>
              </a:spcBef>
              <a:spcAft>
                <a:spcPts val="0"/>
              </a:spcAft>
              <a:buSzPts val="1800"/>
              <a:buChar char="●"/>
            </a:pPr>
            <a:r>
              <a:rPr lang="en"/>
              <a:t>More flexible and functional compared to ordinary function pointers. </a:t>
            </a:r>
            <a:endParaRPr/>
          </a:p>
          <a:p>
            <a:pPr indent="-342900" lvl="0" marL="457200" rtl="0" algn="l">
              <a:spcBef>
                <a:spcPts val="0"/>
              </a:spcBef>
              <a:spcAft>
                <a:spcPts val="0"/>
              </a:spcAft>
              <a:buSzPts val="1800"/>
              <a:buChar char="●"/>
            </a:pPr>
            <a:r>
              <a:rPr lang="en"/>
              <a:t>Essentially encapsulates operations or algorithms </a:t>
            </a:r>
            <a:r>
              <a:rPr lang="en"/>
              <a:t>within</a:t>
            </a:r>
            <a:r>
              <a:rPr lang="en"/>
              <a:t> an object.</a:t>
            </a:r>
            <a:endParaRPr/>
          </a:p>
          <a:p>
            <a:pPr indent="0" lvl="0" marL="0" rtl="0" algn="l">
              <a:spcBef>
                <a:spcPts val="1200"/>
              </a:spcBef>
              <a:spcAft>
                <a:spcPts val="1200"/>
              </a:spcAft>
              <a:buNone/>
            </a:pPr>
            <a:r>
              <a:t/>
            </a:r>
            <a:endParaRPr b="1"/>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6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Functors VS. Functions</a:t>
            </a:r>
            <a:endParaRPr/>
          </a:p>
        </p:txBody>
      </p:sp>
      <p:sp>
        <p:nvSpPr>
          <p:cNvPr id="400" name="Google Shape;400;p64"/>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Functors:</a:t>
            </a:r>
            <a:endParaRPr b="1"/>
          </a:p>
          <a:p>
            <a:pPr indent="-317500" lvl="0" marL="457200" rtl="0" algn="l">
              <a:spcBef>
                <a:spcPts val="1200"/>
              </a:spcBef>
              <a:spcAft>
                <a:spcPts val="0"/>
              </a:spcAft>
              <a:buSzPts val="1400"/>
              <a:buChar char="●"/>
            </a:pPr>
            <a:r>
              <a:rPr lang="en"/>
              <a:t>Created by defining the function call operator (operator())</a:t>
            </a:r>
            <a:endParaRPr/>
          </a:p>
          <a:p>
            <a:pPr indent="-317500" lvl="0" marL="457200" rtl="0" algn="l">
              <a:spcBef>
                <a:spcPts val="0"/>
              </a:spcBef>
              <a:spcAft>
                <a:spcPts val="0"/>
              </a:spcAft>
              <a:buSzPts val="1400"/>
              <a:buChar char="●"/>
            </a:pPr>
            <a:r>
              <a:rPr lang="en"/>
              <a:t>Can restore state and data between function calls</a:t>
            </a:r>
            <a:endParaRPr/>
          </a:p>
          <a:p>
            <a:pPr indent="-317500" lvl="0" marL="457200" rtl="0" algn="l">
              <a:spcBef>
                <a:spcPts val="0"/>
              </a:spcBef>
              <a:spcAft>
                <a:spcPts val="0"/>
              </a:spcAft>
              <a:buSzPts val="1400"/>
              <a:buChar char="●"/>
            </a:pPr>
            <a:r>
              <a:rPr lang="en"/>
              <a:t>Can be customized to perform various tasks</a:t>
            </a:r>
            <a:endParaRPr/>
          </a:p>
          <a:p>
            <a:pPr indent="-317500" lvl="0" marL="457200" rtl="0" algn="l">
              <a:spcBef>
                <a:spcPts val="0"/>
              </a:spcBef>
              <a:spcAft>
                <a:spcPts val="0"/>
              </a:spcAft>
              <a:buSzPts val="1400"/>
              <a:buChar char="●"/>
            </a:pPr>
            <a:r>
              <a:rPr lang="en"/>
              <a:t>Slower to execute </a:t>
            </a:r>
            <a:endParaRPr/>
          </a:p>
          <a:p>
            <a:pPr indent="-317500" lvl="0" marL="457200" rtl="0" algn="l">
              <a:spcBef>
                <a:spcPts val="0"/>
              </a:spcBef>
              <a:spcAft>
                <a:spcPts val="0"/>
              </a:spcAft>
              <a:buSzPts val="1400"/>
              <a:buChar char="●"/>
            </a:pPr>
            <a:r>
              <a:rPr lang="en"/>
              <a:t>Can have different types of arguments and return values</a:t>
            </a:r>
            <a:endParaRPr/>
          </a:p>
        </p:txBody>
      </p:sp>
      <p:sp>
        <p:nvSpPr>
          <p:cNvPr id="401" name="Google Shape;401;p64"/>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Functions:</a:t>
            </a:r>
            <a:endParaRPr b="1"/>
          </a:p>
          <a:p>
            <a:pPr indent="-317500" lvl="0" marL="457200" rtl="0" algn="l">
              <a:spcBef>
                <a:spcPts val="1200"/>
              </a:spcBef>
              <a:spcAft>
                <a:spcPts val="0"/>
              </a:spcAft>
              <a:buSzPts val="1400"/>
              <a:buChar char="●"/>
            </a:pPr>
            <a:r>
              <a:rPr lang="en"/>
              <a:t>Created by declaring a function with a name and syntax.</a:t>
            </a:r>
            <a:endParaRPr/>
          </a:p>
          <a:p>
            <a:pPr indent="-317500" lvl="0" marL="457200" rtl="0" algn="l">
              <a:spcBef>
                <a:spcPts val="0"/>
              </a:spcBef>
              <a:spcAft>
                <a:spcPts val="0"/>
              </a:spcAft>
              <a:buSzPts val="1400"/>
              <a:buChar char="●"/>
            </a:pPr>
            <a:r>
              <a:rPr lang="en"/>
              <a:t>Cannot restore state and data between function calls</a:t>
            </a:r>
            <a:endParaRPr/>
          </a:p>
          <a:p>
            <a:pPr indent="-317500" lvl="0" marL="457200" rtl="0" algn="l">
              <a:spcBef>
                <a:spcPts val="0"/>
              </a:spcBef>
              <a:spcAft>
                <a:spcPts val="0"/>
              </a:spcAft>
              <a:buSzPts val="1400"/>
              <a:buChar char="●"/>
            </a:pPr>
            <a:r>
              <a:rPr lang="en"/>
              <a:t>Must have a fixed signature</a:t>
            </a:r>
            <a:endParaRPr/>
          </a:p>
          <a:p>
            <a:pPr indent="-317500" lvl="0" marL="457200" rtl="0" algn="l">
              <a:spcBef>
                <a:spcPts val="0"/>
              </a:spcBef>
              <a:spcAft>
                <a:spcPts val="0"/>
              </a:spcAft>
              <a:buSzPts val="1400"/>
              <a:buChar char="●"/>
            </a:pPr>
            <a:r>
              <a:rPr lang="en"/>
              <a:t>Faster to execute</a:t>
            </a:r>
            <a:endParaRPr/>
          </a:p>
          <a:p>
            <a:pPr indent="-317500" lvl="0" marL="457200" rtl="0" algn="l">
              <a:spcBef>
                <a:spcPts val="0"/>
              </a:spcBef>
              <a:spcAft>
                <a:spcPts val="0"/>
              </a:spcAft>
              <a:buSzPts val="1400"/>
              <a:buChar char="●"/>
            </a:pPr>
            <a:r>
              <a:rPr lang="en"/>
              <a:t>Have fixed type of arguments and </a:t>
            </a:r>
            <a:r>
              <a:rPr lang="en"/>
              <a:t>return</a:t>
            </a:r>
            <a:r>
              <a:rPr lang="en"/>
              <a:t> values</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6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Unary functor</a:t>
            </a:r>
            <a:endParaRPr/>
          </a:p>
        </p:txBody>
      </p:sp>
      <p:sp>
        <p:nvSpPr>
          <p:cNvPr id="407" name="Google Shape;407;p6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Functor that takes a single </a:t>
            </a:r>
            <a:r>
              <a:rPr lang="en"/>
              <a:t>argument</a:t>
            </a:r>
            <a:endParaRPr/>
          </a:p>
          <a:p>
            <a:pPr indent="-342900" lvl="0" marL="457200" rtl="0" algn="l">
              <a:spcBef>
                <a:spcPts val="0"/>
              </a:spcBef>
              <a:spcAft>
                <a:spcPts val="0"/>
              </a:spcAft>
              <a:buSzPts val="1800"/>
              <a:buChar char="●"/>
            </a:pPr>
            <a:r>
              <a:rPr lang="en"/>
              <a:t>Typically used in algorithms that apply operations to each element(transform())</a:t>
            </a:r>
            <a:endParaRPr/>
          </a:p>
        </p:txBody>
      </p:sp>
      <p:pic>
        <p:nvPicPr>
          <p:cNvPr id="408" name="Google Shape;408;p65"/>
          <p:cNvPicPr preferRelativeResize="0"/>
          <p:nvPr/>
        </p:nvPicPr>
        <p:blipFill>
          <a:blip r:embed="rId3">
            <a:alphaModFix/>
          </a:blip>
          <a:stretch>
            <a:fillRect/>
          </a:stretch>
        </p:blipFill>
        <p:spPr>
          <a:xfrm>
            <a:off x="1171050" y="2273750"/>
            <a:ext cx="4808650" cy="286975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6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Binary Functor</a:t>
            </a:r>
            <a:endParaRPr/>
          </a:p>
        </p:txBody>
      </p:sp>
      <p:sp>
        <p:nvSpPr>
          <p:cNvPr id="414" name="Google Shape;414;p6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Functor that takes two arguments</a:t>
            </a:r>
            <a:endParaRPr/>
          </a:p>
          <a:p>
            <a:pPr indent="-342900" lvl="0" marL="457200" rtl="0" algn="l">
              <a:spcBef>
                <a:spcPts val="0"/>
              </a:spcBef>
              <a:spcAft>
                <a:spcPts val="0"/>
              </a:spcAft>
              <a:buSzPts val="1800"/>
              <a:buChar char="●"/>
            </a:pPr>
            <a:r>
              <a:rPr lang="en"/>
              <a:t>Often used in algorithms that involve operations between two elements. </a:t>
            </a:r>
            <a:endParaRPr/>
          </a:p>
        </p:txBody>
      </p:sp>
      <p:pic>
        <p:nvPicPr>
          <p:cNvPr id="415" name="Google Shape;415;p66"/>
          <p:cNvPicPr preferRelativeResize="0"/>
          <p:nvPr/>
        </p:nvPicPr>
        <p:blipFill>
          <a:blip r:embed="rId3">
            <a:alphaModFix/>
          </a:blip>
          <a:stretch>
            <a:fillRect/>
          </a:stretch>
        </p:blipFill>
        <p:spPr>
          <a:xfrm>
            <a:off x="1227225" y="1872925"/>
            <a:ext cx="5775150" cy="316830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6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Boost</a:t>
            </a:r>
            <a:endParaRPr/>
          </a:p>
        </p:txBody>
      </p:sp>
      <p:sp>
        <p:nvSpPr>
          <p:cNvPr id="421" name="Google Shape;421;p6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SzPts val="1800"/>
              <a:buChar char="●"/>
            </a:pPr>
            <a:r>
              <a:rPr lang="en"/>
              <a:t>Boost is a set of libraries for the C++ programming language that provides support for tasks and structures commonly used in C++ development. It aims to extend the functionality of the C++ standard library and address various aspects of modern C++ programming, including but not limited to smart pointers, concurrency, regular expressions, data structures, mathematical algorithms, and more.</a:t>
            </a:r>
            <a:endParaRPr/>
          </a:p>
          <a:p>
            <a:pPr indent="-342900" lvl="0" marL="457200" rtl="0" algn="l">
              <a:spcBef>
                <a:spcPts val="0"/>
              </a:spcBef>
              <a:spcAft>
                <a:spcPts val="0"/>
              </a:spcAft>
              <a:buSzPts val="1800"/>
              <a:buChar char="●"/>
            </a:pPr>
            <a:r>
              <a:rPr lang="en"/>
              <a:t>Boost libraries are designed to be high-quality, portable, and conformant to C++ standards. They undergo rigorous review and testing processes by the C++ community, ensuring reliability and robustness. Boost has a significant impact on the C++ ecosystem, with many features and concepts originating in Boost eventually being adopted into the C++ standard itself. </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6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More about Boost</a:t>
            </a:r>
            <a:endParaRPr/>
          </a:p>
        </p:txBody>
      </p:sp>
      <p:sp>
        <p:nvSpPr>
          <p:cNvPr id="427" name="Google Shape;427;p6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Boost is open source and freely available for use, and it has a large and active community of developers who contribute to its development, provide support, and share knowledge. Boost libraries are often used in a wide range of applications, from desktop software and games to large-scale distributed systems and scientific computing.</a:t>
            </a:r>
            <a:endParaRPr/>
          </a:p>
          <a:p>
            <a:pPr indent="-342900" lvl="0" marL="457200" rtl="0" algn="l">
              <a:spcBef>
                <a:spcPts val="0"/>
              </a:spcBef>
              <a:spcAft>
                <a:spcPts val="0"/>
              </a:spcAft>
              <a:buSzPts val="1800"/>
              <a:buChar char="●"/>
            </a:pPr>
            <a:r>
              <a:rPr lang="en"/>
              <a:t>Overall, Boost serves as a valuable resource for C++ developers, providing them with a rich collection of libraries to enhance productivity, improve code quality, and tackle various programming challenges.  </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6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Why we use boost library?</a:t>
            </a:r>
            <a:endParaRPr/>
          </a:p>
        </p:txBody>
      </p:sp>
      <p:sp>
        <p:nvSpPr>
          <p:cNvPr id="433" name="Google Shape;433;p69"/>
          <p:cNvSpPr txBox="1"/>
          <p:nvPr>
            <p:ph idx="1" type="body"/>
          </p:nvPr>
        </p:nvSpPr>
        <p:spPr>
          <a:xfrm>
            <a:off x="311700" y="1152475"/>
            <a:ext cx="8520600" cy="39036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High-Quality Libraries: Boost libraries are known for their high quality, having undergone extensive review and testing by the C++ community.</a:t>
            </a:r>
            <a:endParaRPr/>
          </a:p>
          <a:p>
            <a:pPr indent="-342900" lvl="0" marL="457200" rtl="0" algn="l">
              <a:spcBef>
                <a:spcPts val="0"/>
              </a:spcBef>
              <a:spcAft>
                <a:spcPts val="0"/>
              </a:spcAft>
              <a:buSzPts val="1800"/>
              <a:buChar char="●"/>
            </a:pPr>
            <a:r>
              <a:rPr lang="en"/>
              <a:t>Portability: Boost libraries are designed to be highly portable across different platforms and compilers, making them suitable for cross-platform development.</a:t>
            </a:r>
            <a:endParaRPr/>
          </a:p>
          <a:p>
            <a:pPr indent="-342900" lvl="0" marL="457200" rtl="0" algn="l">
              <a:spcBef>
                <a:spcPts val="0"/>
              </a:spcBef>
              <a:spcAft>
                <a:spcPts val="0"/>
              </a:spcAft>
              <a:buSzPts val="1800"/>
              <a:buChar char="●"/>
            </a:pPr>
            <a:r>
              <a:rPr lang="en"/>
              <a:t>Feature Enhancement: Boost provides a wide range of libraries that extend the functionality of the C++ standard library, covering areas such as smart pointers, multithreading, regular expressions, and more.</a:t>
            </a:r>
            <a:endParaRPr/>
          </a:p>
          <a:p>
            <a:pPr indent="-342900" lvl="0" marL="457200" rtl="0" algn="l">
              <a:spcBef>
                <a:spcPts val="0"/>
              </a:spcBef>
              <a:spcAft>
                <a:spcPts val="0"/>
              </a:spcAft>
              <a:buSzPts val="1800"/>
              <a:buChar char="●"/>
            </a:pPr>
            <a:r>
              <a:rPr lang="en"/>
              <a:t>Community Support: Boost has a large and active community of developers who contribute to the libraries, provide support, and share best practices.</a:t>
            </a:r>
            <a:endParaRPr/>
          </a:p>
          <a:p>
            <a:pPr indent="0" lvl="0" marL="457200" rtl="0" algn="l">
              <a:spcBef>
                <a:spcPts val="1200"/>
              </a:spcBef>
              <a:spcAft>
                <a:spcPts val="1200"/>
              </a:spcAft>
              <a:buNone/>
            </a:pPr>
            <a:r>
              <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70"/>
          <p:cNvSpPr txBox="1"/>
          <p:nvPr>
            <p:ph idx="1" type="body"/>
          </p:nvPr>
        </p:nvSpPr>
        <p:spPr>
          <a:xfrm>
            <a:off x="311700" y="837150"/>
            <a:ext cx="8520600" cy="3731700"/>
          </a:xfrm>
          <a:prstGeom prst="rect">
            <a:avLst/>
          </a:prstGeom>
        </p:spPr>
        <p:txBody>
          <a:bodyPr anchorCtr="0" anchor="t" bIns="91425" lIns="91425" spcFirstLastPara="1" rIns="91425" wrap="square" tIns="91425">
            <a:normAutofit fontScale="70000" lnSpcReduction="10000"/>
          </a:bodyPr>
          <a:lstStyle/>
          <a:p>
            <a:pPr indent="-308610" lvl="0" marL="457200" rtl="0" algn="l">
              <a:spcBef>
                <a:spcPts val="0"/>
              </a:spcBef>
              <a:spcAft>
                <a:spcPts val="0"/>
              </a:spcAft>
              <a:buSzPct val="100000"/>
              <a:buChar char="●"/>
            </a:pPr>
            <a:r>
              <a:rPr lang="en"/>
              <a:t>Standardization Influence: Many features originally introduced in Boost libraries eventually make their way into the C++ standard, indicating Boost's influence on the evolution of the language.</a:t>
            </a:r>
            <a:endParaRPr/>
          </a:p>
          <a:p>
            <a:pPr indent="0" lvl="0" marL="457200" rtl="0" algn="l">
              <a:spcBef>
                <a:spcPts val="1200"/>
              </a:spcBef>
              <a:spcAft>
                <a:spcPts val="0"/>
              </a:spcAft>
              <a:buNone/>
            </a:pPr>
            <a:r>
              <a:t/>
            </a:r>
            <a:endParaRPr/>
          </a:p>
          <a:p>
            <a:pPr indent="-308610" lvl="0" marL="457200" rtl="0" algn="l">
              <a:spcBef>
                <a:spcPts val="1200"/>
              </a:spcBef>
              <a:spcAft>
                <a:spcPts val="0"/>
              </a:spcAft>
              <a:buSzPct val="100000"/>
              <a:buChar char="●"/>
            </a:pPr>
            <a:r>
              <a:rPr lang="en"/>
              <a:t>Simplicity and Efficiency: Boost libraries are designed to be both simple to use and efficient in terms of performance, allowing developers to achieve their goals with minimal overhead.</a:t>
            </a:r>
            <a:endParaRPr/>
          </a:p>
          <a:p>
            <a:pPr indent="0" lvl="0" marL="457200" rtl="0" algn="l">
              <a:spcBef>
                <a:spcPts val="1200"/>
              </a:spcBef>
              <a:spcAft>
                <a:spcPts val="0"/>
              </a:spcAft>
              <a:buNone/>
            </a:pPr>
            <a:r>
              <a:t/>
            </a:r>
            <a:endParaRPr/>
          </a:p>
          <a:p>
            <a:pPr indent="-308610" lvl="0" marL="457200" rtl="0" algn="l">
              <a:spcBef>
                <a:spcPts val="1200"/>
              </a:spcBef>
              <a:spcAft>
                <a:spcPts val="0"/>
              </a:spcAft>
              <a:buSzPct val="100000"/>
              <a:buChar char="●"/>
            </a:pPr>
            <a:r>
              <a:rPr lang="en"/>
              <a:t>Cross-Domain Usage: Boost provides libraries that cater to various domains such as mathematics, networking, file system operations, and more, making it versatile for a wide range of applications.</a:t>
            </a:r>
            <a:endParaRPr/>
          </a:p>
          <a:p>
            <a:pPr indent="0" lvl="0" marL="457200" rtl="0" algn="l">
              <a:spcBef>
                <a:spcPts val="1200"/>
              </a:spcBef>
              <a:spcAft>
                <a:spcPts val="0"/>
              </a:spcAft>
              <a:buNone/>
            </a:pPr>
            <a:r>
              <a:t/>
            </a:r>
            <a:endParaRPr/>
          </a:p>
          <a:p>
            <a:pPr indent="-308610" lvl="0" marL="457200" rtl="0" algn="l">
              <a:spcBef>
                <a:spcPts val="1200"/>
              </a:spcBef>
              <a:spcAft>
                <a:spcPts val="0"/>
              </a:spcAft>
              <a:buSzPct val="100000"/>
              <a:buChar char="●"/>
            </a:pPr>
            <a:r>
              <a:rPr lang="en"/>
              <a:t>Experimental Features: Boost often serves as a testing ground for new features and concepts that may later be adopted into the C++ standard, allowing developers to experiment with cutting-edge technologies.</a:t>
            </a:r>
            <a:endParaRPr/>
          </a:p>
          <a:p>
            <a:pPr indent="0" lvl="0" marL="457200" rtl="0" algn="l">
              <a:spcBef>
                <a:spcPts val="1200"/>
              </a:spcBef>
              <a:spcAft>
                <a:spcPts val="1200"/>
              </a:spcAft>
              <a:buNone/>
            </a:pPr>
            <a:r>
              <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7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Any</a:t>
            </a:r>
            <a:endParaRPr/>
          </a:p>
        </p:txBody>
      </p:sp>
      <p:sp>
        <p:nvSpPr>
          <p:cNvPr id="444" name="Google Shape;444;p7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Description: The Boost.Any library provides a container that can hold instances of any type. It allows you to store and retrieve values of different types without knowing their exact types at compile time.</a:t>
            </a:r>
            <a:endParaRPr/>
          </a:p>
          <a:p>
            <a:pPr indent="0" lvl="0" marL="0" rtl="0" algn="l">
              <a:spcBef>
                <a:spcPts val="1200"/>
              </a:spcBef>
              <a:spcAft>
                <a:spcPts val="1200"/>
              </a:spcAft>
              <a:buNone/>
            </a:pPr>
            <a:r>
              <a:t/>
            </a:r>
            <a:endParaRPr/>
          </a:p>
        </p:txBody>
      </p:sp>
      <p:pic>
        <p:nvPicPr>
          <p:cNvPr id="445" name="Google Shape;445;p71"/>
          <p:cNvPicPr preferRelativeResize="0"/>
          <p:nvPr/>
        </p:nvPicPr>
        <p:blipFill rotWithShape="1">
          <a:blip r:embed="rId3">
            <a:alphaModFix/>
          </a:blip>
          <a:srcRect b="32964" l="39730" r="26066" t="46621"/>
          <a:stretch/>
        </p:blipFill>
        <p:spPr>
          <a:xfrm>
            <a:off x="1738150" y="2335675"/>
            <a:ext cx="4365327" cy="21054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Output Iterator</a:t>
            </a:r>
            <a:endParaRPr/>
          </a:p>
        </p:txBody>
      </p:sp>
      <p:sp>
        <p:nvSpPr>
          <p:cNvPr id="86" name="Google Shape;86;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Allows sequential writing of values to a data structure</a:t>
            </a:r>
            <a:endParaRPr/>
          </a:p>
          <a:p>
            <a:pPr indent="-342900" lvl="0" marL="457200" rtl="0" algn="l">
              <a:spcBef>
                <a:spcPts val="0"/>
              </a:spcBef>
              <a:spcAft>
                <a:spcPts val="0"/>
              </a:spcAft>
              <a:buSzPts val="1800"/>
              <a:buChar char="●"/>
            </a:pPr>
            <a:r>
              <a:rPr lang="en"/>
              <a:t>Used for inserting or modifying values</a:t>
            </a:r>
            <a:endParaRPr/>
          </a:p>
          <a:p>
            <a:pPr indent="-342900" lvl="0" marL="457200" rtl="0" algn="l">
              <a:spcBef>
                <a:spcPts val="0"/>
              </a:spcBef>
              <a:spcAft>
                <a:spcPts val="0"/>
              </a:spcAft>
              <a:buSzPts val="1800"/>
              <a:buChar char="●"/>
            </a:pPr>
            <a:r>
              <a:rPr lang="en"/>
              <a:t>Typically one-way traversal </a:t>
            </a:r>
            <a:endParaRPr/>
          </a:p>
        </p:txBody>
      </p:sp>
      <p:pic>
        <p:nvPicPr>
          <p:cNvPr id="87" name="Google Shape;87;p18"/>
          <p:cNvPicPr preferRelativeResize="0"/>
          <p:nvPr/>
        </p:nvPicPr>
        <p:blipFill>
          <a:blip r:embed="rId3">
            <a:alphaModFix/>
          </a:blip>
          <a:stretch>
            <a:fillRect/>
          </a:stretch>
        </p:blipFill>
        <p:spPr>
          <a:xfrm>
            <a:off x="2160150" y="2315101"/>
            <a:ext cx="5990513" cy="2594675"/>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7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Contract</a:t>
            </a:r>
            <a:endParaRPr/>
          </a:p>
        </p:txBody>
      </p:sp>
      <p:sp>
        <p:nvSpPr>
          <p:cNvPr id="451" name="Google Shape;451;p7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Description: Boost.Contract provides support for programming by contract in C++. It allows you to specify preconditions, postconditions, and class invariants for functions and classes, enhancing code clarity and reliability.</a:t>
            </a:r>
            <a:endParaRPr/>
          </a:p>
          <a:p>
            <a:pPr indent="-342900" lvl="0" marL="457200" rtl="0" algn="l">
              <a:spcBef>
                <a:spcPts val="0"/>
              </a:spcBef>
              <a:spcAft>
                <a:spcPts val="0"/>
              </a:spcAft>
              <a:buSzPts val="1800"/>
              <a:buChar char="●"/>
            </a:pPr>
            <a:r>
              <a:rPr lang="en"/>
              <a:t>Example Code: Boost Contract is typically used in larger projects where contracts between components need to be explicitly specified. Contracts are often expressed using macros such as BOOST_CONTRACT_FUNCTION.</a:t>
            </a:r>
            <a:endParaRPr/>
          </a:p>
          <a:p>
            <a:pPr indent="0" lvl="0" marL="457200" rtl="0" algn="l">
              <a:spcBef>
                <a:spcPts val="1200"/>
              </a:spcBef>
              <a:spcAft>
                <a:spcPts val="1200"/>
              </a:spcAft>
              <a:buNone/>
            </a:pPr>
            <a:r>
              <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7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Functional/Factory</a:t>
            </a:r>
            <a:endParaRPr/>
          </a:p>
        </p:txBody>
      </p:sp>
      <p:sp>
        <p:nvSpPr>
          <p:cNvPr id="457" name="Google Shape;457;p7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Description:  The Boost.Functional/Factory library provides utilities for creating functions, function objects, and factories. It includes function wrappers, function adaptors, and a factory template.</a:t>
            </a:r>
            <a:endParaRPr/>
          </a:p>
        </p:txBody>
      </p:sp>
      <p:pic>
        <p:nvPicPr>
          <p:cNvPr id="458" name="Google Shape;458;p73"/>
          <p:cNvPicPr preferRelativeResize="0"/>
          <p:nvPr/>
        </p:nvPicPr>
        <p:blipFill rotWithShape="1">
          <a:blip r:embed="rId3">
            <a:alphaModFix/>
          </a:blip>
          <a:srcRect b="30641" l="39822" r="26240" t="41434"/>
          <a:stretch/>
        </p:blipFill>
        <p:spPr>
          <a:xfrm>
            <a:off x="3604000" y="2156750"/>
            <a:ext cx="4954650" cy="2412127"/>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74"/>
          <p:cNvSpPr txBox="1"/>
          <p:nvPr>
            <p:ph type="title"/>
          </p:nvPr>
        </p:nvSpPr>
        <p:spPr>
          <a:xfrm>
            <a:off x="311700" y="2109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JSON</a:t>
            </a:r>
            <a:endParaRPr/>
          </a:p>
        </p:txBody>
      </p:sp>
      <p:sp>
        <p:nvSpPr>
          <p:cNvPr id="464" name="Google Shape;464;p74"/>
          <p:cNvSpPr txBox="1"/>
          <p:nvPr>
            <p:ph idx="1" type="body"/>
          </p:nvPr>
        </p:nvSpPr>
        <p:spPr>
          <a:xfrm>
            <a:off x="311700" y="783600"/>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Description: Boost.JSON provides tools for parsing and manipulating JSON (JavaScript Object Notation) data in C++. It offers functionalities for reading, writing, and manipulating JSON data structures.</a:t>
            </a:r>
            <a:endParaRPr/>
          </a:p>
        </p:txBody>
      </p:sp>
      <p:pic>
        <p:nvPicPr>
          <p:cNvPr id="465" name="Google Shape;465;p74"/>
          <p:cNvPicPr preferRelativeResize="0"/>
          <p:nvPr/>
        </p:nvPicPr>
        <p:blipFill rotWithShape="1">
          <a:blip r:embed="rId3">
            <a:alphaModFix/>
          </a:blip>
          <a:srcRect b="35793" l="27583" r="41874" t="38137"/>
          <a:stretch/>
        </p:blipFill>
        <p:spPr>
          <a:xfrm>
            <a:off x="1702649" y="1922400"/>
            <a:ext cx="4788777" cy="2646474"/>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75"/>
          <p:cNvSpPr txBox="1"/>
          <p:nvPr>
            <p:ph type="title"/>
          </p:nvPr>
        </p:nvSpPr>
        <p:spPr>
          <a:xfrm>
            <a:off x="311700" y="1470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Locale</a:t>
            </a:r>
            <a:endParaRPr/>
          </a:p>
        </p:txBody>
      </p:sp>
      <p:sp>
        <p:nvSpPr>
          <p:cNvPr id="471" name="Google Shape;471;p75"/>
          <p:cNvSpPr txBox="1"/>
          <p:nvPr>
            <p:ph idx="1" type="body"/>
          </p:nvPr>
        </p:nvSpPr>
        <p:spPr>
          <a:xfrm>
            <a:off x="311700" y="662950"/>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Description: The Boost.Locale library provides facilities for internationalization and localization in C++. It supports formatting, collation, date/time manipulation, and message translation in different languages and locales.</a:t>
            </a:r>
            <a:endParaRPr/>
          </a:p>
          <a:p>
            <a:pPr indent="0" lvl="0" marL="457200" rtl="0" algn="l">
              <a:spcBef>
                <a:spcPts val="1200"/>
              </a:spcBef>
              <a:spcAft>
                <a:spcPts val="1200"/>
              </a:spcAft>
              <a:buNone/>
            </a:pPr>
            <a:r>
              <a:t/>
            </a:r>
            <a:endParaRPr/>
          </a:p>
        </p:txBody>
      </p:sp>
      <p:pic>
        <p:nvPicPr>
          <p:cNvPr id="472" name="Google Shape;472;p75"/>
          <p:cNvPicPr preferRelativeResize="0"/>
          <p:nvPr/>
        </p:nvPicPr>
        <p:blipFill rotWithShape="1">
          <a:blip r:embed="rId3">
            <a:alphaModFix/>
          </a:blip>
          <a:srcRect b="39841" l="39998" r="25796" t="37935"/>
          <a:stretch/>
        </p:blipFill>
        <p:spPr>
          <a:xfrm>
            <a:off x="1328027" y="1972275"/>
            <a:ext cx="6057324" cy="2483074"/>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76"/>
          <p:cNvSpPr txBox="1"/>
          <p:nvPr>
            <p:ph type="title"/>
          </p:nvPr>
        </p:nvSpPr>
        <p:spPr>
          <a:xfrm>
            <a:off x="311700" y="1541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MPI</a:t>
            </a:r>
            <a:endParaRPr/>
          </a:p>
        </p:txBody>
      </p:sp>
      <p:sp>
        <p:nvSpPr>
          <p:cNvPr id="478" name="Google Shape;478;p76"/>
          <p:cNvSpPr txBox="1"/>
          <p:nvPr>
            <p:ph idx="1" type="body"/>
          </p:nvPr>
        </p:nvSpPr>
        <p:spPr>
          <a:xfrm>
            <a:off x="311700" y="726850"/>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Description: The Boost.MPI library provides C++ bindings for the Message Passing Interface (MPI) standard, commonly used in parallel and distributed computing. It facilitates communication and coordination among processes in a parallel application.</a:t>
            </a:r>
            <a:endParaRPr/>
          </a:p>
          <a:p>
            <a:pPr indent="-342900" lvl="0" marL="457200" rtl="0" algn="l">
              <a:spcBef>
                <a:spcPts val="0"/>
              </a:spcBef>
              <a:spcAft>
                <a:spcPts val="0"/>
              </a:spcAft>
              <a:buSzPts val="1800"/>
              <a:buChar char="●"/>
            </a:pPr>
            <a:r>
              <a:t/>
            </a:r>
            <a:endParaRPr/>
          </a:p>
        </p:txBody>
      </p:sp>
      <p:pic>
        <p:nvPicPr>
          <p:cNvPr id="479" name="Google Shape;479;p76"/>
          <p:cNvPicPr preferRelativeResize="0"/>
          <p:nvPr/>
        </p:nvPicPr>
        <p:blipFill rotWithShape="1">
          <a:blip r:embed="rId3">
            <a:alphaModFix/>
          </a:blip>
          <a:srcRect b="33576" l="4809" r="58753" t="32275"/>
          <a:stretch/>
        </p:blipFill>
        <p:spPr>
          <a:xfrm>
            <a:off x="4572000" y="2234775"/>
            <a:ext cx="4327649" cy="2625851"/>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77"/>
          <p:cNvSpPr txBox="1"/>
          <p:nvPr>
            <p:ph type="title"/>
          </p:nvPr>
        </p:nvSpPr>
        <p:spPr>
          <a:xfrm>
            <a:off x="311700" y="2180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Property Tree</a:t>
            </a:r>
            <a:endParaRPr/>
          </a:p>
        </p:txBody>
      </p:sp>
      <p:sp>
        <p:nvSpPr>
          <p:cNvPr id="485" name="Google Shape;485;p77"/>
          <p:cNvSpPr txBox="1"/>
          <p:nvPr>
            <p:ph idx="1" type="body"/>
          </p:nvPr>
        </p:nvSpPr>
        <p:spPr>
          <a:xfrm>
            <a:off x="311700" y="790700"/>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Description: The Boost.PropertyTree library provides a tree data structure for storing hierarchical data such as configuration settings or data read from files. It supports various file formats like XML, JSON, INI, and more. The library allows you to access, modify, and manipulate the data stored in the tree structure easily.</a:t>
            </a:r>
            <a:endParaRPr/>
          </a:p>
          <a:p>
            <a:pPr indent="0" lvl="0" marL="0" rtl="0" algn="l">
              <a:spcBef>
                <a:spcPts val="1200"/>
              </a:spcBef>
              <a:spcAft>
                <a:spcPts val="1200"/>
              </a:spcAft>
              <a:buNone/>
            </a:pPr>
            <a:r>
              <a:t/>
            </a:r>
            <a:endParaRPr/>
          </a:p>
        </p:txBody>
      </p:sp>
      <p:pic>
        <p:nvPicPr>
          <p:cNvPr id="486" name="Google Shape;486;p77"/>
          <p:cNvPicPr preferRelativeResize="0"/>
          <p:nvPr/>
        </p:nvPicPr>
        <p:blipFill rotWithShape="1">
          <a:blip r:embed="rId3">
            <a:alphaModFix/>
          </a:blip>
          <a:srcRect b="34551" l="39996" r="26692" t="38551"/>
          <a:stretch/>
        </p:blipFill>
        <p:spPr>
          <a:xfrm>
            <a:off x="3447925" y="2347950"/>
            <a:ext cx="4994524" cy="2611076"/>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p78"/>
          <p:cNvSpPr txBox="1"/>
          <p:nvPr>
            <p:ph type="title"/>
          </p:nvPr>
        </p:nvSpPr>
        <p:spPr>
          <a:xfrm>
            <a:off x="311700" y="232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Thread</a:t>
            </a:r>
            <a:endParaRPr/>
          </a:p>
        </p:txBody>
      </p:sp>
      <p:sp>
        <p:nvSpPr>
          <p:cNvPr id="492" name="Google Shape;492;p78"/>
          <p:cNvSpPr txBox="1"/>
          <p:nvPr>
            <p:ph idx="1" type="body"/>
          </p:nvPr>
        </p:nvSpPr>
        <p:spPr>
          <a:xfrm>
            <a:off x="311700" y="804900"/>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Description: The Boost.Thread library provides support for multithreading in C++. It offers a high-level abstraction for creating and managing threads, synchronization primitives like mutexes and condition variables, and utilities for thread-safe data sharing. Boost.Thread aims to make concurrent programming in C++ easier and more portable.</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493" name="Google Shape;493;p78"/>
          <p:cNvPicPr preferRelativeResize="0"/>
          <p:nvPr/>
        </p:nvPicPr>
        <p:blipFill rotWithShape="1">
          <a:blip r:embed="rId3">
            <a:alphaModFix/>
          </a:blip>
          <a:srcRect b="15516" l="39997" r="26870" t="55517"/>
          <a:stretch/>
        </p:blipFill>
        <p:spPr>
          <a:xfrm>
            <a:off x="3633575" y="2206400"/>
            <a:ext cx="4184550" cy="2368624"/>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p7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REFERENCES</a:t>
            </a:r>
            <a:endParaRPr/>
          </a:p>
        </p:txBody>
      </p:sp>
      <p:sp>
        <p:nvSpPr>
          <p:cNvPr id="499" name="Google Shape;499;p7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SzPts val="1800"/>
              <a:buChar char="●"/>
            </a:pPr>
            <a:r>
              <a:rPr lang="en" u="sng">
                <a:solidFill>
                  <a:schemeClr val="hlink"/>
                </a:solidFill>
                <a:hlinkClick r:id="rId3"/>
              </a:rPr>
              <a:t>https://stackoverflow.com/questions/125580/what-are-the-advantages-of-using-the-c-boost-libraries</a:t>
            </a:r>
            <a:endParaRPr/>
          </a:p>
          <a:p>
            <a:pPr indent="-342900" lvl="0" marL="457200" rtl="0" algn="l">
              <a:spcBef>
                <a:spcPts val="0"/>
              </a:spcBef>
              <a:spcAft>
                <a:spcPts val="0"/>
              </a:spcAft>
              <a:buSzPts val="1800"/>
              <a:buChar char="●"/>
            </a:pPr>
            <a:r>
              <a:rPr lang="en" u="sng">
                <a:solidFill>
                  <a:schemeClr val="hlink"/>
                </a:solidFill>
                <a:hlinkClick r:id="rId4"/>
              </a:rPr>
              <a:t>https://en.wikipedia.org/wiki/Boost_(C%2B%2B_libraries)</a:t>
            </a:r>
            <a:endParaRPr/>
          </a:p>
          <a:p>
            <a:pPr indent="-342900" lvl="0" marL="457200" rtl="0" algn="l">
              <a:spcBef>
                <a:spcPts val="0"/>
              </a:spcBef>
              <a:spcAft>
                <a:spcPts val="0"/>
              </a:spcAft>
              <a:buSzPts val="1800"/>
              <a:buChar char="●"/>
            </a:pPr>
            <a:r>
              <a:rPr lang="en" u="sng">
                <a:solidFill>
                  <a:schemeClr val="hlink"/>
                </a:solidFill>
                <a:hlinkClick r:id="rId5"/>
              </a:rPr>
              <a:t>https://theboostcpplibraries.com/boost.any</a:t>
            </a:r>
            <a:endParaRPr/>
          </a:p>
          <a:p>
            <a:pPr indent="-342900" lvl="0" marL="457200" rtl="0" algn="l">
              <a:spcBef>
                <a:spcPts val="0"/>
              </a:spcBef>
              <a:spcAft>
                <a:spcPts val="0"/>
              </a:spcAft>
              <a:buSzPts val="1800"/>
              <a:buChar char="●"/>
            </a:pPr>
            <a:r>
              <a:rPr lang="en" u="sng">
                <a:solidFill>
                  <a:schemeClr val="hlink"/>
                </a:solidFill>
                <a:hlinkClick r:id="rId6"/>
              </a:rPr>
              <a:t>https://chat.openai.com/c/de21309a-c540-4671-9274-b35b9abcd9c5</a:t>
            </a:r>
            <a:endParaRPr/>
          </a:p>
          <a:p>
            <a:pPr indent="-342900" lvl="0" marL="457200" rtl="0" algn="l">
              <a:spcBef>
                <a:spcPts val="0"/>
              </a:spcBef>
              <a:spcAft>
                <a:spcPts val="0"/>
              </a:spcAft>
              <a:buSzPts val="1800"/>
              <a:buChar char="●"/>
            </a:pPr>
            <a:r>
              <a:rPr lang="en" u="sng">
                <a:solidFill>
                  <a:schemeClr val="hlink"/>
                </a:solidFill>
                <a:hlinkClick r:id="rId7"/>
              </a:rPr>
              <a:t>https://www.boost.org/doc/libs/1_80_0/doc/html/mpi/tutorial.html#mpi.tutorial.point_to_point</a:t>
            </a:r>
            <a:endParaRPr u="sng">
              <a:solidFill>
                <a:schemeClr val="hlink"/>
              </a:solidFill>
            </a:endParaRPr>
          </a:p>
          <a:p>
            <a:pPr indent="-342900" lvl="0" marL="457200" rtl="0" algn="l">
              <a:spcBef>
                <a:spcPts val="0"/>
              </a:spcBef>
              <a:spcAft>
                <a:spcPts val="0"/>
              </a:spcAft>
              <a:buSzPts val="1800"/>
              <a:buChar char="●"/>
            </a:pPr>
            <a:r>
              <a:rPr lang="en" u="sng">
                <a:solidFill>
                  <a:schemeClr val="hlink"/>
                </a:solidFill>
                <a:hlinkClick r:id="rId8"/>
              </a:rPr>
              <a:t>https://cplusplus.com/reference/stl/</a:t>
            </a:r>
            <a:endParaRPr u="sng">
              <a:solidFill>
                <a:schemeClr val="hlink"/>
              </a:solidFill>
            </a:endParaRPr>
          </a:p>
          <a:p>
            <a:pPr indent="-342900" lvl="0" marL="457200" rtl="0" algn="l">
              <a:spcBef>
                <a:spcPts val="0"/>
              </a:spcBef>
              <a:spcAft>
                <a:spcPts val="0"/>
              </a:spcAft>
              <a:buClr>
                <a:schemeClr val="hlink"/>
              </a:buClr>
              <a:buSzPts val="1800"/>
              <a:buChar char="●"/>
            </a:pPr>
            <a:r>
              <a:rPr lang="en" u="sng">
                <a:solidFill>
                  <a:schemeClr val="hlink"/>
                </a:solidFill>
                <a:hlinkClick r:id="rId9"/>
              </a:rPr>
              <a:t>https://stackoverflow.com/questions/31691700/c-standard-container-and-stl-container-in-c</a:t>
            </a:r>
            <a:endParaRPr u="sng">
              <a:solidFill>
                <a:schemeClr val="hlink"/>
              </a:solidFill>
            </a:endParaRPr>
          </a:p>
          <a:p>
            <a:pPr indent="-342900" lvl="0" marL="457200" rtl="0" algn="l">
              <a:spcBef>
                <a:spcPts val="0"/>
              </a:spcBef>
              <a:spcAft>
                <a:spcPts val="0"/>
              </a:spcAft>
              <a:buClr>
                <a:schemeClr val="hlink"/>
              </a:buClr>
              <a:buSzPts val="1800"/>
              <a:buChar char="●"/>
            </a:pPr>
            <a:r>
              <a:rPr lang="en" u="sng">
                <a:solidFill>
                  <a:schemeClr val="hlink"/>
                </a:solidFill>
              </a:rPr>
              <a:t>https://www.geeksforgeeks.org/algorithms-library-c-stl/</a:t>
            </a:r>
            <a:endParaRPr u="sng">
              <a:solidFill>
                <a:schemeClr val="hlink"/>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Forward Iterator</a:t>
            </a:r>
            <a:endParaRPr/>
          </a:p>
        </p:txBody>
      </p:sp>
      <p:sp>
        <p:nvSpPr>
          <p:cNvPr id="93" name="Google Shape;93;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Iterator that only allows movement in the forward direction.</a:t>
            </a:r>
            <a:endParaRPr/>
          </a:p>
          <a:p>
            <a:pPr indent="-342900" lvl="0" marL="457200" rtl="0" algn="l">
              <a:spcBef>
                <a:spcPts val="0"/>
              </a:spcBef>
              <a:spcAft>
                <a:spcPts val="0"/>
              </a:spcAft>
              <a:buSzPts val="1800"/>
              <a:buChar char="●"/>
            </a:pPr>
            <a:r>
              <a:rPr lang="en"/>
              <a:t>Allow multiple passes over the same sequence</a:t>
            </a:r>
            <a:endParaRPr/>
          </a:p>
          <a:p>
            <a:pPr indent="-342900" lvl="0" marL="457200" rtl="0" algn="l">
              <a:spcBef>
                <a:spcPts val="0"/>
              </a:spcBef>
              <a:spcAft>
                <a:spcPts val="0"/>
              </a:spcAft>
              <a:buSzPts val="1800"/>
              <a:buChar char="●"/>
            </a:pPr>
            <a:r>
              <a:rPr lang="en"/>
              <a:t>Can be used for both reading and modifying elements. </a:t>
            </a:r>
            <a:endParaRPr/>
          </a:p>
        </p:txBody>
      </p:sp>
      <p:pic>
        <p:nvPicPr>
          <p:cNvPr id="94" name="Google Shape;94;p19"/>
          <p:cNvPicPr preferRelativeResize="0"/>
          <p:nvPr/>
        </p:nvPicPr>
        <p:blipFill>
          <a:blip r:embed="rId3">
            <a:alphaModFix/>
          </a:blip>
          <a:stretch>
            <a:fillRect/>
          </a:stretch>
        </p:blipFill>
        <p:spPr>
          <a:xfrm>
            <a:off x="1725025" y="2571749"/>
            <a:ext cx="5693950" cy="24760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Bidirectional Iterator</a:t>
            </a:r>
            <a:endParaRPr/>
          </a:p>
        </p:txBody>
      </p:sp>
      <p:sp>
        <p:nvSpPr>
          <p:cNvPr id="100" name="Google Shape;100;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Allows movement in both the forward and backward directions</a:t>
            </a:r>
            <a:endParaRPr/>
          </a:p>
          <a:p>
            <a:pPr indent="-342900" lvl="0" marL="457200" rtl="0" algn="l">
              <a:spcBef>
                <a:spcPts val="0"/>
              </a:spcBef>
              <a:spcAft>
                <a:spcPts val="0"/>
              </a:spcAft>
              <a:buSzPts val="1800"/>
              <a:buChar char="●"/>
            </a:pPr>
            <a:r>
              <a:rPr lang="en"/>
              <a:t>Same benefits of forward iterators while allowing the ability to move backward(decrement)</a:t>
            </a:r>
            <a:endParaRPr/>
          </a:p>
        </p:txBody>
      </p:sp>
      <p:pic>
        <p:nvPicPr>
          <p:cNvPr id="101" name="Google Shape;101;p20"/>
          <p:cNvPicPr preferRelativeResize="0"/>
          <p:nvPr/>
        </p:nvPicPr>
        <p:blipFill>
          <a:blip r:embed="rId3">
            <a:alphaModFix/>
          </a:blip>
          <a:stretch>
            <a:fillRect/>
          </a:stretch>
        </p:blipFill>
        <p:spPr>
          <a:xfrm>
            <a:off x="1633050" y="2137900"/>
            <a:ext cx="5007901" cy="29053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Random Access Iterators</a:t>
            </a:r>
            <a:endParaRPr/>
          </a:p>
        </p:txBody>
      </p:sp>
      <p:sp>
        <p:nvSpPr>
          <p:cNvPr id="107" name="Google Shape;107;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Most powerful iterator</a:t>
            </a:r>
            <a:endParaRPr/>
          </a:p>
          <a:p>
            <a:pPr indent="-342900" lvl="0" marL="457200" rtl="0" algn="l">
              <a:spcBef>
                <a:spcPts val="0"/>
              </a:spcBef>
              <a:spcAft>
                <a:spcPts val="0"/>
              </a:spcAft>
              <a:buSzPts val="1800"/>
              <a:buChar char="●"/>
            </a:pPr>
            <a:r>
              <a:rPr lang="en"/>
              <a:t>Constant-time access</a:t>
            </a:r>
            <a:endParaRPr/>
          </a:p>
          <a:p>
            <a:pPr indent="-342900" lvl="0" marL="457200" rtl="0" algn="l">
              <a:spcBef>
                <a:spcPts val="0"/>
              </a:spcBef>
              <a:spcAft>
                <a:spcPts val="0"/>
              </a:spcAft>
              <a:buSzPts val="1800"/>
              <a:buChar char="●"/>
            </a:pPr>
            <a:r>
              <a:rPr lang="en"/>
              <a:t>Supports arithmetic operations and direct movement to </a:t>
            </a:r>
            <a:r>
              <a:rPr lang="en"/>
              <a:t>distant</a:t>
            </a:r>
            <a:r>
              <a:rPr lang="en"/>
              <a:t> elements</a:t>
            </a:r>
            <a:endParaRPr/>
          </a:p>
          <a:p>
            <a:pPr indent="-342900" lvl="0" marL="457200" rtl="0" algn="l">
              <a:spcBef>
                <a:spcPts val="0"/>
              </a:spcBef>
              <a:spcAft>
                <a:spcPts val="0"/>
              </a:spcAft>
              <a:buSzPts val="1800"/>
              <a:buChar char="●"/>
            </a:pPr>
            <a:r>
              <a:rPr lang="en"/>
              <a:t>Uses index notation to access any </a:t>
            </a:r>
            <a:r>
              <a:rPr lang="en"/>
              <a:t>element</a:t>
            </a:r>
            <a:r>
              <a:rPr lang="en"/>
              <a:t> in constant time. </a:t>
            </a:r>
            <a:endParaRPr/>
          </a:p>
          <a:p>
            <a:pPr indent="0" lvl="0" marL="457200" rtl="0" algn="l">
              <a:spcBef>
                <a:spcPts val="1200"/>
              </a:spcBef>
              <a:spcAft>
                <a:spcPts val="1200"/>
              </a:spcAft>
              <a:buNone/>
            </a:pPr>
            <a:r>
              <a:t/>
            </a:r>
            <a:endParaRPr/>
          </a:p>
        </p:txBody>
      </p:sp>
      <p:pic>
        <p:nvPicPr>
          <p:cNvPr id="108" name="Google Shape;108;p21"/>
          <p:cNvPicPr preferRelativeResize="0"/>
          <p:nvPr/>
        </p:nvPicPr>
        <p:blipFill>
          <a:blip r:embed="rId3">
            <a:alphaModFix/>
          </a:blip>
          <a:stretch>
            <a:fillRect/>
          </a:stretch>
        </p:blipFill>
        <p:spPr>
          <a:xfrm>
            <a:off x="1751600" y="2571750"/>
            <a:ext cx="5351051" cy="24785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