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9" r:id="rId1"/>
  </p:sldMasterIdLst>
  <p:notesMasterIdLst>
    <p:notesMasterId r:id="rId98"/>
  </p:notesMasterIdLst>
  <p:sldIdLst>
    <p:sldId id="256" r:id="rId2"/>
    <p:sldId id="280" r:id="rId3"/>
    <p:sldId id="258" r:id="rId4"/>
    <p:sldId id="257" r:id="rId5"/>
    <p:sldId id="281" r:id="rId6"/>
    <p:sldId id="259" r:id="rId7"/>
    <p:sldId id="282" r:id="rId8"/>
    <p:sldId id="261" r:id="rId9"/>
    <p:sldId id="349" r:id="rId10"/>
    <p:sldId id="309" r:id="rId11"/>
    <p:sldId id="310" r:id="rId12"/>
    <p:sldId id="308" r:id="rId13"/>
    <p:sldId id="263" r:id="rId14"/>
    <p:sldId id="327" r:id="rId15"/>
    <p:sldId id="264" r:id="rId16"/>
    <p:sldId id="316" r:id="rId17"/>
    <p:sldId id="265" r:id="rId18"/>
    <p:sldId id="321" r:id="rId19"/>
    <p:sldId id="283" r:id="rId20"/>
    <p:sldId id="266" r:id="rId21"/>
    <p:sldId id="267" r:id="rId22"/>
    <p:sldId id="299" r:id="rId23"/>
    <p:sldId id="292" r:id="rId24"/>
    <p:sldId id="268" r:id="rId25"/>
    <p:sldId id="297" r:id="rId26"/>
    <p:sldId id="296" r:id="rId27"/>
    <p:sldId id="269" r:id="rId28"/>
    <p:sldId id="300" r:id="rId29"/>
    <p:sldId id="273" r:id="rId30"/>
    <p:sldId id="274" r:id="rId31"/>
    <p:sldId id="276" r:id="rId32"/>
    <p:sldId id="301" r:id="rId33"/>
    <p:sldId id="270" r:id="rId34"/>
    <p:sldId id="298" r:id="rId35"/>
    <p:sldId id="278" r:id="rId36"/>
    <p:sldId id="279" r:id="rId37"/>
    <p:sldId id="305" r:id="rId38"/>
    <p:sldId id="307" r:id="rId39"/>
    <p:sldId id="350" r:id="rId40"/>
    <p:sldId id="293" r:id="rId41"/>
    <p:sldId id="351" r:id="rId42"/>
    <p:sldId id="289" r:id="rId43"/>
    <p:sldId id="304" r:id="rId44"/>
    <p:sldId id="284" r:id="rId45"/>
    <p:sldId id="311" r:id="rId46"/>
    <p:sldId id="315" r:id="rId47"/>
    <p:sldId id="317" r:id="rId48"/>
    <p:sldId id="319" r:id="rId49"/>
    <p:sldId id="320" r:id="rId50"/>
    <p:sldId id="352" r:id="rId51"/>
    <p:sldId id="322" r:id="rId52"/>
    <p:sldId id="324" r:id="rId53"/>
    <p:sldId id="325" r:id="rId54"/>
    <p:sldId id="326" r:id="rId55"/>
    <p:sldId id="353" r:id="rId56"/>
    <p:sldId id="328" r:id="rId57"/>
    <p:sldId id="285" r:id="rId58"/>
    <p:sldId id="354" r:id="rId59"/>
    <p:sldId id="348" r:id="rId60"/>
    <p:sldId id="360" r:id="rId61"/>
    <p:sldId id="330" r:id="rId62"/>
    <p:sldId id="355" r:id="rId63"/>
    <p:sldId id="286" r:id="rId64"/>
    <p:sldId id="356" r:id="rId65"/>
    <p:sldId id="288" r:id="rId66"/>
    <p:sldId id="357" r:id="rId67"/>
    <p:sldId id="291" r:id="rId68"/>
    <p:sldId id="376" r:id="rId69"/>
    <p:sldId id="377" r:id="rId70"/>
    <p:sldId id="378" r:id="rId71"/>
    <p:sldId id="379" r:id="rId72"/>
    <p:sldId id="380" r:id="rId73"/>
    <p:sldId id="397" r:id="rId74"/>
    <p:sldId id="275" r:id="rId75"/>
    <p:sldId id="381" r:id="rId76"/>
    <p:sldId id="382" r:id="rId77"/>
    <p:sldId id="277" r:id="rId78"/>
    <p:sldId id="383" r:id="rId79"/>
    <p:sldId id="384" r:id="rId80"/>
    <p:sldId id="385" r:id="rId81"/>
    <p:sldId id="386" r:id="rId82"/>
    <p:sldId id="387" r:id="rId83"/>
    <p:sldId id="388" r:id="rId84"/>
    <p:sldId id="389" r:id="rId85"/>
    <p:sldId id="390" r:id="rId86"/>
    <p:sldId id="271" r:id="rId87"/>
    <p:sldId id="272" r:id="rId88"/>
    <p:sldId id="391" r:id="rId89"/>
    <p:sldId id="392" r:id="rId90"/>
    <p:sldId id="262" r:id="rId91"/>
    <p:sldId id="393" r:id="rId92"/>
    <p:sldId id="394" r:id="rId93"/>
    <p:sldId id="395" r:id="rId94"/>
    <p:sldId id="396" r:id="rId95"/>
    <p:sldId id="399" r:id="rId96"/>
    <p:sldId id="260"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243121-7C12-2DDD-ADBF-964DA6A82597}" v="1688" dt="2024-09-18T04:58:38.801"/>
    <p1510:client id="{02B8A695-534C-33E3-6E82-3485FE8FBD9A}" v="3" dt="2024-09-18T14:20:49.143"/>
    <p1510:client id="{2A153BBB-E910-20CA-3203-E683523F79C9}" v="476" dt="2024-09-17T19:53:55.158"/>
    <p1510:client id="{5874C69D-47E5-6DD8-9A7D-A348499B12DD}" v="1931" dt="2024-09-18T03:55:35.740"/>
    <p1510:client id="{30C7332A-558A-8D6E-402A-37F5998BF401}" v="20" dt="2024-09-17T17:58:02.867"/>
    <p1510:client id="{9990039F-1D8B-EFB9-5485-11EFC1CCB225}" v="1707" dt="2024-09-18T02:03:33.999"/>
    <p1510:client id="{6E0C4C34-B250-D24C-A2C6-FD164D2081D8}" v="774" dt="2024-09-18T17:31:18.231"/>
    <p1510:client id="{3ABEDAF7-FD7E-42F5-21F7-AEDA72E25770}" v="3" dt="2024-09-18T19:37:47.804"/>
    <p1510:client id="{40EA1CE5-91C5-1307-6045-C497E117B0EC}" v="79" dt="2024-09-18T06:06:47.985"/>
    <p1510:client id="{7AE65D77-0B07-E22F-7772-70AD0F28454A}" v="370" dt="2024-09-18T05:18:45.499"/>
    <p1510:client id="{AF5B4D07-A85C-066D-1935-7F154623476A}" v="318" dt="2024-09-17T22:40:19.006"/>
    <p1510:client id="{BE4B358C-13E3-B13F-B633-554AC4207BA1}" v="38" dt="2024-09-18T05:03:48.938"/>
    <p1510:client id="{E0295ED1-3B50-5A7B-9AB6-9795F160422C}" v="1466" dt="2024-09-18T05:15:18.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ADE88-92E0-BC40-93D8-ACD57C680BB1}"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FE5A1-D22E-7A43-892D-DE8648008BCD}" type="slidenum">
              <a:rPr lang="en-US" smtClean="0"/>
              <a:t>‹#›</a:t>
            </a:fld>
            <a:endParaRPr lang="en-US"/>
          </a:p>
        </p:txBody>
      </p:sp>
    </p:spTree>
    <p:extLst>
      <p:ext uri="{BB962C8B-B14F-4D97-AF65-F5344CB8AC3E}">
        <p14:creationId xmlns:p14="http://schemas.microsoft.com/office/powerpoint/2010/main" val="131726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74</a:t>
            </a:fld>
            <a:endParaRPr lang="en-US"/>
          </a:p>
        </p:txBody>
      </p:sp>
    </p:spTree>
    <p:extLst>
      <p:ext uri="{BB962C8B-B14F-4D97-AF65-F5344CB8AC3E}">
        <p14:creationId xmlns:p14="http://schemas.microsoft.com/office/powerpoint/2010/main" val="3246643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83</a:t>
            </a:fld>
            <a:endParaRPr lang="en-US"/>
          </a:p>
        </p:txBody>
      </p:sp>
    </p:spTree>
    <p:extLst>
      <p:ext uri="{BB962C8B-B14F-4D97-AF65-F5344CB8AC3E}">
        <p14:creationId xmlns:p14="http://schemas.microsoft.com/office/powerpoint/2010/main" val="3426499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84</a:t>
            </a:fld>
            <a:endParaRPr lang="en-US"/>
          </a:p>
        </p:txBody>
      </p:sp>
    </p:spTree>
    <p:extLst>
      <p:ext uri="{BB962C8B-B14F-4D97-AF65-F5344CB8AC3E}">
        <p14:creationId xmlns:p14="http://schemas.microsoft.com/office/powerpoint/2010/main" val="3846037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85</a:t>
            </a:fld>
            <a:endParaRPr lang="en-US"/>
          </a:p>
        </p:txBody>
      </p:sp>
    </p:spTree>
    <p:extLst>
      <p:ext uri="{BB962C8B-B14F-4D97-AF65-F5344CB8AC3E}">
        <p14:creationId xmlns:p14="http://schemas.microsoft.com/office/powerpoint/2010/main" val="3957248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86</a:t>
            </a:fld>
            <a:endParaRPr lang="en-US"/>
          </a:p>
        </p:txBody>
      </p:sp>
    </p:spTree>
    <p:extLst>
      <p:ext uri="{BB962C8B-B14F-4D97-AF65-F5344CB8AC3E}">
        <p14:creationId xmlns:p14="http://schemas.microsoft.com/office/powerpoint/2010/main" val="2407660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87</a:t>
            </a:fld>
            <a:endParaRPr lang="en-US"/>
          </a:p>
        </p:txBody>
      </p:sp>
    </p:spTree>
    <p:extLst>
      <p:ext uri="{BB962C8B-B14F-4D97-AF65-F5344CB8AC3E}">
        <p14:creationId xmlns:p14="http://schemas.microsoft.com/office/powerpoint/2010/main" val="366479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88</a:t>
            </a:fld>
            <a:endParaRPr lang="en-US"/>
          </a:p>
        </p:txBody>
      </p:sp>
    </p:spTree>
    <p:extLst>
      <p:ext uri="{BB962C8B-B14F-4D97-AF65-F5344CB8AC3E}">
        <p14:creationId xmlns:p14="http://schemas.microsoft.com/office/powerpoint/2010/main" val="1507806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89</a:t>
            </a:fld>
            <a:endParaRPr lang="en-US"/>
          </a:p>
        </p:txBody>
      </p:sp>
    </p:spTree>
    <p:extLst>
      <p:ext uri="{BB962C8B-B14F-4D97-AF65-F5344CB8AC3E}">
        <p14:creationId xmlns:p14="http://schemas.microsoft.com/office/powerpoint/2010/main" val="3459577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90</a:t>
            </a:fld>
            <a:endParaRPr lang="en-US"/>
          </a:p>
        </p:txBody>
      </p:sp>
    </p:spTree>
    <p:extLst>
      <p:ext uri="{BB962C8B-B14F-4D97-AF65-F5344CB8AC3E}">
        <p14:creationId xmlns:p14="http://schemas.microsoft.com/office/powerpoint/2010/main" val="3301028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91</a:t>
            </a:fld>
            <a:endParaRPr lang="en-US"/>
          </a:p>
        </p:txBody>
      </p:sp>
    </p:spTree>
    <p:extLst>
      <p:ext uri="{BB962C8B-B14F-4D97-AF65-F5344CB8AC3E}">
        <p14:creationId xmlns:p14="http://schemas.microsoft.com/office/powerpoint/2010/main" val="3305592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92</a:t>
            </a:fld>
            <a:endParaRPr lang="en-US"/>
          </a:p>
        </p:txBody>
      </p:sp>
    </p:spTree>
    <p:extLst>
      <p:ext uri="{BB962C8B-B14F-4D97-AF65-F5344CB8AC3E}">
        <p14:creationId xmlns:p14="http://schemas.microsoft.com/office/powerpoint/2010/main" val="239894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75</a:t>
            </a:fld>
            <a:endParaRPr lang="en-US"/>
          </a:p>
        </p:txBody>
      </p:sp>
    </p:spTree>
    <p:extLst>
      <p:ext uri="{BB962C8B-B14F-4D97-AF65-F5344CB8AC3E}">
        <p14:creationId xmlns:p14="http://schemas.microsoft.com/office/powerpoint/2010/main" val="1100325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93</a:t>
            </a:fld>
            <a:endParaRPr lang="en-US"/>
          </a:p>
        </p:txBody>
      </p:sp>
    </p:spTree>
    <p:extLst>
      <p:ext uri="{BB962C8B-B14F-4D97-AF65-F5344CB8AC3E}">
        <p14:creationId xmlns:p14="http://schemas.microsoft.com/office/powerpoint/2010/main" val="3364319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94</a:t>
            </a:fld>
            <a:endParaRPr lang="en-US"/>
          </a:p>
        </p:txBody>
      </p:sp>
    </p:spTree>
    <p:extLst>
      <p:ext uri="{BB962C8B-B14F-4D97-AF65-F5344CB8AC3E}">
        <p14:creationId xmlns:p14="http://schemas.microsoft.com/office/powerpoint/2010/main" val="1554894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95</a:t>
            </a:fld>
            <a:endParaRPr lang="en-US"/>
          </a:p>
        </p:txBody>
      </p:sp>
    </p:spTree>
    <p:extLst>
      <p:ext uri="{BB962C8B-B14F-4D97-AF65-F5344CB8AC3E}">
        <p14:creationId xmlns:p14="http://schemas.microsoft.com/office/powerpoint/2010/main" val="301764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76</a:t>
            </a:fld>
            <a:endParaRPr lang="en-US"/>
          </a:p>
        </p:txBody>
      </p:sp>
    </p:spTree>
    <p:extLst>
      <p:ext uri="{BB962C8B-B14F-4D97-AF65-F5344CB8AC3E}">
        <p14:creationId xmlns:p14="http://schemas.microsoft.com/office/powerpoint/2010/main" val="3570773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77</a:t>
            </a:fld>
            <a:endParaRPr lang="en-US"/>
          </a:p>
        </p:txBody>
      </p:sp>
    </p:spTree>
    <p:extLst>
      <p:ext uri="{BB962C8B-B14F-4D97-AF65-F5344CB8AC3E}">
        <p14:creationId xmlns:p14="http://schemas.microsoft.com/office/powerpoint/2010/main" val="378992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78</a:t>
            </a:fld>
            <a:endParaRPr lang="en-US"/>
          </a:p>
        </p:txBody>
      </p:sp>
    </p:spTree>
    <p:extLst>
      <p:ext uri="{BB962C8B-B14F-4D97-AF65-F5344CB8AC3E}">
        <p14:creationId xmlns:p14="http://schemas.microsoft.com/office/powerpoint/2010/main" val="3027710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79</a:t>
            </a:fld>
            <a:endParaRPr lang="en-US"/>
          </a:p>
        </p:txBody>
      </p:sp>
    </p:spTree>
    <p:extLst>
      <p:ext uri="{BB962C8B-B14F-4D97-AF65-F5344CB8AC3E}">
        <p14:creationId xmlns:p14="http://schemas.microsoft.com/office/powerpoint/2010/main" val="297552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80</a:t>
            </a:fld>
            <a:endParaRPr lang="en-US"/>
          </a:p>
        </p:txBody>
      </p:sp>
    </p:spTree>
    <p:extLst>
      <p:ext uri="{BB962C8B-B14F-4D97-AF65-F5344CB8AC3E}">
        <p14:creationId xmlns:p14="http://schemas.microsoft.com/office/powerpoint/2010/main" val="334954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81</a:t>
            </a:fld>
            <a:endParaRPr lang="en-US"/>
          </a:p>
        </p:txBody>
      </p:sp>
    </p:spTree>
    <p:extLst>
      <p:ext uri="{BB962C8B-B14F-4D97-AF65-F5344CB8AC3E}">
        <p14:creationId xmlns:p14="http://schemas.microsoft.com/office/powerpoint/2010/main" val="200042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82</a:t>
            </a:fld>
            <a:endParaRPr lang="en-US"/>
          </a:p>
        </p:txBody>
      </p:sp>
    </p:spTree>
    <p:extLst>
      <p:ext uri="{BB962C8B-B14F-4D97-AF65-F5344CB8AC3E}">
        <p14:creationId xmlns:p14="http://schemas.microsoft.com/office/powerpoint/2010/main" val="2580772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7259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4077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81110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355370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3229061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219250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43883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989583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493978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4513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5000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0871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6420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9584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7371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2161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8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6399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9/18/2024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415334850"/>
      </p:ext>
    </p:extLst>
  </p:cSld>
  <p:clrMap bg1="lt1" tx1="dk1" bg2="lt2" tx2="dk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 id="2147484452" r:id="rId12"/>
    <p:sldLayoutId id="2147484453" r:id="rId13"/>
    <p:sldLayoutId id="2147484454" r:id="rId14"/>
    <p:sldLayoutId id="2147484455" r:id="rId15"/>
    <p:sldLayoutId id="2147484456" r:id="rId16"/>
    <p:sldLayoutId id="2147484457" r:id="rId17"/>
    <p:sldLayoutId id="214748445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8" Type="http://schemas.openxmlformats.org/officeDocument/2006/relationships/hyperlink" Target="https://www.ansi.org/about/introduction" TargetMode="External"/><Relationship Id="rId13" Type="http://schemas.openxmlformats.org/officeDocument/2006/relationships/hyperlink" Target="https://en.wikipedia.org/wiki/Configuration_management#:~:text=Configuration%20Control%3A%20includes%20the%20evaluation%20of%20all%20change-requests,the%20system%27s%20design%2C%20hardware%2C%20firmware%2C%20software%2C%20and%20documentation." TargetMode="External"/><Relationship Id="rId3" Type="http://schemas.openxmlformats.org/officeDocument/2006/relationships/hyperlink" Target="https://www.atlassian.com/microservices/microservices-architecture/configuration-management" TargetMode="External"/><Relationship Id="rId7" Type="http://schemas.openxmlformats.org/officeDocument/2006/relationships/hyperlink" Target="https://www.irs.gov/irm/part2/irm_02-150-002#idm139770682684256" TargetMode="External"/><Relationship Id="rId12" Type="http://schemas.openxmlformats.org/officeDocument/2006/relationships/hyperlink" Target="https://blog.invgate.com/how-to-build-a-cmdb" TargetMode="External"/><Relationship Id="rId2" Type="http://schemas.openxmlformats.org/officeDocument/2006/relationships/hyperlink" Target="https://sebokwiki.org/wiki/Configuration_Management" TargetMode="External"/><Relationship Id="rId1" Type="http://schemas.openxmlformats.org/officeDocument/2006/relationships/slideLayout" Target="../slideLayouts/slideLayout2.xml"/><Relationship Id="rId6" Type="http://schemas.openxmlformats.org/officeDocument/2006/relationships/hyperlink" Target="https://cyberinsight.co/why-is-configuration-management-important-in-cyber-security/" TargetMode="External"/><Relationship Id="rId11" Type="http://schemas.openxmlformats.org/officeDocument/2006/relationships/hyperlink" Target="https://www.atlassian.com/itsm/itil" TargetMode="External"/><Relationship Id="rId5" Type="http://schemas.openxmlformats.org/officeDocument/2006/relationships/hyperlink" Target="https://geekflare.com/configuration-management-plan/#:~:text=Configuration%20management%20involves%20five%20steps%20%E2%80%93%20planning%2C%20identification%2C,including%20military%20vehicles%2C%20information%20systems%2C%20and%20weapon%20systems" TargetMode="External"/><Relationship Id="rId15" Type="http://schemas.openxmlformats.org/officeDocument/2006/relationships/hyperlink" Target="https://www.geeksforgeeks.org/" TargetMode="External"/><Relationship Id="rId10" Type="http://schemas.openxmlformats.org/officeDocument/2006/relationships/hyperlink" Target="https://www.ieee.org/" TargetMode="External"/><Relationship Id="rId4" Type="http://schemas.openxmlformats.org/officeDocument/2006/relationships/hyperlink" Target="https://dodcio.defense.gov/Library/DoD-Architecture-Framework/dodaf20_cm_overview/" TargetMode="External"/><Relationship Id="rId9" Type="http://schemas.openxmlformats.org/officeDocument/2006/relationships/hyperlink" Target="https://www.dau.edu/acquipedia-article/specifications-and-standards" TargetMode="External"/><Relationship Id="rId14" Type="http://schemas.openxmlformats.org/officeDocument/2006/relationships/hyperlink" Target="https://thectoclub.com/topics/software-configuration-management-proc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3880430" y="583345"/>
            <a:ext cx="7160357" cy="4164820"/>
          </a:xfrm>
        </p:spPr>
        <p:txBody>
          <a:bodyPr vert="horz" lIns="91440" tIns="45720" rIns="91440" bIns="45720" rtlCol="0" anchor="t">
            <a:noAutofit/>
          </a:bodyPr>
          <a:lstStyle/>
          <a:p>
            <a:pPr algn="r"/>
            <a:r>
              <a:rPr lang="en-US" sz="8000" b="1">
                <a:solidFill>
                  <a:srgbClr val="FFFFFF"/>
                </a:solidFill>
              </a:rPr>
              <a:t>Configuration Management</a:t>
            </a:r>
            <a:br>
              <a:rPr lang="en-US" sz="8000" b="1"/>
            </a:br>
            <a:r>
              <a:rPr lang="en-US" sz="8000" b="1">
                <a:solidFill>
                  <a:srgbClr val="FFFFFF"/>
                </a:solidFill>
              </a:rPr>
              <a:t>&amp;</a:t>
            </a:r>
            <a:br>
              <a:rPr lang="en-US" sz="8000" b="1"/>
            </a:br>
            <a:r>
              <a:rPr lang="en-US" sz="8000" b="1">
                <a:solidFill>
                  <a:srgbClr val="FFFFFF"/>
                </a:solidFill>
              </a:rPr>
              <a:t>Change Control</a:t>
            </a:r>
          </a:p>
        </p:txBody>
      </p:sp>
      <p:sp>
        <p:nvSpPr>
          <p:cNvPr id="3" name="Subtitle 2"/>
          <p:cNvSpPr>
            <a:spLocks noGrp="1"/>
          </p:cNvSpPr>
          <p:nvPr>
            <p:ph type="body" idx="1"/>
          </p:nvPr>
        </p:nvSpPr>
        <p:spPr>
          <a:xfrm>
            <a:off x="1208228" y="5972174"/>
            <a:ext cx="8578699" cy="504825"/>
          </a:xfrm>
        </p:spPr>
        <p:txBody>
          <a:bodyPr vert="horz" lIns="91440" tIns="45720" rIns="91440" bIns="45720" rtlCol="0">
            <a:normAutofit/>
          </a:bodyPr>
          <a:lstStyle/>
          <a:p>
            <a:r>
              <a:rPr lang="en-US" sz="2000" kern="1200">
                <a:solidFill>
                  <a:srgbClr val="FFFFFF"/>
                </a:solidFill>
                <a:latin typeface="+mn-lt"/>
                <a:ea typeface="+mn-ea"/>
                <a:cs typeface="+mn-cs"/>
              </a:rPr>
              <a:t>By: Zoe Ellis, Tristen Missildine, Tushar Saini</a:t>
            </a:r>
          </a:p>
        </p:txBody>
      </p:sp>
      <p:sp>
        <p:nvSpPr>
          <p:cNvPr id="5" name="Date Placeholder 3">
            <a:extLst>
              <a:ext uri="{FF2B5EF4-FFF2-40B4-BE49-F238E27FC236}">
                <a16:creationId xmlns:a16="http://schemas.microsoft.com/office/drawing/2014/main" id="{19163CA4-DDE6-B196-3188-E72300CC9AB9}"/>
              </a:ext>
            </a:extLst>
          </p:cNvPr>
          <p:cNvSpPr>
            <a:spLocks noGrp="1"/>
          </p:cNvSpPr>
          <p:nvPr>
            <p:ph type="dt" sz="half" idx="10"/>
          </p:nvPr>
        </p:nvSpPr>
        <p:spPr>
          <a:xfrm>
            <a:off x="661988" y="198437"/>
            <a:ext cx="2743200" cy="365125"/>
          </a:xfrm>
        </p:spPr>
        <p:txBody>
          <a:bodyPr vert="horz" lIns="91440" tIns="45720" rIns="91440" bIns="45720" rtlCol="0" anchor="ctr">
            <a:normAutofit/>
          </a:bodyPr>
          <a:lstStyle/>
          <a:p>
            <a:pPr>
              <a:spcAft>
                <a:spcPts val="600"/>
              </a:spcAft>
            </a:pPr>
            <a:fld id="{32EB7AEE-35B4-47E8-98C9-44D3F40B4A4C}" type="datetime1">
              <a:rPr lang="en-US">
                <a:solidFill>
                  <a:srgbClr val="FFFFFF"/>
                </a:solidFill>
              </a:rPr>
              <a:pPr>
                <a:spcAft>
                  <a:spcPts val="600"/>
                </a:spcAft>
              </a:pPr>
              <a:t>9/18/2024</a:t>
            </a:fld>
            <a:endParaRPr lang="en-US">
              <a:solidFill>
                <a:srgbClr val="FFFFFF"/>
              </a:solidFill>
            </a:endParaRPr>
          </a:p>
        </p:txBody>
      </p:sp>
      <p:sp>
        <p:nvSpPr>
          <p:cNvPr id="7" name="Slide Number Placeholder 5">
            <a:extLst>
              <a:ext uri="{FF2B5EF4-FFF2-40B4-BE49-F238E27FC236}">
                <a16:creationId xmlns:a16="http://schemas.microsoft.com/office/drawing/2014/main" id="{3DDD1FFC-643D-AA57-3FBA-573A731D50FD}"/>
              </a:ext>
            </a:extLst>
          </p:cNvPr>
          <p:cNvSpPr>
            <a:spLocks noGrp="1"/>
          </p:cNvSpPr>
          <p:nvPr>
            <p:ph type="sldNum" sz="quarter" idx="12"/>
          </p:nvPr>
        </p:nvSpPr>
        <p:spPr>
          <a:xfrm>
            <a:off x="8610600" y="224937"/>
            <a:ext cx="2743200" cy="365125"/>
          </a:xfrm>
        </p:spPr>
        <p:txBody>
          <a:bodyPr vert="horz" lIns="91440" tIns="45720" rIns="91440" bIns="45720" rtlCol="0" anchor="ctr">
            <a:normAutofit/>
          </a:bodyPr>
          <a:lstStyle/>
          <a:p>
            <a:pPr>
              <a:spcAft>
                <a:spcPts val="600"/>
              </a:spcAft>
            </a:pPr>
            <a:fld id="{CC057153-B650-4DEB-B370-79DDCFDCE934}" type="slidenum">
              <a:rPr lang="en-US">
                <a:solidFill>
                  <a:srgbClr val="FFFFFF"/>
                </a:solidFill>
              </a:rPr>
              <a:pPr>
                <a:spcAft>
                  <a:spcPts val="600"/>
                </a:spcAft>
              </a:pPr>
              <a:t>1</a:t>
            </a:fld>
            <a:endParaRPr lang="en-US">
              <a:solidFill>
                <a:srgbClr val="FFFFFF"/>
              </a:solidFill>
            </a:endParaRPr>
          </a:p>
        </p:txBody>
      </p:sp>
      <p:sp>
        <p:nvSpPr>
          <p:cNvPr id="6" name="Footer Placeholder 4">
            <a:extLst>
              <a:ext uri="{FF2B5EF4-FFF2-40B4-BE49-F238E27FC236}">
                <a16:creationId xmlns:a16="http://schemas.microsoft.com/office/drawing/2014/main" id="{19CE7A34-E02F-16B8-B2EC-372DF80D506F}"/>
              </a:ext>
            </a:extLst>
          </p:cNvPr>
          <p:cNvSpPr>
            <a:spLocks noGrp="1"/>
          </p:cNvSpPr>
          <p:nvPr>
            <p:ph type="ftr" sz="quarter" idx="11"/>
          </p:nvPr>
        </p:nvSpPr>
        <p:spPr>
          <a:xfrm rot="16200000">
            <a:off x="-550212" y="1934585"/>
            <a:ext cx="2789529" cy="365125"/>
          </a:xfrm>
        </p:spPr>
        <p:txBody>
          <a:bodyPr vert="horz" lIns="91440" tIns="45720" rIns="91440" bIns="45720" rtlCol="0" anchor="ctr">
            <a:normAutofit/>
          </a:bodyPr>
          <a:lstStyle/>
          <a:p>
            <a:pPr>
              <a:lnSpc>
                <a:spcPct val="90000"/>
              </a:lnSpc>
              <a:spcAft>
                <a:spcPts val="600"/>
              </a:spcAft>
            </a:pPr>
            <a:r>
              <a:rPr lang="en-US" sz="700" kern="1200">
                <a:solidFill>
                  <a:srgbClr val="FFFFFF"/>
                </a:solidFill>
                <a:latin typeface="+mn-lt"/>
                <a:ea typeface="+mn-ea"/>
                <a:cs typeface="+mn-cs"/>
              </a:rPr>
              <a:t>
              </a:t>
            </a:r>
          </a:p>
        </p:txBody>
      </p:sp>
      <p:sp>
        <p:nvSpPr>
          <p:cNvPr id="10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0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0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05" name="Straight Connector 10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06"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07"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10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0FD0AA08-5830-EC38-D9F2-64FD70AC381D}"/>
              </a:ext>
            </a:extLst>
          </p:cNvPr>
          <p:cNvSpPr>
            <a:spLocks noGrp="1"/>
          </p:cNvSpPr>
          <p:nvPr>
            <p:ph idx="1"/>
          </p:nvPr>
        </p:nvSpPr>
        <p:spPr>
          <a:xfrm>
            <a:off x="6297233" y="518400"/>
            <a:ext cx="4771607" cy="5837949"/>
          </a:xfrm>
        </p:spPr>
        <p:txBody>
          <a:bodyPr vert="horz" lIns="91440" tIns="45720" rIns="91440" bIns="45720" rtlCol="0" anchor="ctr">
            <a:noAutofit/>
          </a:bodyPr>
          <a:lstStyle/>
          <a:p>
            <a:pPr marL="457200" indent="-457200">
              <a:buFont typeface="Calibri" panose="020B0604020202020204" pitchFamily="34" charset="0"/>
              <a:buChar char="-"/>
            </a:pPr>
            <a:r>
              <a:rPr lang="en-US" sz="2400" b="1">
                <a:solidFill>
                  <a:schemeClr val="tx1">
                    <a:alpha val="80000"/>
                  </a:schemeClr>
                </a:solidFill>
              </a:rPr>
              <a:t>Data Standards</a:t>
            </a:r>
            <a:r>
              <a:rPr lang="en-US" sz="2400">
                <a:solidFill>
                  <a:schemeClr val="tx1">
                    <a:alpha val="80000"/>
                  </a:schemeClr>
                </a:solidFill>
              </a:rPr>
              <a:t> – Recorded agreements on the definitions, representations, and formats of data to improve quality &amp; shareability</a:t>
            </a:r>
          </a:p>
          <a:p>
            <a:pPr marL="457200" indent="-457200">
              <a:buFont typeface="Calibri" panose="020B0604020202020204" pitchFamily="34" charset="0"/>
              <a:buChar char="-"/>
            </a:pPr>
            <a:r>
              <a:rPr lang="en-US" sz="2400" b="1">
                <a:solidFill>
                  <a:schemeClr val="tx1">
                    <a:alpha val="80000"/>
                  </a:schemeClr>
                </a:solidFill>
              </a:rPr>
              <a:t>Interface Standards</a:t>
            </a:r>
            <a:r>
              <a:rPr lang="en-US" sz="2400">
                <a:solidFill>
                  <a:schemeClr val="tx1">
                    <a:alpha val="80000"/>
                  </a:schemeClr>
                </a:solidFill>
              </a:rPr>
              <a:t> – Specify physical/functional/military operational interface characteristics of systems and components to permit compatibility and communications</a:t>
            </a:r>
          </a:p>
          <a:p>
            <a:pPr marL="457200" indent="-457200">
              <a:buFont typeface="Calibri" panose="020B0604020202020204" pitchFamily="34" charset="0"/>
              <a:buChar char="-"/>
            </a:pPr>
            <a:r>
              <a:rPr lang="en-US" sz="2400" b="1">
                <a:solidFill>
                  <a:schemeClr val="tx1">
                    <a:alpha val="80000"/>
                  </a:schemeClr>
                </a:solidFill>
              </a:rPr>
              <a:t>Design Criteria Standards</a:t>
            </a:r>
            <a:r>
              <a:rPr lang="en-US" sz="2400">
                <a:solidFill>
                  <a:schemeClr val="tx1">
                    <a:alpha val="80000"/>
                  </a:schemeClr>
                </a:solidFill>
              </a:rPr>
              <a:t> – Specify military-unique designs/functional criteria that must be adhered to during development </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56F5F12F-B2A2-8BA8-AE07-82AF253A50EF}"/>
              </a:ext>
            </a:extLst>
          </p:cNvPr>
          <p:cNvSpPr>
            <a:spLocks noGrp="1"/>
          </p:cNvSpPr>
          <p:nvPr>
            <p:ph type="title"/>
          </p:nvPr>
        </p:nvSpPr>
        <p:spPr>
          <a:xfrm>
            <a:off x="900939" y="381935"/>
            <a:ext cx="4273626" cy="5974414"/>
          </a:xfrm>
        </p:spPr>
        <p:txBody>
          <a:bodyPr anchor="ctr">
            <a:normAutofit/>
          </a:bodyPr>
          <a:lstStyle/>
          <a:p>
            <a:pPr algn="ctr"/>
            <a:r>
              <a:rPr lang="en-US" sz="8000" b="1">
                <a:solidFill>
                  <a:srgbClr val="FFFFFF"/>
                </a:solidFill>
              </a:rPr>
              <a:t>DoD (MIL-STD Series)</a:t>
            </a:r>
            <a:endParaRPr lang="en-US"/>
          </a:p>
        </p:txBody>
      </p:sp>
    </p:spTree>
    <p:extLst>
      <p:ext uri="{BB962C8B-B14F-4D97-AF65-F5344CB8AC3E}">
        <p14:creationId xmlns:p14="http://schemas.microsoft.com/office/powerpoint/2010/main" val="72468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BC12FEFF-CC14-4E23-7F28-3892AE3D3FFB}"/>
              </a:ext>
            </a:extLst>
          </p:cNvPr>
          <p:cNvSpPr>
            <a:spLocks noGrp="1"/>
          </p:cNvSpPr>
          <p:nvPr>
            <p:ph idx="1"/>
          </p:nvPr>
        </p:nvSpPr>
        <p:spPr>
          <a:xfrm>
            <a:off x="6297233" y="684052"/>
            <a:ext cx="4771607" cy="5837949"/>
          </a:xfrm>
        </p:spPr>
        <p:txBody>
          <a:bodyPr vert="horz" lIns="91440" tIns="45720" rIns="91440" bIns="45720" rtlCol="0" anchor="ctr">
            <a:noAutofit/>
          </a:bodyPr>
          <a:lstStyle/>
          <a:p>
            <a:pPr marL="457200" indent="-457200">
              <a:buFont typeface="Calibri" panose="020B0604020202020204" pitchFamily="34" charset="0"/>
              <a:buChar char="-"/>
            </a:pPr>
            <a:r>
              <a:rPr lang="en-US" sz="2400" b="1">
                <a:solidFill>
                  <a:schemeClr val="tx1">
                    <a:alpha val="80000"/>
                  </a:schemeClr>
                </a:solidFill>
              </a:rPr>
              <a:t>Manufacturing Process Standards</a:t>
            </a:r>
            <a:r>
              <a:rPr lang="en-US" sz="2400">
                <a:solidFill>
                  <a:schemeClr val="tx1">
                    <a:alpha val="80000"/>
                  </a:schemeClr>
                </a:solidFill>
              </a:rPr>
              <a:t> – State desired outcome for the manufacturing process OR Specify on how to perform manufacturing processes </a:t>
            </a:r>
          </a:p>
          <a:p>
            <a:pPr marL="457200" indent="-457200">
              <a:buFont typeface="Calibri" panose="020B0604020202020204" pitchFamily="34" charset="0"/>
              <a:buChar char="-"/>
            </a:pPr>
            <a:r>
              <a:rPr lang="en-US" sz="2400" b="1">
                <a:solidFill>
                  <a:schemeClr val="tx1">
                    <a:alpha val="80000"/>
                  </a:schemeClr>
                </a:solidFill>
              </a:rPr>
              <a:t>Standard Practices</a:t>
            </a:r>
            <a:r>
              <a:rPr lang="en-US" sz="2400">
                <a:solidFill>
                  <a:schemeClr val="tx1">
                    <a:alpha val="80000"/>
                  </a:schemeClr>
                </a:solidFill>
              </a:rPr>
              <a:t> - </a:t>
            </a:r>
            <a:r>
              <a:rPr lang="en-US" sz="2400">
                <a:solidFill>
                  <a:schemeClr val="tx1">
                    <a:alpha val="80000"/>
                  </a:schemeClr>
                </a:solidFill>
                <a:ea typeface="+mn-lt"/>
                <a:cs typeface="+mn-lt"/>
              </a:rPr>
              <a:t>developed to specify procedures on how to conduct non-manufacturing functions. </a:t>
            </a:r>
            <a:endParaRPr lang="en-US" sz="2400">
              <a:solidFill>
                <a:schemeClr val="tx1">
                  <a:alpha val="80000"/>
                </a:schemeClr>
              </a:solidFill>
            </a:endParaRPr>
          </a:p>
          <a:p>
            <a:pPr marL="457200" indent="-457200">
              <a:buFont typeface="Calibri" panose="020B0604020202020204" pitchFamily="34" charset="0"/>
              <a:buChar char="-"/>
            </a:pPr>
            <a:r>
              <a:rPr lang="en-US" sz="2400" b="1">
                <a:solidFill>
                  <a:schemeClr val="tx1">
                    <a:alpha val="80000"/>
                  </a:schemeClr>
                </a:solidFill>
              </a:rPr>
              <a:t>Test Method Standards</a:t>
            </a:r>
            <a:r>
              <a:rPr lang="en-US" sz="2400">
                <a:solidFill>
                  <a:schemeClr val="tx1">
                    <a:alpha val="80000"/>
                  </a:schemeClr>
                </a:solidFill>
              </a:rPr>
              <a:t> - </a:t>
            </a:r>
            <a:r>
              <a:rPr lang="en-US" sz="2400">
                <a:solidFill>
                  <a:schemeClr val="tx1">
                    <a:alpha val="80000"/>
                  </a:schemeClr>
                </a:solidFill>
                <a:ea typeface="+mn-lt"/>
                <a:cs typeface="+mn-lt"/>
              </a:rPr>
              <a:t>encourage defense contractors and other commercial organizations supplying goods/services to submit efficient and effective prevention-based process control procedures</a:t>
            </a:r>
            <a:endParaRPr lang="en-US" sz="2400">
              <a:solidFill>
                <a:schemeClr val="tx1">
                  <a:alpha val="80000"/>
                </a:schemeClr>
              </a:solidFill>
            </a:endParaRPr>
          </a:p>
          <a:p>
            <a:pPr marL="0" indent="0">
              <a:buNone/>
            </a:pPr>
            <a:endParaRPr lang="en-US" sz="200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A31C686-1650-6AFB-F50D-9F6B8BF23019}"/>
              </a:ext>
            </a:extLst>
          </p:cNvPr>
          <p:cNvSpPr>
            <a:spLocks noGrp="1"/>
          </p:cNvSpPr>
          <p:nvPr>
            <p:ph type="title"/>
          </p:nvPr>
        </p:nvSpPr>
        <p:spPr>
          <a:xfrm>
            <a:off x="900939" y="381935"/>
            <a:ext cx="4273626" cy="5974414"/>
          </a:xfrm>
        </p:spPr>
        <p:txBody>
          <a:bodyPr anchor="ctr">
            <a:normAutofit/>
          </a:bodyPr>
          <a:lstStyle/>
          <a:p>
            <a:pPr algn="ctr"/>
            <a:r>
              <a:rPr lang="en-US" sz="8000" b="1">
                <a:solidFill>
                  <a:srgbClr val="FFFFFF"/>
                </a:solidFill>
              </a:rPr>
              <a:t>DoD (MIL-STD Series)</a:t>
            </a:r>
            <a:endParaRPr lang="en-US"/>
          </a:p>
        </p:txBody>
      </p:sp>
    </p:spTree>
    <p:extLst>
      <p:ext uri="{BB962C8B-B14F-4D97-AF65-F5344CB8AC3E}">
        <p14:creationId xmlns:p14="http://schemas.microsoft.com/office/powerpoint/2010/main" val="256989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482FB9D-8906-AA95-D9FD-26D50857AEB6}"/>
              </a:ext>
            </a:extLst>
          </p:cNvPr>
          <p:cNvSpPr>
            <a:spLocks noGrp="1"/>
          </p:cNvSpPr>
          <p:nvPr>
            <p:ph type="title"/>
          </p:nvPr>
        </p:nvSpPr>
        <p:spPr>
          <a:xfrm>
            <a:off x="900939" y="381935"/>
            <a:ext cx="4273626" cy="5974414"/>
          </a:xfrm>
        </p:spPr>
        <p:txBody>
          <a:bodyPr anchor="ctr">
            <a:normAutofit/>
          </a:bodyPr>
          <a:lstStyle/>
          <a:p>
            <a:pPr algn="ctr"/>
            <a:r>
              <a:rPr lang="en-US" sz="8000" b="1">
                <a:solidFill>
                  <a:srgbClr val="FFFFFF"/>
                </a:solidFill>
              </a:rPr>
              <a:t>DoD (MIL-STD Series)</a:t>
            </a:r>
            <a:endParaRPr lang="en-US"/>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20" name="Content Placeholder 2">
            <a:extLst>
              <a:ext uri="{FF2B5EF4-FFF2-40B4-BE49-F238E27FC236}">
                <a16:creationId xmlns:a16="http://schemas.microsoft.com/office/drawing/2014/main" id="{B0FC89FB-D578-4E3E-1D91-CDDD24BF1596}"/>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400" b="1">
                <a:solidFill>
                  <a:schemeClr val="tx1">
                    <a:alpha val="80000"/>
                  </a:schemeClr>
                </a:solidFill>
              </a:rPr>
              <a:t>Configuration Management is a critical process to </a:t>
            </a:r>
          </a:p>
          <a:p>
            <a:pPr marL="457200" indent="-457200">
              <a:buFont typeface="Calibri" panose="020B0604020202020204" pitchFamily="34" charset="0"/>
              <a:buChar char="-"/>
            </a:pPr>
            <a:r>
              <a:rPr lang="en-US" sz="2400">
                <a:solidFill>
                  <a:schemeClr val="tx1">
                    <a:alpha val="80000"/>
                  </a:schemeClr>
                </a:solidFill>
              </a:rPr>
              <a:t>assure an orderly and stable evolution of Architectural Description</a:t>
            </a:r>
          </a:p>
          <a:p>
            <a:pPr marL="457200" indent="-457200">
              <a:buFont typeface="Calibri" panose="020B0604020202020204" pitchFamily="34" charset="0"/>
              <a:buChar char="-"/>
            </a:pPr>
            <a:r>
              <a:rPr lang="en-US" sz="2400">
                <a:solidFill>
                  <a:schemeClr val="tx1">
                    <a:alpha val="80000"/>
                  </a:schemeClr>
                </a:solidFill>
              </a:rPr>
              <a:t>ensure that the DoD Architecture Framework remains current when facing evolving methods and techniques of Architectural Description, creation, and management.</a:t>
            </a:r>
          </a:p>
          <a:p>
            <a:pPr marL="0" indent="0">
              <a:buNone/>
            </a:pPr>
            <a:endParaRPr lang="en-US" sz="200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60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00C37-71FA-E616-2278-679A6366FA55}"/>
              </a:ext>
            </a:extLst>
          </p:cNvPr>
          <p:cNvSpPr>
            <a:spLocks noGrp="1"/>
          </p:cNvSpPr>
          <p:nvPr>
            <p:ph type="title"/>
          </p:nvPr>
        </p:nvSpPr>
        <p:spPr>
          <a:xfrm>
            <a:off x="1245072" y="1289765"/>
            <a:ext cx="3651101" cy="4270963"/>
          </a:xfrm>
        </p:spPr>
        <p:txBody>
          <a:bodyPr anchor="ctr">
            <a:normAutofit/>
          </a:bodyPr>
          <a:lstStyle/>
          <a:p>
            <a:pPr algn="ctr"/>
            <a:r>
              <a:rPr lang="en-US" sz="5600" b="1">
                <a:solidFill>
                  <a:srgbClr val="FFFFFF"/>
                </a:solidFill>
              </a:rPr>
              <a:t>ANSI</a:t>
            </a:r>
          </a:p>
        </p:txBody>
      </p:sp>
      <p:sp>
        <p:nvSpPr>
          <p:cNvPr id="3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24" name="Content Placeholder 2">
            <a:extLst>
              <a:ext uri="{FF2B5EF4-FFF2-40B4-BE49-F238E27FC236}">
                <a16:creationId xmlns:a16="http://schemas.microsoft.com/office/drawing/2014/main" id="{1C7E5B74-53F7-C50F-1864-3091F0082401}"/>
              </a:ext>
            </a:extLst>
          </p:cNvPr>
          <p:cNvSpPr>
            <a:spLocks noGrp="1"/>
          </p:cNvSpPr>
          <p:nvPr>
            <p:ph idx="1"/>
          </p:nvPr>
        </p:nvSpPr>
        <p:spPr>
          <a:xfrm>
            <a:off x="6496016" y="1446051"/>
            <a:ext cx="4771607" cy="4678385"/>
          </a:xfrm>
        </p:spPr>
        <p:txBody>
          <a:bodyPr vert="horz" lIns="91440" tIns="45720" rIns="91440" bIns="45720" rtlCol="0" anchor="ctr">
            <a:normAutofit lnSpcReduction="10000"/>
          </a:bodyPr>
          <a:lstStyle/>
          <a:p>
            <a:pPr marL="0" indent="0">
              <a:buNone/>
            </a:pPr>
            <a:r>
              <a:rPr lang="en-US" sz="2400" b="1">
                <a:solidFill>
                  <a:schemeClr val="tx1">
                    <a:alpha val="80000"/>
                  </a:schemeClr>
                </a:solidFill>
              </a:rPr>
              <a:t>The American National Standards Institute</a:t>
            </a:r>
            <a:r>
              <a:rPr lang="en-US" sz="2400">
                <a:solidFill>
                  <a:schemeClr val="tx1">
                    <a:alpha val="80000"/>
                  </a:schemeClr>
                </a:solidFill>
              </a:rPr>
              <a:t> – A private, non-profit organization that administers the U.S. conformity assessment system and voluntary standards</a:t>
            </a:r>
          </a:p>
          <a:p>
            <a:pPr>
              <a:buFont typeface="Calibri" panose="020B0604020202020204" pitchFamily="34" charset="0"/>
              <a:buChar char="-"/>
            </a:pPr>
            <a:r>
              <a:rPr lang="en-US" sz="2400">
                <a:solidFill>
                  <a:schemeClr val="tx1">
                    <a:alpha val="80000"/>
                  </a:schemeClr>
                </a:solidFill>
              </a:rPr>
              <a:t>Provides a framework for fair standards development &amp; quality conformity assessment systems</a:t>
            </a:r>
          </a:p>
          <a:p>
            <a:pPr marL="457200" indent="-457200">
              <a:buFont typeface="Calibri" panose="020B0604020202020204" pitchFamily="34" charset="0"/>
              <a:buChar char="-"/>
            </a:pPr>
            <a:r>
              <a:rPr lang="en-US" sz="2400">
                <a:solidFill>
                  <a:schemeClr val="tx1">
                    <a:alpha val="80000"/>
                  </a:schemeClr>
                </a:solidFill>
              </a:rPr>
              <a:t>NOT a standards-developing organization; accredits standards developed by representatives of other standards organizations </a:t>
            </a:r>
          </a:p>
          <a:p>
            <a:pPr marL="0" indent="0">
              <a:buNone/>
            </a:pPr>
            <a:endParaRPr lang="en-US" sz="2000">
              <a:solidFill>
                <a:schemeClr val="tx1">
                  <a:alpha val="80000"/>
                </a:schemeClr>
              </a:solidFill>
            </a:endParaRPr>
          </a:p>
          <a:p>
            <a:pPr marL="457200" indent="-457200">
              <a:buFont typeface="Calibri" panose="020B0604020202020204" pitchFamily="34" charset="0"/>
              <a:buChar char="-"/>
            </a:pPr>
            <a:endParaRPr lang="en-US" sz="2000">
              <a:solidFill>
                <a:schemeClr val="tx1">
                  <a:alpha val="80000"/>
                </a:schemeClr>
              </a:solidFill>
            </a:endParaRPr>
          </a:p>
        </p:txBody>
      </p:sp>
      <p:sp>
        <p:nvSpPr>
          <p:cNvPr id="3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40" name="Straight Connector 3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909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18F6A76-331D-D62B-0994-A88178104D91}"/>
              </a:ext>
            </a:extLst>
          </p:cNvPr>
          <p:cNvSpPr>
            <a:spLocks noGrp="1"/>
          </p:cNvSpPr>
          <p:nvPr>
            <p:ph type="title"/>
          </p:nvPr>
        </p:nvSpPr>
        <p:spPr>
          <a:xfrm>
            <a:off x="900939" y="381935"/>
            <a:ext cx="4008583" cy="5974414"/>
          </a:xfrm>
        </p:spPr>
        <p:txBody>
          <a:bodyPr anchor="ctr">
            <a:normAutofit/>
          </a:bodyPr>
          <a:lstStyle/>
          <a:p>
            <a:pPr algn="ctr"/>
            <a:r>
              <a:rPr lang="en-US" sz="8000" b="1">
                <a:solidFill>
                  <a:srgbClr val="FFFFFF"/>
                </a:solidFill>
              </a:rPr>
              <a:t>ANSI</a:t>
            </a:r>
            <a:endParaRPr lang="en-US"/>
          </a:p>
        </p:txBody>
      </p:sp>
      <p:grpSp>
        <p:nvGrpSpPr>
          <p:cNvPr id="27" name="Group 26">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934FB379-7AEC-2ED8-A27A-8D68FA6C7974}"/>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400">
                <a:solidFill>
                  <a:schemeClr val="tx1">
                    <a:alpha val="80000"/>
                  </a:schemeClr>
                </a:solidFill>
              </a:rPr>
              <a:t>Software engineering standards approach the process from multiple angles: </a:t>
            </a:r>
          </a:p>
          <a:p>
            <a:pPr marL="457200" indent="-457200">
              <a:buFont typeface="Calibri" panose="020B0604020202020204" pitchFamily="34" charset="0"/>
              <a:buChar char="-"/>
            </a:pPr>
            <a:r>
              <a:rPr lang="en-US" sz="2400">
                <a:solidFill>
                  <a:schemeClr val="tx1">
                    <a:alpha val="80000"/>
                  </a:schemeClr>
                </a:solidFill>
              </a:rPr>
              <a:t>Documentation</a:t>
            </a:r>
          </a:p>
          <a:p>
            <a:pPr marL="457200" indent="-457200">
              <a:buFont typeface="Calibri" panose="020B0604020202020204" pitchFamily="34" charset="0"/>
              <a:buChar char="-"/>
            </a:pPr>
            <a:r>
              <a:rPr lang="en-US" sz="2400">
                <a:solidFill>
                  <a:schemeClr val="tx1">
                    <a:alpha val="80000"/>
                  </a:schemeClr>
                </a:solidFill>
              </a:rPr>
              <a:t>Life Cycle Management</a:t>
            </a:r>
          </a:p>
          <a:p>
            <a:pPr marL="457200" indent="-457200">
              <a:buFont typeface="Calibri" panose="020B0604020202020204" pitchFamily="34" charset="0"/>
              <a:buChar char="-"/>
            </a:pPr>
            <a:r>
              <a:rPr lang="en-US" sz="2400">
                <a:solidFill>
                  <a:schemeClr val="tx1">
                    <a:alpha val="80000"/>
                  </a:schemeClr>
                </a:solidFill>
              </a:rPr>
              <a:t>Assessment &amp; Testing</a:t>
            </a:r>
          </a:p>
          <a:p>
            <a:pPr marL="0" indent="0">
              <a:buNone/>
            </a:pPr>
            <a:r>
              <a:rPr lang="en-US" sz="2400">
                <a:solidFill>
                  <a:schemeClr val="tx1">
                    <a:alpha val="80000"/>
                  </a:schemeClr>
                </a:solidFill>
              </a:rPr>
              <a:t>ANSI maintains a collection of selected standards for software engineering</a:t>
            </a:r>
          </a:p>
          <a:p>
            <a:pPr marL="0" indent="0">
              <a:buNone/>
            </a:pPr>
            <a:r>
              <a:rPr lang="en-US" sz="2400">
                <a:solidFill>
                  <a:schemeClr val="tx1">
                    <a:alpha val="80000"/>
                  </a:schemeClr>
                </a:solidFill>
              </a:rPr>
              <a:t>Accreditation signifies that the procedures used by standards developing organizations meet ANSI requirements</a:t>
            </a:r>
          </a:p>
        </p:txBody>
      </p:sp>
      <p:cxnSp>
        <p:nvCxnSpPr>
          <p:cNvPr id="32"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005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462F6-D1A2-9015-8F3C-7B1B7FC74729}"/>
              </a:ext>
            </a:extLst>
          </p:cNvPr>
          <p:cNvSpPr>
            <a:spLocks noGrp="1"/>
          </p:cNvSpPr>
          <p:nvPr>
            <p:ph type="title"/>
          </p:nvPr>
        </p:nvSpPr>
        <p:spPr>
          <a:xfrm>
            <a:off x="1245072" y="1289765"/>
            <a:ext cx="3651101" cy="4270963"/>
          </a:xfrm>
        </p:spPr>
        <p:txBody>
          <a:bodyPr anchor="ctr">
            <a:normAutofit/>
          </a:bodyPr>
          <a:lstStyle/>
          <a:p>
            <a:pPr algn="ctr"/>
            <a:r>
              <a:rPr lang="en-US" sz="5600" b="1">
                <a:solidFill>
                  <a:srgbClr val="FFFFFF"/>
                </a:solidFill>
              </a:rPr>
              <a:t>IEEE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57F5671-2A29-E7D2-683C-924A16BC4FAD}"/>
              </a:ext>
            </a:extLst>
          </p:cNvPr>
          <p:cNvSpPr>
            <a:spLocks noGrp="1"/>
          </p:cNvSpPr>
          <p:nvPr>
            <p:ph idx="1"/>
          </p:nvPr>
        </p:nvSpPr>
        <p:spPr>
          <a:xfrm>
            <a:off x="6308277" y="684052"/>
            <a:ext cx="4771607" cy="5837949"/>
          </a:xfrm>
        </p:spPr>
        <p:txBody>
          <a:bodyPr vert="horz" lIns="91440" tIns="45720" rIns="91440" bIns="45720" rtlCol="0" anchor="ctr">
            <a:normAutofit/>
          </a:bodyPr>
          <a:lstStyle/>
          <a:p>
            <a:pPr marL="0" indent="0">
              <a:buNone/>
            </a:pPr>
            <a:r>
              <a:rPr lang="en-US" sz="2400" b="1">
                <a:solidFill>
                  <a:schemeClr val="tx1">
                    <a:alpha val="80000"/>
                  </a:schemeClr>
                </a:solidFill>
              </a:rPr>
              <a:t>Institute of Electrical and Electronics Engineers</a:t>
            </a:r>
            <a:r>
              <a:rPr lang="en-US" sz="2400">
                <a:solidFill>
                  <a:schemeClr val="tx1">
                    <a:alpha val="80000"/>
                  </a:schemeClr>
                </a:solidFill>
              </a:rPr>
              <a:t> – A technical professional organization for electrical and electronics engineering, for the purpose of fostering technological innovations</a:t>
            </a:r>
          </a:p>
          <a:p>
            <a:pPr marL="0" indent="0">
              <a:buNone/>
            </a:pPr>
            <a:endParaRPr lang="en-US" sz="2400">
              <a:solidFill>
                <a:schemeClr val="tx1">
                  <a:alpha val="80000"/>
                </a:schemeClr>
              </a:solidFill>
            </a:endParaRPr>
          </a:p>
          <a:p>
            <a:pPr marL="0" indent="0">
              <a:buNone/>
            </a:pPr>
            <a:r>
              <a:rPr lang="en-US" sz="2400" i="1">
                <a:solidFill>
                  <a:schemeClr val="tx1">
                    <a:alpha val="80000"/>
                  </a:schemeClr>
                </a:solidFill>
              </a:rPr>
              <a:t>(IEEE 828-2012)</a:t>
            </a:r>
            <a:r>
              <a:rPr lang="en-US" sz="2400">
                <a:solidFill>
                  <a:schemeClr val="tx1">
                    <a:alpha val="80000"/>
                  </a:schemeClr>
                </a:solidFill>
              </a:rPr>
              <a:t>: "Establishes the minimum requirements for processes for Configuration Management (CM) in systems and software engineering"</a:t>
            </a:r>
          </a:p>
          <a:p>
            <a:pPr marL="457200" indent="-457200">
              <a:buFont typeface="Calibri" panose="020B0604020202020204" pitchFamily="34" charset="0"/>
              <a:buChar char="-"/>
            </a:pPr>
            <a:r>
              <a:rPr lang="en-US" sz="2400">
                <a:solidFill>
                  <a:schemeClr val="tx1">
                    <a:alpha val="80000"/>
                  </a:schemeClr>
                </a:solidFill>
              </a:rPr>
              <a:t>Application applies to all forms, classes, systems, &amp; software</a:t>
            </a:r>
          </a:p>
          <a:p>
            <a:pPr marL="457200" indent="-457200">
              <a:buFont typeface="Calibri" panose="020B0604020202020204" pitchFamily="34" charset="0"/>
              <a:buChar char="-"/>
            </a:pPr>
            <a:endParaRPr lang="en-US" sz="24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89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6FFAF33-74B7-42E3-6CE2-F45F0574B908}"/>
              </a:ext>
            </a:extLst>
          </p:cNvPr>
          <p:cNvSpPr>
            <a:spLocks noGrp="1"/>
          </p:cNvSpPr>
          <p:nvPr>
            <p:ph type="title"/>
          </p:nvPr>
        </p:nvSpPr>
        <p:spPr>
          <a:xfrm>
            <a:off x="1044504" y="348805"/>
            <a:ext cx="4008583" cy="5974414"/>
          </a:xfrm>
        </p:spPr>
        <p:txBody>
          <a:bodyPr anchor="ctr">
            <a:normAutofit/>
          </a:bodyPr>
          <a:lstStyle/>
          <a:p>
            <a:pPr algn="ctr"/>
            <a:r>
              <a:rPr lang="en-US" sz="8000" b="1">
                <a:solidFill>
                  <a:srgbClr val="FFFFFF"/>
                </a:solidFill>
              </a:rPr>
              <a:t>IEEE</a:t>
            </a:r>
            <a:endParaRPr lang="en-US"/>
          </a:p>
        </p:txBody>
      </p:sp>
      <p:grpSp>
        <p:nvGrpSpPr>
          <p:cNvPr id="27" name="Group 26">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9A73B9E6-665A-93CA-ADF0-F279BAC37DEA}"/>
              </a:ext>
            </a:extLst>
          </p:cNvPr>
          <p:cNvSpPr>
            <a:spLocks noGrp="1"/>
          </p:cNvSpPr>
          <p:nvPr>
            <p:ph idx="1"/>
          </p:nvPr>
        </p:nvSpPr>
        <p:spPr>
          <a:xfrm>
            <a:off x="6330363" y="1435009"/>
            <a:ext cx="4771607" cy="5407254"/>
          </a:xfrm>
        </p:spPr>
        <p:txBody>
          <a:bodyPr vert="horz" lIns="91440" tIns="45720" rIns="91440" bIns="45720" rtlCol="0" anchor="ctr">
            <a:normAutofit/>
          </a:bodyPr>
          <a:lstStyle/>
          <a:p>
            <a:pPr marL="0" indent="0">
              <a:buNone/>
            </a:pPr>
            <a:r>
              <a:rPr lang="en-US" sz="2400" i="1">
                <a:solidFill>
                  <a:schemeClr val="tx1">
                    <a:alpha val="80000"/>
                  </a:schemeClr>
                </a:solidFill>
              </a:rPr>
              <a:t>(IEEE 828-2012)</a:t>
            </a:r>
            <a:r>
              <a:rPr lang="en-US" sz="2400">
                <a:solidFill>
                  <a:schemeClr val="tx1">
                    <a:alpha val="80000"/>
                  </a:schemeClr>
                </a:solidFill>
              </a:rPr>
              <a:t> expands on the following:</a:t>
            </a:r>
          </a:p>
          <a:p>
            <a:pPr marL="457200" indent="-457200">
              <a:buFont typeface="Calibri" panose="020B0604020202020204" pitchFamily="34" charset="0"/>
              <a:buChar char="-"/>
            </a:pPr>
            <a:r>
              <a:rPr lang="en-US" sz="2400">
                <a:solidFill>
                  <a:schemeClr val="tx1">
                    <a:alpha val="80000"/>
                  </a:schemeClr>
                </a:solidFill>
              </a:rPr>
              <a:t>Identifying and </a:t>
            </a:r>
            <a:r>
              <a:rPr lang="en-US" sz="2400">
                <a:solidFill>
                  <a:schemeClr val="tx1">
                    <a:alpha val="80000"/>
                  </a:schemeClr>
                </a:solidFill>
                <a:ea typeface="+mn-lt"/>
                <a:cs typeface="+mn-lt"/>
              </a:rPr>
              <a:t>acquiring of configuration items</a:t>
            </a:r>
          </a:p>
          <a:p>
            <a:pPr marL="457200" indent="-457200">
              <a:buFont typeface="Calibri" panose="020B0604020202020204" pitchFamily="34" charset="0"/>
              <a:buChar char="-"/>
            </a:pPr>
            <a:r>
              <a:rPr lang="en-US" sz="2400">
                <a:solidFill>
                  <a:schemeClr val="tx1">
                    <a:alpha val="80000"/>
                  </a:schemeClr>
                </a:solidFill>
              </a:rPr>
              <a:t>Controlling change</a:t>
            </a:r>
          </a:p>
          <a:p>
            <a:pPr marL="457200" indent="-457200">
              <a:buFont typeface="Calibri" panose="020B0604020202020204" pitchFamily="34" charset="0"/>
              <a:buChar char="-"/>
            </a:pPr>
            <a:r>
              <a:rPr lang="en-US" sz="2400">
                <a:solidFill>
                  <a:schemeClr val="tx1">
                    <a:alpha val="80000"/>
                  </a:schemeClr>
                </a:solidFill>
              </a:rPr>
              <a:t>Reporting the status configuration items</a:t>
            </a:r>
          </a:p>
          <a:p>
            <a:pPr marL="457200" indent="-457200">
              <a:buFont typeface="Calibri" panose="020B0604020202020204" pitchFamily="34" charset="0"/>
              <a:buChar char="-"/>
            </a:pPr>
            <a:r>
              <a:rPr lang="en-US" sz="2400">
                <a:solidFill>
                  <a:schemeClr val="tx1">
                    <a:alpha val="80000"/>
                  </a:schemeClr>
                </a:solidFill>
              </a:rPr>
              <a:t>Software builds</a:t>
            </a:r>
          </a:p>
          <a:p>
            <a:pPr marL="457200" indent="-457200">
              <a:buFont typeface="Calibri" panose="020B0604020202020204" pitchFamily="34" charset="0"/>
              <a:buChar char="-"/>
            </a:pPr>
            <a:r>
              <a:rPr lang="en-US" sz="2400">
                <a:solidFill>
                  <a:schemeClr val="tx1">
                    <a:alpha val="80000"/>
                  </a:schemeClr>
                </a:solidFill>
              </a:rPr>
              <a:t>Release Engineering</a:t>
            </a:r>
          </a:p>
          <a:p>
            <a:pPr marL="0" indent="0">
              <a:buNone/>
            </a:pPr>
            <a:r>
              <a:rPr lang="en-US" sz="2400">
                <a:solidFill>
                  <a:schemeClr val="tx1">
                    <a:alpha val="80000"/>
                  </a:schemeClr>
                </a:solidFill>
              </a:rPr>
              <a:t>Address what CM activities to do, when they occur, and what preparation and resources are required </a:t>
            </a:r>
          </a:p>
          <a:p>
            <a:pPr marL="457200" indent="-457200">
              <a:buFont typeface="Calibri" panose="020B0604020202020204" pitchFamily="34" charset="0"/>
              <a:buChar char="-"/>
            </a:pPr>
            <a:endParaRPr lang="en-US" sz="2000">
              <a:solidFill>
                <a:schemeClr val="tx1">
                  <a:alpha val="80000"/>
                </a:schemeClr>
              </a:solidFill>
            </a:endParaRPr>
          </a:p>
          <a:p>
            <a:pPr marL="457200" indent="-457200">
              <a:buFont typeface="Calibri" panose="020B0604020202020204" pitchFamily="34" charset="0"/>
              <a:buChar char="-"/>
            </a:pPr>
            <a:endParaRPr lang="en-US" sz="2000">
              <a:solidFill>
                <a:schemeClr val="tx1">
                  <a:alpha val="80000"/>
                </a:schemeClr>
              </a:solidFill>
            </a:endParaRPr>
          </a:p>
          <a:p>
            <a:pPr marL="457200" indent="-457200">
              <a:buFont typeface="Calibri" panose="020B0604020202020204" pitchFamily="34" charset="0"/>
              <a:buChar char="-"/>
            </a:pPr>
            <a:endParaRPr lang="en-US" sz="2000">
              <a:solidFill>
                <a:schemeClr val="tx1">
                  <a:alpha val="80000"/>
                </a:schemeClr>
              </a:solidFill>
            </a:endParaRPr>
          </a:p>
          <a:p>
            <a:pPr marL="457200" indent="-457200">
              <a:buFont typeface="Calibri" panose="020B0604020202020204" pitchFamily="34" charset="0"/>
              <a:buChar char="-"/>
            </a:pPr>
            <a:endParaRPr lang="en-US" sz="2000">
              <a:solidFill>
                <a:schemeClr val="tx1">
                  <a:alpha val="80000"/>
                </a:schemeClr>
              </a:solidFill>
            </a:endParaRPr>
          </a:p>
        </p:txBody>
      </p:sp>
      <p:cxnSp>
        <p:nvCxnSpPr>
          <p:cNvPr id="32"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294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73D056-7643-7773-E21E-203EF2FC5F43}"/>
              </a:ext>
            </a:extLst>
          </p:cNvPr>
          <p:cNvSpPr>
            <a:spLocks noGrp="1"/>
          </p:cNvSpPr>
          <p:nvPr>
            <p:ph type="title"/>
          </p:nvPr>
        </p:nvSpPr>
        <p:spPr>
          <a:xfrm>
            <a:off x="1245072" y="1289765"/>
            <a:ext cx="3651101" cy="4270963"/>
          </a:xfrm>
        </p:spPr>
        <p:txBody>
          <a:bodyPr anchor="ctr">
            <a:normAutofit/>
          </a:bodyPr>
          <a:lstStyle/>
          <a:p>
            <a:pPr algn="ctr"/>
            <a:r>
              <a:rPr lang="en-US" sz="5600" b="1">
                <a:solidFill>
                  <a:srgbClr val="FFFFFF"/>
                </a:solidFill>
              </a:rPr>
              <a:t>ITIL</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8782124B-F408-93F4-72D3-456E3061B2DE}"/>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400" b="1">
                <a:solidFill>
                  <a:schemeClr val="tx1">
                    <a:alpha val="80000"/>
                  </a:schemeClr>
                </a:solidFill>
              </a:rPr>
              <a:t>Information Technology Infrastructure Library</a:t>
            </a:r>
            <a:r>
              <a:rPr lang="en-US" sz="2400">
                <a:solidFill>
                  <a:schemeClr val="tx1">
                    <a:alpha val="80000"/>
                  </a:schemeClr>
                </a:solidFill>
              </a:rPr>
              <a:t> – A set of widely accepted practices designed to support an organization by obtaining optimal value for Information technology by aligning its services with business strategy </a:t>
            </a:r>
          </a:p>
          <a:p>
            <a:pPr marL="457200" indent="-457200">
              <a:buFont typeface="Calibri" panose="020B0604020202020204" pitchFamily="34" charset="0"/>
              <a:buChar char="-"/>
            </a:pPr>
            <a:r>
              <a:rPr lang="en-US" sz="2400">
                <a:solidFill>
                  <a:schemeClr val="tx1">
                    <a:alpha val="80000"/>
                  </a:schemeClr>
                </a:solidFill>
              </a:rPr>
              <a:t>Provides a framework that provides teams with the needed stability and flexibility to successfully support businesses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891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2AA4985-0AA7-37B2-25BA-28C698B29A00}"/>
              </a:ext>
            </a:extLst>
          </p:cNvPr>
          <p:cNvSpPr>
            <a:spLocks noGrp="1"/>
          </p:cNvSpPr>
          <p:nvPr>
            <p:ph type="title"/>
          </p:nvPr>
        </p:nvSpPr>
        <p:spPr>
          <a:xfrm>
            <a:off x="900939" y="381935"/>
            <a:ext cx="4008583" cy="5974414"/>
          </a:xfrm>
        </p:spPr>
        <p:txBody>
          <a:bodyPr anchor="ctr">
            <a:normAutofit/>
          </a:bodyPr>
          <a:lstStyle/>
          <a:p>
            <a:pPr algn="ctr"/>
            <a:r>
              <a:rPr lang="en-US" sz="8000" b="1">
                <a:solidFill>
                  <a:srgbClr val="FFFFFF"/>
                </a:solidFill>
              </a:rPr>
              <a:t>ITIL</a:t>
            </a:r>
            <a:endParaRPr lang="en-US"/>
          </a:p>
        </p:txBody>
      </p:sp>
      <p:grpSp>
        <p:nvGrpSpPr>
          <p:cNvPr id="27" name="Group 26">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F2445852-5025-E60B-8BD0-2A164B1596AC}"/>
              </a:ext>
            </a:extLst>
          </p:cNvPr>
          <p:cNvSpPr>
            <a:spLocks noGrp="1"/>
          </p:cNvSpPr>
          <p:nvPr>
            <p:ph idx="1"/>
          </p:nvPr>
        </p:nvSpPr>
        <p:spPr>
          <a:xfrm>
            <a:off x="6297233" y="551530"/>
            <a:ext cx="5136041" cy="5804819"/>
          </a:xfrm>
        </p:spPr>
        <p:txBody>
          <a:bodyPr vert="horz" lIns="91440" tIns="45720" rIns="91440" bIns="45720" rtlCol="0" anchor="ctr">
            <a:noAutofit/>
          </a:bodyPr>
          <a:lstStyle/>
          <a:p>
            <a:pPr marL="0" indent="0">
              <a:buNone/>
            </a:pPr>
            <a:r>
              <a:rPr lang="en-US" sz="2400">
                <a:solidFill>
                  <a:schemeClr val="tx1">
                    <a:alpha val="80000"/>
                  </a:schemeClr>
                </a:solidFill>
              </a:rPr>
              <a:t>ITIL provides a stable, flexible framework for IT service management, providing the following benefits:</a:t>
            </a:r>
          </a:p>
          <a:p>
            <a:pPr marL="514350" indent="-514350">
              <a:buAutoNum type="arabicPeriod"/>
            </a:pPr>
            <a:r>
              <a:rPr lang="en-US" sz="2400" b="1" i="1">
                <a:solidFill>
                  <a:schemeClr val="tx1">
                    <a:alpha val="80000"/>
                  </a:schemeClr>
                </a:solidFill>
              </a:rPr>
              <a:t>Aligning IT goals with business goals</a:t>
            </a:r>
            <a:r>
              <a:rPr lang="en-US" sz="2400">
                <a:solidFill>
                  <a:schemeClr val="tx1">
                    <a:alpha val="80000"/>
                  </a:schemeClr>
                </a:solidFill>
              </a:rPr>
              <a:t> – Ensures IT services contribute to business success</a:t>
            </a:r>
          </a:p>
          <a:p>
            <a:pPr marL="514350" indent="-514350">
              <a:buAutoNum type="arabicPeriod"/>
            </a:pPr>
            <a:r>
              <a:rPr lang="en-US" sz="2400" b="1">
                <a:solidFill>
                  <a:schemeClr val="tx1">
                    <a:alpha val="80000"/>
                  </a:schemeClr>
                </a:solidFill>
              </a:rPr>
              <a:t>Tracking and Optimizing Costs</a:t>
            </a:r>
            <a:r>
              <a:rPr lang="en-US" sz="2400">
                <a:solidFill>
                  <a:schemeClr val="tx1">
                    <a:alpha val="80000"/>
                  </a:schemeClr>
                </a:solidFill>
              </a:rPr>
              <a:t> – Track costs effectively &amp; optimize resource allocation</a:t>
            </a:r>
          </a:p>
          <a:p>
            <a:pPr marL="514350" indent="-514350">
              <a:buAutoNum type="arabicPeriod"/>
            </a:pPr>
            <a:r>
              <a:rPr lang="en-US" sz="2400" b="1">
                <a:solidFill>
                  <a:schemeClr val="tx1">
                    <a:alpha val="80000"/>
                  </a:schemeClr>
                </a:solidFill>
              </a:rPr>
              <a:t>Streamlined Service Delivery</a:t>
            </a:r>
            <a:r>
              <a:rPr lang="en-US" sz="2400">
                <a:solidFill>
                  <a:schemeClr val="tx1">
                    <a:alpha val="80000"/>
                  </a:schemeClr>
                </a:solidFill>
              </a:rPr>
              <a:t> – Improves customer satisfaction</a:t>
            </a:r>
          </a:p>
          <a:p>
            <a:pPr marL="514350" indent="-514350">
              <a:buAutoNum type="arabicPeriod"/>
            </a:pPr>
            <a:r>
              <a:rPr lang="en-US" sz="2400" b="1">
                <a:solidFill>
                  <a:schemeClr val="tx1">
                    <a:alpha val="80000"/>
                  </a:schemeClr>
                </a:solidFill>
              </a:rPr>
              <a:t>Flexibility &amp; Collaboration</a:t>
            </a:r>
            <a:r>
              <a:rPr lang="en-US" sz="2400">
                <a:solidFill>
                  <a:schemeClr val="tx1">
                    <a:alpha val="80000"/>
                  </a:schemeClr>
                </a:solidFill>
              </a:rPr>
              <a:t> – Emphasizes guiding principles &amp; a more agile framework</a:t>
            </a:r>
          </a:p>
          <a:p>
            <a:pPr marL="514350" indent="-514350">
              <a:buAutoNum type="arabicPeriod"/>
            </a:pPr>
            <a:r>
              <a:rPr lang="en-US" sz="2400" b="1">
                <a:solidFill>
                  <a:schemeClr val="tx1">
                    <a:alpha val="80000"/>
                  </a:schemeClr>
                </a:solidFill>
              </a:rPr>
              <a:t>Value Creation</a:t>
            </a:r>
            <a:r>
              <a:rPr lang="en-US" sz="2400">
                <a:solidFill>
                  <a:schemeClr val="tx1">
                    <a:alpha val="80000"/>
                  </a:schemeClr>
                </a:solidFill>
              </a:rPr>
              <a:t> – Ensures all activities contribute meaning to overall value</a:t>
            </a:r>
          </a:p>
        </p:txBody>
      </p:sp>
      <p:cxnSp>
        <p:nvCxnSpPr>
          <p:cNvPr id="32"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67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1279804-1E47-A22D-7183-D94B95C2ECEA}"/>
              </a:ext>
            </a:extLst>
          </p:cNvPr>
          <p:cNvSpPr>
            <a:spLocks noGrp="1"/>
          </p:cNvSpPr>
          <p:nvPr>
            <p:ph type="ctrTitle"/>
          </p:nvPr>
        </p:nvSpPr>
        <p:spPr>
          <a:xfrm>
            <a:off x="3880430" y="583345"/>
            <a:ext cx="7160357" cy="4164820"/>
          </a:xfrm>
        </p:spPr>
        <p:txBody>
          <a:bodyPr vert="horz" lIns="91440" tIns="45720" rIns="91440" bIns="45720" rtlCol="0" anchor="t">
            <a:noAutofit/>
          </a:bodyPr>
          <a:lstStyle/>
          <a:p>
            <a:pPr algn="r"/>
            <a:r>
              <a:rPr lang="en-US" sz="8000" b="1">
                <a:solidFill>
                  <a:srgbClr val="FFFFFF"/>
                </a:solidFill>
              </a:rPr>
              <a:t>Configuration Management Activities Support</a:t>
            </a:r>
          </a:p>
        </p:txBody>
      </p:sp>
      <p:sp>
        <p:nvSpPr>
          <p:cNvPr id="6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6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6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69" name="Straight Connector 6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7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7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7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717155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1279804-1E47-A22D-7183-D94B95C2ECEA}"/>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8000" b="1" kern="1200">
                <a:solidFill>
                  <a:srgbClr val="FFFFFF"/>
                </a:solidFill>
                <a:latin typeface="+mj-lt"/>
                <a:ea typeface="+mj-ea"/>
                <a:cs typeface="+mj-cs"/>
              </a:rPr>
              <a:t>What Is Configuration Management?</a:t>
            </a:r>
          </a:p>
        </p:txBody>
      </p:sp>
      <p:sp>
        <p:nvSpPr>
          <p:cNvPr id="27" name="Text Placeholder 2">
            <a:extLst>
              <a:ext uri="{FF2B5EF4-FFF2-40B4-BE49-F238E27FC236}">
                <a16:creationId xmlns:a16="http://schemas.microsoft.com/office/drawing/2014/main" id="{80E86316-749F-6680-B0C1-FD176D1795E8}"/>
              </a:ext>
            </a:extLst>
          </p:cNvPr>
          <p:cNvSpPr>
            <a:spLocks noGrp="1"/>
          </p:cNvSpPr>
          <p:nvPr>
            <p:ph type="body" idx="1"/>
          </p:nvPr>
        </p:nvSpPr>
        <p:spPr>
          <a:xfrm>
            <a:off x="1208228" y="5972174"/>
            <a:ext cx="8578699" cy="504825"/>
          </a:xfrm>
        </p:spPr>
        <p:txBody>
          <a:bodyPr vert="horz" lIns="91440" tIns="45720" rIns="91440" bIns="45720" rtlCol="0">
            <a:normAutofit/>
          </a:bodyPr>
          <a:lstStyle/>
          <a:p>
            <a:endParaRPr lang="en-US" sz="2000" kern="1200">
              <a:solidFill>
                <a:srgbClr val="FFFFFF"/>
              </a:solidFill>
              <a:latin typeface="+mn-lt"/>
              <a:ea typeface="+mn-ea"/>
              <a:cs typeface="+mn-cs"/>
            </a:endParaRPr>
          </a:p>
        </p:txBody>
      </p:sp>
      <p:sp>
        <p:nvSpPr>
          <p:cNvPr id="20" name="Date Placeholder 3">
            <a:extLst>
              <a:ext uri="{FF2B5EF4-FFF2-40B4-BE49-F238E27FC236}">
                <a16:creationId xmlns:a16="http://schemas.microsoft.com/office/drawing/2014/main" id="{F327F933-57CB-98AD-1546-B181629F43F8}"/>
              </a:ext>
            </a:extLst>
          </p:cNvPr>
          <p:cNvSpPr>
            <a:spLocks noGrp="1"/>
          </p:cNvSpPr>
          <p:nvPr>
            <p:ph type="dt" sz="half" idx="10"/>
          </p:nvPr>
        </p:nvSpPr>
        <p:spPr>
          <a:xfrm>
            <a:off x="661988" y="198437"/>
            <a:ext cx="2743200" cy="365125"/>
          </a:xfrm>
        </p:spPr>
        <p:txBody>
          <a:bodyPr vert="horz" lIns="91440" tIns="45720" rIns="91440" bIns="45720" rtlCol="0" anchor="ctr">
            <a:normAutofit/>
          </a:bodyPr>
          <a:lstStyle/>
          <a:p>
            <a:pPr>
              <a:spcAft>
                <a:spcPts val="600"/>
              </a:spcAft>
            </a:pPr>
            <a:fld id="{E82B2B6B-1CDE-4701-B65E-8727B3F0E308}" type="datetime1">
              <a:rPr lang="en-US">
                <a:solidFill>
                  <a:srgbClr val="FFFFFF"/>
                </a:solidFill>
              </a:rPr>
              <a:pPr>
                <a:spcAft>
                  <a:spcPts val="600"/>
                </a:spcAft>
              </a:pPr>
              <a:t>9/18/2024</a:t>
            </a:fld>
            <a:endParaRPr lang="en-US">
              <a:solidFill>
                <a:srgbClr val="FFFFFF"/>
              </a:solidFill>
            </a:endParaRPr>
          </a:p>
        </p:txBody>
      </p:sp>
      <p:sp>
        <p:nvSpPr>
          <p:cNvPr id="22" name="Slide Number Placeholder 5">
            <a:extLst>
              <a:ext uri="{FF2B5EF4-FFF2-40B4-BE49-F238E27FC236}">
                <a16:creationId xmlns:a16="http://schemas.microsoft.com/office/drawing/2014/main" id="{07C539D7-C649-4241-1BFB-2F142050B303}"/>
              </a:ext>
            </a:extLst>
          </p:cNvPr>
          <p:cNvSpPr>
            <a:spLocks noGrp="1"/>
          </p:cNvSpPr>
          <p:nvPr>
            <p:ph type="sldNum" sz="quarter" idx="12"/>
          </p:nvPr>
        </p:nvSpPr>
        <p:spPr>
          <a:xfrm>
            <a:off x="8610600" y="224937"/>
            <a:ext cx="2743200" cy="365125"/>
          </a:xfrm>
        </p:spPr>
        <p:txBody>
          <a:bodyPr vert="horz" lIns="91440" tIns="45720" rIns="91440" bIns="45720" rtlCol="0" anchor="ctr">
            <a:normAutofit/>
          </a:bodyPr>
          <a:lstStyle/>
          <a:p>
            <a:pPr>
              <a:spcAft>
                <a:spcPts val="600"/>
              </a:spcAft>
            </a:pPr>
            <a:fld id="{CC057153-B650-4DEB-B370-79DDCFDCE934}" type="slidenum">
              <a:rPr lang="en-US">
                <a:solidFill>
                  <a:srgbClr val="FFFFFF"/>
                </a:solidFill>
              </a:rPr>
              <a:pPr>
                <a:spcAft>
                  <a:spcPts val="600"/>
                </a:spcAft>
              </a:pPr>
              <a:t>2</a:t>
            </a:fld>
            <a:endParaRPr lang="en-US">
              <a:solidFill>
                <a:srgbClr val="FFFFFF"/>
              </a:solidFill>
            </a:endParaRPr>
          </a:p>
        </p:txBody>
      </p:sp>
      <p:sp>
        <p:nvSpPr>
          <p:cNvPr id="21" name="Footer Placeholder 4">
            <a:extLst>
              <a:ext uri="{FF2B5EF4-FFF2-40B4-BE49-F238E27FC236}">
                <a16:creationId xmlns:a16="http://schemas.microsoft.com/office/drawing/2014/main" id="{CE10D1B0-A5DA-1A97-BBB2-395ABA6FBB9E}"/>
              </a:ext>
            </a:extLst>
          </p:cNvPr>
          <p:cNvSpPr>
            <a:spLocks noGrp="1"/>
          </p:cNvSpPr>
          <p:nvPr>
            <p:ph type="ftr" sz="quarter" idx="11"/>
          </p:nvPr>
        </p:nvSpPr>
        <p:spPr>
          <a:xfrm rot="16200000">
            <a:off x="-550212" y="1934585"/>
            <a:ext cx="2789529" cy="365125"/>
          </a:xfrm>
        </p:spPr>
        <p:txBody>
          <a:bodyPr vert="horz" lIns="91440" tIns="45720" rIns="91440" bIns="45720" rtlCol="0" anchor="ctr">
            <a:normAutofit/>
          </a:bodyPr>
          <a:lstStyle/>
          <a:p>
            <a:pPr>
              <a:lnSpc>
                <a:spcPct val="90000"/>
              </a:lnSpc>
              <a:spcAft>
                <a:spcPts val="600"/>
              </a:spcAft>
            </a:pPr>
            <a:r>
              <a:rPr lang="en-US" sz="700" kern="1200">
                <a:solidFill>
                  <a:srgbClr val="FFFFFF"/>
                </a:solidFill>
                <a:latin typeface="+mn-lt"/>
                <a:ea typeface="+mn-ea"/>
                <a:cs typeface="+mn-cs"/>
              </a:rPr>
              <a:t>
              </a:t>
            </a:r>
          </a:p>
        </p:txBody>
      </p:sp>
      <p:sp>
        <p:nvSpPr>
          <p:cNvPr id="3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3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3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40" name="Straight Connector 3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2"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44"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46"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050680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48FEF7-991C-3F93-06E9-1D2F7EB4BD3F}"/>
              </a:ext>
            </a:extLst>
          </p:cNvPr>
          <p:cNvSpPr>
            <a:spLocks noGrp="1"/>
          </p:cNvSpPr>
          <p:nvPr>
            <p:ph type="title"/>
          </p:nvPr>
        </p:nvSpPr>
        <p:spPr>
          <a:xfrm>
            <a:off x="1245072" y="1289765"/>
            <a:ext cx="3651101" cy="4270963"/>
          </a:xfrm>
        </p:spPr>
        <p:txBody>
          <a:bodyPr anchor="ctr">
            <a:normAutofit/>
          </a:bodyPr>
          <a:lstStyle/>
          <a:p>
            <a:pPr algn="ctr"/>
            <a:r>
              <a:rPr lang="en-US" sz="5600" b="1">
                <a:solidFill>
                  <a:srgbClr val="FFFFFF"/>
                </a:solidFill>
              </a:rPr>
              <a:t>CM Activities Support</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94F763DB-DA28-BBF9-FC6D-981403FFE348}"/>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400" b="1">
                <a:solidFill>
                  <a:schemeClr val="tx1">
                    <a:alpha val="80000"/>
                  </a:schemeClr>
                </a:solidFill>
              </a:rPr>
              <a:t>How Configuration Management supports products/projects</a:t>
            </a:r>
          </a:p>
          <a:p>
            <a:pPr>
              <a:buFont typeface="Calibri" panose="020B0604020202020204" pitchFamily="34" charset="0"/>
              <a:buChar char="-"/>
            </a:pPr>
            <a:r>
              <a:rPr lang="en-US" sz="2400">
                <a:solidFill>
                  <a:schemeClr val="tx1">
                    <a:alpha val="80000"/>
                  </a:schemeClr>
                </a:solidFill>
              </a:rPr>
              <a:t>Traceability</a:t>
            </a:r>
          </a:p>
          <a:p>
            <a:pPr>
              <a:buFont typeface="Calibri" panose="020B0604020202020204" pitchFamily="34" charset="0"/>
              <a:buChar char="-"/>
            </a:pPr>
            <a:r>
              <a:rPr lang="en-US" sz="2400">
                <a:solidFill>
                  <a:schemeClr val="tx1">
                    <a:alpha val="80000"/>
                  </a:schemeClr>
                </a:solidFill>
              </a:rPr>
              <a:t>Proper Identification and Documentation for all system elements</a:t>
            </a:r>
          </a:p>
          <a:p>
            <a:pPr>
              <a:buFont typeface="Calibri" panose="020B0604020202020204" pitchFamily="34" charset="0"/>
              <a:buChar char="-"/>
            </a:pPr>
            <a:r>
              <a:rPr lang="en-US" sz="2400">
                <a:solidFill>
                  <a:schemeClr val="tx1">
                    <a:alpha val="80000"/>
                  </a:schemeClr>
                </a:solidFill>
              </a:rPr>
              <a:t>Change Control</a:t>
            </a:r>
          </a:p>
          <a:p>
            <a:pPr>
              <a:buFont typeface="Calibri" panose="020B0604020202020204" pitchFamily="34" charset="0"/>
              <a:buChar char="-"/>
            </a:pPr>
            <a:r>
              <a:rPr lang="en-US" sz="2400">
                <a:solidFill>
                  <a:schemeClr val="tx1">
                    <a:alpha val="80000"/>
                  </a:schemeClr>
                </a:solidFill>
              </a:rPr>
              <a:t>Audit Trail</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146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43E4A2-D1A6-A9EF-9982-CB5D28ACB143}"/>
              </a:ext>
            </a:extLst>
          </p:cNvPr>
          <p:cNvSpPr>
            <a:spLocks noGrp="1"/>
          </p:cNvSpPr>
          <p:nvPr>
            <p:ph type="title"/>
          </p:nvPr>
        </p:nvSpPr>
        <p:spPr>
          <a:xfrm>
            <a:off x="1200899" y="1234548"/>
            <a:ext cx="3750491" cy="4326180"/>
          </a:xfrm>
        </p:spPr>
        <p:txBody>
          <a:bodyPr anchor="ctr">
            <a:normAutofit/>
          </a:bodyPr>
          <a:lstStyle/>
          <a:p>
            <a:pPr algn="ctr"/>
            <a:r>
              <a:rPr lang="en-US" sz="5600" b="1">
                <a:solidFill>
                  <a:srgbClr val="FFFFFF"/>
                </a:solidFill>
              </a:rPr>
              <a:t>Traceability</a:t>
            </a:r>
          </a:p>
        </p:txBody>
      </p:sp>
      <p:sp>
        <p:nvSpPr>
          <p:cNvPr id="2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37E8D2A6-B7A8-4402-7646-F9F819FACD53}"/>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400" b="1">
                <a:solidFill>
                  <a:schemeClr val="tx1">
                    <a:alpha val="80000"/>
                  </a:schemeClr>
                </a:solidFill>
              </a:rPr>
              <a:t>Traceability</a:t>
            </a:r>
            <a:r>
              <a:rPr lang="en-US" sz="2400">
                <a:solidFill>
                  <a:schemeClr val="tx1">
                    <a:alpha val="80000"/>
                  </a:schemeClr>
                </a:solidFill>
              </a:rPr>
              <a:t> -</a:t>
            </a:r>
            <a:r>
              <a:rPr lang="en-US" sz="2400" b="1">
                <a:solidFill>
                  <a:schemeClr val="tx1">
                    <a:alpha val="80000"/>
                  </a:schemeClr>
                </a:solidFill>
              </a:rPr>
              <a:t> </a:t>
            </a:r>
            <a:r>
              <a:rPr lang="en-US" sz="2400">
                <a:solidFill>
                  <a:schemeClr val="tx1">
                    <a:alpha val="80000"/>
                  </a:schemeClr>
                </a:solidFill>
              </a:rPr>
              <a:t> consists of the documented links between software engineering (SE) work products</a:t>
            </a:r>
          </a:p>
          <a:p>
            <a:pPr marL="0" indent="0">
              <a:buNone/>
            </a:pPr>
            <a:r>
              <a:rPr lang="en-US" sz="2400" b="1">
                <a:solidFill>
                  <a:schemeClr val="tx1">
                    <a:alpha val="80000"/>
                  </a:schemeClr>
                </a:solidFill>
              </a:rPr>
              <a:t>Traceability Matrix</a:t>
            </a:r>
            <a:r>
              <a:rPr lang="en-US" sz="2400">
                <a:solidFill>
                  <a:schemeClr val="tx1">
                    <a:alpha val="80000"/>
                  </a:schemeClr>
                </a:solidFill>
              </a:rPr>
              <a:t> – enables the representation of the relationship between requirements and other SE work products</a:t>
            </a:r>
          </a:p>
          <a:p>
            <a:pPr marL="0" indent="0">
              <a:buNone/>
            </a:pPr>
            <a:r>
              <a:rPr lang="en-US" sz="2000">
                <a:solidFill>
                  <a:schemeClr val="tx1">
                    <a:alpha val="80000"/>
                  </a:schemeClr>
                </a:solidFill>
              </a:rPr>
              <a:t>  </a:t>
            </a:r>
          </a:p>
        </p:txBody>
      </p:sp>
      <p:sp>
        <p:nvSpPr>
          <p:cNvPr id="3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2"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592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B84ED78-3FFB-35DD-340F-24C54595F271}"/>
              </a:ext>
            </a:extLst>
          </p:cNvPr>
          <p:cNvSpPr>
            <a:spLocks noGrp="1"/>
          </p:cNvSpPr>
          <p:nvPr>
            <p:ph type="title"/>
          </p:nvPr>
        </p:nvSpPr>
        <p:spPr>
          <a:xfrm>
            <a:off x="900939" y="437152"/>
            <a:ext cx="4119017" cy="5974414"/>
          </a:xfrm>
        </p:spPr>
        <p:txBody>
          <a:bodyPr anchor="ctr">
            <a:normAutofit/>
          </a:bodyPr>
          <a:lstStyle/>
          <a:p>
            <a:pPr algn="ctr"/>
            <a:r>
              <a:rPr lang="en-US" sz="6200" b="1">
                <a:solidFill>
                  <a:srgbClr val="FFFFFF"/>
                </a:solidFill>
              </a:rPr>
              <a:t>Traceability </a:t>
            </a:r>
            <a:endParaRPr lang="en-US"/>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3FF94DFF-BA4A-A036-7CF6-D00FBAB183E1}"/>
              </a:ext>
            </a:extLst>
          </p:cNvPr>
          <p:cNvSpPr>
            <a:spLocks noGrp="1"/>
          </p:cNvSpPr>
          <p:nvPr>
            <p:ph idx="1"/>
          </p:nvPr>
        </p:nvSpPr>
        <p:spPr>
          <a:xfrm>
            <a:off x="6330363" y="1269356"/>
            <a:ext cx="4771607" cy="5263689"/>
          </a:xfrm>
        </p:spPr>
        <p:txBody>
          <a:bodyPr vert="horz" lIns="91440" tIns="45720" rIns="91440" bIns="45720" rtlCol="0" anchor="ctr">
            <a:normAutofit/>
          </a:bodyPr>
          <a:lstStyle/>
          <a:p>
            <a:pPr marL="0" indent="0">
              <a:buNone/>
            </a:pPr>
            <a:r>
              <a:rPr lang="en-US" sz="2400">
                <a:solidFill>
                  <a:schemeClr val="tx1">
                    <a:alpha val="80000"/>
                  </a:schemeClr>
                </a:solidFill>
              </a:rPr>
              <a:t>Traceability Matrices in Configuration Management:</a:t>
            </a:r>
          </a:p>
          <a:p>
            <a:pPr marL="457200" indent="-457200">
              <a:buFont typeface="Calibri" panose="020B0604020202020204" pitchFamily="34" charset="0"/>
              <a:buChar char="-"/>
            </a:pPr>
            <a:r>
              <a:rPr lang="en-US" sz="2400">
                <a:solidFill>
                  <a:schemeClr val="tx1">
                    <a:alpha val="80000"/>
                  </a:schemeClr>
                </a:solidFill>
              </a:rPr>
              <a:t>Document dependencies among requirements, architectural decisions, and defect causes</a:t>
            </a:r>
          </a:p>
          <a:p>
            <a:pPr marL="457200" indent="-457200">
              <a:buFont typeface="Calibri" panose="020B0604020202020204" pitchFamily="34" charset="0"/>
              <a:buChar char="-"/>
            </a:pPr>
            <a:endParaRPr lang="en-US" sz="2400">
              <a:solidFill>
                <a:schemeClr val="tx1">
                  <a:alpha val="80000"/>
                </a:schemeClr>
              </a:solidFill>
            </a:endParaRPr>
          </a:p>
          <a:p>
            <a:pPr marL="0" indent="0">
              <a:buNone/>
            </a:pPr>
            <a:r>
              <a:rPr lang="en-US" sz="2400">
                <a:solidFill>
                  <a:schemeClr val="tx1">
                    <a:alpha val="80000"/>
                  </a:schemeClr>
                </a:solidFill>
              </a:rPr>
              <a:t>These dependencies need to be considered when determining the impact of a proposed change and guiding the selection test cases that should be used for regression testing</a:t>
            </a:r>
          </a:p>
          <a:p>
            <a:pPr marL="0" indent="0">
              <a:buNone/>
            </a:pPr>
            <a:endParaRPr lang="en-US" sz="2400">
              <a:solidFill>
                <a:schemeClr val="tx1">
                  <a:alpha val="80000"/>
                </a:schemeClr>
              </a:solidFill>
            </a:endParaRPr>
          </a:p>
          <a:p>
            <a:pPr marL="0" indent="0">
              <a:buNone/>
            </a:pPr>
            <a:endParaRPr lang="en-US" sz="200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306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 name="Group 26">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6CB723D6-E565-D007-574F-3CED3FA558D2}"/>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400">
                <a:solidFill>
                  <a:schemeClr val="tx1">
                    <a:alpha val="80000"/>
                  </a:schemeClr>
                </a:solidFill>
              </a:rPr>
              <a:t>Requirements Tracing in Software Configuration Management</a:t>
            </a:r>
          </a:p>
          <a:p>
            <a:pPr marL="342900" indent="-342900">
              <a:buFont typeface="Calibri" panose="020B0604020202020204" pitchFamily="34" charset="0"/>
              <a:buChar char="-"/>
            </a:pPr>
            <a:r>
              <a:rPr lang="en-US" sz="2400">
                <a:solidFill>
                  <a:schemeClr val="tx1">
                    <a:alpha val="80000"/>
                  </a:schemeClr>
                </a:solidFill>
              </a:rPr>
              <a:t>Depends on Link Management</a:t>
            </a:r>
            <a:endParaRPr lang="en-US" sz="2400">
              <a:solidFill>
                <a:srgbClr val="000000">
                  <a:alpha val="80000"/>
                </a:srgbClr>
              </a:solidFill>
            </a:endParaRPr>
          </a:p>
          <a:p>
            <a:pPr>
              <a:buFont typeface="Calibri"/>
              <a:buChar char="-"/>
            </a:pPr>
            <a:r>
              <a:rPr lang="en-US" sz="2400" b="1">
                <a:solidFill>
                  <a:schemeClr val="tx1">
                    <a:alpha val="80000"/>
                  </a:schemeClr>
                </a:solidFill>
              </a:rPr>
              <a:t>Forwards Tracing</a:t>
            </a:r>
            <a:r>
              <a:rPr lang="en-US" sz="2400">
                <a:solidFill>
                  <a:schemeClr val="tx1">
                    <a:alpha val="80000"/>
                  </a:schemeClr>
                </a:solidFill>
              </a:rPr>
              <a:t> - Provides the ability to track all design and construction components/deliverables that result from a specific requirements specification </a:t>
            </a:r>
          </a:p>
          <a:p>
            <a:pPr marL="0" indent="0">
              <a:buNone/>
            </a:pPr>
            <a:endParaRPr lang="en-US" sz="2400">
              <a:solidFill>
                <a:schemeClr val="tx1">
                  <a:alpha val="80000"/>
                </a:schemeClr>
              </a:solidFill>
            </a:endParaRPr>
          </a:p>
          <a:p>
            <a:pPr>
              <a:buFont typeface="Calibri"/>
              <a:buChar char="-"/>
            </a:pPr>
            <a:r>
              <a:rPr lang="en-US" sz="2400" b="1">
                <a:solidFill>
                  <a:schemeClr val="tx1">
                    <a:alpha val="80000"/>
                  </a:schemeClr>
                </a:solidFill>
              </a:rPr>
              <a:t>Backwards Tracing</a:t>
            </a:r>
            <a:r>
              <a:rPr lang="en-US" sz="2400">
                <a:solidFill>
                  <a:schemeClr val="tx1">
                    <a:alpha val="80000"/>
                  </a:schemeClr>
                </a:solidFill>
              </a:rPr>
              <a:t> - Provides the ability to identify which requirement generated any given work product </a:t>
            </a:r>
          </a:p>
          <a:p>
            <a:pPr marL="0" indent="0">
              <a:buNone/>
            </a:pPr>
            <a:endParaRPr lang="en-US" sz="2000">
              <a:solidFill>
                <a:schemeClr val="tx1">
                  <a:alpha val="80000"/>
                </a:schemeClr>
              </a:solidFill>
            </a:endParaRPr>
          </a:p>
        </p:txBody>
      </p:sp>
      <p:cxnSp>
        <p:nvCxnSpPr>
          <p:cNvPr id="32"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624286EC-20CA-74BA-407A-1C5802807D1A}"/>
              </a:ext>
            </a:extLst>
          </p:cNvPr>
          <p:cNvSpPr txBox="1">
            <a:spLocks/>
          </p:cNvSpPr>
          <p:nvPr/>
        </p:nvSpPr>
        <p:spPr>
          <a:xfrm>
            <a:off x="900939" y="437152"/>
            <a:ext cx="4119017" cy="59744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200" b="1">
                <a:solidFill>
                  <a:srgbClr val="FFFFFF"/>
                </a:solidFill>
              </a:rPr>
              <a:t>Traceability </a:t>
            </a:r>
            <a:endParaRPr lang="en-US"/>
          </a:p>
        </p:txBody>
      </p:sp>
    </p:spTree>
    <p:extLst>
      <p:ext uri="{BB962C8B-B14F-4D97-AF65-F5344CB8AC3E}">
        <p14:creationId xmlns:p14="http://schemas.microsoft.com/office/powerpoint/2010/main" val="1202082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3B824-4031-29ED-5C5E-AB721BCE1A73}"/>
              </a:ext>
            </a:extLst>
          </p:cNvPr>
          <p:cNvSpPr>
            <a:spLocks noGrp="1"/>
          </p:cNvSpPr>
          <p:nvPr>
            <p:ph type="title"/>
          </p:nvPr>
        </p:nvSpPr>
        <p:spPr>
          <a:xfrm>
            <a:off x="1178812" y="1267678"/>
            <a:ext cx="3794665" cy="4326180"/>
          </a:xfrm>
        </p:spPr>
        <p:txBody>
          <a:bodyPr anchor="ctr">
            <a:normAutofit/>
          </a:bodyPr>
          <a:lstStyle/>
          <a:p>
            <a:pPr algn="ctr"/>
            <a:r>
              <a:rPr lang="en-US" sz="4300" b="1">
                <a:solidFill>
                  <a:srgbClr val="FFFFFF"/>
                </a:solidFill>
              </a:rPr>
              <a:t>Proper Identification and Documentation</a:t>
            </a:r>
          </a:p>
        </p:txBody>
      </p: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Date Placeholder 3">
            <a:extLst>
              <a:ext uri="{FF2B5EF4-FFF2-40B4-BE49-F238E27FC236}">
                <a16:creationId xmlns:a16="http://schemas.microsoft.com/office/drawing/2014/main" id="{E4F86946-5D01-3C7F-1D17-9DC9E0EF0BBD}"/>
              </a:ext>
            </a:extLst>
          </p:cNvPr>
          <p:cNvSpPr>
            <a:spLocks noGrp="1"/>
          </p:cNvSpPr>
          <p:nvPr>
            <p:ph type="dt" sz="half" idx="10"/>
          </p:nvPr>
        </p:nvSpPr>
        <p:spPr>
          <a:xfrm>
            <a:off x="838200" y="6356350"/>
            <a:ext cx="2743200" cy="365125"/>
          </a:xfrm>
        </p:spPr>
        <p:txBody>
          <a:bodyPr>
            <a:normAutofit/>
          </a:bodyPr>
          <a:lstStyle/>
          <a:p>
            <a:pPr>
              <a:spcAft>
                <a:spcPts val="600"/>
              </a:spcAft>
            </a:pPr>
            <a:fld id="{8F7D0BCE-B87C-4438-BEB8-F3A5D5FE9789}" type="datetime1">
              <a:rPr lang="en-US">
                <a:solidFill>
                  <a:schemeClr val="tx1">
                    <a:alpha val="60000"/>
                  </a:schemeClr>
                </a:solidFill>
              </a:rPr>
              <a:pPr>
                <a:spcAft>
                  <a:spcPts val="600"/>
                </a:spcAft>
              </a:pPr>
              <a:t>9/18/2024</a:t>
            </a:fld>
            <a:endParaRPr lang="en-US">
              <a:solidFill>
                <a:schemeClr val="tx1">
                  <a:alpha val="60000"/>
                </a:schemeClr>
              </a:solidFill>
            </a:endParaRPr>
          </a:p>
        </p:txBody>
      </p:sp>
      <p:sp>
        <p:nvSpPr>
          <p:cNvPr id="3" name="Content Placeholder 2">
            <a:extLst>
              <a:ext uri="{FF2B5EF4-FFF2-40B4-BE49-F238E27FC236}">
                <a16:creationId xmlns:a16="http://schemas.microsoft.com/office/drawing/2014/main" id="{CB1AC24E-A36D-DC8D-95BF-F31EEE321124}"/>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400">
                <a:solidFill>
                  <a:schemeClr val="tx1">
                    <a:alpha val="80000"/>
                  </a:schemeClr>
                </a:solidFill>
              </a:rPr>
              <a:t>To work effectively, there must be mechanisms that ensure that simultaneous changes to the same component are properly</a:t>
            </a:r>
          </a:p>
          <a:p>
            <a:pPr marL="457200" indent="-457200">
              <a:buFont typeface="Calibri" panose="020B0604020202020204" pitchFamily="34" charset="0"/>
              <a:buChar char="-"/>
            </a:pPr>
            <a:r>
              <a:rPr lang="en-US" sz="2400">
                <a:solidFill>
                  <a:schemeClr val="tx1">
                    <a:alpha val="80000"/>
                  </a:schemeClr>
                </a:solidFill>
              </a:rPr>
              <a:t>Tracked</a:t>
            </a:r>
          </a:p>
          <a:p>
            <a:pPr marL="457200" indent="-457200">
              <a:buFont typeface="Calibri" panose="020B0604020202020204" pitchFamily="34" charset="0"/>
              <a:buChar char="-"/>
            </a:pPr>
            <a:r>
              <a:rPr lang="en-US" sz="2400">
                <a:solidFill>
                  <a:schemeClr val="tx1">
                    <a:alpha val="80000"/>
                  </a:schemeClr>
                </a:solidFill>
              </a:rPr>
              <a:t>Managed</a:t>
            </a:r>
          </a:p>
          <a:p>
            <a:pPr marL="457200" indent="-457200">
              <a:buFont typeface="Calibri" panose="020B0604020202020204" pitchFamily="34" charset="0"/>
              <a:buChar char="-"/>
            </a:pPr>
            <a:r>
              <a:rPr lang="en-US" sz="2400">
                <a:solidFill>
                  <a:schemeClr val="tx1">
                    <a:alpha val="80000"/>
                  </a:schemeClr>
                </a:solidFill>
              </a:rPr>
              <a:t>Executed</a:t>
            </a:r>
          </a:p>
          <a:p>
            <a:pPr marL="0" indent="0">
              <a:buNone/>
            </a:pPr>
            <a:r>
              <a:rPr lang="en-US" sz="2400">
                <a:solidFill>
                  <a:schemeClr val="tx1">
                    <a:alpha val="80000"/>
                  </a:schemeClr>
                </a:solidFill>
              </a:rPr>
              <a:t>This means engineers do not interfere with each other's work, while also ensuring that communication and coordination are executed effectively</a:t>
            </a:r>
          </a:p>
        </p:txBody>
      </p:sp>
      <p:sp>
        <p:nvSpPr>
          <p:cNvPr id="5" name="Footer Placeholder 4">
            <a:extLst>
              <a:ext uri="{FF2B5EF4-FFF2-40B4-BE49-F238E27FC236}">
                <a16:creationId xmlns:a16="http://schemas.microsoft.com/office/drawing/2014/main" id="{5A4D2EFF-5D28-FD0E-D428-2427EF8A0990}"/>
              </a:ext>
            </a:extLst>
          </p:cNvPr>
          <p:cNvSpPr>
            <a:spLocks noGrp="1"/>
          </p:cNvSpPr>
          <p:nvPr>
            <p:ph type="ftr" sz="quarter" idx="11"/>
          </p:nvPr>
        </p:nvSpPr>
        <p:spPr>
          <a:xfrm rot="16200000">
            <a:off x="9812115" y="1591485"/>
            <a:ext cx="3548094" cy="365125"/>
          </a:xfrm>
        </p:spPr>
        <p:txBody>
          <a:bodyPr>
            <a:normAutofit/>
          </a:bodyPr>
          <a:lstStyle/>
          <a:p>
            <a:pPr>
              <a:lnSpc>
                <a:spcPct val="90000"/>
              </a:lnSpc>
              <a:spcAft>
                <a:spcPts val="600"/>
              </a:spcAft>
            </a:pPr>
            <a:r>
              <a:rPr lang="en-US" sz="700">
                <a:solidFill>
                  <a:schemeClr val="tx1">
                    <a:alpha val="60000"/>
                  </a:schemeClr>
                </a:solidFill>
              </a:rPr>
              <a:t>
              </a:t>
            </a:r>
          </a:p>
        </p:txBody>
      </p:sp>
      <p:sp>
        <p:nvSpPr>
          <p:cNvPr id="1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9337CF2B-5B15-8B99-F86E-35CD13353957}"/>
              </a:ext>
            </a:extLst>
          </p:cNvPr>
          <p:cNvSpPr>
            <a:spLocks noGrp="1"/>
          </p:cNvSpPr>
          <p:nvPr>
            <p:ph type="sldNum" sz="quarter" idx="12"/>
          </p:nvPr>
        </p:nvSpPr>
        <p:spPr>
          <a:xfrm>
            <a:off x="8610600" y="6356350"/>
            <a:ext cx="2743200" cy="365125"/>
          </a:xfrm>
        </p:spPr>
        <p:txBody>
          <a:bodyPr>
            <a:normAutofit/>
          </a:bodyPr>
          <a:lstStyle/>
          <a:p>
            <a:pPr>
              <a:spcAft>
                <a:spcPts val="600"/>
              </a:spcAft>
            </a:pPr>
            <a:fld id="{196A61CA-0502-4EE4-9724-96EA822543E5}" type="slidenum">
              <a:rPr lang="en-US">
                <a:solidFill>
                  <a:schemeClr val="tx1">
                    <a:alpha val="60000"/>
                  </a:schemeClr>
                </a:solidFill>
              </a:rPr>
              <a:pPr>
                <a:spcAft>
                  <a:spcPts val="600"/>
                </a:spcAft>
              </a:pPr>
              <a:t>24</a:t>
            </a:fld>
            <a:endParaRPr lang="en-US">
              <a:solidFill>
                <a:schemeClr val="tx1">
                  <a:alpha val="60000"/>
                </a:schemeClr>
              </a:solidFill>
            </a:endParaRPr>
          </a:p>
        </p:txBody>
      </p:sp>
      <p:cxnSp>
        <p:nvCxnSpPr>
          <p:cNvPr id="21" name="Straight Connector 2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592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A8BC4E3-D393-2CC5-A5B4-AA571A29FA90}"/>
              </a:ext>
            </a:extLst>
          </p:cNvPr>
          <p:cNvSpPr>
            <a:spLocks noGrp="1"/>
          </p:cNvSpPr>
          <p:nvPr>
            <p:ph type="title"/>
          </p:nvPr>
        </p:nvSpPr>
        <p:spPr>
          <a:xfrm>
            <a:off x="900939" y="381935"/>
            <a:ext cx="4008583" cy="5974414"/>
          </a:xfrm>
        </p:spPr>
        <p:txBody>
          <a:bodyPr anchor="ctr">
            <a:normAutofit/>
          </a:bodyPr>
          <a:lstStyle/>
          <a:p>
            <a:pPr algn="ctr"/>
            <a:r>
              <a:rPr lang="en-US" b="1">
                <a:solidFill>
                  <a:srgbClr val="FFFFFF"/>
                </a:solidFill>
              </a:rPr>
              <a:t>Proper Identification and Documentation</a:t>
            </a:r>
            <a:endParaRPr lang="en-US"/>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C77CB3A9-7F38-E641-CADB-23114C873423}"/>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400">
                <a:solidFill>
                  <a:schemeClr val="tx1">
                    <a:alpha val="80000"/>
                  </a:schemeClr>
                </a:solidFill>
              </a:rPr>
              <a:t>Configuration Identification </a:t>
            </a:r>
          </a:p>
          <a:p>
            <a:pPr marL="457200" indent="-457200">
              <a:buFont typeface="Calibri" panose="020B0604020202020204" pitchFamily="34" charset="0"/>
              <a:buChar char="-"/>
            </a:pPr>
            <a:r>
              <a:rPr lang="en-US" sz="2400">
                <a:solidFill>
                  <a:schemeClr val="tx1">
                    <a:alpha val="80000"/>
                  </a:schemeClr>
                </a:solidFill>
              </a:rPr>
              <a:t>Identifies the configuration items that will be managed/controlled throughout the CM process </a:t>
            </a:r>
          </a:p>
          <a:p>
            <a:pPr marL="457200" indent="-457200">
              <a:buFont typeface="Calibri" panose="020B0604020202020204" pitchFamily="34" charset="0"/>
              <a:buChar char="-"/>
            </a:pPr>
            <a:r>
              <a:rPr lang="en-US" sz="2400">
                <a:solidFill>
                  <a:schemeClr val="tx1">
                    <a:alpha val="80000"/>
                  </a:schemeClr>
                </a:solidFill>
              </a:rPr>
              <a:t>Establishes a procedure for labeling items and their versions </a:t>
            </a:r>
          </a:p>
          <a:p>
            <a:pPr marL="914400" lvl="1" indent="-457200">
              <a:buFont typeface="Courier New" panose="020B0604020202020204" pitchFamily="34" charset="0"/>
              <a:buChar char="o"/>
            </a:pPr>
            <a:r>
              <a:rPr lang="en-US">
                <a:solidFill>
                  <a:schemeClr val="tx1">
                    <a:alpha val="80000"/>
                  </a:schemeClr>
                </a:solidFill>
              </a:rPr>
              <a:t>Provides context for each item within the system config. </a:t>
            </a:r>
          </a:p>
          <a:p>
            <a:pPr marL="914400" lvl="1" indent="-457200">
              <a:buFont typeface="Courier New" panose="020B0604020202020204" pitchFamily="34" charset="0"/>
              <a:buChar char="o"/>
            </a:pPr>
            <a:r>
              <a:rPr lang="en-US">
                <a:solidFill>
                  <a:schemeClr val="tx1">
                    <a:alpha val="80000"/>
                  </a:schemeClr>
                </a:solidFill>
              </a:rPr>
              <a:t>Shows relationships between system items</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706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67E7EC5-17B4-24C2-D810-08D88BC128BE}"/>
              </a:ext>
            </a:extLst>
          </p:cNvPr>
          <p:cNvSpPr>
            <a:spLocks noGrp="1"/>
          </p:cNvSpPr>
          <p:nvPr>
            <p:ph type="title"/>
          </p:nvPr>
        </p:nvSpPr>
        <p:spPr>
          <a:xfrm>
            <a:off x="900939" y="381935"/>
            <a:ext cx="4008583" cy="5974414"/>
          </a:xfrm>
        </p:spPr>
        <p:txBody>
          <a:bodyPr anchor="ctr">
            <a:normAutofit/>
          </a:bodyPr>
          <a:lstStyle/>
          <a:p>
            <a:pPr algn="ctr"/>
            <a:r>
              <a:rPr lang="en-US" b="1">
                <a:solidFill>
                  <a:srgbClr val="FFFFFF"/>
                </a:solidFill>
              </a:rPr>
              <a:t>Proper Identification and Documentation</a:t>
            </a:r>
            <a:endParaRPr lang="en-US"/>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C16F6434-B11D-B39F-BFF9-DD7456079432}"/>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400">
                <a:solidFill>
                  <a:schemeClr val="tx1">
                    <a:alpha val="80000"/>
                  </a:schemeClr>
                </a:solidFill>
              </a:rPr>
              <a:t>Mechanisms exist that ensure components undergoing simultaneous changes have some way of resolving conflicts &amp; merging changes</a:t>
            </a:r>
          </a:p>
          <a:p>
            <a:pPr marL="0" indent="0">
              <a:buNone/>
            </a:pPr>
            <a:r>
              <a:rPr lang="en-US" sz="2400">
                <a:solidFill>
                  <a:schemeClr val="tx1">
                    <a:alpha val="80000"/>
                  </a:schemeClr>
                </a:solidFill>
              </a:rPr>
              <a:t>The Following is Documented:</a:t>
            </a:r>
          </a:p>
          <a:p>
            <a:pPr>
              <a:buFont typeface="Calibri" panose="020B0604020202020204" pitchFamily="34" charset="0"/>
              <a:buChar char="-"/>
            </a:pPr>
            <a:r>
              <a:rPr lang="en-US" sz="2400">
                <a:solidFill>
                  <a:schemeClr val="tx1">
                    <a:alpha val="80000"/>
                  </a:schemeClr>
                </a:solidFill>
              </a:rPr>
              <a:t>A history of the evolution of all system components </a:t>
            </a:r>
          </a:p>
          <a:p>
            <a:pPr>
              <a:buFont typeface="Calibri" panose="020B0604020202020204" pitchFamily="34" charset="0"/>
              <a:buChar char="-"/>
            </a:pPr>
            <a:r>
              <a:rPr lang="en-US" sz="2400">
                <a:solidFill>
                  <a:schemeClr val="tx1">
                    <a:alpha val="80000"/>
                  </a:schemeClr>
                </a:solidFill>
              </a:rPr>
              <a:t>A log containing the reasons for change</a:t>
            </a:r>
          </a:p>
          <a:p>
            <a:pPr>
              <a:buFont typeface="Calibri" panose="020B0604020202020204" pitchFamily="34" charset="0"/>
              <a:buChar char="-"/>
            </a:pPr>
            <a:r>
              <a:rPr lang="en-US" sz="2400">
                <a:solidFill>
                  <a:schemeClr val="tx1">
                    <a:alpha val="80000"/>
                  </a:schemeClr>
                </a:solidFill>
              </a:rPr>
              <a:t>A record of what changed</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421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D89A8C-140A-9805-A73B-6C69238E1E13}"/>
              </a:ext>
            </a:extLst>
          </p:cNvPr>
          <p:cNvSpPr>
            <a:spLocks noGrp="1"/>
          </p:cNvSpPr>
          <p:nvPr>
            <p:ph type="title"/>
          </p:nvPr>
        </p:nvSpPr>
        <p:spPr>
          <a:xfrm>
            <a:off x="1245072" y="1289765"/>
            <a:ext cx="3651101" cy="4270963"/>
          </a:xfrm>
        </p:spPr>
        <p:txBody>
          <a:bodyPr anchor="ctr">
            <a:normAutofit/>
          </a:bodyPr>
          <a:lstStyle/>
          <a:p>
            <a:pPr algn="ctr"/>
            <a:r>
              <a:rPr lang="en-US" sz="5600" b="1">
                <a:solidFill>
                  <a:srgbClr val="FFFFFF"/>
                </a:solidFill>
              </a:rPr>
              <a:t>Change Control</a:t>
            </a:r>
          </a:p>
        </p:txBody>
      </p: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Date Placeholder 3">
            <a:extLst>
              <a:ext uri="{FF2B5EF4-FFF2-40B4-BE49-F238E27FC236}">
                <a16:creationId xmlns:a16="http://schemas.microsoft.com/office/drawing/2014/main" id="{D95A18DB-7B23-0BEB-8112-D57D1B952B41}"/>
              </a:ext>
            </a:extLst>
          </p:cNvPr>
          <p:cNvSpPr>
            <a:spLocks noGrp="1"/>
          </p:cNvSpPr>
          <p:nvPr>
            <p:ph type="dt" sz="half" idx="10"/>
          </p:nvPr>
        </p:nvSpPr>
        <p:spPr>
          <a:xfrm>
            <a:off x="838200" y="6356350"/>
            <a:ext cx="2743200" cy="365125"/>
          </a:xfrm>
        </p:spPr>
        <p:txBody>
          <a:bodyPr>
            <a:normAutofit/>
          </a:bodyPr>
          <a:lstStyle/>
          <a:p>
            <a:pPr>
              <a:spcAft>
                <a:spcPts val="600"/>
              </a:spcAft>
            </a:pPr>
            <a:fld id="{E5B27CD7-8286-4EFB-8BCC-23D05C870015}" type="datetime1">
              <a:rPr lang="en-US">
                <a:solidFill>
                  <a:schemeClr val="tx1">
                    <a:alpha val="60000"/>
                  </a:schemeClr>
                </a:solidFill>
              </a:rPr>
              <a:pPr>
                <a:spcAft>
                  <a:spcPts val="600"/>
                </a:spcAft>
              </a:pPr>
              <a:t>9/18/2024</a:t>
            </a:fld>
            <a:endParaRPr lang="en-US">
              <a:solidFill>
                <a:schemeClr val="tx1">
                  <a:alpha val="60000"/>
                </a:schemeClr>
              </a:solidFill>
            </a:endParaRPr>
          </a:p>
        </p:txBody>
      </p:sp>
      <p:sp>
        <p:nvSpPr>
          <p:cNvPr id="3" name="Content Placeholder 2">
            <a:extLst>
              <a:ext uri="{FF2B5EF4-FFF2-40B4-BE49-F238E27FC236}">
                <a16:creationId xmlns:a16="http://schemas.microsoft.com/office/drawing/2014/main" id="{58E1378C-6CA5-5948-4DB6-A26DB51C853E}"/>
              </a:ext>
            </a:extLst>
          </p:cNvPr>
          <p:cNvSpPr>
            <a:spLocks noGrp="1"/>
          </p:cNvSpPr>
          <p:nvPr>
            <p:ph idx="1"/>
          </p:nvPr>
        </p:nvSpPr>
        <p:spPr>
          <a:xfrm>
            <a:off x="6352450" y="2517269"/>
            <a:ext cx="4771607" cy="4104124"/>
          </a:xfrm>
        </p:spPr>
        <p:txBody>
          <a:bodyPr vert="horz" lIns="91440" tIns="45720" rIns="91440" bIns="45720" rtlCol="0" anchor="ctr">
            <a:normAutofit fontScale="92500"/>
          </a:bodyPr>
          <a:lstStyle/>
          <a:p>
            <a:pPr marL="0" indent="0">
              <a:buNone/>
            </a:pPr>
            <a:r>
              <a:rPr lang="en-US" sz="2400" b="1">
                <a:solidFill>
                  <a:schemeClr val="tx1">
                    <a:alpha val="80000"/>
                  </a:schemeClr>
                </a:solidFill>
              </a:rPr>
              <a:t>Change Control</a:t>
            </a:r>
            <a:r>
              <a:rPr lang="en-US" sz="2400">
                <a:solidFill>
                  <a:schemeClr val="tx1">
                    <a:alpha val="80000"/>
                  </a:schemeClr>
                </a:solidFill>
              </a:rPr>
              <a:t> – process that ensures changes to a product/system are introduced in a controlled, coordinated environment </a:t>
            </a:r>
          </a:p>
          <a:p>
            <a:pPr marL="457200" indent="-457200">
              <a:buFont typeface="Calibri" panose="020B0604020202020204" pitchFamily="34" charset="0"/>
              <a:buChar char="-"/>
            </a:pPr>
            <a:r>
              <a:rPr lang="en-US" sz="2400">
                <a:solidFill>
                  <a:schemeClr val="tx1">
                    <a:alpha val="80000"/>
                  </a:schemeClr>
                </a:solidFill>
              </a:rPr>
              <a:t>Uncontrolled, poorly managed change rapidly leads to chaos</a:t>
            </a:r>
          </a:p>
          <a:p>
            <a:pPr marL="914400" lvl="1">
              <a:buFont typeface="Courier New" panose="020B0604020202020204" pitchFamily="34" charset="0"/>
              <a:buChar char="o"/>
            </a:pPr>
            <a:r>
              <a:rPr lang="en-US">
                <a:solidFill>
                  <a:schemeClr val="tx1">
                    <a:alpha val="80000"/>
                  </a:schemeClr>
                </a:solidFill>
              </a:rPr>
              <a:t>Change Control combines human procedures and automated tools to provide mechanisms that control change.</a:t>
            </a:r>
          </a:p>
          <a:p>
            <a:pPr marL="457200" indent="-457200">
              <a:buFont typeface="Calibri" panose="020B0604020202020204" pitchFamily="34" charset="0"/>
              <a:buChar char="-"/>
            </a:pPr>
            <a:r>
              <a:rPr lang="en-US" sz="2400">
                <a:solidFill>
                  <a:schemeClr val="tx1">
                    <a:alpha val="80000"/>
                  </a:schemeClr>
                </a:solidFill>
              </a:rPr>
              <a:t>Can be Formal or Informal</a:t>
            </a:r>
          </a:p>
          <a:p>
            <a:pPr marL="0" indent="0">
              <a:buNone/>
            </a:pPr>
            <a:endParaRPr lang="en-US" sz="2000">
              <a:solidFill>
                <a:schemeClr val="tx1">
                  <a:alpha val="80000"/>
                </a:schemeClr>
              </a:solidFill>
            </a:endParaRPr>
          </a:p>
          <a:p>
            <a:pPr marL="0" indent="0">
              <a:buNone/>
            </a:pPr>
            <a:endParaRPr lang="en-US" sz="2000">
              <a:solidFill>
                <a:schemeClr val="tx1">
                  <a:alpha val="80000"/>
                </a:schemeClr>
              </a:solidFill>
            </a:endParaRPr>
          </a:p>
          <a:p>
            <a:pPr marL="0" indent="0">
              <a:buNone/>
            </a:pPr>
            <a:endParaRPr lang="en-US" sz="2000">
              <a:solidFill>
                <a:schemeClr val="tx1">
                  <a:alpha val="80000"/>
                </a:schemeClr>
              </a:solidFill>
            </a:endParaRPr>
          </a:p>
          <a:p>
            <a:pPr marL="0" indent="0">
              <a:buNone/>
            </a:pPr>
            <a:endParaRPr lang="en-US" sz="2000">
              <a:solidFill>
                <a:schemeClr val="tx1">
                  <a:alpha val="80000"/>
                </a:schemeClr>
              </a:solidFill>
            </a:endParaRPr>
          </a:p>
          <a:p>
            <a:pPr marL="0" indent="0">
              <a:buNone/>
            </a:pPr>
            <a:endParaRPr lang="en-US" sz="2000">
              <a:solidFill>
                <a:schemeClr val="tx1">
                  <a:alpha val="80000"/>
                </a:schemeClr>
              </a:solidFill>
            </a:endParaRPr>
          </a:p>
          <a:p>
            <a:pPr marL="0" indent="0">
              <a:buNone/>
            </a:pPr>
            <a:endParaRPr lang="en-US" sz="2000">
              <a:solidFill>
                <a:schemeClr val="tx1">
                  <a:alpha val="80000"/>
                </a:schemeClr>
              </a:solidFill>
            </a:endParaRPr>
          </a:p>
        </p:txBody>
      </p:sp>
      <p:sp>
        <p:nvSpPr>
          <p:cNvPr id="5" name="Footer Placeholder 4">
            <a:extLst>
              <a:ext uri="{FF2B5EF4-FFF2-40B4-BE49-F238E27FC236}">
                <a16:creationId xmlns:a16="http://schemas.microsoft.com/office/drawing/2014/main" id="{6C191C38-C6D1-49FB-4FBC-B58CF6D20C06}"/>
              </a:ext>
            </a:extLst>
          </p:cNvPr>
          <p:cNvSpPr>
            <a:spLocks noGrp="1"/>
          </p:cNvSpPr>
          <p:nvPr>
            <p:ph type="ftr" sz="quarter" idx="11"/>
          </p:nvPr>
        </p:nvSpPr>
        <p:spPr>
          <a:xfrm rot="16200000">
            <a:off x="9812115" y="1591485"/>
            <a:ext cx="3548094" cy="365125"/>
          </a:xfrm>
        </p:spPr>
        <p:txBody>
          <a:bodyPr>
            <a:normAutofit/>
          </a:bodyPr>
          <a:lstStyle/>
          <a:p>
            <a:pPr>
              <a:lnSpc>
                <a:spcPct val="90000"/>
              </a:lnSpc>
              <a:spcAft>
                <a:spcPts val="600"/>
              </a:spcAft>
            </a:pPr>
            <a:r>
              <a:rPr lang="en-US" sz="700">
                <a:solidFill>
                  <a:schemeClr val="tx1">
                    <a:alpha val="60000"/>
                  </a:schemeClr>
                </a:solidFill>
              </a:rPr>
              <a:t>
              </a:t>
            </a:r>
          </a:p>
        </p:txBody>
      </p:sp>
      <p:sp>
        <p:nvSpPr>
          <p:cNvPr id="1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05C1B545-CEDE-BA6E-3C6B-A4D6E088F8D9}"/>
              </a:ext>
            </a:extLst>
          </p:cNvPr>
          <p:cNvSpPr>
            <a:spLocks noGrp="1"/>
          </p:cNvSpPr>
          <p:nvPr>
            <p:ph type="sldNum" sz="quarter" idx="12"/>
          </p:nvPr>
        </p:nvSpPr>
        <p:spPr>
          <a:xfrm>
            <a:off x="8610600" y="6356350"/>
            <a:ext cx="2743200" cy="365125"/>
          </a:xfrm>
        </p:spPr>
        <p:txBody>
          <a:bodyPr>
            <a:normAutofit/>
          </a:bodyPr>
          <a:lstStyle/>
          <a:p>
            <a:pPr>
              <a:spcAft>
                <a:spcPts val="600"/>
              </a:spcAft>
            </a:pPr>
            <a:fld id="{196A61CA-0502-4EE4-9724-96EA822543E5}" type="slidenum">
              <a:rPr lang="en-US">
                <a:solidFill>
                  <a:schemeClr val="tx1">
                    <a:alpha val="60000"/>
                  </a:schemeClr>
                </a:solidFill>
              </a:rPr>
              <a:pPr>
                <a:spcAft>
                  <a:spcPts val="600"/>
                </a:spcAft>
              </a:pPr>
              <a:t>27</a:t>
            </a:fld>
            <a:endParaRPr lang="en-US">
              <a:solidFill>
                <a:schemeClr val="tx1">
                  <a:alpha val="60000"/>
                </a:schemeClr>
              </a:solidFill>
            </a:endParaRPr>
          </a:p>
        </p:txBody>
      </p:sp>
      <p:cxnSp>
        <p:nvCxnSpPr>
          <p:cNvPr id="21" name="Straight Connector 2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796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234DCA8-A628-36DA-BDE9-C5DAC71AEF24}"/>
              </a:ext>
            </a:extLst>
          </p:cNvPr>
          <p:cNvSpPr>
            <a:spLocks noGrp="1"/>
          </p:cNvSpPr>
          <p:nvPr>
            <p:ph type="title"/>
          </p:nvPr>
        </p:nvSpPr>
        <p:spPr>
          <a:xfrm>
            <a:off x="1188069" y="381935"/>
            <a:ext cx="4008583" cy="5974414"/>
          </a:xfrm>
        </p:spPr>
        <p:txBody>
          <a:bodyPr anchor="ctr">
            <a:normAutofit/>
          </a:bodyPr>
          <a:lstStyle/>
          <a:p>
            <a:r>
              <a:rPr lang="en-US" sz="8000" b="1">
                <a:solidFill>
                  <a:srgbClr val="FFFFFF"/>
                </a:solidFill>
              </a:rPr>
              <a:t>Change Control</a:t>
            </a:r>
            <a:endParaRPr lang="en-US"/>
          </a:p>
        </p:txBody>
      </p:sp>
      <p:grpSp>
        <p:nvGrpSpPr>
          <p:cNvPr id="27" name="Group 26">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553B8EF0-A781-0105-B7DD-9129BE7FD5A6}"/>
              </a:ext>
            </a:extLst>
          </p:cNvPr>
          <p:cNvSpPr>
            <a:spLocks noGrp="1"/>
          </p:cNvSpPr>
          <p:nvPr>
            <p:ph idx="1"/>
          </p:nvPr>
        </p:nvSpPr>
        <p:spPr>
          <a:xfrm>
            <a:off x="6010104" y="1092660"/>
            <a:ext cx="5412126" cy="5760646"/>
          </a:xfrm>
        </p:spPr>
        <p:txBody>
          <a:bodyPr vert="horz" lIns="91440" tIns="45720" rIns="91440" bIns="45720" rtlCol="0" anchor="ctr">
            <a:noAutofit/>
          </a:bodyPr>
          <a:lstStyle/>
          <a:p>
            <a:pPr marL="0" indent="0">
              <a:buNone/>
            </a:pPr>
            <a:r>
              <a:rPr lang="en-US" sz="2400" b="1">
                <a:solidFill>
                  <a:schemeClr val="tx1">
                    <a:alpha val="80000"/>
                  </a:schemeClr>
                </a:solidFill>
              </a:rPr>
              <a:t>Change Control in Software Configuration Management:</a:t>
            </a:r>
          </a:p>
          <a:p>
            <a:pPr marL="514350" indent="-514350">
              <a:buAutoNum type="arabicPeriod"/>
            </a:pPr>
            <a:r>
              <a:rPr lang="en-US" sz="2400">
                <a:solidFill>
                  <a:schemeClr val="tx1">
                    <a:alpha val="80000"/>
                  </a:schemeClr>
                </a:solidFill>
              </a:rPr>
              <a:t>A change request is submitted and evaluated</a:t>
            </a:r>
          </a:p>
          <a:p>
            <a:pPr marL="514350" indent="-514350">
              <a:buAutoNum type="arabicPeriod"/>
            </a:pPr>
            <a:r>
              <a:rPr lang="en-US" sz="2400">
                <a:solidFill>
                  <a:schemeClr val="tx1">
                    <a:alpha val="80000"/>
                  </a:schemeClr>
                </a:solidFill>
                <a:latin typeface="Aptos"/>
                <a:ea typeface="Calibri"/>
                <a:cs typeface="Calibri"/>
              </a:rPr>
              <a:t>Evaluation results are presented through a change report</a:t>
            </a:r>
          </a:p>
          <a:p>
            <a:pPr marL="971550" lvl="1" indent="-514350">
              <a:buFont typeface="Courier New" panose="020B0604020202020204" pitchFamily="34" charset="0"/>
              <a:buChar char="o"/>
            </a:pPr>
            <a:r>
              <a:rPr lang="en-US" b="1">
                <a:solidFill>
                  <a:schemeClr val="tx1">
                    <a:alpha val="80000"/>
                  </a:schemeClr>
                </a:solidFill>
                <a:latin typeface="Aptos"/>
                <a:ea typeface="Calibri"/>
                <a:cs typeface="Calibri"/>
              </a:rPr>
              <a:t>Change reports</a:t>
            </a:r>
            <a:r>
              <a:rPr lang="en-US">
                <a:solidFill>
                  <a:schemeClr val="tx1">
                    <a:alpha val="80000"/>
                  </a:schemeClr>
                </a:solidFill>
                <a:latin typeface="Aptos"/>
                <a:ea typeface="Calibri"/>
                <a:cs typeface="Calibri"/>
              </a:rPr>
              <a:t> – presented by a</a:t>
            </a:r>
            <a:r>
              <a:rPr lang="en-US" i="1">
                <a:solidFill>
                  <a:schemeClr val="tx1">
                    <a:alpha val="80000"/>
                  </a:schemeClr>
                </a:solidFill>
                <a:latin typeface="Aptos"/>
                <a:ea typeface="Calibri"/>
                <a:cs typeface="Calibri"/>
              </a:rPr>
              <a:t> </a:t>
            </a:r>
            <a:r>
              <a:rPr lang="en-US" b="1" i="1">
                <a:solidFill>
                  <a:schemeClr val="tx1">
                    <a:alpha val="80000"/>
                  </a:schemeClr>
                </a:solidFill>
                <a:latin typeface="Aptos"/>
                <a:ea typeface="Calibri"/>
                <a:cs typeface="Calibri"/>
              </a:rPr>
              <a:t>change control authority (CCA)</a:t>
            </a:r>
            <a:r>
              <a:rPr lang="en-US">
                <a:solidFill>
                  <a:schemeClr val="tx1">
                    <a:alpha val="80000"/>
                  </a:schemeClr>
                </a:solidFill>
                <a:latin typeface="Aptos"/>
                <a:ea typeface="Calibri"/>
                <a:cs typeface="Calibri"/>
              </a:rPr>
              <a:t> - a person/group that has authority over the status and priority of the given change</a:t>
            </a:r>
            <a:endParaRPr lang="en-US" i="1">
              <a:solidFill>
                <a:schemeClr val="tx1">
                  <a:alpha val="80000"/>
                </a:schemeClr>
              </a:solidFill>
              <a:latin typeface="Aptos"/>
              <a:ea typeface="Calibri"/>
              <a:cs typeface="Calibri"/>
            </a:endParaRPr>
          </a:p>
          <a:p>
            <a:pPr marL="514350" indent="-514350">
              <a:buAutoNum type="arabicPeriod"/>
            </a:pPr>
            <a:r>
              <a:rPr lang="en-US" sz="2400">
                <a:solidFill>
                  <a:schemeClr val="tx1">
                    <a:alpha val="80000"/>
                  </a:schemeClr>
                </a:solidFill>
                <a:latin typeface="Aptos"/>
                <a:ea typeface="Calibri"/>
                <a:cs typeface="Calibri"/>
              </a:rPr>
              <a:t>If Approved, an </a:t>
            </a:r>
            <a:r>
              <a:rPr lang="en-US" sz="2400" i="1">
                <a:solidFill>
                  <a:schemeClr val="tx1">
                    <a:alpha val="80000"/>
                  </a:schemeClr>
                </a:solidFill>
                <a:latin typeface="Aptos"/>
                <a:ea typeface="Calibri"/>
                <a:cs typeface="Calibri"/>
              </a:rPr>
              <a:t>Engineering Change Order</a:t>
            </a:r>
            <a:r>
              <a:rPr lang="en-US" sz="2400">
                <a:solidFill>
                  <a:schemeClr val="tx1">
                    <a:alpha val="80000"/>
                  </a:schemeClr>
                </a:solidFill>
                <a:latin typeface="Aptos"/>
                <a:ea typeface="Calibri"/>
                <a:cs typeface="Calibri"/>
              </a:rPr>
              <a:t> is generated</a:t>
            </a:r>
          </a:p>
          <a:p>
            <a:pPr marL="971550" lvl="1">
              <a:buFont typeface="Courier New" panose="020B0604020202020204" pitchFamily="34" charset="0"/>
              <a:buChar char="o"/>
            </a:pPr>
            <a:r>
              <a:rPr lang="en-US" b="1">
                <a:solidFill>
                  <a:schemeClr val="tx1">
                    <a:alpha val="80000"/>
                  </a:schemeClr>
                </a:solidFill>
                <a:latin typeface="Aptos"/>
                <a:ea typeface="Calibri"/>
                <a:cs typeface="Calibri"/>
              </a:rPr>
              <a:t>Engineering Change Order (ECO)</a:t>
            </a:r>
            <a:r>
              <a:rPr lang="en-US">
                <a:solidFill>
                  <a:schemeClr val="tx1">
                    <a:alpha val="80000"/>
                  </a:schemeClr>
                </a:solidFill>
                <a:latin typeface="Aptos"/>
                <a:ea typeface="Calibri"/>
                <a:cs typeface="Calibri"/>
              </a:rPr>
              <a:t> - describes the changes to be made, the constraints, and the criteria for audit and review</a:t>
            </a:r>
          </a:p>
          <a:p>
            <a:pPr marL="0" indent="0">
              <a:buNone/>
            </a:pPr>
            <a:endParaRPr lang="en-US" sz="2000">
              <a:solidFill>
                <a:schemeClr val="tx1">
                  <a:alpha val="80000"/>
                </a:schemeClr>
              </a:solidFill>
              <a:latin typeface="Aptos"/>
              <a:ea typeface="Calibri"/>
              <a:cs typeface="Calibri"/>
            </a:endParaRPr>
          </a:p>
          <a:p>
            <a:pPr marL="514350" indent="-514350">
              <a:buAutoNum type="arabicPeriod"/>
            </a:pPr>
            <a:endParaRPr lang="en-US" sz="2000">
              <a:solidFill>
                <a:schemeClr val="tx1">
                  <a:alpha val="80000"/>
                </a:schemeClr>
              </a:solidFill>
              <a:latin typeface="Aptos"/>
              <a:ea typeface="Calibri"/>
              <a:cs typeface="Calibri"/>
            </a:endParaRPr>
          </a:p>
          <a:p>
            <a:pPr marL="514350" indent="-514350">
              <a:buAutoNum type="arabicPeriod"/>
            </a:pPr>
            <a:endParaRPr lang="en-US" sz="2000">
              <a:solidFill>
                <a:schemeClr val="tx1">
                  <a:alpha val="80000"/>
                </a:schemeClr>
              </a:solidFill>
              <a:latin typeface="Calibri"/>
              <a:ea typeface="Calibri"/>
              <a:cs typeface="Calibri"/>
            </a:endParaRPr>
          </a:p>
        </p:txBody>
      </p:sp>
      <p:cxnSp>
        <p:nvCxnSpPr>
          <p:cNvPr id="32"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540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6891A7B-A4D5-70A4-5286-B14DD5DADD0F}"/>
              </a:ext>
            </a:extLst>
          </p:cNvPr>
          <p:cNvSpPr>
            <a:spLocks noGrp="1"/>
          </p:cNvSpPr>
          <p:nvPr>
            <p:ph type="title"/>
          </p:nvPr>
        </p:nvSpPr>
        <p:spPr>
          <a:xfrm>
            <a:off x="1188069" y="381935"/>
            <a:ext cx="4008583" cy="5974414"/>
          </a:xfrm>
        </p:spPr>
        <p:txBody>
          <a:bodyPr anchor="ctr">
            <a:normAutofit/>
          </a:bodyPr>
          <a:lstStyle/>
          <a:p>
            <a:r>
              <a:rPr lang="en-US" sz="8000" b="1">
                <a:solidFill>
                  <a:srgbClr val="FFFFFF"/>
                </a:solidFill>
              </a:rPr>
              <a:t>Change Control</a:t>
            </a:r>
            <a:endParaRPr lang="en-US"/>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5831AC82-D15D-1702-779C-2479A07C4507}"/>
              </a:ext>
            </a:extLst>
          </p:cNvPr>
          <p:cNvSpPr>
            <a:spLocks noGrp="1"/>
          </p:cNvSpPr>
          <p:nvPr>
            <p:ph idx="1"/>
          </p:nvPr>
        </p:nvSpPr>
        <p:spPr>
          <a:xfrm>
            <a:off x="6297233" y="518400"/>
            <a:ext cx="4771607" cy="5837949"/>
          </a:xfrm>
        </p:spPr>
        <p:txBody>
          <a:bodyPr vert="horz" lIns="91440" tIns="45720" rIns="91440" bIns="45720" rtlCol="0" anchor="ctr">
            <a:noAutofit/>
          </a:bodyPr>
          <a:lstStyle/>
          <a:p>
            <a:pPr marL="0" indent="0">
              <a:buNone/>
            </a:pPr>
            <a:r>
              <a:rPr lang="en-US" sz="2400">
                <a:solidFill>
                  <a:schemeClr val="tx1">
                    <a:alpha val="80000"/>
                  </a:schemeClr>
                </a:solidFill>
              </a:rPr>
              <a:t>4.  The objects to be changed can be placed in a directory controlled strictly by the software engineer implementing the change</a:t>
            </a:r>
          </a:p>
          <a:p>
            <a:pPr marL="0" indent="0">
              <a:buNone/>
            </a:pPr>
            <a:r>
              <a:rPr lang="en-US" sz="2400">
                <a:solidFill>
                  <a:schemeClr val="tx1">
                    <a:alpha val="80000"/>
                  </a:schemeClr>
                </a:solidFill>
              </a:rPr>
              <a:t>5.  A version control system updates the original file once the change has been made</a:t>
            </a:r>
          </a:p>
          <a:p>
            <a:pPr marL="914400" lvl="1" indent="-457200">
              <a:buFont typeface="Courier New" panose="020B0604020202020204" pitchFamily="34" charset="0"/>
              <a:buChar char="o"/>
            </a:pPr>
            <a:r>
              <a:rPr lang="en-US">
                <a:solidFill>
                  <a:schemeClr val="tx1">
                    <a:alpha val="80000"/>
                  </a:schemeClr>
                </a:solidFill>
              </a:rPr>
              <a:t>Alternative: the objects to be changed can be "checked out" of the repository</a:t>
            </a:r>
          </a:p>
          <a:p>
            <a:pPr marL="0" indent="0">
              <a:buNone/>
            </a:pPr>
            <a:r>
              <a:rPr lang="en-US" sz="2400">
                <a:solidFill>
                  <a:schemeClr val="tx1">
                    <a:alpha val="80000"/>
                  </a:schemeClr>
                </a:solidFill>
              </a:rPr>
              <a:t>6. The Change is Made</a:t>
            </a:r>
          </a:p>
          <a:p>
            <a:pPr marL="0" indent="0">
              <a:buNone/>
            </a:pPr>
            <a:r>
              <a:rPr lang="en-US" sz="2400">
                <a:solidFill>
                  <a:schemeClr val="tx1">
                    <a:alpha val="80000"/>
                  </a:schemeClr>
                </a:solidFill>
              </a:rPr>
              <a:t>7. Appropriate software quality assurance activities are applied</a:t>
            </a:r>
          </a:p>
          <a:p>
            <a:pPr marL="0" indent="0">
              <a:buNone/>
            </a:pPr>
            <a:r>
              <a:rPr lang="en-US" sz="2400">
                <a:solidFill>
                  <a:schemeClr val="tx1">
                    <a:alpha val="80000"/>
                  </a:schemeClr>
                </a:solidFill>
              </a:rPr>
              <a:t>8. The objects are then "checked in" to the database</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85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911F4-3F98-9D47-5628-555B825E2D03}"/>
              </a:ext>
            </a:extLst>
          </p:cNvPr>
          <p:cNvSpPr>
            <a:spLocks noGrp="1"/>
          </p:cNvSpPr>
          <p:nvPr>
            <p:ph type="title"/>
          </p:nvPr>
        </p:nvSpPr>
        <p:spPr>
          <a:xfrm>
            <a:off x="1245072" y="1289765"/>
            <a:ext cx="3651101" cy="4270963"/>
          </a:xfrm>
        </p:spPr>
        <p:txBody>
          <a:bodyPr anchor="ctr">
            <a:normAutofit/>
          </a:bodyPr>
          <a:lstStyle/>
          <a:p>
            <a:pPr algn="ctr"/>
            <a:r>
              <a:rPr lang="en-US" sz="4300" b="1">
                <a:solidFill>
                  <a:srgbClr val="FFFFFF"/>
                </a:solidFill>
              </a:rPr>
              <a:t>What is Configuration Management?</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5FBB624B-F893-2822-DACB-1CBB4574D4A8}"/>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400" b="1">
                <a:solidFill>
                  <a:schemeClr val="tx1">
                    <a:alpha val="80000"/>
                  </a:schemeClr>
                </a:solidFill>
              </a:rPr>
              <a:t>Configuration Management (CM) </a:t>
            </a:r>
            <a:r>
              <a:rPr lang="en-US" sz="2400">
                <a:solidFill>
                  <a:schemeClr val="tx1">
                    <a:alpha val="80000"/>
                  </a:schemeClr>
                </a:solidFill>
              </a:rPr>
              <a:t>- the discipline of identifying and formalizing the different characteristics of a </a:t>
            </a:r>
            <a:r>
              <a:rPr lang="en-US" sz="2400" i="1">
                <a:solidFill>
                  <a:schemeClr val="tx1">
                    <a:alpha val="80000"/>
                  </a:schemeClr>
                </a:solidFill>
              </a:rPr>
              <a:t>configuration</a:t>
            </a:r>
            <a:r>
              <a:rPr lang="en-US" sz="2400">
                <a:solidFill>
                  <a:schemeClr val="tx1">
                    <a:alpha val="80000"/>
                  </a:schemeClr>
                </a:solidFill>
              </a:rPr>
              <a:t> item at discrete points in the product evolution </a:t>
            </a:r>
          </a:p>
          <a:p>
            <a:pPr marL="457200" indent="-457200">
              <a:buFont typeface="Calibri" panose="020B0604020202020204" pitchFamily="34" charset="0"/>
              <a:buChar char="-"/>
            </a:pPr>
            <a:r>
              <a:rPr lang="en-US" sz="2400" b="1">
                <a:solidFill>
                  <a:schemeClr val="tx1">
                    <a:alpha val="80000"/>
                  </a:schemeClr>
                </a:solidFill>
              </a:rPr>
              <a:t>Configuration</a:t>
            </a:r>
            <a:r>
              <a:rPr lang="en-US" sz="2400">
                <a:solidFill>
                  <a:schemeClr val="tx1">
                    <a:alpha val="80000"/>
                  </a:schemeClr>
                </a:solidFill>
              </a:rPr>
              <a:t> - functional and physical characteristics of hardware or software</a:t>
            </a:r>
          </a:p>
          <a:p>
            <a:pPr marL="0" indent="0">
              <a:buNone/>
            </a:pPr>
            <a:endParaRPr lang="en-US"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808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637FBC8-8C71-B45A-7BF0-BC1411ED7BB1}"/>
              </a:ext>
            </a:extLst>
          </p:cNvPr>
          <p:cNvSpPr>
            <a:spLocks noGrp="1"/>
          </p:cNvSpPr>
          <p:nvPr>
            <p:ph type="title"/>
          </p:nvPr>
        </p:nvSpPr>
        <p:spPr>
          <a:xfrm>
            <a:off x="1188069" y="381935"/>
            <a:ext cx="4008583" cy="5974414"/>
          </a:xfrm>
        </p:spPr>
        <p:txBody>
          <a:bodyPr anchor="ctr">
            <a:normAutofit/>
          </a:bodyPr>
          <a:lstStyle/>
          <a:p>
            <a:r>
              <a:rPr lang="en-US" sz="8000" b="1">
                <a:solidFill>
                  <a:srgbClr val="FFFFFF"/>
                </a:solidFill>
              </a:rPr>
              <a:t>Change Control</a:t>
            </a:r>
            <a:endParaRPr lang="en-US"/>
          </a:p>
        </p:txBody>
      </p:sp>
      <p:grpSp>
        <p:nvGrpSpPr>
          <p:cNvPr id="23" name="Group 2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83C19536-7136-11F2-42E9-4EF96615A631}"/>
              </a:ext>
            </a:extLst>
          </p:cNvPr>
          <p:cNvSpPr>
            <a:spLocks noGrp="1"/>
          </p:cNvSpPr>
          <p:nvPr>
            <p:ph idx="1"/>
          </p:nvPr>
        </p:nvSpPr>
        <p:spPr>
          <a:xfrm>
            <a:off x="6098451" y="1048486"/>
            <a:ext cx="5423171" cy="5804819"/>
          </a:xfrm>
        </p:spPr>
        <p:txBody>
          <a:bodyPr vert="horz" lIns="91440" tIns="45720" rIns="91440" bIns="45720" rtlCol="0" anchor="ctr">
            <a:noAutofit/>
          </a:bodyPr>
          <a:lstStyle/>
          <a:p>
            <a:pPr marL="0" indent="0">
              <a:buNone/>
            </a:pPr>
            <a:r>
              <a:rPr lang="en-US" sz="2400">
                <a:solidFill>
                  <a:schemeClr val="tx1">
                    <a:alpha val="80000"/>
                  </a:schemeClr>
                </a:solidFill>
              </a:rPr>
              <a:t>9.  Appropriate version control mechanisms are used to create the next version of the software</a:t>
            </a:r>
          </a:p>
          <a:p>
            <a:pPr marL="0" indent="0">
              <a:buNone/>
            </a:pPr>
            <a:r>
              <a:rPr lang="en-US" sz="2400">
                <a:solidFill>
                  <a:schemeClr val="tx1">
                    <a:alpha val="80000"/>
                  </a:schemeClr>
                </a:solidFill>
              </a:rPr>
              <a:t>These  version  control  mechanisms,  integrated  within  the  change  control  process,  implement  two  important  elements  of  change  management—access  control  and  syn­chronization  control.  </a:t>
            </a:r>
          </a:p>
          <a:p>
            <a:pPr lvl="1">
              <a:buFont typeface="Courier New" panose="020B0604020202020204" pitchFamily="34" charset="0"/>
              <a:buChar char="o"/>
            </a:pPr>
            <a:r>
              <a:rPr lang="en-US" b="1">
                <a:solidFill>
                  <a:schemeClr val="tx1">
                    <a:alpha val="80000"/>
                  </a:schemeClr>
                </a:solidFill>
              </a:rPr>
              <a:t>Access Control</a:t>
            </a:r>
            <a:r>
              <a:rPr lang="en-US">
                <a:solidFill>
                  <a:schemeClr val="tx1">
                    <a:alpha val="80000"/>
                  </a:schemeClr>
                </a:solidFill>
              </a:rPr>
              <a:t> - governs  which  software  engineers  have  the  authority  to  access  and  modify  a  particular  configuration  object.</a:t>
            </a:r>
          </a:p>
          <a:p>
            <a:pPr lvl="1">
              <a:buFont typeface="Courier New" panose="020B0604020202020204" pitchFamily="34" charset="0"/>
              <a:buChar char="o"/>
            </a:pPr>
            <a:r>
              <a:rPr lang="en-US" b="1">
                <a:solidFill>
                  <a:schemeClr val="tx1">
                    <a:alpha val="80000"/>
                  </a:schemeClr>
                </a:solidFill>
              </a:rPr>
              <a:t>Synchronization Control</a:t>
            </a:r>
            <a:r>
              <a:rPr lang="en-US">
                <a:solidFill>
                  <a:schemeClr val="tx1">
                    <a:alpha val="80000"/>
                  </a:schemeClr>
                </a:solidFill>
              </a:rPr>
              <a:t> - helps to ensure that parallel changes, performed by two different people, don’t overwrite  one  another</a:t>
            </a:r>
          </a:p>
          <a:p>
            <a:pPr marL="457200" lvl="1" indent="0">
              <a:buNone/>
            </a:pPr>
            <a:endParaRPr lang="en-US" sz="2000">
              <a:solidFill>
                <a:schemeClr val="tx1">
                  <a:alpha val="80000"/>
                </a:schemeClr>
              </a:solidFill>
            </a:endParaRPr>
          </a:p>
          <a:p>
            <a:pPr marL="457200" indent="-457200">
              <a:buFont typeface="Calibri" panose="020B0604020202020204" pitchFamily="34" charset="0"/>
              <a:buChar char="-"/>
            </a:pPr>
            <a:endParaRPr lang="en-US" sz="2000">
              <a:solidFill>
                <a:schemeClr val="tx1">
                  <a:alpha val="80000"/>
                </a:schemeClr>
              </a:solidFill>
            </a:endParaRPr>
          </a:p>
          <a:p>
            <a:pPr marL="0" indent="0">
              <a:buNone/>
            </a:pPr>
            <a:endParaRPr lang="en-US" sz="2000">
              <a:solidFill>
                <a:schemeClr val="tx1">
                  <a:alpha val="80000"/>
                </a:schemeClr>
              </a:solidFill>
            </a:endParaRPr>
          </a:p>
        </p:txBody>
      </p:sp>
      <p:cxnSp>
        <p:nvCxnSpPr>
          <p:cNvPr id="27" name="Straight Connector 2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92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B1F41FD-023C-04B3-6542-20F28998FA07}"/>
              </a:ext>
            </a:extLst>
          </p:cNvPr>
          <p:cNvSpPr>
            <a:spLocks noGrp="1"/>
          </p:cNvSpPr>
          <p:nvPr>
            <p:ph type="title"/>
          </p:nvPr>
        </p:nvSpPr>
        <p:spPr>
          <a:xfrm>
            <a:off x="1188069" y="381935"/>
            <a:ext cx="4008583" cy="5974414"/>
          </a:xfrm>
        </p:spPr>
        <p:txBody>
          <a:bodyPr anchor="ctr">
            <a:normAutofit/>
          </a:bodyPr>
          <a:lstStyle/>
          <a:p>
            <a:r>
              <a:rPr lang="en-US" sz="8000" b="1">
                <a:solidFill>
                  <a:srgbClr val="FFFFFF"/>
                </a:solidFill>
              </a:rPr>
              <a:t>Change Control</a:t>
            </a:r>
            <a:r>
              <a:rPr lang="en-US" sz="8000">
                <a:solidFill>
                  <a:srgbClr val="FFFFFF"/>
                </a:solidFill>
              </a:rPr>
              <a:t> </a:t>
            </a:r>
            <a:endParaRPr lang="en-US"/>
          </a:p>
        </p:txBody>
      </p:sp>
      <p:grpSp>
        <p:nvGrpSpPr>
          <p:cNvPr id="27" name="Group 26">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831FE1A6-5AA4-9D0E-F18D-AEA1FDE9A0E7}"/>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400">
                <a:solidFill>
                  <a:schemeClr val="tx1">
                    <a:alpha val="80000"/>
                  </a:schemeClr>
                </a:solidFill>
              </a:rPr>
              <a:t>Prior to a software configuration item (SCI) becoming a baseline, only informal change control need be applied. </a:t>
            </a:r>
          </a:p>
          <a:p>
            <a:pPr marL="457200" indent="-457200">
              <a:buFont typeface="Calibri" panose="020B0604020202020204" pitchFamily="34" charset="0"/>
              <a:buChar char="-"/>
            </a:pPr>
            <a:r>
              <a:rPr lang="en-US" sz="2400">
                <a:solidFill>
                  <a:schemeClr val="tx1">
                    <a:alpha val="80000"/>
                  </a:schemeClr>
                </a:solidFill>
              </a:rPr>
              <a:t>May  make  whatever  changes are justified by project and technical requirements (IF changes do not affect  broader  system  requirements  that  lie  outside  the  developer’s  scope  of  work). </a:t>
            </a:r>
          </a:p>
          <a:p>
            <a:pPr marL="0" indent="0">
              <a:buNone/>
            </a:pPr>
            <a:r>
              <a:rPr lang="en-US" sz="2000">
                <a:solidFill>
                  <a:schemeClr val="tx1">
                    <a:alpha val="80000"/>
                  </a:schemeClr>
                </a:solidFill>
              </a:rPr>
              <a:t>  </a:t>
            </a:r>
          </a:p>
        </p:txBody>
      </p:sp>
      <p:cxnSp>
        <p:nvCxnSpPr>
          <p:cNvPr id="32"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808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B0D98CE-975A-513D-0CD4-F2CB81C6819D}"/>
              </a:ext>
            </a:extLst>
          </p:cNvPr>
          <p:cNvSpPr>
            <a:spLocks noGrp="1"/>
          </p:cNvSpPr>
          <p:nvPr>
            <p:ph type="title"/>
          </p:nvPr>
        </p:nvSpPr>
        <p:spPr>
          <a:xfrm>
            <a:off x="1188069" y="381935"/>
            <a:ext cx="4008583" cy="5974414"/>
          </a:xfrm>
        </p:spPr>
        <p:txBody>
          <a:bodyPr anchor="ctr">
            <a:normAutofit/>
          </a:bodyPr>
          <a:lstStyle/>
          <a:p>
            <a:r>
              <a:rPr lang="en-US" sz="8000" b="1">
                <a:solidFill>
                  <a:srgbClr val="FFFFFF"/>
                </a:solidFill>
              </a:rPr>
              <a:t>Change Control</a:t>
            </a:r>
          </a:p>
        </p:txBody>
      </p:sp>
      <p:grpSp>
        <p:nvGrpSpPr>
          <p:cNvPr id="27" name="Group 26">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45EB2EDB-8A4F-F88E-4CA5-D94A0A1AECF9}"/>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400">
                <a:solidFill>
                  <a:schemeClr val="tx1">
                    <a:alpha val="80000"/>
                  </a:schemeClr>
                </a:solidFill>
              </a:rPr>
              <a:t>Once  the  object  has  undergone  technical  review  and  has  been  approved,  a  baseline  can  be  created. </a:t>
            </a:r>
          </a:p>
          <a:p>
            <a:pPr marL="457200" indent="-457200">
              <a:buFont typeface="Calibri,Sans-Serif"/>
              <a:buChar char="-"/>
            </a:pPr>
            <a:r>
              <a:rPr lang="en-US" sz="2400">
                <a:solidFill>
                  <a:schemeClr val="tx1">
                    <a:alpha val="80000"/>
                  </a:schemeClr>
                </a:solidFill>
              </a:rPr>
              <a:t> Project  level  change control  is  implemented.  Now,  to  make  a  change, the  developer  must  gain  approval  from  the  project manager (if the change is local) or from the CCA if the change affects other SCIs.  </a:t>
            </a:r>
          </a:p>
          <a:p>
            <a:pPr marL="0" indent="0">
              <a:buNone/>
            </a:pPr>
            <a:r>
              <a:rPr lang="en-US" sz="2400">
                <a:solidFill>
                  <a:schemeClr val="tx1">
                    <a:alpha val="80000"/>
                  </a:schemeClr>
                </a:solidFill>
              </a:rPr>
              <a:t>When  the  software  product  is  released  to  customers,  formal  change  control  is  instituted.</a:t>
            </a:r>
          </a:p>
        </p:txBody>
      </p:sp>
      <p:cxnSp>
        <p:nvCxnSpPr>
          <p:cNvPr id="32"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546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2E59A-3A1C-89C1-6DCB-7B47E1E5274D}"/>
              </a:ext>
            </a:extLst>
          </p:cNvPr>
          <p:cNvSpPr>
            <a:spLocks noGrp="1"/>
          </p:cNvSpPr>
          <p:nvPr>
            <p:ph type="title"/>
          </p:nvPr>
        </p:nvSpPr>
        <p:spPr>
          <a:xfrm>
            <a:off x="1245072" y="1289765"/>
            <a:ext cx="3651101" cy="4270963"/>
          </a:xfrm>
        </p:spPr>
        <p:txBody>
          <a:bodyPr anchor="ctr">
            <a:normAutofit/>
          </a:bodyPr>
          <a:lstStyle/>
          <a:p>
            <a:pPr algn="ctr"/>
            <a:r>
              <a:rPr lang="en-US" sz="5600" b="1">
                <a:solidFill>
                  <a:srgbClr val="FFFFFF"/>
                </a:solidFill>
              </a:rPr>
              <a:t>Audit Trail</a:t>
            </a:r>
          </a:p>
        </p:txBody>
      </p:sp>
      <p:sp>
        <p:nvSpPr>
          <p:cNvPr id="2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Date Placeholder 3">
            <a:extLst>
              <a:ext uri="{FF2B5EF4-FFF2-40B4-BE49-F238E27FC236}">
                <a16:creationId xmlns:a16="http://schemas.microsoft.com/office/drawing/2014/main" id="{522B1A57-A7C7-6B60-04C2-2FB4F152E368}"/>
              </a:ext>
            </a:extLst>
          </p:cNvPr>
          <p:cNvSpPr>
            <a:spLocks noGrp="1"/>
          </p:cNvSpPr>
          <p:nvPr>
            <p:ph type="dt" sz="half" idx="10"/>
          </p:nvPr>
        </p:nvSpPr>
        <p:spPr>
          <a:xfrm>
            <a:off x="838200" y="6356350"/>
            <a:ext cx="2743200" cy="365125"/>
          </a:xfrm>
        </p:spPr>
        <p:txBody>
          <a:bodyPr>
            <a:normAutofit/>
          </a:bodyPr>
          <a:lstStyle/>
          <a:p>
            <a:pPr>
              <a:spcAft>
                <a:spcPts val="600"/>
              </a:spcAft>
            </a:pPr>
            <a:fld id="{0509BACB-8DE3-41D1-9FA0-26F900392190}" type="datetime1">
              <a:rPr lang="en-US">
                <a:solidFill>
                  <a:schemeClr val="tx1">
                    <a:alpha val="60000"/>
                  </a:schemeClr>
                </a:solidFill>
              </a:rPr>
              <a:pPr>
                <a:spcAft>
                  <a:spcPts val="600"/>
                </a:spcAft>
              </a:pPr>
              <a:t>9/18/2024</a:t>
            </a:fld>
            <a:endParaRPr lang="en-US">
              <a:solidFill>
                <a:schemeClr val="tx1">
                  <a:alpha val="60000"/>
                </a:schemeClr>
              </a:solidFill>
            </a:endParaRPr>
          </a:p>
        </p:txBody>
      </p:sp>
      <p:sp>
        <p:nvSpPr>
          <p:cNvPr id="3" name="Content Placeholder 2">
            <a:extLst>
              <a:ext uri="{FF2B5EF4-FFF2-40B4-BE49-F238E27FC236}">
                <a16:creationId xmlns:a16="http://schemas.microsoft.com/office/drawing/2014/main" id="{70654C15-DFC3-86C1-0E95-0F5C15D9887E}"/>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400" b="1">
                <a:solidFill>
                  <a:schemeClr val="tx1">
                    <a:alpha val="80000"/>
                  </a:schemeClr>
                </a:solidFill>
              </a:rPr>
              <a:t>Audits </a:t>
            </a:r>
            <a:r>
              <a:rPr lang="en-US" sz="2400">
                <a:solidFill>
                  <a:schemeClr val="tx1">
                    <a:alpha val="80000"/>
                  </a:schemeClr>
                </a:solidFill>
              </a:rPr>
              <a:t>- independent evaluations of the current status of configuration items and determine conformance of the configuration activities to the CM process </a:t>
            </a:r>
          </a:p>
          <a:p>
            <a:pPr marL="0" indent="0">
              <a:buNone/>
            </a:pPr>
            <a:r>
              <a:rPr lang="en-US" sz="2400">
                <a:solidFill>
                  <a:schemeClr val="tx1">
                    <a:alpha val="80000"/>
                  </a:schemeClr>
                </a:solidFill>
              </a:rPr>
              <a:t>Assesses Adherence to the following:</a:t>
            </a:r>
          </a:p>
          <a:p>
            <a:pPr marL="457200" indent="-457200">
              <a:buFont typeface="Calibri" panose="020B0604020202020204" pitchFamily="34" charset="0"/>
              <a:buChar char="-"/>
            </a:pPr>
            <a:r>
              <a:rPr lang="en-US" sz="2400">
                <a:solidFill>
                  <a:schemeClr val="tx1">
                    <a:alpha val="80000"/>
                  </a:schemeClr>
                </a:solidFill>
              </a:rPr>
              <a:t>Applicable CM plans</a:t>
            </a:r>
          </a:p>
          <a:p>
            <a:pPr marL="457200" indent="-457200">
              <a:buFont typeface="Calibri" panose="020B0604020202020204" pitchFamily="34" charset="0"/>
              <a:buChar char="-"/>
            </a:pPr>
            <a:r>
              <a:rPr lang="en-US" sz="2400">
                <a:solidFill>
                  <a:schemeClr val="tx1">
                    <a:alpha val="80000"/>
                  </a:schemeClr>
                </a:solidFill>
              </a:rPr>
              <a:t>Regulations &amp; Standards</a:t>
            </a:r>
          </a:p>
          <a:p>
            <a:pPr marL="0" indent="0">
              <a:buNone/>
            </a:pPr>
            <a:endParaRPr lang="en-US" sz="2000">
              <a:solidFill>
                <a:schemeClr val="tx1">
                  <a:alpha val="80000"/>
                </a:schemeClr>
              </a:solidFill>
            </a:endParaRPr>
          </a:p>
        </p:txBody>
      </p:sp>
      <p:sp>
        <p:nvSpPr>
          <p:cNvPr id="5" name="Footer Placeholder 4">
            <a:extLst>
              <a:ext uri="{FF2B5EF4-FFF2-40B4-BE49-F238E27FC236}">
                <a16:creationId xmlns:a16="http://schemas.microsoft.com/office/drawing/2014/main" id="{6587541E-732B-2F51-99B1-B838BFC9BDFD}"/>
              </a:ext>
            </a:extLst>
          </p:cNvPr>
          <p:cNvSpPr>
            <a:spLocks noGrp="1"/>
          </p:cNvSpPr>
          <p:nvPr>
            <p:ph type="ftr" sz="quarter" idx="11"/>
          </p:nvPr>
        </p:nvSpPr>
        <p:spPr>
          <a:xfrm rot="16200000">
            <a:off x="9812115" y="1591485"/>
            <a:ext cx="3548094" cy="365125"/>
          </a:xfrm>
        </p:spPr>
        <p:txBody>
          <a:bodyPr>
            <a:normAutofit/>
          </a:bodyPr>
          <a:lstStyle/>
          <a:p>
            <a:pPr>
              <a:lnSpc>
                <a:spcPct val="90000"/>
              </a:lnSpc>
              <a:spcAft>
                <a:spcPts val="600"/>
              </a:spcAft>
            </a:pPr>
            <a:r>
              <a:rPr lang="en-US" sz="700">
                <a:solidFill>
                  <a:schemeClr val="tx1">
                    <a:alpha val="60000"/>
                  </a:schemeClr>
                </a:solidFill>
              </a:rPr>
              <a:t>
              </a:t>
            </a:r>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E031E072-D862-1B20-FF01-5A48E75C2CBE}"/>
              </a:ext>
            </a:extLst>
          </p:cNvPr>
          <p:cNvSpPr>
            <a:spLocks noGrp="1"/>
          </p:cNvSpPr>
          <p:nvPr>
            <p:ph type="sldNum" sz="quarter" idx="12"/>
          </p:nvPr>
        </p:nvSpPr>
        <p:spPr>
          <a:xfrm>
            <a:off x="8610600" y="6356350"/>
            <a:ext cx="2743200" cy="365125"/>
          </a:xfrm>
        </p:spPr>
        <p:txBody>
          <a:bodyPr>
            <a:normAutofit/>
          </a:bodyPr>
          <a:lstStyle/>
          <a:p>
            <a:pPr>
              <a:spcAft>
                <a:spcPts val="600"/>
              </a:spcAft>
            </a:pPr>
            <a:fld id="{196A61CA-0502-4EE4-9724-96EA822543E5}" type="slidenum">
              <a:rPr lang="en-US">
                <a:solidFill>
                  <a:schemeClr val="tx1">
                    <a:alpha val="60000"/>
                  </a:schemeClr>
                </a:solidFill>
              </a:rPr>
              <a:pPr>
                <a:spcAft>
                  <a:spcPts val="600"/>
                </a:spcAft>
              </a:pPr>
              <a:t>33</a:t>
            </a:fld>
            <a:endParaRPr lang="en-US">
              <a:solidFill>
                <a:schemeClr val="tx1">
                  <a:alpha val="60000"/>
                </a:schemeClr>
              </a:solidFill>
            </a:endParaRPr>
          </a:p>
        </p:txBody>
      </p:sp>
      <p:cxnSp>
        <p:nvCxnSpPr>
          <p:cNvPr id="35" name="Straight Connector 3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30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3DCEAA7-F3BE-E011-4638-CC45EFD0EFE8}"/>
              </a:ext>
            </a:extLst>
          </p:cNvPr>
          <p:cNvSpPr>
            <a:spLocks noGrp="1"/>
          </p:cNvSpPr>
          <p:nvPr>
            <p:ph type="title"/>
          </p:nvPr>
        </p:nvSpPr>
        <p:spPr>
          <a:xfrm>
            <a:off x="691112" y="381935"/>
            <a:ext cx="4395104" cy="5974414"/>
          </a:xfrm>
        </p:spPr>
        <p:txBody>
          <a:bodyPr anchor="ctr">
            <a:normAutofit/>
          </a:bodyPr>
          <a:lstStyle/>
          <a:p>
            <a:pPr algn="ctr"/>
            <a:r>
              <a:rPr lang="en-US" sz="8000" b="1">
                <a:solidFill>
                  <a:srgbClr val="FFFFFF"/>
                </a:solidFill>
              </a:rPr>
              <a:t>Audit Trail</a:t>
            </a:r>
            <a:endParaRPr lang="en-US"/>
          </a:p>
        </p:txBody>
      </p:sp>
      <p:grpSp>
        <p:nvGrpSpPr>
          <p:cNvPr id="34" name="Group 33">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3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5D2A62F0-C997-7FB8-613D-E389C1031D4C}"/>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400">
                <a:solidFill>
                  <a:schemeClr val="tx1">
                    <a:alpha val="80000"/>
                  </a:schemeClr>
                </a:solidFill>
              </a:rPr>
              <a:t>Establishes additional information about the when, why, and by whom changes are made</a:t>
            </a:r>
          </a:p>
          <a:p>
            <a:pPr>
              <a:buFont typeface="Calibri,Sans-Serif"/>
              <a:buChar char="-"/>
            </a:pPr>
            <a:r>
              <a:rPr lang="en-US" sz="2400">
                <a:solidFill>
                  <a:schemeClr val="tx1">
                    <a:alpha val="80000"/>
                  </a:schemeClr>
                </a:solidFill>
              </a:rPr>
              <a:t>This information regarding the source of changes can be entered as attributes of specific objects within the repository</a:t>
            </a:r>
          </a:p>
          <a:p>
            <a:pPr>
              <a:buFont typeface="Calibri,Sans-Serif"/>
              <a:buChar char="-"/>
            </a:pPr>
            <a:endParaRPr lang="en-US" sz="2400">
              <a:solidFill>
                <a:schemeClr val="tx1">
                  <a:alpha val="80000"/>
                </a:schemeClr>
              </a:solidFill>
            </a:endParaRPr>
          </a:p>
          <a:p>
            <a:pPr marL="0" indent="0">
              <a:buNone/>
            </a:pPr>
            <a:r>
              <a:rPr lang="en-US" sz="2400">
                <a:solidFill>
                  <a:schemeClr val="tx1">
                    <a:alpha val="80000"/>
                  </a:schemeClr>
                </a:solidFill>
              </a:rPr>
              <a:t>A trigger mechanism for these repositories can be helpful by prompting the developer/tool modifying the design elements to initiate an entry of audit information (ex. Reason for change)</a:t>
            </a:r>
          </a:p>
          <a:p>
            <a:pPr marL="0" indent="0">
              <a:buNone/>
            </a:pPr>
            <a:endParaRPr lang="en-US" sz="2000">
              <a:solidFill>
                <a:schemeClr val="tx1">
                  <a:alpha val="80000"/>
                </a:schemeClr>
              </a:solidFill>
            </a:endParaRPr>
          </a:p>
        </p:txBody>
      </p:sp>
      <p:cxnSp>
        <p:nvCxnSpPr>
          <p:cNvPr id="36" name="Straight Connector 3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350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D444C9-9FA6-485E-8F7A-5B65A28F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13C18B2-B419-11D9-70D1-C7906F91752D}"/>
              </a:ext>
            </a:extLst>
          </p:cNvPr>
          <p:cNvSpPr>
            <a:spLocks noGrp="1"/>
          </p:cNvSpPr>
          <p:nvPr>
            <p:ph type="ctrTitle"/>
          </p:nvPr>
        </p:nvSpPr>
        <p:spPr>
          <a:xfrm>
            <a:off x="793159" y="1377146"/>
            <a:ext cx="4076460" cy="3626217"/>
          </a:xfrm>
        </p:spPr>
        <p:txBody>
          <a:bodyPr anchor="b">
            <a:normAutofit/>
          </a:bodyPr>
          <a:lstStyle/>
          <a:p>
            <a:pPr algn="r"/>
            <a:r>
              <a:rPr lang="en-US" sz="6200">
                <a:solidFill>
                  <a:srgbClr val="FFFFFF"/>
                </a:solidFill>
              </a:rPr>
              <a:t>Tasks in generic CM process</a:t>
            </a:r>
          </a:p>
        </p:txBody>
      </p:sp>
      <p:sp>
        <p:nvSpPr>
          <p:cNvPr id="3" name="Subtitle 2">
            <a:extLst>
              <a:ext uri="{FF2B5EF4-FFF2-40B4-BE49-F238E27FC236}">
                <a16:creationId xmlns:a16="http://schemas.microsoft.com/office/drawing/2014/main" id="{99CB4BD8-3392-408B-F3D2-49A7C1AE2096}"/>
              </a:ext>
            </a:extLst>
          </p:cNvPr>
          <p:cNvSpPr>
            <a:spLocks noGrp="1"/>
          </p:cNvSpPr>
          <p:nvPr>
            <p:ph type="subTitle" idx="1"/>
          </p:nvPr>
        </p:nvSpPr>
        <p:spPr>
          <a:xfrm>
            <a:off x="793159" y="5170453"/>
            <a:ext cx="4076458" cy="990197"/>
          </a:xfrm>
        </p:spPr>
        <p:txBody>
          <a:bodyPr>
            <a:normAutofit/>
          </a:bodyPr>
          <a:lstStyle/>
          <a:p>
            <a:pPr algn="r"/>
            <a:endParaRPr lang="en-US">
              <a:solidFill>
                <a:srgbClr val="FFFFFF"/>
              </a:solidFill>
            </a:endParaRPr>
          </a:p>
        </p:txBody>
      </p:sp>
      <p:pic>
        <p:nvPicPr>
          <p:cNvPr id="5" name="Picture 4" descr="Blue arrows pointing at a red button">
            <a:extLst>
              <a:ext uri="{FF2B5EF4-FFF2-40B4-BE49-F238E27FC236}">
                <a16:creationId xmlns:a16="http://schemas.microsoft.com/office/drawing/2014/main" id="{E4468CDA-0EB5-8E57-BDF0-23E18C5FA4A6}"/>
              </a:ext>
            </a:extLst>
          </p:cNvPr>
          <p:cNvPicPr>
            <a:picLocks noChangeAspect="1"/>
          </p:cNvPicPr>
          <p:nvPr/>
        </p:nvPicPr>
        <p:blipFill>
          <a:blip r:embed="rId2">
            <a:duotone>
              <a:schemeClr val="accent2">
                <a:shade val="45000"/>
                <a:satMod val="135000"/>
              </a:schemeClr>
              <a:prstClr val="white"/>
            </a:duotone>
            <a:alphaModFix amt="51000"/>
          </a:blip>
          <a:srcRect l="21432" r="13111" b="-3"/>
          <a:stretch/>
        </p:blipFill>
        <p:spPr>
          <a:xfrm>
            <a:off x="5457027" y="10"/>
            <a:ext cx="6734973" cy="6857990"/>
          </a:xfrm>
          <a:prstGeom prst="rect">
            <a:avLst/>
          </a:prstGeom>
        </p:spPr>
      </p:pic>
      <p:grpSp>
        <p:nvGrpSpPr>
          <p:cNvPr id="13" name="Group 12">
            <a:extLst>
              <a:ext uri="{FF2B5EF4-FFF2-40B4-BE49-F238E27FC236}">
                <a16:creationId xmlns:a16="http://schemas.microsoft.com/office/drawing/2014/main" id="{F542BB3E-999E-485A-8D89-20CA76FCB9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57736" y="815001"/>
            <a:ext cx="449918" cy="320434"/>
            <a:chOff x="10957736" y="815001"/>
            <a:chExt cx="449918" cy="320434"/>
          </a:xfrm>
          <a:solidFill>
            <a:srgbClr val="FFFFFF"/>
          </a:solidFill>
        </p:grpSpPr>
        <p:sp>
          <p:nvSpPr>
            <p:cNvPr id="14"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gr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350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29BCA63-2192-353A-282C-997CB6FC3755}"/>
              </a:ext>
            </a:extLst>
          </p:cNvPr>
          <p:cNvSpPr>
            <a:spLocks noGrp="1"/>
          </p:cNvSpPr>
          <p:nvPr>
            <p:ph type="title"/>
          </p:nvPr>
        </p:nvSpPr>
        <p:spPr>
          <a:xfrm>
            <a:off x="1188069" y="381935"/>
            <a:ext cx="4008583" cy="5974414"/>
          </a:xfrm>
        </p:spPr>
        <p:txBody>
          <a:bodyPr anchor="ctr">
            <a:normAutofit/>
          </a:bodyPr>
          <a:lstStyle/>
          <a:p>
            <a:r>
              <a:rPr lang="en-US" sz="5600">
                <a:solidFill>
                  <a:srgbClr val="FFFFFF"/>
                </a:solidFill>
              </a:rPr>
              <a:t>Planning and management</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9CB7F23E-B963-4A42-091A-30192018D91D}"/>
              </a:ext>
            </a:extLst>
          </p:cNvPr>
          <p:cNvSpPr>
            <a:spLocks noGrp="1"/>
          </p:cNvSpPr>
          <p:nvPr>
            <p:ph idx="1"/>
          </p:nvPr>
        </p:nvSpPr>
        <p:spPr>
          <a:xfrm>
            <a:off x="6306879" y="884932"/>
            <a:ext cx="4771607" cy="5837949"/>
          </a:xfrm>
        </p:spPr>
        <p:txBody>
          <a:bodyPr vert="horz" lIns="91440" tIns="45720" rIns="91440" bIns="45720" rtlCol="0" anchor="ctr">
            <a:normAutofit lnSpcReduction="10000"/>
          </a:bodyPr>
          <a:lstStyle/>
          <a:p>
            <a:pPr marL="457200" indent="-457200">
              <a:buFont typeface="Calibri" panose="020B0604020202020204" pitchFamily="34" charset="0"/>
              <a:buChar char="-"/>
            </a:pPr>
            <a:endParaRPr lang="en-US" sz="2000" b="1">
              <a:solidFill>
                <a:schemeClr val="tx1">
                  <a:alpha val="80000"/>
                </a:schemeClr>
              </a:solidFill>
            </a:endParaRPr>
          </a:p>
          <a:p>
            <a:pPr marL="0" indent="0">
              <a:buNone/>
            </a:pPr>
            <a:endParaRPr lang="en-US" sz="2000">
              <a:solidFill>
                <a:srgbClr val="000000">
                  <a:alpha val="80000"/>
                </a:srgbClr>
              </a:solidFill>
            </a:endParaRPr>
          </a:p>
          <a:p>
            <a:pPr marL="457200" indent="-457200">
              <a:buFont typeface="Calibri" panose="020B0604020202020204" pitchFamily="34" charset="0"/>
              <a:buChar char="-"/>
            </a:pPr>
            <a:r>
              <a:rPr lang="en-US" sz="2000" b="1">
                <a:solidFill>
                  <a:schemeClr val="tx1">
                    <a:alpha val="80000"/>
                  </a:schemeClr>
                </a:solidFill>
              </a:rPr>
              <a:t>The plan</a:t>
            </a:r>
            <a:r>
              <a:rPr lang="en-US" sz="2000">
                <a:solidFill>
                  <a:schemeClr val="tx1">
                    <a:alpha val="80000"/>
                  </a:schemeClr>
                </a:solidFill>
              </a:rPr>
              <a:t>- Find a way to reconcile and merge configuration items to present only a single source of truth.</a:t>
            </a:r>
          </a:p>
          <a:p>
            <a:pPr marL="457200" indent="-457200">
              <a:buFont typeface="Calibri" panose="020B0604020202020204" pitchFamily="34" charset="0"/>
              <a:buChar char="-"/>
            </a:pPr>
            <a:r>
              <a:rPr lang="en-US" sz="2000" b="1">
                <a:solidFill>
                  <a:schemeClr val="tx1">
                    <a:alpha val="80000"/>
                  </a:schemeClr>
                </a:solidFill>
              </a:rPr>
              <a:t>Why it is needed</a:t>
            </a:r>
            <a:r>
              <a:rPr lang="en-US" sz="2000">
                <a:solidFill>
                  <a:schemeClr val="tx1">
                    <a:alpha val="80000"/>
                  </a:schemeClr>
                </a:solidFill>
              </a:rPr>
              <a:t>: Configuration management process has challenges with data contradiction, overlap, and inconsistencies. </a:t>
            </a:r>
          </a:p>
          <a:p>
            <a:pPr marL="457200" indent="-457200">
              <a:buFont typeface="Calibri" panose="020B0604020202020204" pitchFamily="34" charset="0"/>
              <a:buChar char="-"/>
            </a:pPr>
            <a:r>
              <a:rPr lang="en-US" sz="2000" b="1">
                <a:solidFill>
                  <a:schemeClr val="tx1">
                    <a:alpha val="80000"/>
                  </a:schemeClr>
                </a:solidFill>
              </a:rPr>
              <a:t>Data contradiction and overlap</a:t>
            </a:r>
            <a:r>
              <a:rPr lang="en-US" sz="2000">
                <a:solidFill>
                  <a:schemeClr val="tx1">
                    <a:alpha val="80000"/>
                  </a:schemeClr>
                </a:solidFill>
              </a:rPr>
              <a:t>- Different teams maintaining separate configuration records and could lead to inconsistencies and conflicts</a:t>
            </a:r>
          </a:p>
          <a:p>
            <a:pPr marL="457200" indent="-457200">
              <a:buFont typeface="Calibri" panose="020B0604020202020204" pitchFamily="34" charset="0"/>
              <a:buChar char="-"/>
            </a:pPr>
            <a:r>
              <a:rPr lang="en-US" sz="2000">
                <a:solidFill>
                  <a:schemeClr val="tx1">
                    <a:alpha val="80000"/>
                  </a:schemeClr>
                </a:solidFill>
                <a:ea typeface="+mn-lt"/>
                <a:cs typeface="+mn-lt"/>
              </a:rPr>
              <a:t>Without proper planning, it’s challenging to have a clear view of the configuration landscape, making it harder to manage changes, troubleshoot issues, and ensure compliance.</a:t>
            </a:r>
            <a:endParaRPr lang="en-US" sz="2000">
              <a:solidFill>
                <a:schemeClr val="tx1">
                  <a:alpha val="80000"/>
                </a:schemeClr>
              </a:solidFill>
            </a:endParaRPr>
          </a:p>
          <a:p>
            <a:pPr marL="0" indent="0">
              <a:buNone/>
            </a:pPr>
            <a:endParaRPr lang="en-US" sz="2000">
              <a:solidFill>
                <a:srgbClr val="000000">
                  <a:alpha val="80000"/>
                </a:srgbClr>
              </a:solidFill>
            </a:endParaRPr>
          </a:p>
          <a:p>
            <a:pPr marL="457200" indent="-457200">
              <a:buFont typeface="Calibri" panose="020B0604020202020204" pitchFamily="34" charset="0"/>
              <a:buChar char="-"/>
            </a:pPr>
            <a:endParaRPr lang="en-US" sz="2000">
              <a:solidFill>
                <a:schemeClr val="tx1">
                  <a:alpha val="80000"/>
                </a:schemeClr>
              </a:solidFill>
            </a:endParaRPr>
          </a:p>
          <a:p>
            <a:pPr marL="457200" indent="-457200">
              <a:buFont typeface="Calibri" panose="020B0604020202020204" pitchFamily="34" charset="0"/>
              <a:buChar char="-"/>
            </a:pPr>
            <a:endParaRPr lang="en-US" sz="2000">
              <a:solidFill>
                <a:schemeClr val="tx1">
                  <a:alpha val="80000"/>
                </a:schemeClr>
              </a:solidFill>
            </a:endParaRPr>
          </a:p>
          <a:p>
            <a:pPr marL="0" indent="0">
              <a:buNone/>
            </a:pPr>
            <a:endParaRPr lang="en-US" sz="200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949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B82659B-832B-DC08-4A2A-1E92B08319BA}"/>
              </a:ext>
            </a:extLst>
          </p:cNvPr>
          <p:cNvSpPr>
            <a:spLocks noGrp="1"/>
          </p:cNvSpPr>
          <p:nvPr>
            <p:ph type="title"/>
          </p:nvPr>
        </p:nvSpPr>
        <p:spPr>
          <a:xfrm>
            <a:off x="1188069" y="381935"/>
            <a:ext cx="4008583" cy="5974414"/>
          </a:xfrm>
        </p:spPr>
        <p:txBody>
          <a:bodyPr anchor="ctr">
            <a:normAutofit/>
          </a:bodyPr>
          <a:lstStyle/>
          <a:p>
            <a:r>
              <a:rPr lang="en-US" sz="5600">
                <a:solidFill>
                  <a:srgbClr val="FFFFFF"/>
                </a:solidFill>
              </a:rPr>
              <a:t>Planning and Management Steps</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12B72B11-00D9-94C9-1BBF-80D81AAE00EA}"/>
              </a:ext>
            </a:extLst>
          </p:cNvPr>
          <p:cNvSpPr>
            <a:spLocks noGrp="1"/>
          </p:cNvSpPr>
          <p:nvPr>
            <p:ph idx="1"/>
          </p:nvPr>
        </p:nvSpPr>
        <p:spPr>
          <a:xfrm>
            <a:off x="6297233" y="518400"/>
            <a:ext cx="4771607" cy="5837949"/>
          </a:xfrm>
        </p:spPr>
        <p:txBody>
          <a:bodyPr vert="horz" lIns="91440" tIns="45720" rIns="91440" bIns="45720" rtlCol="0" anchor="ctr">
            <a:normAutofit/>
          </a:bodyPr>
          <a:lstStyle/>
          <a:p>
            <a:r>
              <a:rPr lang="en-US" sz="2000" b="1">
                <a:solidFill>
                  <a:schemeClr val="tx1">
                    <a:alpha val="80000"/>
                  </a:schemeClr>
                </a:solidFill>
              </a:rPr>
              <a:t>Establish standards and secure settings</a:t>
            </a:r>
            <a:r>
              <a:rPr lang="en-US" sz="2000">
                <a:solidFill>
                  <a:schemeClr val="tx1">
                    <a:alpha val="80000"/>
                  </a:schemeClr>
                </a:solidFill>
              </a:rPr>
              <a:t> for your components (OS, Software Applications, and network devices) </a:t>
            </a:r>
          </a:p>
          <a:p>
            <a:r>
              <a:rPr lang="en-US" sz="2000" b="1">
                <a:solidFill>
                  <a:schemeClr val="tx1">
                    <a:alpha val="80000"/>
                  </a:schemeClr>
                </a:solidFill>
              </a:rPr>
              <a:t>Develop policies and guidelines</a:t>
            </a:r>
            <a:r>
              <a:rPr lang="en-US" sz="2000">
                <a:solidFill>
                  <a:schemeClr val="tx1">
                    <a:alpha val="80000"/>
                  </a:schemeClr>
                </a:solidFill>
              </a:rPr>
              <a:t> for how the system should be configured for security</a:t>
            </a:r>
          </a:p>
          <a:p>
            <a:r>
              <a:rPr lang="en-US" sz="2000" b="1">
                <a:solidFill>
                  <a:schemeClr val="tx1">
                    <a:alpha val="80000"/>
                  </a:schemeClr>
                </a:solidFill>
              </a:rPr>
              <a:t>Use Documentation</a:t>
            </a:r>
            <a:r>
              <a:rPr lang="en-US" sz="2000">
                <a:solidFill>
                  <a:schemeClr val="tx1">
                    <a:alpha val="80000"/>
                  </a:schemeClr>
                </a:solidFill>
              </a:rPr>
              <a:t> for a clear reference to practices for configurations, policies, and procedures. Proper documentation helps ensures that teams are working with the same configurations</a:t>
            </a:r>
          </a:p>
          <a:p>
            <a:pPr marL="0" indent="0">
              <a:buNone/>
            </a:pPr>
            <a:endParaRPr lang="en-US" sz="2000">
              <a:solidFill>
                <a:srgbClr val="000000">
                  <a:alpha val="80000"/>
                </a:srgbClr>
              </a:solidFill>
            </a:endParaRPr>
          </a:p>
          <a:p>
            <a:endParaRPr lang="en-US" sz="200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38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A3FFB3A-3A05-C1F6-EFF2-B1D712730A48}"/>
              </a:ext>
            </a:extLst>
          </p:cNvPr>
          <p:cNvSpPr>
            <a:spLocks noGrp="1"/>
          </p:cNvSpPr>
          <p:nvPr>
            <p:ph type="title"/>
          </p:nvPr>
        </p:nvSpPr>
        <p:spPr>
          <a:xfrm>
            <a:off x="1188069" y="381935"/>
            <a:ext cx="4008583" cy="5974414"/>
          </a:xfrm>
        </p:spPr>
        <p:txBody>
          <a:bodyPr anchor="ctr">
            <a:normAutofit/>
          </a:bodyPr>
          <a:lstStyle/>
          <a:p>
            <a:r>
              <a:rPr lang="en-US">
                <a:solidFill>
                  <a:srgbClr val="FFFFFF"/>
                </a:solidFill>
              </a:rPr>
              <a:t>Establish Secure Settings  </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737A5EFB-6B88-AF1A-9944-C1A4AC8094F4}"/>
              </a:ext>
            </a:extLst>
          </p:cNvPr>
          <p:cNvSpPr>
            <a:spLocks noGrp="1"/>
          </p:cNvSpPr>
          <p:nvPr>
            <p:ph idx="1"/>
          </p:nvPr>
        </p:nvSpPr>
        <p:spPr>
          <a:xfrm>
            <a:off x="6297233" y="518400"/>
            <a:ext cx="4771607" cy="5837949"/>
          </a:xfrm>
        </p:spPr>
        <p:txBody>
          <a:bodyPr vert="horz" lIns="91440" tIns="45720" rIns="91440" bIns="45720" rtlCol="0" anchor="ctr">
            <a:normAutofit/>
          </a:bodyPr>
          <a:lstStyle/>
          <a:p>
            <a:r>
              <a:rPr lang="en-US" sz="2000" b="1">
                <a:solidFill>
                  <a:schemeClr val="tx1">
                    <a:alpha val="80000"/>
                  </a:schemeClr>
                </a:solidFill>
              </a:rPr>
              <a:t>Operating Systems</a:t>
            </a:r>
            <a:r>
              <a:rPr lang="en-US" sz="2000">
                <a:solidFill>
                  <a:schemeClr val="tx1">
                    <a:alpha val="80000"/>
                  </a:schemeClr>
                </a:solidFill>
              </a:rPr>
              <a:t> – CM tools automate access control policies, ensuring only authorized users have the right access. It monitors for updates and automates patch deployment to quickly fix vulnerabilities. It ensures consistent encryption settings across all systems.</a:t>
            </a:r>
          </a:p>
          <a:p>
            <a:r>
              <a:rPr lang="en-US" sz="2000" b="1">
                <a:solidFill>
                  <a:schemeClr val="tx1">
                    <a:alpha val="80000"/>
                  </a:schemeClr>
                </a:solidFill>
              </a:rPr>
              <a:t>Software applications </a:t>
            </a:r>
            <a:r>
              <a:rPr lang="en-US" sz="2000">
                <a:solidFill>
                  <a:schemeClr val="tx1">
                    <a:alpha val="80000"/>
                  </a:schemeClr>
                </a:solidFill>
              </a:rPr>
              <a:t>– CM tools enforce consistent user roles and access levels across all software, preventing unauthorized access.CM tools automatically monitor and apply security patches, keeping software updated and secure from vulnerabilities.</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208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A3FFB3A-3A05-C1F6-EFF2-B1D712730A48}"/>
              </a:ext>
            </a:extLst>
          </p:cNvPr>
          <p:cNvSpPr>
            <a:spLocks noGrp="1"/>
          </p:cNvSpPr>
          <p:nvPr>
            <p:ph type="title"/>
          </p:nvPr>
        </p:nvSpPr>
        <p:spPr>
          <a:xfrm>
            <a:off x="1188069" y="381935"/>
            <a:ext cx="4008583" cy="5974414"/>
          </a:xfrm>
        </p:spPr>
        <p:txBody>
          <a:bodyPr anchor="ctr">
            <a:normAutofit/>
          </a:bodyPr>
          <a:lstStyle/>
          <a:p>
            <a:r>
              <a:rPr lang="en-US">
                <a:solidFill>
                  <a:srgbClr val="FFFFFF"/>
                </a:solidFill>
              </a:rPr>
              <a:t>Establish Secure Settings  </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737A5EFB-6B88-AF1A-9944-C1A4AC8094F4}"/>
              </a:ext>
            </a:extLst>
          </p:cNvPr>
          <p:cNvSpPr>
            <a:spLocks noGrp="1"/>
          </p:cNvSpPr>
          <p:nvPr>
            <p:ph idx="1"/>
          </p:nvPr>
        </p:nvSpPr>
        <p:spPr>
          <a:xfrm>
            <a:off x="6297233" y="518400"/>
            <a:ext cx="4771607" cy="5837949"/>
          </a:xfrm>
        </p:spPr>
        <p:txBody>
          <a:bodyPr vert="horz" lIns="91440" tIns="45720" rIns="91440" bIns="45720" rtlCol="0" anchor="ctr">
            <a:normAutofit/>
          </a:bodyPr>
          <a:lstStyle/>
          <a:p>
            <a:r>
              <a:rPr lang="en-US" sz="2000" b="1">
                <a:solidFill>
                  <a:schemeClr val="tx1">
                    <a:alpha val="80000"/>
                  </a:schemeClr>
                </a:solidFill>
              </a:rPr>
              <a:t>Network Devices</a:t>
            </a:r>
            <a:r>
              <a:rPr lang="en-US" sz="2000">
                <a:solidFill>
                  <a:schemeClr val="tx1">
                    <a:alpha val="80000"/>
                  </a:schemeClr>
                </a:solidFill>
              </a:rPr>
              <a:t> – CM enforces secure settings by ensuring network devices use secure protocols and standardized access controls. It also continuously monitors for unauthorized changes, automatically reverting to approved configurations to maintain security and compliance.</a:t>
            </a:r>
          </a:p>
          <a:p>
            <a:r>
              <a:rPr lang="en-US" sz="2000">
                <a:solidFill>
                  <a:schemeClr val="tx1">
                    <a:alpha val="80000"/>
                  </a:schemeClr>
                </a:solidFill>
              </a:rPr>
              <a:t>CM ensures secure settings for system components by providing a structured, repeatable process for managing and maintaining the desired state of hardware, software, and network devices.</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5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D28CFE2-5C80-81E7-7970-9E90CBBBABF8}"/>
              </a:ext>
            </a:extLst>
          </p:cNvPr>
          <p:cNvSpPr>
            <a:spLocks noGrp="1"/>
          </p:cNvSpPr>
          <p:nvPr>
            <p:ph type="title"/>
          </p:nvPr>
        </p:nvSpPr>
        <p:spPr>
          <a:xfrm>
            <a:off x="900939" y="381935"/>
            <a:ext cx="4008583" cy="5974414"/>
          </a:xfrm>
        </p:spPr>
        <p:txBody>
          <a:bodyPr anchor="ctr">
            <a:normAutofit/>
          </a:bodyPr>
          <a:lstStyle/>
          <a:p>
            <a:pPr algn="ctr"/>
            <a:r>
              <a:rPr lang="en-US" b="1">
                <a:solidFill>
                  <a:srgbClr val="FFFFFF"/>
                </a:solidFill>
              </a:rPr>
              <a:t>What is Configuration Management?</a:t>
            </a:r>
            <a:endParaRPr lang="en-US"/>
          </a:p>
        </p:txBody>
      </p:sp>
      <p:grpSp>
        <p:nvGrpSpPr>
          <p:cNvPr id="27" name="Group 26">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13" name="Content Placeholder 2">
            <a:extLst>
              <a:ext uri="{FF2B5EF4-FFF2-40B4-BE49-F238E27FC236}">
                <a16:creationId xmlns:a16="http://schemas.microsoft.com/office/drawing/2014/main" id="{AB40FE40-C1A9-7EE7-09F0-E1B40EBDADC6}"/>
              </a:ext>
            </a:extLst>
          </p:cNvPr>
          <p:cNvSpPr>
            <a:spLocks noGrp="1"/>
          </p:cNvSpPr>
          <p:nvPr>
            <p:ph idx="1"/>
          </p:nvPr>
        </p:nvSpPr>
        <p:spPr>
          <a:xfrm>
            <a:off x="6297233" y="518400"/>
            <a:ext cx="4771607" cy="5837949"/>
          </a:xfrm>
        </p:spPr>
        <p:txBody>
          <a:bodyPr vert="horz" lIns="91440" tIns="45720" rIns="91440" bIns="45720" rtlCol="0" anchor="ctr">
            <a:noAutofit/>
          </a:bodyPr>
          <a:lstStyle/>
          <a:p>
            <a:pPr marL="0" indent="0">
              <a:buNone/>
            </a:pPr>
            <a:r>
              <a:rPr lang="en-US" sz="2400" b="1">
                <a:solidFill>
                  <a:schemeClr val="tx1">
                    <a:alpha val="80000"/>
                  </a:schemeClr>
                </a:solidFill>
              </a:rPr>
              <a:t>The Purpose of Configuration Management (CM)</a:t>
            </a:r>
            <a:r>
              <a:rPr lang="en-US" sz="2400">
                <a:solidFill>
                  <a:schemeClr val="tx1">
                    <a:alpha val="80000"/>
                  </a:schemeClr>
                </a:solidFill>
              </a:rPr>
              <a:t> </a:t>
            </a:r>
          </a:p>
          <a:p>
            <a:pPr marL="344170" indent="-344170">
              <a:buFont typeface="Calibri" panose="020B0604020202020204" pitchFamily="34" charset="0"/>
              <a:buChar char="-"/>
            </a:pPr>
            <a:r>
              <a:rPr lang="en-US" sz="2400">
                <a:solidFill>
                  <a:schemeClr val="tx1">
                    <a:alpha val="80000"/>
                  </a:schemeClr>
                </a:solidFill>
              </a:rPr>
              <a:t>Establish and Maintain the Integrity of the identified outputs of a project or process and make them available to concerned parties</a:t>
            </a:r>
            <a:endParaRPr lang="en-US" sz="2400">
              <a:solidFill>
                <a:schemeClr val="tx1">
                  <a:alpha val="80000"/>
                </a:schemeClr>
              </a:solidFill>
              <a:cs typeface="Arial"/>
            </a:endParaRPr>
          </a:p>
          <a:p>
            <a:pPr marL="344170" indent="-344170">
              <a:buFont typeface="Calibri" panose="020B0604020202020204" pitchFamily="34" charset="0"/>
              <a:buChar char="-"/>
            </a:pPr>
            <a:r>
              <a:rPr lang="en-US" sz="2400">
                <a:solidFill>
                  <a:schemeClr val="tx1">
                    <a:alpha val="80000"/>
                  </a:schemeClr>
                </a:solidFill>
              </a:rPr>
              <a:t>Control changes to the baseline – the formally established specifications that serve as the basis for further development</a:t>
            </a:r>
            <a:endParaRPr lang="en-US" sz="2400">
              <a:solidFill>
                <a:schemeClr val="tx1">
                  <a:alpha val="80000"/>
                </a:schemeClr>
              </a:solidFill>
              <a:cs typeface="Arial" panose="020B0604020202020204"/>
            </a:endParaRPr>
          </a:p>
          <a:p>
            <a:pPr marL="344170" indent="-344170">
              <a:buFont typeface="Calibri" panose="020B0604020202020204" pitchFamily="34" charset="0"/>
              <a:buChar char="-"/>
            </a:pPr>
            <a:endParaRPr lang="en-US" sz="2400">
              <a:solidFill>
                <a:schemeClr val="tx1">
                  <a:alpha val="80000"/>
                </a:schemeClr>
              </a:solidFill>
              <a:cs typeface="Arial" panose="020B0604020202020204"/>
            </a:endParaRPr>
          </a:p>
          <a:p>
            <a:pPr marL="0" indent="0">
              <a:buNone/>
            </a:pPr>
            <a:r>
              <a:rPr lang="en-US" sz="2400">
                <a:solidFill>
                  <a:schemeClr val="tx1">
                    <a:alpha val="80000"/>
                  </a:schemeClr>
                </a:solidFill>
              </a:rPr>
              <a:t>Unmanaged changes to system artifacts can compromise the system life cycle. CM manages and controls these changes. </a:t>
            </a:r>
            <a:endParaRPr lang="en-US" sz="2400">
              <a:solidFill>
                <a:schemeClr val="tx1">
                  <a:alpha val="80000"/>
                </a:schemeClr>
              </a:solidFill>
              <a:cs typeface="Arial"/>
            </a:endParaRPr>
          </a:p>
        </p:txBody>
      </p:sp>
      <p:cxnSp>
        <p:nvCxnSpPr>
          <p:cNvPr id="32"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957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2093A63-570C-BC23-DF6F-726087DFEA93}"/>
              </a:ext>
            </a:extLst>
          </p:cNvPr>
          <p:cNvSpPr>
            <a:spLocks noGrp="1"/>
          </p:cNvSpPr>
          <p:nvPr>
            <p:ph type="title"/>
          </p:nvPr>
        </p:nvSpPr>
        <p:spPr>
          <a:xfrm>
            <a:off x="1188069" y="381935"/>
            <a:ext cx="4008583" cy="5974414"/>
          </a:xfrm>
        </p:spPr>
        <p:txBody>
          <a:bodyPr anchor="ctr">
            <a:normAutofit/>
          </a:bodyPr>
          <a:lstStyle/>
          <a:p>
            <a:pPr>
              <a:spcBef>
                <a:spcPts val="1000"/>
              </a:spcBef>
            </a:pPr>
            <a:r>
              <a:rPr lang="en-US" sz="5000">
                <a:solidFill>
                  <a:srgbClr val="FFFFFF"/>
                </a:solidFill>
                <a:latin typeface="Aptos Display"/>
              </a:rPr>
              <a:t>Planning and Management: Security</a:t>
            </a:r>
            <a:endParaRPr lang="en-US" sz="5000">
              <a:solidFill>
                <a:srgbClr val="FFFFFF"/>
              </a:solidFill>
            </a:endParaRPr>
          </a:p>
          <a:p>
            <a:pPr marL="685800" lvl="1">
              <a:spcBef>
                <a:spcPts val="500"/>
              </a:spcBef>
            </a:pPr>
            <a:endParaRPr lang="en-US" sz="5000">
              <a:solidFill>
                <a:srgbClr val="FFFFFF"/>
              </a:solidFill>
              <a:latin typeface="Aptos"/>
            </a:endParaRPr>
          </a:p>
        </p:txBody>
      </p:sp>
      <p:grpSp>
        <p:nvGrpSpPr>
          <p:cNvPr id="26" name="Group 25">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2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DC9FBD0E-42A2-6DF3-4FD0-3B76D9CCD1A9}"/>
              </a:ext>
            </a:extLst>
          </p:cNvPr>
          <p:cNvSpPr>
            <a:spLocks noGrp="1"/>
          </p:cNvSpPr>
          <p:nvPr>
            <p:ph idx="1"/>
          </p:nvPr>
        </p:nvSpPr>
        <p:spPr>
          <a:xfrm>
            <a:off x="6297233" y="518400"/>
            <a:ext cx="4771607" cy="5837949"/>
          </a:xfrm>
        </p:spPr>
        <p:txBody>
          <a:bodyPr vert="horz" lIns="91440" tIns="45720" rIns="91440" bIns="45720" rtlCol="0" anchor="ctr">
            <a:normAutofit/>
          </a:bodyPr>
          <a:lstStyle/>
          <a:p>
            <a:pPr lvl="1"/>
            <a:r>
              <a:rPr lang="en-US" sz="2000">
                <a:solidFill>
                  <a:schemeClr val="tx1">
                    <a:alpha val="80000"/>
                  </a:schemeClr>
                </a:solidFill>
              </a:rPr>
              <a:t>CM reduces the risk of security breaches and outages by letting you track the changes. </a:t>
            </a:r>
          </a:p>
          <a:p>
            <a:pPr>
              <a:spcBef>
                <a:spcPct val="0"/>
              </a:spcBef>
              <a:buFont typeface="Calibri" panose="020B0604020202020204" pitchFamily="34" charset="0"/>
              <a:buChar char="-"/>
            </a:pPr>
            <a:r>
              <a:rPr lang="en-US" sz="2000" b="1">
                <a:solidFill>
                  <a:schemeClr val="tx1">
                    <a:alpha val="80000"/>
                  </a:schemeClr>
                </a:solidFill>
              </a:rPr>
              <a:t>Why does tracking changes matter?</a:t>
            </a:r>
          </a:p>
          <a:p>
            <a:pPr lvl="1">
              <a:spcBef>
                <a:spcPct val="0"/>
              </a:spcBef>
            </a:pPr>
            <a:r>
              <a:rPr lang="en-US" sz="2000">
                <a:solidFill>
                  <a:schemeClr val="tx1">
                    <a:alpha val="80000"/>
                  </a:schemeClr>
                </a:solidFill>
                <a:latin typeface="Aptos Display"/>
              </a:rPr>
              <a:t> It minimizes the attack surface by identifying weaknesses or vulnerabilities in the system. You can find these vulnerabilities before an attacker gets to them. </a:t>
            </a:r>
          </a:p>
          <a:p>
            <a:pPr lvl="1">
              <a:spcBef>
                <a:spcPct val="0"/>
              </a:spcBef>
            </a:pPr>
            <a:r>
              <a:rPr lang="en-US" sz="2000">
                <a:solidFill>
                  <a:schemeClr val="tx1">
                    <a:alpha val="80000"/>
                  </a:schemeClr>
                </a:solidFill>
                <a:latin typeface="Aptos"/>
                <a:ea typeface="+mn-lt"/>
                <a:cs typeface="+mn-lt"/>
              </a:rPr>
              <a:t>CM tools can track changes to critical files and configurations, alerting administrators to any changes that might indicate a potential security breach.</a:t>
            </a:r>
            <a:endParaRPr lang="en-US" sz="2000" i="1">
              <a:solidFill>
                <a:schemeClr val="tx1">
                  <a:alpha val="80000"/>
                </a:schemeClr>
              </a:solidFill>
              <a:latin typeface="Times New Roman"/>
              <a:cs typeface="Times New Roman"/>
            </a:endParaRPr>
          </a:p>
        </p:txBody>
      </p:sp>
      <p:cxnSp>
        <p:nvCxnSpPr>
          <p:cNvPr id="31" name="Straight Connector 3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484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2093A63-570C-BC23-DF6F-726087DFEA93}"/>
              </a:ext>
            </a:extLst>
          </p:cNvPr>
          <p:cNvSpPr>
            <a:spLocks noGrp="1"/>
          </p:cNvSpPr>
          <p:nvPr>
            <p:ph type="title"/>
          </p:nvPr>
        </p:nvSpPr>
        <p:spPr>
          <a:xfrm>
            <a:off x="1188069" y="381935"/>
            <a:ext cx="4008583" cy="5974414"/>
          </a:xfrm>
        </p:spPr>
        <p:txBody>
          <a:bodyPr anchor="ctr">
            <a:normAutofit/>
          </a:bodyPr>
          <a:lstStyle/>
          <a:p>
            <a:pPr>
              <a:spcBef>
                <a:spcPts val="1000"/>
              </a:spcBef>
            </a:pPr>
            <a:r>
              <a:rPr lang="en-US" sz="5000">
                <a:solidFill>
                  <a:srgbClr val="FFFFFF"/>
                </a:solidFill>
                <a:latin typeface="Aptos Display"/>
              </a:rPr>
              <a:t>Planning and Management: Security</a:t>
            </a:r>
            <a:endParaRPr lang="en-US" sz="5000">
              <a:solidFill>
                <a:srgbClr val="FFFFFF"/>
              </a:solidFill>
            </a:endParaRPr>
          </a:p>
          <a:p>
            <a:pPr marL="685800" lvl="1">
              <a:spcBef>
                <a:spcPts val="500"/>
              </a:spcBef>
            </a:pPr>
            <a:endParaRPr lang="en-US" sz="5000">
              <a:solidFill>
                <a:srgbClr val="FFFFFF"/>
              </a:solidFill>
              <a:latin typeface="Aptos"/>
            </a:endParaRP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DC9FBD0E-42A2-6DF3-4FD0-3B76D9CCD1A9}"/>
              </a:ext>
            </a:extLst>
          </p:cNvPr>
          <p:cNvSpPr>
            <a:spLocks noGrp="1"/>
          </p:cNvSpPr>
          <p:nvPr>
            <p:ph idx="1"/>
          </p:nvPr>
        </p:nvSpPr>
        <p:spPr>
          <a:xfrm>
            <a:off x="6297233" y="518400"/>
            <a:ext cx="4771607" cy="5837949"/>
          </a:xfrm>
        </p:spPr>
        <p:txBody>
          <a:bodyPr vert="horz" lIns="91440" tIns="45720" rIns="91440" bIns="45720" rtlCol="0" anchor="ctr">
            <a:noAutofit/>
          </a:bodyPr>
          <a:lstStyle/>
          <a:p>
            <a:pPr lvl="1"/>
            <a:endParaRPr lang="en-US" sz="2000">
              <a:solidFill>
                <a:schemeClr val="tx1">
                  <a:alpha val="80000"/>
                </a:schemeClr>
              </a:solidFill>
              <a:latin typeface="Aptos"/>
              <a:ea typeface="+mn-lt"/>
              <a:cs typeface="+mn-lt"/>
            </a:endParaRPr>
          </a:p>
          <a:p>
            <a:pPr>
              <a:buFont typeface="Calibri" panose="020B0604020202020204" pitchFamily="34" charset="0"/>
              <a:buChar char="-"/>
            </a:pPr>
            <a:r>
              <a:rPr lang="en-US" sz="2000" i="1">
                <a:solidFill>
                  <a:schemeClr val="tx1">
                    <a:alpha val="80000"/>
                  </a:schemeClr>
                </a:solidFill>
                <a:latin typeface="Times New Roman"/>
                <a:ea typeface="+mn-lt"/>
                <a:cs typeface="+mn-lt"/>
              </a:rPr>
              <a:t>"The emotional gravity of the consequences of a cyber-attack can’t be overstated. It can be a devastating experience that leaves individuals and organizations feeling violated, helpless, and betrayed. That’s why configuration management is not only crucial for cyber security, but it’s also an ethical responsibility." -CyberInsight</a:t>
            </a:r>
            <a:endParaRPr lang="en-US" sz="2000" i="1" err="1">
              <a:solidFill>
                <a:schemeClr val="tx1">
                  <a:alpha val="80000"/>
                </a:schemeClr>
              </a:solidFill>
              <a:latin typeface="Times New Roman"/>
              <a:cs typeface="Times New Roman"/>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25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6C4108E-C178-3034-66E5-2D8BF2490818}"/>
              </a:ext>
            </a:extLst>
          </p:cNvPr>
          <p:cNvSpPr txBox="1"/>
          <p:nvPr/>
        </p:nvSpPr>
        <p:spPr>
          <a:xfrm>
            <a:off x="1090743" y="1280120"/>
            <a:ext cx="3950113" cy="430954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5200" kern="1200">
                <a:solidFill>
                  <a:srgbClr val="FFFFFF"/>
                </a:solidFill>
                <a:latin typeface="+mj-lt"/>
                <a:ea typeface="+mj-ea"/>
                <a:cs typeface="+mj-cs"/>
              </a:rPr>
              <a:t>Planning and Management: Compliance</a:t>
            </a:r>
          </a:p>
        </p:txBody>
      </p:sp>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3D65DDC8-A1BC-BC53-A532-F9DFACC3F731}"/>
              </a:ext>
            </a:extLst>
          </p:cNvPr>
          <p:cNvSpPr>
            <a:spLocks noGrp="1"/>
          </p:cNvSpPr>
          <p:nvPr>
            <p:ph idx="1"/>
          </p:nvPr>
        </p:nvSpPr>
        <p:spPr>
          <a:xfrm>
            <a:off x="6282719" y="692571"/>
            <a:ext cx="4771607" cy="5837949"/>
          </a:xfrm>
        </p:spPr>
        <p:txBody>
          <a:bodyPr vert="horz" lIns="91440" tIns="45720" rIns="91440" bIns="45720" rtlCol="0" anchor="ctr">
            <a:normAutofit lnSpcReduction="10000"/>
          </a:bodyPr>
          <a:lstStyle/>
          <a:p>
            <a:pPr marL="457200"/>
            <a:r>
              <a:rPr lang="en-US" sz="2000">
                <a:solidFill>
                  <a:schemeClr val="tx1">
                    <a:alpha val="80000"/>
                  </a:schemeClr>
                </a:solidFill>
              </a:rPr>
              <a:t>Most industries are subject to </a:t>
            </a:r>
            <a:r>
              <a:rPr lang="en-US" sz="2000" b="1">
                <a:solidFill>
                  <a:schemeClr val="tx1">
                    <a:alpha val="80000"/>
                  </a:schemeClr>
                </a:solidFill>
              </a:rPr>
              <a:t>regulations</a:t>
            </a:r>
            <a:r>
              <a:rPr lang="en-US" sz="2000">
                <a:solidFill>
                  <a:schemeClr val="tx1">
                    <a:alpha val="80000"/>
                  </a:schemeClr>
                </a:solidFill>
              </a:rPr>
              <a:t> that mandate system security standards. CM tools can automate much of this process, ensuring that your systems meet all relevant compliance requirement.</a:t>
            </a:r>
          </a:p>
          <a:p>
            <a:pPr marL="457200"/>
            <a:r>
              <a:rPr lang="en-US" sz="2000">
                <a:solidFill>
                  <a:schemeClr val="tx1">
                    <a:alpha val="80000"/>
                  </a:schemeClr>
                </a:solidFill>
              </a:rPr>
              <a:t>It is critical in </a:t>
            </a:r>
            <a:r>
              <a:rPr lang="en-US" sz="2000" b="1">
                <a:solidFill>
                  <a:schemeClr val="tx1">
                    <a:alpha val="80000"/>
                  </a:schemeClr>
                </a:solidFill>
              </a:rPr>
              <a:t>ensuring compliance with industry standards </a:t>
            </a:r>
            <a:r>
              <a:rPr lang="en-US" sz="2000">
                <a:solidFill>
                  <a:schemeClr val="tx1">
                    <a:alpha val="80000"/>
                  </a:schemeClr>
                </a:solidFill>
              </a:rPr>
              <a:t>and regulatory requirements. </a:t>
            </a:r>
          </a:p>
          <a:p>
            <a:pPr marL="457200"/>
            <a:r>
              <a:rPr lang="en-US" sz="2000">
                <a:solidFill>
                  <a:schemeClr val="tx1">
                    <a:alpha val="80000"/>
                  </a:schemeClr>
                </a:solidFill>
              </a:rPr>
              <a:t>It allows organizations to establish baseline configurations and ensure that systems are continually maintained in compliance with these regulations.</a:t>
            </a:r>
          </a:p>
          <a:p>
            <a:pPr marL="457200"/>
            <a:r>
              <a:rPr lang="en-US" sz="2000">
                <a:solidFill>
                  <a:schemeClr val="tx1">
                    <a:alpha val="80000"/>
                  </a:schemeClr>
                </a:solidFill>
                <a:ea typeface="+mn-lt"/>
                <a:cs typeface="+mn-lt"/>
              </a:rPr>
              <a:t>By establishing clear policies and guidelines, organizations create a standardized approach to system configuration that aligns with industry regulations and security best practices. </a:t>
            </a:r>
            <a:endParaRPr lang="en-US" sz="2000">
              <a:solidFill>
                <a:schemeClr val="tx1">
                  <a:alpha val="80000"/>
                </a:schemeClr>
              </a:solidFill>
            </a:endParaRPr>
          </a:p>
          <a:p>
            <a:pPr>
              <a:spcBef>
                <a:spcPct val="0"/>
              </a:spcBef>
            </a:pPr>
            <a:endParaRPr lang="en-US" sz="2000">
              <a:solidFill>
                <a:schemeClr val="tx1">
                  <a:alpha val="80000"/>
                </a:schemeClr>
              </a:solidFill>
            </a:endParaRPr>
          </a:p>
          <a:p>
            <a:endParaRPr lang="en-US" sz="2000">
              <a:solidFill>
                <a:schemeClr val="tx1">
                  <a:alpha val="80000"/>
                </a:schemeClr>
              </a:solidFill>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045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9882435-B51D-8F51-0AFE-D52AD69562B9}"/>
              </a:ext>
            </a:extLst>
          </p:cNvPr>
          <p:cNvSpPr>
            <a:spLocks noGrp="1"/>
          </p:cNvSpPr>
          <p:nvPr>
            <p:ph type="title"/>
          </p:nvPr>
        </p:nvSpPr>
        <p:spPr>
          <a:xfrm>
            <a:off x="1188069" y="381935"/>
            <a:ext cx="4008583" cy="5974414"/>
          </a:xfrm>
        </p:spPr>
        <p:txBody>
          <a:bodyPr anchor="ctr">
            <a:normAutofit/>
          </a:bodyPr>
          <a:lstStyle/>
          <a:p>
            <a:r>
              <a:rPr lang="en-US" sz="5000">
                <a:solidFill>
                  <a:srgbClr val="FFFFFF"/>
                </a:solidFill>
              </a:rPr>
              <a:t>Planning and Management Consistency and Service Delivery</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E7C588AD-5093-C9FC-0984-71C5CC83F3E3}"/>
              </a:ext>
            </a:extLst>
          </p:cNvPr>
          <p:cNvSpPr>
            <a:spLocks noGrp="1"/>
          </p:cNvSpPr>
          <p:nvPr>
            <p:ph idx="1"/>
          </p:nvPr>
        </p:nvSpPr>
        <p:spPr>
          <a:xfrm>
            <a:off x="6297233" y="518400"/>
            <a:ext cx="4771607" cy="5837949"/>
          </a:xfrm>
        </p:spPr>
        <p:txBody>
          <a:bodyPr vert="horz" lIns="91440" tIns="45720" rIns="91440" bIns="45720" rtlCol="0" anchor="ctr">
            <a:noAutofit/>
          </a:bodyPr>
          <a:lstStyle/>
          <a:p>
            <a:r>
              <a:rPr lang="en-US" sz="2000" b="1">
                <a:solidFill>
                  <a:schemeClr val="tx1">
                    <a:alpha val="80000"/>
                  </a:schemeClr>
                </a:solidFill>
              </a:rPr>
              <a:t>Service Delivery</a:t>
            </a:r>
            <a:r>
              <a:rPr lang="en-US" sz="2000">
                <a:solidFill>
                  <a:schemeClr val="tx1">
                    <a:alpha val="80000"/>
                  </a:schemeClr>
                </a:solidFill>
              </a:rPr>
              <a:t> - Enhances customer and employee experience by identifying bad configurations immediately. CM ensures that the system configurations are optimized for performance. Automated tools minimize downtime and ensure smooth updates</a:t>
            </a:r>
          </a:p>
          <a:p>
            <a:r>
              <a:rPr lang="en-US" sz="2000" b="1">
                <a:solidFill>
                  <a:schemeClr val="tx1">
                    <a:alpha val="80000"/>
                  </a:schemeClr>
                </a:solidFill>
              </a:rPr>
              <a:t>Consistency</a:t>
            </a:r>
            <a:r>
              <a:rPr lang="en-US" sz="2000">
                <a:solidFill>
                  <a:schemeClr val="tx1">
                    <a:alpha val="80000"/>
                  </a:schemeClr>
                </a:solidFill>
              </a:rPr>
              <a:t> - Consistency is key in configuration management, therefore it is essential to develop policies and procedures that ensure configurations are managed appropriately. Having documented policies and procedures provides a reference point for employees and reinforces the importance of keeping configurations secure.</a:t>
            </a:r>
            <a:r>
              <a:rPr lang="en-US" sz="2000">
                <a:solidFill>
                  <a:schemeClr val="tx1">
                    <a:alpha val="80000"/>
                  </a:schemeClr>
                </a:solidFill>
                <a:ea typeface="+mn-lt"/>
                <a:cs typeface="+mn-lt"/>
              </a:rPr>
              <a:t> By maintaining uniform settings, CM enables more predictable system behavior, reducing the risk of misconfigurations or discrepancies between environments.</a:t>
            </a:r>
            <a:endParaRPr lang="en-US" sz="200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850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F5AFB58-9417-12C8-0506-8A8EA5FD408A}"/>
              </a:ext>
            </a:extLst>
          </p:cNvPr>
          <p:cNvSpPr>
            <a:spLocks noGrp="1"/>
          </p:cNvSpPr>
          <p:nvPr>
            <p:ph type="title"/>
          </p:nvPr>
        </p:nvSpPr>
        <p:spPr>
          <a:xfrm>
            <a:off x="1188069" y="381935"/>
            <a:ext cx="4008583" cy="5974414"/>
          </a:xfrm>
        </p:spPr>
        <p:txBody>
          <a:bodyPr anchor="ctr">
            <a:normAutofit/>
          </a:bodyPr>
          <a:lstStyle/>
          <a:p>
            <a:r>
              <a:rPr lang="en-US" sz="5000">
                <a:solidFill>
                  <a:srgbClr val="FFFFFF"/>
                </a:solidFill>
              </a:rPr>
              <a:t>Configuration Identification </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7137E453-B18E-4F97-8B13-32E123F6E80A}"/>
              </a:ext>
            </a:extLst>
          </p:cNvPr>
          <p:cNvSpPr>
            <a:spLocks noGrp="1"/>
          </p:cNvSpPr>
          <p:nvPr>
            <p:ph idx="1"/>
          </p:nvPr>
        </p:nvSpPr>
        <p:spPr>
          <a:xfrm>
            <a:off x="5977919" y="518400"/>
            <a:ext cx="5228807" cy="6012120"/>
          </a:xfrm>
        </p:spPr>
        <p:txBody>
          <a:bodyPr vert="horz" lIns="91440" tIns="45720" rIns="91440" bIns="45720" rtlCol="0" anchor="ctr">
            <a:normAutofit/>
          </a:bodyPr>
          <a:lstStyle/>
          <a:p>
            <a:pPr marL="0" indent="0">
              <a:buNone/>
            </a:pPr>
            <a:r>
              <a:rPr lang="en-US" sz="2000">
                <a:solidFill>
                  <a:schemeClr val="tx1">
                    <a:alpha val="80000"/>
                  </a:schemeClr>
                </a:solidFill>
                <a:ea typeface="+mn-lt"/>
                <a:cs typeface="+mn-lt"/>
              </a:rPr>
              <a:t>Involves identifying </a:t>
            </a:r>
            <a:r>
              <a:rPr lang="en-US" sz="2000" b="1">
                <a:solidFill>
                  <a:schemeClr val="tx1">
                    <a:alpha val="80000"/>
                  </a:schemeClr>
                </a:solidFill>
                <a:ea typeface="+mn-lt"/>
                <a:cs typeface="+mn-lt"/>
              </a:rPr>
              <a:t>software configuration items that will be managed and placed under configuration control</a:t>
            </a:r>
            <a:r>
              <a:rPr lang="en-US" sz="2000">
                <a:solidFill>
                  <a:schemeClr val="tx1">
                    <a:alpha val="80000"/>
                  </a:schemeClr>
                </a:solidFill>
                <a:ea typeface="+mn-lt"/>
                <a:cs typeface="+mn-lt"/>
              </a:rPr>
              <a:t>. This process involves understanding the role of software configuration within the broader system configuration and selecting the appropriate software items.  </a:t>
            </a:r>
            <a:endParaRPr lang="en-US" sz="2000">
              <a:solidFill>
                <a:schemeClr val="tx1">
                  <a:alpha val="80000"/>
                </a:schemeClr>
              </a:solidFill>
            </a:endParaRPr>
          </a:p>
          <a:p>
            <a:pPr marL="0" indent="0">
              <a:buNone/>
            </a:pPr>
            <a:r>
              <a:rPr lang="en-US" sz="2000">
                <a:solidFill>
                  <a:schemeClr val="tx1">
                    <a:alpha val="80000"/>
                  </a:schemeClr>
                </a:solidFill>
                <a:ea typeface="+mn-lt"/>
                <a:cs typeface="+mn-lt"/>
              </a:rPr>
              <a:t>This includes modeling the IT infrastructure to determine what configuration</a:t>
            </a:r>
            <a:r>
              <a:rPr lang="en-US" sz="2000" b="1">
                <a:solidFill>
                  <a:schemeClr val="tx1">
                    <a:alpha val="80000"/>
                  </a:schemeClr>
                </a:solidFill>
                <a:ea typeface="+mn-lt"/>
                <a:cs typeface="+mn-lt"/>
              </a:rPr>
              <a:t> items will look like and how they are related to each other.</a:t>
            </a:r>
            <a:r>
              <a:rPr lang="en-US" sz="2000">
                <a:solidFill>
                  <a:schemeClr val="tx1">
                    <a:alpha val="80000"/>
                  </a:schemeClr>
                </a:solidFill>
                <a:ea typeface="+mn-lt"/>
                <a:cs typeface="+mn-lt"/>
              </a:rPr>
              <a:t> It also includes the development of a taxonomy, standard naming conventions, configuration item selection and classification, and assignment of CI Ownership for defining configuration item attributes. The following items below describe the steps for identifying configuration items.</a:t>
            </a:r>
            <a:endParaRPr lang="en-US" sz="2000">
              <a:solidFill>
                <a:schemeClr val="tx1">
                  <a:alpha val="80000"/>
                </a:schemeClr>
              </a:solidFill>
            </a:endParaRPr>
          </a:p>
          <a:p>
            <a:endParaRPr lang="en-US" sz="2000">
              <a:solidFill>
                <a:schemeClr val="tx1">
                  <a:alpha val="80000"/>
                </a:schemeClr>
              </a:solidFill>
              <a:latin typeface="Aptos"/>
              <a:cs typeface="Poppins"/>
            </a:endParaRPr>
          </a:p>
          <a:p>
            <a:endParaRPr lang="en-US" sz="2000">
              <a:solidFill>
                <a:schemeClr val="tx1">
                  <a:alpha val="80000"/>
                </a:schemeClr>
              </a:solidFill>
              <a:latin typeface="Poppins"/>
              <a:cs typeface="Poppins"/>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051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6A3F8-2808-5E9D-0226-D92A872CAB36}"/>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rPr>
              <a:t>Configuration Identification Steps: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7DF8F80-659F-0D86-6393-B50951F82C2B}"/>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000" b="1">
                <a:solidFill>
                  <a:schemeClr val="tx1">
                    <a:alpha val="80000"/>
                  </a:schemeClr>
                </a:solidFill>
              </a:rPr>
              <a:t>First step: Build a logical model </a:t>
            </a:r>
          </a:p>
          <a:p>
            <a:pPr marL="514350" indent="-514350"/>
            <a:r>
              <a:rPr lang="en-US" sz="2000">
                <a:solidFill>
                  <a:schemeClr val="tx1">
                    <a:alpha val="80000"/>
                  </a:schemeClr>
                </a:solidFill>
              </a:rPr>
              <a:t>Represent infrastructure components in models</a:t>
            </a:r>
          </a:p>
          <a:p>
            <a:pPr marL="514350" indent="-514350"/>
            <a:r>
              <a:rPr lang="en-US" sz="2000">
                <a:solidFill>
                  <a:schemeClr val="tx1">
                    <a:alpha val="80000"/>
                  </a:schemeClr>
                </a:solidFill>
              </a:rPr>
              <a:t>Apply standard methods for modeling configuration items and their relationships</a:t>
            </a:r>
          </a:p>
          <a:p>
            <a:pPr marL="514350" indent="-514350"/>
            <a:r>
              <a:rPr lang="en-US" sz="2000">
                <a:solidFill>
                  <a:schemeClr val="tx1">
                    <a:alpha val="80000"/>
                  </a:schemeClr>
                </a:solidFill>
              </a:rPr>
              <a:t>Create models for services, applications, and components</a:t>
            </a:r>
          </a:p>
          <a:p>
            <a:pPr marL="514350" indent="-514350"/>
            <a:r>
              <a:rPr lang="en-US" sz="2000">
                <a:solidFill>
                  <a:schemeClr val="tx1">
                    <a:alpha val="80000"/>
                  </a:schemeClr>
                </a:solidFill>
              </a:rPr>
              <a:t>Define Scope and detail level for management activities</a:t>
            </a:r>
          </a:p>
          <a:p>
            <a:pPr marL="514350" indent="-514350"/>
            <a:r>
              <a:rPr lang="en-US" sz="2000">
                <a:solidFill>
                  <a:schemeClr val="tx1">
                    <a:alpha val="80000"/>
                  </a:schemeClr>
                </a:solidFill>
              </a:rPr>
              <a:t>Define key services and tracing their components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411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6A3F8-2808-5E9D-0226-D92A872CAB36}"/>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rPr>
              <a:t>Configuration Identification Steps: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7DF8F80-659F-0D86-6393-B50951F82C2B}"/>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000" b="1">
                <a:solidFill>
                  <a:schemeClr val="tx1">
                    <a:alpha val="80000"/>
                  </a:schemeClr>
                </a:solidFill>
              </a:rPr>
              <a:t>Taxonomy</a:t>
            </a:r>
            <a:r>
              <a:rPr lang="en-US" sz="2000">
                <a:solidFill>
                  <a:schemeClr val="tx1">
                    <a:alpha val="80000"/>
                  </a:schemeClr>
                </a:solidFill>
              </a:rPr>
              <a:t> -</a:t>
            </a:r>
            <a:r>
              <a:rPr lang="en-US" sz="2000">
                <a:solidFill>
                  <a:schemeClr val="tx1">
                    <a:alpha val="80000"/>
                  </a:schemeClr>
                </a:solidFill>
                <a:ea typeface="+mn-lt"/>
                <a:cs typeface="+mn-lt"/>
              </a:rPr>
              <a:t>a system for categorizing and organizing configuration items into structured groups and subgroups. It helps standardize how items are classified and named, making it easier to manage and understand their relationships.</a:t>
            </a:r>
            <a:endParaRPr lang="en-US" sz="2000">
              <a:solidFill>
                <a:schemeClr val="tx1">
                  <a:alpha val="80000"/>
                </a:schemeClr>
              </a:solidFill>
            </a:endParaRPr>
          </a:p>
          <a:p>
            <a:pPr marL="0" indent="0">
              <a:buNone/>
            </a:pPr>
            <a:r>
              <a:rPr lang="en-US" sz="2000" b="1">
                <a:solidFill>
                  <a:schemeClr val="tx1">
                    <a:alpha val="80000"/>
                  </a:schemeClr>
                </a:solidFill>
              </a:rPr>
              <a:t>Second Step: Establish Taxonomy and Naming Conventions</a:t>
            </a:r>
            <a:endParaRPr lang="en-US" b="1">
              <a:solidFill>
                <a:schemeClr val="tx1">
                  <a:alpha val="80000"/>
                </a:schemeClr>
              </a:solidFill>
            </a:endParaRPr>
          </a:p>
          <a:p>
            <a:pPr marL="457200" indent="-457200"/>
            <a:r>
              <a:rPr lang="en-US" sz="2000">
                <a:solidFill>
                  <a:schemeClr val="tx1">
                    <a:alpha val="80000"/>
                  </a:schemeClr>
                </a:solidFill>
              </a:rPr>
              <a:t>Standardize terms for services and application components</a:t>
            </a:r>
          </a:p>
          <a:p>
            <a:pPr marL="457200" indent="-457200"/>
            <a:r>
              <a:rPr lang="en-US" sz="2000">
                <a:solidFill>
                  <a:schemeClr val="tx1">
                    <a:alpha val="80000"/>
                  </a:schemeClr>
                </a:solidFill>
              </a:rPr>
              <a:t>Create a naming convention with required data elements</a:t>
            </a:r>
          </a:p>
          <a:p>
            <a:pPr marL="457200" indent="-457200"/>
            <a:r>
              <a:rPr lang="en-US" sz="2000">
                <a:solidFill>
                  <a:schemeClr val="tx1">
                    <a:alpha val="80000"/>
                  </a:schemeClr>
                </a:solidFill>
              </a:rPr>
              <a:t>Define parts of an application as services, applications, or platform components. </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4648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6A3F8-2808-5E9D-0226-D92A872CAB36}"/>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rPr>
              <a:t>Configuration Identification Steps: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7DF8F80-659F-0D86-6393-B50951F82C2B}"/>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000" b="1">
                <a:solidFill>
                  <a:schemeClr val="tx1">
                    <a:alpha val="80000"/>
                  </a:schemeClr>
                </a:solidFill>
              </a:rPr>
              <a:t>Third Step: Configuration Identification Index (CII)</a:t>
            </a:r>
          </a:p>
          <a:p>
            <a:pPr marL="457200" indent="-457200"/>
            <a:r>
              <a:rPr lang="en-US" sz="2000">
                <a:solidFill>
                  <a:schemeClr val="tx1">
                    <a:alpha val="80000"/>
                  </a:schemeClr>
                </a:solidFill>
              </a:rPr>
              <a:t>Assign unique identifiers to each CI for tracking</a:t>
            </a:r>
          </a:p>
          <a:p>
            <a:pPr marL="0" indent="0">
              <a:buNone/>
            </a:pPr>
            <a:r>
              <a:rPr lang="en-US" sz="2000">
                <a:solidFill>
                  <a:schemeClr val="tx1">
                    <a:alpha val="80000"/>
                  </a:schemeClr>
                </a:solidFill>
              </a:rPr>
              <a:t>Ex: example would be using a </a:t>
            </a:r>
            <a:r>
              <a:rPr lang="en-US" sz="2000" b="1">
                <a:solidFill>
                  <a:schemeClr val="tx1">
                    <a:alpha val="80000"/>
                  </a:schemeClr>
                </a:solidFill>
              </a:rPr>
              <a:t>serial number</a:t>
            </a:r>
            <a:r>
              <a:rPr lang="en-US" sz="2000">
                <a:solidFill>
                  <a:schemeClr val="tx1">
                    <a:alpha val="80000"/>
                  </a:schemeClr>
                </a:solidFill>
              </a:rPr>
              <a:t> for physical hardware, like a computer or server</a:t>
            </a:r>
          </a:p>
          <a:p>
            <a:pPr marL="457200" indent="-457200"/>
            <a:r>
              <a:rPr lang="en-US" sz="2000">
                <a:solidFill>
                  <a:schemeClr val="tx1">
                    <a:alpha val="80000"/>
                  </a:schemeClr>
                </a:solidFill>
              </a:rPr>
              <a:t>Use automated tools to assign identifiers automatically</a:t>
            </a:r>
          </a:p>
          <a:p>
            <a:pPr marL="0" indent="0">
              <a:buNone/>
            </a:pPr>
            <a:r>
              <a:rPr lang="en-US" sz="2000">
                <a:solidFill>
                  <a:schemeClr val="tx1">
                    <a:alpha val="80000"/>
                  </a:schemeClr>
                </a:solidFill>
              </a:rPr>
              <a:t>Ex: </a:t>
            </a:r>
            <a:r>
              <a:rPr lang="en-US" sz="2000" b="1">
                <a:solidFill>
                  <a:schemeClr val="tx1">
                    <a:alpha val="80000"/>
                  </a:schemeClr>
                </a:solidFill>
              </a:rPr>
              <a:t>CMDB</a:t>
            </a:r>
            <a:r>
              <a:rPr lang="en-US" sz="2000">
                <a:solidFill>
                  <a:schemeClr val="tx1">
                    <a:alpha val="80000"/>
                  </a:schemeClr>
                </a:solidFill>
              </a:rPr>
              <a:t> is a </a:t>
            </a:r>
            <a:r>
              <a:rPr lang="en-US" sz="2000" b="1">
                <a:solidFill>
                  <a:schemeClr val="tx1">
                    <a:alpha val="80000"/>
                  </a:schemeClr>
                </a:solidFill>
              </a:rPr>
              <a:t>repository</a:t>
            </a:r>
            <a:r>
              <a:rPr lang="en-US" sz="2000">
                <a:solidFill>
                  <a:schemeClr val="tx1">
                    <a:alpha val="80000"/>
                  </a:schemeClr>
                </a:solidFill>
              </a:rPr>
              <a:t> (comprehensive database) that stores and manage information (CIs). CMDB keeps a detailed record of each CI including its attributes and its relationship to other CI's.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852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6A3F8-2808-5E9D-0226-D92A872CAB36}"/>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rPr>
              <a:t>Configuration Identification Steps:</a:t>
            </a:r>
          </a:p>
        </p:txBody>
      </p:sp>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7DF8F80-659F-0D86-6393-B50951F82C2B}"/>
              </a:ext>
            </a:extLst>
          </p:cNvPr>
          <p:cNvSpPr>
            <a:spLocks noGrp="1"/>
          </p:cNvSpPr>
          <p:nvPr>
            <p:ph idx="1"/>
          </p:nvPr>
        </p:nvSpPr>
        <p:spPr>
          <a:xfrm>
            <a:off x="6115805" y="453086"/>
            <a:ext cx="4953035" cy="5874235"/>
          </a:xfrm>
        </p:spPr>
        <p:txBody>
          <a:bodyPr vert="horz" lIns="91440" tIns="45720" rIns="91440" bIns="45720" rtlCol="0" anchor="ctr">
            <a:normAutofit lnSpcReduction="10000"/>
          </a:bodyPr>
          <a:lstStyle/>
          <a:p>
            <a:pPr marL="0" indent="0">
              <a:buNone/>
            </a:pPr>
            <a:r>
              <a:rPr lang="en-US" sz="2000" b="1">
                <a:solidFill>
                  <a:schemeClr val="tx1">
                    <a:alpha val="80000"/>
                  </a:schemeClr>
                </a:solidFill>
              </a:rPr>
              <a:t>Fourth Step: Define CI types and Subtypes</a:t>
            </a:r>
          </a:p>
          <a:p>
            <a:pPr marL="457200" indent="-457200"/>
            <a:r>
              <a:rPr lang="en-US" sz="2000">
                <a:solidFill>
                  <a:schemeClr val="tx1">
                    <a:alpha val="80000"/>
                  </a:schemeClr>
                </a:solidFill>
              </a:rPr>
              <a:t>Classify CIs based on a logical model </a:t>
            </a:r>
          </a:p>
          <a:p>
            <a:pPr marL="0" indent="0">
              <a:buNone/>
            </a:pPr>
            <a:r>
              <a:rPr lang="en-US" sz="2000">
                <a:solidFill>
                  <a:schemeClr val="tx1">
                    <a:alpha val="80000"/>
                  </a:schemeClr>
                </a:solidFill>
              </a:rPr>
              <a:t>Ex: services, applications, servers, databases</a:t>
            </a:r>
          </a:p>
          <a:p>
            <a:pPr marL="457200" indent="-457200"/>
            <a:r>
              <a:rPr lang="en-US" sz="2000">
                <a:solidFill>
                  <a:schemeClr val="tx1">
                    <a:alpha val="80000"/>
                  </a:schemeClr>
                </a:solidFill>
              </a:rPr>
              <a:t>Ensure </a:t>
            </a:r>
            <a:r>
              <a:rPr lang="en-US" sz="2000" b="1">
                <a:solidFill>
                  <a:schemeClr val="tx1">
                    <a:alpha val="80000"/>
                  </a:schemeClr>
                </a:solidFill>
              </a:rPr>
              <a:t>balance in the level of detail</a:t>
            </a:r>
            <a:r>
              <a:rPr lang="en-US" sz="2000">
                <a:solidFill>
                  <a:schemeClr val="tx1">
                    <a:alpha val="80000"/>
                  </a:schemeClr>
                </a:solidFill>
              </a:rPr>
              <a:t> to avoid overly complex or overly broad CMDB structures</a:t>
            </a:r>
          </a:p>
          <a:p>
            <a:pPr marL="457200" indent="-457200"/>
            <a:r>
              <a:rPr lang="en-US" sz="2000">
                <a:solidFill>
                  <a:schemeClr val="tx1">
                    <a:alpha val="80000"/>
                  </a:schemeClr>
                </a:solidFill>
              </a:rPr>
              <a:t>CMDB structures (</a:t>
            </a:r>
            <a:r>
              <a:rPr lang="en-US" sz="2000" b="1">
                <a:solidFill>
                  <a:schemeClr val="tx1">
                    <a:alpha val="80000"/>
                  </a:schemeClr>
                </a:solidFill>
              </a:rPr>
              <a:t>too broad</a:t>
            </a:r>
            <a:r>
              <a:rPr lang="en-US" sz="2000">
                <a:solidFill>
                  <a:schemeClr val="tx1">
                    <a:alpha val="80000"/>
                  </a:schemeClr>
                </a:solidFill>
              </a:rPr>
              <a:t>) can cause data overload making it difficult to find relevant data</a:t>
            </a:r>
          </a:p>
          <a:p>
            <a:pPr marL="457200" indent="-457200"/>
            <a:r>
              <a:rPr lang="en-US" sz="2000">
                <a:solidFill>
                  <a:schemeClr val="tx1">
                    <a:alpha val="80000"/>
                  </a:schemeClr>
                </a:solidFill>
              </a:rPr>
              <a:t>CMDB (</a:t>
            </a:r>
            <a:r>
              <a:rPr lang="en-US" sz="2000" b="1">
                <a:solidFill>
                  <a:schemeClr val="tx1">
                    <a:alpha val="80000"/>
                  </a:schemeClr>
                </a:solidFill>
              </a:rPr>
              <a:t>too complex</a:t>
            </a:r>
            <a:r>
              <a:rPr lang="en-US" sz="2000">
                <a:solidFill>
                  <a:schemeClr val="tx1">
                    <a:alpha val="80000"/>
                  </a:schemeClr>
                </a:solidFill>
              </a:rPr>
              <a:t>)  can be challenging to maintain, and they can have a slower performance</a:t>
            </a:r>
          </a:p>
          <a:p>
            <a:pPr marL="0" indent="0">
              <a:buNone/>
            </a:pPr>
            <a:r>
              <a:rPr lang="en-US" sz="2000">
                <a:solidFill>
                  <a:schemeClr val="tx1">
                    <a:alpha val="80000"/>
                  </a:schemeClr>
                </a:solidFill>
              </a:rPr>
              <a:t>CMDB (configuration management database) provides a comprehensive view of these relationships and a single source of truth for managing and tracking changes and identifying potential problems</a:t>
            </a:r>
          </a:p>
          <a:p>
            <a:pPr marL="0" indent="0">
              <a:buNone/>
            </a:pPr>
            <a:endParaRPr lang="en-US"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351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6A3F8-2808-5E9D-0226-D92A872CAB36}"/>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rPr>
              <a:t>Configuration Identification Steps: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7DF8F80-659F-0D86-6393-B50951F82C2B}"/>
              </a:ext>
            </a:extLst>
          </p:cNvPr>
          <p:cNvSpPr>
            <a:spLocks noGrp="1"/>
          </p:cNvSpPr>
          <p:nvPr>
            <p:ph idx="1"/>
          </p:nvPr>
        </p:nvSpPr>
        <p:spPr>
          <a:xfrm>
            <a:off x="6297233" y="532914"/>
            <a:ext cx="5047378" cy="5794407"/>
          </a:xfrm>
        </p:spPr>
        <p:txBody>
          <a:bodyPr vert="horz" lIns="91440" tIns="45720" rIns="91440" bIns="45720" rtlCol="0" anchor="ctr">
            <a:normAutofit/>
          </a:bodyPr>
          <a:lstStyle/>
          <a:p>
            <a:pPr marL="0" indent="0">
              <a:buNone/>
            </a:pPr>
            <a:r>
              <a:rPr lang="en-US" sz="2000" b="1">
                <a:solidFill>
                  <a:schemeClr val="tx1">
                    <a:alpha val="80000"/>
                  </a:schemeClr>
                </a:solidFill>
              </a:rPr>
              <a:t>Assign CI Owners</a:t>
            </a:r>
          </a:p>
          <a:p>
            <a:pPr marL="457200" indent="-457200"/>
            <a:r>
              <a:rPr lang="en-US" sz="2000">
                <a:solidFill>
                  <a:schemeClr val="tx1">
                    <a:alpha val="80000"/>
                  </a:schemeClr>
                </a:solidFill>
                <a:ea typeface="+mn-lt"/>
                <a:cs typeface="+mn-lt"/>
              </a:rPr>
              <a:t>Assign ownership of each configuration item (CI) type and subtype to specific individuals or groups. This means designating responsible parties who will oversee the management, maintenance, and accuracy of each CI. </a:t>
            </a:r>
            <a:endParaRPr lang="en-US" sz="2000" b="1">
              <a:solidFill>
                <a:schemeClr val="tx1">
                  <a:alpha val="80000"/>
                </a:schemeClr>
              </a:solidFill>
              <a:ea typeface="+mn-lt"/>
              <a:cs typeface="+mn-lt"/>
            </a:endParaRPr>
          </a:p>
          <a:p>
            <a:pPr marL="457200" indent="-457200"/>
            <a:r>
              <a:rPr lang="en-US" sz="2000">
                <a:solidFill>
                  <a:schemeClr val="tx1">
                    <a:alpha val="80000"/>
                  </a:schemeClr>
                </a:solidFill>
                <a:ea typeface="+mn-lt"/>
                <a:cs typeface="+mn-lt"/>
              </a:rPr>
              <a:t>By doing so, you are facilitating</a:t>
            </a:r>
            <a:r>
              <a:rPr lang="en-US" sz="2000" b="1">
                <a:solidFill>
                  <a:schemeClr val="tx1">
                    <a:alpha val="80000"/>
                  </a:schemeClr>
                </a:solidFill>
                <a:ea typeface="+mn-lt"/>
                <a:cs typeface="+mn-lt"/>
              </a:rPr>
              <a:t> better management, quicker resolution of issues, and more effective configuration control.</a:t>
            </a:r>
            <a:endParaRPr lang="en-US" sz="2000" b="1">
              <a:solidFill>
                <a:schemeClr val="tx1">
                  <a:alpha val="80000"/>
                </a:schemeClr>
              </a:solidFill>
            </a:endParaRPr>
          </a:p>
          <a:p>
            <a:pPr marL="457200" indent="-457200"/>
            <a:endParaRPr lang="en-US" sz="2000">
              <a:solidFill>
                <a:srgbClr val="000000">
                  <a:alpha val="80000"/>
                </a:srgbClr>
              </a:solidFill>
            </a:endParaRPr>
          </a:p>
          <a:p>
            <a:pPr marL="0" indent="0">
              <a:buNone/>
            </a:pPr>
            <a:endParaRPr lang="en-US" sz="2000">
              <a:solidFill>
                <a:srgbClr val="000000">
                  <a:alpha val="80000"/>
                </a:srgb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632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1279804-1E47-A22D-7183-D94B95C2ECEA}"/>
              </a:ext>
            </a:extLst>
          </p:cNvPr>
          <p:cNvSpPr>
            <a:spLocks noGrp="1"/>
          </p:cNvSpPr>
          <p:nvPr>
            <p:ph type="ctrTitle"/>
          </p:nvPr>
        </p:nvSpPr>
        <p:spPr>
          <a:xfrm>
            <a:off x="3880430" y="583345"/>
            <a:ext cx="7160357" cy="4164820"/>
          </a:xfrm>
        </p:spPr>
        <p:txBody>
          <a:bodyPr vert="horz" lIns="91440" tIns="45720" rIns="91440" bIns="45720" rtlCol="0" anchor="t">
            <a:normAutofit/>
          </a:bodyPr>
          <a:lstStyle/>
          <a:p>
            <a:pPr algn="r"/>
            <a:r>
              <a:rPr lang="en-US" sz="8000" b="1">
                <a:solidFill>
                  <a:srgbClr val="FFFFFF"/>
                </a:solidFill>
              </a:rPr>
              <a:t>History of Configuration Management</a:t>
            </a:r>
          </a:p>
        </p:txBody>
      </p:sp>
      <p:sp>
        <p:nvSpPr>
          <p:cNvPr id="2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5" name="Straight Connector 2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6"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7"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949550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6A3F8-2808-5E9D-0226-D92A872CAB36}"/>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rPr>
              <a:t>Configuration Identification Steps: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7DF8F80-659F-0D86-6393-B50951F82C2B}"/>
              </a:ext>
            </a:extLst>
          </p:cNvPr>
          <p:cNvSpPr>
            <a:spLocks noGrp="1"/>
          </p:cNvSpPr>
          <p:nvPr>
            <p:ph idx="1"/>
          </p:nvPr>
        </p:nvSpPr>
        <p:spPr>
          <a:xfrm>
            <a:off x="6297233" y="532914"/>
            <a:ext cx="5047378" cy="5794407"/>
          </a:xfrm>
        </p:spPr>
        <p:txBody>
          <a:bodyPr vert="horz" lIns="91440" tIns="45720" rIns="91440" bIns="45720" rtlCol="0" anchor="ctr">
            <a:normAutofit/>
          </a:bodyPr>
          <a:lstStyle/>
          <a:p>
            <a:pPr marL="0" indent="0">
              <a:buNone/>
            </a:pPr>
            <a:r>
              <a:rPr lang="en-US" sz="2000" b="1">
                <a:solidFill>
                  <a:schemeClr val="tx1">
                    <a:alpha val="80000"/>
                  </a:schemeClr>
                </a:solidFill>
              </a:rPr>
              <a:t>CI owners are responsible for:</a:t>
            </a:r>
          </a:p>
          <a:p>
            <a:r>
              <a:rPr lang="en-US" sz="2000" b="1">
                <a:solidFill>
                  <a:schemeClr val="tx1">
                    <a:alpha val="80000"/>
                  </a:schemeClr>
                </a:solidFill>
                <a:ea typeface="+mn-lt"/>
                <a:cs typeface="+mn-lt"/>
              </a:rPr>
              <a:t>Define Attributes:</a:t>
            </a:r>
            <a:r>
              <a:rPr lang="en-US" sz="2000">
                <a:solidFill>
                  <a:schemeClr val="tx1">
                    <a:alpha val="80000"/>
                  </a:schemeClr>
                </a:solidFill>
                <a:ea typeface="+mn-lt"/>
                <a:cs typeface="+mn-lt"/>
              </a:rPr>
              <a:t> CI owners are responsible ensuring that the information accurately reflects its properties and status.</a:t>
            </a:r>
            <a:endParaRPr lang="en-US" sz="2000">
              <a:solidFill>
                <a:schemeClr val="tx1">
                  <a:alpha val="80000"/>
                </a:schemeClr>
              </a:solidFill>
            </a:endParaRPr>
          </a:p>
          <a:p>
            <a:r>
              <a:rPr lang="en-US" sz="2000" b="1">
                <a:solidFill>
                  <a:schemeClr val="tx1">
                    <a:alpha val="80000"/>
                  </a:schemeClr>
                </a:solidFill>
                <a:ea typeface="+mn-lt"/>
                <a:cs typeface="+mn-lt"/>
              </a:rPr>
              <a:t>Source Information:</a:t>
            </a:r>
            <a:r>
              <a:rPr lang="en-US" sz="2000">
                <a:solidFill>
                  <a:schemeClr val="tx1">
                    <a:alpha val="80000"/>
                  </a:schemeClr>
                </a:solidFill>
                <a:ea typeface="+mn-lt"/>
                <a:cs typeface="+mn-lt"/>
              </a:rPr>
              <a:t> They must gather and verify information related to each CI, ensuring that it is complete and up-to-date.</a:t>
            </a:r>
            <a:endParaRPr lang="en-US" sz="2000"/>
          </a:p>
          <a:p>
            <a:r>
              <a:rPr lang="en-US" sz="2000" b="1">
                <a:solidFill>
                  <a:schemeClr val="tx1">
                    <a:alpha val="80000"/>
                  </a:schemeClr>
                </a:solidFill>
                <a:ea typeface="+mn-lt"/>
                <a:cs typeface="+mn-lt"/>
              </a:rPr>
              <a:t>Manage Changes:</a:t>
            </a:r>
            <a:r>
              <a:rPr lang="en-US" sz="2000">
                <a:solidFill>
                  <a:schemeClr val="tx1">
                    <a:alpha val="80000"/>
                  </a:schemeClr>
                </a:solidFill>
                <a:ea typeface="+mn-lt"/>
                <a:cs typeface="+mn-lt"/>
              </a:rPr>
              <a:t> CI owners oversee changes to the CI, including updates, modifications, and configuration adjustments, ensuring that these changes are documented and controlled in accordance with organizational policies.</a:t>
            </a:r>
            <a:endParaRPr lang="en-US"/>
          </a:p>
          <a:p>
            <a:pPr marL="457200" indent="-457200"/>
            <a:endParaRPr lang="en-US" sz="2000">
              <a:solidFill>
                <a:schemeClr val="tx1">
                  <a:alpha val="80000"/>
                </a:schemeClr>
              </a:solidFill>
            </a:endParaRPr>
          </a:p>
          <a:p>
            <a:pPr marL="0" indent="0">
              <a:buNone/>
            </a:pPr>
            <a:endParaRPr lang="en-US" sz="2000">
              <a:solidFill>
                <a:srgbClr val="000000">
                  <a:alpha val="80000"/>
                </a:srgb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1944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6A3F8-2808-5E9D-0226-D92A872CAB36}"/>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rPr>
              <a:t>Configuration Identification Steps: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7DF8F80-659F-0D86-6393-B50951F82C2B}"/>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000" b="1">
                <a:solidFill>
                  <a:schemeClr val="tx1">
                    <a:alpha val="80000"/>
                  </a:schemeClr>
                </a:solidFill>
              </a:rPr>
              <a:t>Define CI Attributes</a:t>
            </a:r>
          </a:p>
          <a:p>
            <a:pPr marL="457200" indent="-457200"/>
            <a:r>
              <a:rPr lang="en-US" sz="2000">
                <a:solidFill>
                  <a:schemeClr val="tx1">
                    <a:alpha val="80000"/>
                  </a:schemeClr>
                </a:solidFill>
                <a:ea typeface="+mn-lt"/>
                <a:cs typeface="+mn-lt"/>
              </a:rPr>
              <a:t>CI Owners </a:t>
            </a:r>
            <a:r>
              <a:rPr lang="en-US" sz="2000" b="1">
                <a:solidFill>
                  <a:schemeClr val="tx1">
                    <a:alpha val="80000"/>
                  </a:schemeClr>
                </a:solidFill>
                <a:ea typeface="+mn-lt"/>
                <a:cs typeface="+mn-lt"/>
              </a:rPr>
              <a:t>specify the attributes</a:t>
            </a:r>
            <a:r>
              <a:rPr lang="en-US" sz="2000">
                <a:solidFill>
                  <a:schemeClr val="tx1">
                    <a:alpha val="80000"/>
                  </a:schemeClr>
                </a:solidFill>
                <a:ea typeface="+mn-lt"/>
                <a:cs typeface="+mn-lt"/>
              </a:rPr>
              <a:t> for each CI type, ensuring that all necessary information is captured to effectively managed.</a:t>
            </a:r>
            <a:endParaRPr lang="en-US" sz="2000">
              <a:solidFill>
                <a:schemeClr val="tx1">
                  <a:alpha val="80000"/>
                </a:schemeClr>
              </a:solidFill>
            </a:endParaRPr>
          </a:p>
          <a:p>
            <a:pPr marL="457200" indent="-457200"/>
            <a:r>
              <a:rPr lang="en-US" sz="2000">
                <a:solidFill>
                  <a:schemeClr val="tx1">
                    <a:alpha val="80000"/>
                  </a:schemeClr>
                </a:solidFill>
              </a:rPr>
              <a:t>Attributes can be auto-discovered or manually defined</a:t>
            </a:r>
          </a:p>
          <a:p>
            <a:pPr marL="457200" indent="-457200"/>
            <a:r>
              <a:rPr lang="en-US" sz="2000" b="1">
                <a:solidFill>
                  <a:schemeClr val="tx1">
                    <a:alpha val="80000"/>
                  </a:schemeClr>
                </a:solidFill>
              </a:rPr>
              <a:t>Auto- Discovery</a:t>
            </a:r>
            <a:r>
              <a:rPr lang="en-US" sz="2000">
                <a:solidFill>
                  <a:schemeClr val="tx1">
                    <a:alpha val="80000"/>
                  </a:schemeClr>
                </a:solidFill>
              </a:rPr>
              <a:t> - </a:t>
            </a:r>
            <a:r>
              <a:rPr lang="en-US" sz="2000">
                <a:solidFill>
                  <a:schemeClr val="tx1">
                    <a:alpha val="80000"/>
                  </a:schemeClr>
                </a:solidFill>
                <a:ea typeface="+mn-lt"/>
                <a:cs typeface="+mn-lt"/>
              </a:rPr>
              <a:t>Some attributes can be automatically discovered using tools and systems that scan and identify configurations. </a:t>
            </a:r>
            <a:endParaRPr lang="en-US" sz="2000">
              <a:solidFill>
                <a:schemeClr val="tx1">
                  <a:alpha val="80000"/>
                </a:schemeClr>
              </a:solidFill>
            </a:endParaRPr>
          </a:p>
          <a:p>
            <a:pPr marL="457200" indent="-457200"/>
            <a:r>
              <a:rPr lang="en-US" sz="2000" b="1">
                <a:solidFill>
                  <a:schemeClr val="tx1">
                    <a:alpha val="80000"/>
                  </a:schemeClr>
                </a:solidFill>
                <a:ea typeface="+mn-lt"/>
                <a:cs typeface="+mn-lt"/>
              </a:rPr>
              <a:t>Manual Definition:</a:t>
            </a:r>
            <a:r>
              <a:rPr lang="en-US" sz="2000">
                <a:solidFill>
                  <a:schemeClr val="tx1">
                    <a:alpha val="80000"/>
                  </a:schemeClr>
                </a:solidFill>
                <a:ea typeface="+mn-lt"/>
                <a:cs typeface="+mn-lt"/>
              </a:rPr>
              <a:t> Other attributes may need to be manually defined by CI Owners</a:t>
            </a:r>
            <a:endParaRPr lang="en-US" sz="2000">
              <a:solidFill>
                <a:schemeClr val="tx1">
                  <a:alpha val="80000"/>
                </a:schemeClr>
              </a:solidFill>
            </a:endParaRPr>
          </a:p>
          <a:p>
            <a:pPr marL="457200" indent="-457200"/>
            <a:endParaRPr lang="en-US" sz="2000">
              <a:solidFill>
                <a:srgbClr val="000000">
                  <a:alpha val="80000"/>
                </a:srgbClr>
              </a:solidFill>
            </a:endParaRPr>
          </a:p>
          <a:p>
            <a:pPr marL="0" indent="0">
              <a:buNone/>
            </a:pPr>
            <a:endParaRPr lang="en-US" sz="2000">
              <a:solidFill>
                <a:srgbClr val="000000">
                  <a:alpha val="80000"/>
                </a:srgb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251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6A3F8-2808-5E9D-0226-D92A872CAB36}"/>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rPr>
              <a:t>Configuration Identification Steps: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7DF8F80-659F-0D86-6393-B50951F82C2B}"/>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000" b="1">
                <a:solidFill>
                  <a:schemeClr val="tx1">
                    <a:alpha val="80000"/>
                  </a:schemeClr>
                </a:solidFill>
              </a:rPr>
              <a:t>Identify Information Sources</a:t>
            </a:r>
          </a:p>
          <a:p>
            <a:pPr marL="457200" indent="-457200"/>
            <a:r>
              <a:rPr lang="en-US" sz="2000">
                <a:solidFill>
                  <a:schemeClr val="tx1">
                    <a:alpha val="80000"/>
                  </a:schemeClr>
                </a:solidFill>
              </a:rPr>
              <a:t>Identify sources for CI information, such as software repositories or discovery tools</a:t>
            </a:r>
          </a:p>
          <a:p>
            <a:pPr marL="457200" indent="-457200"/>
            <a:r>
              <a:rPr lang="en-US" sz="2000">
                <a:solidFill>
                  <a:schemeClr val="tx1">
                    <a:alpha val="80000"/>
                  </a:schemeClr>
                </a:solidFill>
              </a:rPr>
              <a:t>Gather and collect information for use in CMDB</a:t>
            </a:r>
          </a:p>
          <a:p>
            <a:pPr marL="457200" indent="-457200"/>
            <a:r>
              <a:rPr lang="en-US" sz="2000">
                <a:solidFill>
                  <a:schemeClr val="tx1">
                    <a:alpha val="80000"/>
                  </a:schemeClr>
                </a:solidFill>
                <a:ea typeface="+mn-lt"/>
                <a:cs typeface="+mn-lt"/>
              </a:rPr>
              <a:t>To ensure the accuracy and comprehensiveness of the  CMDB, it is crucial to identify reliable sources for CI's information.</a:t>
            </a:r>
            <a:endParaRPr lang="en-US"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347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6A3F8-2808-5E9D-0226-D92A872CAB36}"/>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rPr>
              <a:t>Configuration Identification Steps: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7DF8F80-659F-0D86-6393-B50951F82C2B}"/>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000" b="1">
                <a:solidFill>
                  <a:schemeClr val="tx1">
                    <a:alpha val="80000"/>
                  </a:schemeClr>
                </a:solidFill>
              </a:rPr>
              <a:t>Establish Relationships/Interfaces</a:t>
            </a:r>
          </a:p>
          <a:p>
            <a:pPr marL="457200" indent="-457200"/>
            <a:r>
              <a:rPr lang="en-US" sz="2000">
                <a:solidFill>
                  <a:schemeClr val="tx1">
                    <a:alpha val="80000"/>
                  </a:schemeClr>
                </a:solidFill>
              </a:rPr>
              <a:t> </a:t>
            </a:r>
            <a:r>
              <a:rPr lang="en-US" sz="2000">
                <a:solidFill>
                  <a:srgbClr val="001D35"/>
                </a:solidFill>
                <a:ea typeface="+mn-lt"/>
                <a:cs typeface="+mn-lt"/>
              </a:rPr>
              <a:t>Relationships between CIs, or CI relationships, can help determine dependencies and connections between entities in an IT environment. </a:t>
            </a:r>
          </a:p>
          <a:p>
            <a:pPr marL="457200" indent="-457200"/>
            <a:r>
              <a:rPr lang="en-US" sz="2000">
                <a:solidFill>
                  <a:srgbClr val="001D35"/>
                </a:solidFill>
              </a:rPr>
              <a:t>Ex: application server and a database server or firewall and application server</a:t>
            </a:r>
          </a:p>
          <a:p>
            <a:pPr marL="457200" indent="-457200"/>
            <a:r>
              <a:rPr lang="en-US" sz="2000">
                <a:solidFill>
                  <a:schemeClr val="tx1">
                    <a:alpha val="80000"/>
                  </a:schemeClr>
                </a:solidFill>
              </a:rPr>
              <a:t>Document relationships using diagrams, tables, or automated mapping in CMDB to illustrate how CIs are related</a:t>
            </a:r>
          </a:p>
          <a:p>
            <a:pPr marL="457200" indent="-457200"/>
            <a:r>
              <a:rPr lang="en-US" sz="2000">
                <a:solidFill>
                  <a:schemeClr val="tx1">
                    <a:alpha val="80000"/>
                  </a:schemeClr>
                </a:solidFill>
              </a:rPr>
              <a:t>Relationships help with impact analysis and service mapping. It helps assess how modifications to one CI can affect others reducing the risk of unintended consequences.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770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6A3F8-2808-5E9D-0226-D92A872CAB36}"/>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rPr>
              <a:t>Configuration Identification Steps: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7DF8F80-659F-0D86-6393-B50951F82C2B}"/>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000" b="1">
                <a:solidFill>
                  <a:schemeClr val="tx1">
                    <a:alpha val="80000"/>
                  </a:schemeClr>
                </a:solidFill>
              </a:rPr>
              <a:t>Register CIs or Populate CMDB</a:t>
            </a:r>
          </a:p>
          <a:p>
            <a:pPr marL="0" indent="0">
              <a:buNone/>
            </a:pPr>
            <a:r>
              <a:rPr lang="en-US" sz="2000">
                <a:solidFill>
                  <a:schemeClr val="tx1">
                    <a:alpha val="80000"/>
                  </a:schemeClr>
                </a:solidFill>
              </a:rPr>
              <a:t>Registering CIs and ensuring their attributes and relationships are accurately captured.</a:t>
            </a:r>
          </a:p>
          <a:p>
            <a:pPr marL="457200" indent="-457200"/>
            <a:r>
              <a:rPr lang="en-US" sz="2000" b="1">
                <a:solidFill>
                  <a:schemeClr val="tx1">
                    <a:alpha val="80000"/>
                  </a:schemeClr>
                </a:solidFill>
                <a:ea typeface="+mn-lt"/>
                <a:cs typeface="+mn-lt"/>
              </a:rPr>
              <a:t>Manual Registration:</a:t>
            </a:r>
            <a:r>
              <a:rPr lang="en-US" sz="2000">
                <a:solidFill>
                  <a:schemeClr val="tx1">
                    <a:alpha val="80000"/>
                  </a:schemeClr>
                </a:solidFill>
                <a:ea typeface="+mn-lt"/>
                <a:cs typeface="+mn-lt"/>
              </a:rPr>
              <a:t> Identify and manually enter CIs into the CMDB, particularly for items that are not automatically discovered or require detailed information. </a:t>
            </a:r>
            <a:endParaRPr lang="en-US" sz="2000">
              <a:solidFill>
                <a:schemeClr val="tx1">
                  <a:alpha val="80000"/>
                </a:schemeClr>
              </a:solidFill>
            </a:endParaRPr>
          </a:p>
          <a:p>
            <a:pPr marL="457200" indent="-457200"/>
            <a:r>
              <a:rPr lang="en-US" sz="2000" b="1">
                <a:solidFill>
                  <a:schemeClr val="tx1">
                    <a:alpha val="80000"/>
                  </a:schemeClr>
                </a:solidFill>
                <a:ea typeface="+mn-lt"/>
                <a:cs typeface="+mn-lt"/>
              </a:rPr>
              <a:t>Automated Tools:</a:t>
            </a:r>
            <a:r>
              <a:rPr lang="en-US" sz="2000">
                <a:solidFill>
                  <a:schemeClr val="tx1">
                    <a:alpha val="80000"/>
                  </a:schemeClr>
                </a:solidFill>
                <a:ea typeface="+mn-lt"/>
                <a:cs typeface="+mn-lt"/>
              </a:rPr>
              <a:t> Use automated discovery tools to scan the IT environment and identify CIs. </a:t>
            </a:r>
            <a:endParaRPr lang="en-US" sz="2000">
              <a:solidFill>
                <a:schemeClr val="tx1">
                  <a:alpha val="80000"/>
                </a:schemeClr>
              </a:solidFill>
            </a:endParaRPr>
          </a:p>
          <a:p>
            <a:pPr marL="0" indent="0">
              <a:buNone/>
            </a:pPr>
            <a:endParaRPr lang="en-US"/>
          </a:p>
          <a:p>
            <a:pPr marL="0" indent="0">
              <a:buNone/>
            </a:pPr>
            <a:endParaRPr lang="en-US"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5689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6A3F8-2808-5E9D-0226-D92A872CAB36}"/>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rPr>
              <a:t>Configuration Identification Steps: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7DF8F80-659F-0D86-6393-B50951F82C2B}"/>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000" b="1">
                <a:solidFill>
                  <a:schemeClr val="tx1">
                    <a:alpha val="80000"/>
                  </a:schemeClr>
                </a:solidFill>
              </a:rPr>
              <a:t>Register CIs or Populate CMDB</a:t>
            </a:r>
          </a:p>
          <a:p>
            <a:r>
              <a:rPr lang="en-US" sz="2000" b="1">
                <a:solidFill>
                  <a:schemeClr val="tx1">
                    <a:alpha val="80000"/>
                  </a:schemeClr>
                </a:solidFill>
                <a:ea typeface="+mn-lt"/>
                <a:cs typeface="+mn-lt"/>
              </a:rPr>
              <a:t>Incremental Population:</a:t>
            </a:r>
            <a:r>
              <a:rPr lang="en-US" sz="2000">
                <a:solidFill>
                  <a:schemeClr val="tx1">
                    <a:alpha val="80000"/>
                  </a:schemeClr>
                </a:solidFill>
                <a:ea typeface="+mn-lt"/>
                <a:cs typeface="+mn-lt"/>
              </a:rPr>
              <a:t> Begin by populating the CMDB with essential CIs and their attributes. This approach allows for careful verification and adjustment of data as it is added.</a:t>
            </a:r>
            <a:endParaRPr lang="en-US">
              <a:solidFill>
                <a:schemeClr val="tx1">
                  <a:alpha val="80000"/>
                </a:schemeClr>
              </a:solidFill>
            </a:endParaRPr>
          </a:p>
          <a:p>
            <a:r>
              <a:rPr lang="en-US" sz="2000" b="1">
                <a:solidFill>
                  <a:schemeClr val="tx1">
                    <a:alpha val="80000"/>
                  </a:schemeClr>
                </a:solidFill>
                <a:ea typeface="+mn-lt"/>
                <a:cs typeface="+mn-lt"/>
              </a:rPr>
              <a:t>Prioritize CIs:</a:t>
            </a:r>
            <a:r>
              <a:rPr lang="en-US" sz="2000">
                <a:solidFill>
                  <a:schemeClr val="tx1">
                    <a:alpha val="80000"/>
                  </a:schemeClr>
                </a:solidFill>
                <a:ea typeface="+mn-lt"/>
                <a:cs typeface="+mn-lt"/>
              </a:rPr>
              <a:t> Start with critical CIs that have the most significant impact on services and operations.</a:t>
            </a:r>
            <a:endParaRPr lang="en-US"/>
          </a:p>
          <a:p>
            <a:r>
              <a:rPr lang="en-US" sz="2000" b="1">
                <a:solidFill>
                  <a:schemeClr val="tx1">
                    <a:alpha val="80000"/>
                  </a:schemeClr>
                </a:solidFill>
                <a:ea typeface="+mn-lt"/>
                <a:cs typeface="+mn-lt"/>
              </a:rPr>
              <a:t>Verify CI Attributes and Relationships:</a:t>
            </a:r>
          </a:p>
          <a:p>
            <a:r>
              <a:rPr lang="en-US" sz="2000" b="1">
                <a:solidFill>
                  <a:schemeClr val="tx1">
                    <a:alpha val="80000"/>
                  </a:schemeClr>
                </a:solidFill>
                <a:ea typeface="+mn-lt"/>
                <a:cs typeface="+mn-lt"/>
              </a:rPr>
              <a:t>Verification with CI Owners</a:t>
            </a:r>
            <a:r>
              <a:rPr lang="en-US" sz="2000">
                <a:solidFill>
                  <a:schemeClr val="tx1">
                    <a:alpha val="80000"/>
                  </a:schemeClr>
                </a:solidFill>
                <a:ea typeface="+mn-lt"/>
                <a:cs typeface="+mn-lt"/>
              </a:rPr>
              <a:t>: Collaborate with CI Owners to review and validate the attributes and relationships of each CI. CI Owners are responsible for ensuring the accuracy and completeness of the information related to their respective CIs.</a:t>
            </a:r>
          </a:p>
          <a:p>
            <a:pPr marL="457200" indent="-457200"/>
            <a:endParaRPr lang="en-US"/>
          </a:p>
          <a:p>
            <a:pPr marL="0" indent="0">
              <a:buNone/>
            </a:pPr>
            <a:endParaRPr lang="en-US"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020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Follow these CMDB best practices for a successful CMDB implementation.">
            <a:extLst>
              <a:ext uri="{FF2B5EF4-FFF2-40B4-BE49-F238E27FC236}">
                <a16:creationId xmlns:a16="http://schemas.microsoft.com/office/drawing/2014/main" id="{211E1191-7CDC-BB99-B719-20E1A5F71584}"/>
              </a:ext>
            </a:extLst>
          </p:cNvPr>
          <p:cNvPicPr>
            <a:picLocks noChangeAspect="1"/>
          </p:cNvPicPr>
          <p:nvPr/>
        </p:nvPicPr>
        <p:blipFill>
          <a:blip r:embed="rId2"/>
          <a:srcRect b="11735"/>
          <a:stretch/>
        </p:blipFill>
        <p:spPr>
          <a:xfrm>
            <a:off x="307775" y="261437"/>
            <a:ext cx="11576450" cy="6335126"/>
          </a:xfrm>
          <a:prstGeom prst="rect">
            <a:avLst/>
          </a:prstGeom>
        </p:spPr>
      </p:pic>
    </p:spTree>
    <p:extLst>
      <p:ext uri="{BB962C8B-B14F-4D97-AF65-F5344CB8AC3E}">
        <p14:creationId xmlns:p14="http://schemas.microsoft.com/office/powerpoint/2010/main" val="2551975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C9CE32E-CF20-CC43-DD98-C347053B53BF}"/>
              </a:ext>
            </a:extLst>
          </p:cNvPr>
          <p:cNvSpPr>
            <a:spLocks noGrp="1"/>
          </p:cNvSpPr>
          <p:nvPr>
            <p:ph type="title"/>
          </p:nvPr>
        </p:nvSpPr>
        <p:spPr>
          <a:xfrm>
            <a:off x="1188069" y="381935"/>
            <a:ext cx="4008583" cy="5974414"/>
          </a:xfrm>
        </p:spPr>
        <p:txBody>
          <a:bodyPr anchor="ctr">
            <a:normAutofit/>
          </a:bodyPr>
          <a:lstStyle/>
          <a:p>
            <a:r>
              <a:rPr lang="en-US" sz="5000">
                <a:solidFill>
                  <a:srgbClr val="FFFFFF"/>
                </a:solidFill>
              </a:rPr>
              <a:t>Configuration Control </a:t>
            </a:r>
          </a:p>
        </p:txBody>
      </p:sp>
      <p:grpSp>
        <p:nvGrpSpPr>
          <p:cNvPr id="19" name="Group 18">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D3AC1200-EE01-4F17-E017-7406C2209E73}"/>
              </a:ext>
            </a:extLst>
          </p:cNvPr>
          <p:cNvSpPr>
            <a:spLocks noGrp="1"/>
          </p:cNvSpPr>
          <p:nvPr>
            <p:ph idx="1"/>
          </p:nvPr>
        </p:nvSpPr>
        <p:spPr>
          <a:xfrm>
            <a:off x="6297233" y="518400"/>
            <a:ext cx="4771607" cy="5837949"/>
          </a:xfrm>
        </p:spPr>
        <p:txBody>
          <a:bodyPr vert="horz" lIns="91440" tIns="45720" rIns="91440" bIns="45720" rtlCol="0" anchor="ctr">
            <a:normAutofit/>
          </a:bodyPr>
          <a:lstStyle/>
          <a:p>
            <a:r>
              <a:rPr lang="en-US" sz="2000">
                <a:solidFill>
                  <a:schemeClr val="tx1">
                    <a:alpha val="80000"/>
                  </a:schemeClr>
                </a:solidFill>
                <a:ea typeface="+mn-lt"/>
                <a:cs typeface="+mn-lt"/>
              </a:rPr>
              <a:t>the process of managing and overseeing changes to a system’s design, hardware, firmware, software, and documentation. </a:t>
            </a:r>
          </a:p>
          <a:p>
            <a:r>
              <a:rPr lang="en-US" sz="2000">
                <a:solidFill>
                  <a:schemeClr val="tx1">
                    <a:alpha val="80000"/>
                  </a:schemeClr>
                </a:solidFill>
                <a:ea typeface="+mn-lt"/>
                <a:cs typeface="+mn-lt"/>
              </a:rPr>
              <a:t>It ensures that modifications are systematically evaluated, approved, and implemented to maintain system integrity and performance.</a:t>
            </a:r>
            <a:endParaRPr lang="en-US" sz="200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0476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C9CE32E-CF20-CC43-DD98-C347053B53BF}"/>
              </a:ext>
            </a:extLst>
          </p:cNvPr>
          <p:cNvSpPr>
            <a:spLocks noGrp="1"/>
          </p:cNvSpPr>
          <p:nvPr>
            <p:ph type="title"/>
          </p:nvPr>
        </p:nvSpPr>
        <p:spPr>
          <a:xfrm>
            <a:off x="1188069" y="381935"/>
            <a:ext cx="4008583" cy="5974414"/>
          </a:xfrm>
        </p:spPr>
        <p:txBody>
          <a:bodyPr anchor="ctr">
            <a:normAutofit/>
          </a:bodyPr>
          <a:lstStyle/>
          <a:p>
            <a:r>
              <a:rPr lang="en-US" sz="5000">
                <a:solidFill>
                  <a:srgbClr val="FFFFFF"/>
                </a:solidFill>
              </a:rPr>
              <a:t>Configuration Control : Key Aspects</a:t>
            </a:r>
          </a:p>
        </p:txBody>
      </p:sp>
      <p:grpSp>
        <p:nvGrpSpPr>
          <p:cNvPr id="19" name="Group 18">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D3AC1200-EE01-4F17-E017-7406C2209E73}"/>
              </a:ext>
            </a:extLst>
          </p:cNvPr>
          <p:cNvSpPr>
            <a:spLocks noGrp="1"/>
          </p:cNvSpPr>
          <p:nvPr>
            <p:ph idx="1"/>
          </p:nvPr>
        </p:nvSpPr>
        <p:spPr>
          <a:xfrm>
            <a:off x="6297233" y="518400"/>
            <a:ext cx="4771607" cy="5837949"/>
          </a:xfrm>
        </p:spPr>
        <p:txBody>
          <a:bodyPr vert="horz" lIns="91440" tIns="45720" rIns="91440" bIns="45720" rtlCol="0" anchor="ctr">
            <a:normAutofit/>
          </a:bodyPr>
          <a:lstStyle/>
          <a:p>
            <a:r>
              <a:rPr lang="en-US" sz="2000" b="1">
                <a:solidFill>
                  <a:schemeClr val="tx1">
                    <a:alpha val="80000"/>
                  </a:schemeClr>
                </a:solidFill>
              </a:rPr>
              <a:t>Change Request Evaluation </a:t>
            </a:r>
            <a:r>
              <a:rPr lang="en-US" sz="2000">
                <a:solidFill>
                  <a:schemeClr val="tx1">
                    <a:alpha val="80000"/>
                  </a:schemeClr>
                </a:solidFill>
              </a:rPr>
              <a:t>– Assessing requests for modification to determine their impact.</a:t>
            </a:r>
          </a:p>
          <a:p>
            <a:r>
              <a:rPr lang="en-US" sz="2000" b="1">
                <a:solidFill>
                  <a:schemeClr val="tx1">
                    <a:alpha val="80000"/>
                  </a:schemeClr>
                </a:solidFill>
              </a:rPr>
              <a:t>Change Proposal Review</a:t>
            </a:r>
            <a:r>
              <a:rPr lang="en-US" sz="2000">
                <a:solidFill>
                  <a:schemeClr val="tx1">
                    <a:alpha val="80000"/>
                  </a:schemeClr>
                </a:solidFill>
              </a:rPr>
              <a:t> – Evaluating proposed changes for technical and operational implications</a:t>
            </a:r>
          </a:p>
          <a:p>
            <a:r>
              <a:rPr lang="en-US" sz="2000" b="1">
                <a:solidFill>
                  <a:schemeClr val="tx1">
                    <a:alpha val="80000"/>
                  </a:schemeClr>
                </a:solidFill>
              </a:rPr>
              <a:t>Approval and Disapproval</a:t>
            </a:r>
            <a:r>
              <a:rPr lang="en-US" sz="2000">
                <a:solidFill>
                  <a:schemeClr val="tx1">
                    <a:alpha val="80000"/>
                  </a:schemeClr>
                </a:solidFill>
              </a:rPr>
              <a:t> – Deciding to approve or reject changes based on thorough reviews</a:t>
            </a:r>
          </a:p>
          <a:p>
            <a:r>
              <a:rPr lang="en-US" sz="2000" b="1">
                <a:solidFill>
                  <a:schemeClr val="tx1">
                    <a:alpha val="80000"/>
                  </a:schemeClr>
                </a:solidFill>
              </a:rPr>
              <a:t>Modification Management </a:t>
            </a:r>
            <a:r>
              <a:rPr lang="en-US" sz="2000">
                <a:solidFill>
                  <a:schemeClr val="tx1">
                    <a:alpha val="80000"/>
                  </a:schemeClr>
                </a:solidFill>
              </a:rPr>
              <a:t>– Controlling changes to design, hardware, firmware, and documentation to ensure consistency and integrity.</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045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C9CE32E-CF20-CC43-DD98-C347053B53BF}"/>
              </a:ext>
            </a:extLst>
          </p:cNvPr>
          <p:cNvSpPr>
            <a:spLocks noGrp="1"/>
          </p:cNvSpPr>
          <p:nvPr>
            <p:ph type="title"/>
          </p:nvPr>
        </p:nvSpPr>
        <p:spPr>
          <a:xfrm>
            <a:off x="1188069" y="381935"/>
            <a:ext cx="4008583" cy="5974414"/>
          </a:xfrm>
        </p:spPr>
        <p:txBody>
          <a:bodyPr anchor="ctr">
            <a:normAutofit/>
          </a:bodyPr>
          <a:lstStyle/>
          <a:p>
            <a:r>
              <a:rPr lang="en-US" sz="5000">
                <a:solidFill>
                  <a:srgbClr val="FFFFFF"/>
                </a:solidFill>
              </a:rPr>
              <a:t> </a:t>
            </a:r>
            <a:br>
              <a:rPr lang="en-US" sz="5000"/>
            </a:br>
            <a:r>
              <a:rPr lang="en-US" sz="5000">
                <a:solidFill>
                  <a:srgbClr val="FFFFFF"/>
                </a:solidFill>
              </a:rPr>
              <a:t>Baselines</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D3AC1200-EE01-4F17-E017-7406C2209E73}"/>
              </a:ext>
            </a:extLst>
          </p:cNvPr>
          <p:cNvSpPr>
            <a:spLocks noGrp="1"/>
          </p:cNvSpPr>
          <p:nvPr>
            <p:ph idx="1"/>
          </p:nvPr>
        </p:nvSpPr>
        <p:spPr>
          <a:xfrm>
            <a:off x="6297233" y="518400"/>
            <a:ext cx="4771607" cy="5837949"/>
          </a:xfrm>
        </p:spPr>
        <p:txBody>
          <a:bodyPr vert="horz" lIns="91440" tIns="45720" rIns="91440" bIns="45720" rtlCol="0" anchor="ctr">
            <a:normAutofit lnSpcReduction="10000"/>
          </a:bodyPr>
          <a:lstStyle/>
          <a:p>
            <a:r>
              <a:rPr lang="en-US" sz="2000" b="1">
                <a:solidFill>
                  <a:schemeClr val="tx1">
                    <a:alpha val="80000"/>
                  </a:schemeClr>
                </a:solidFill>
                <a:ea typeface="+mn-lt"/>
                <a:cs typeface="+mn-lt"/>
              </a:rPr>
              <a:t>Baseline</a:t>
            </a:r>
            <a:r>
              <a:rPr lang="en-US" sz="2000">
                <a:solidFill>
                  <a:schemeClr val="tx1">
                    <a:alpha val="80000"/>
                  </a:schemeClr>
                </a:solidFill>
                <a:ea typeface="+mn-lt"/>
                <a:cs typeface="+mn-lt"/>
              </a:rPr>
              <a:t> - a formally approved configuration of a system or component at a specific point in time. It serves as a reference for future changes and comparisons.</a:t>
            </a:r>
          </a:p>
          <a:p>
            <a:r>
              <a:rPr lang="en-US" sz="2000">
                <a:solidFill>
                  <a:schemeClr val="tx1">
                    <a:alpha val="80000"/>
                  </a:schemeClr>
                </a:solidFill>
                <a:ea typeface="+mn-lt"/>
                <a:cs typeface="+mn-lt"/>
              </a:rPr>
              <a:t>Baselines are </a:t>
            </a:r>
            <a:r>
              <a:rPr lang="en-US" sz="2000" b="1">
                <a:solidFill>
                  <a:schemeClr val="tx1">
                    <a:alpha val="80000"/>
                  </a:schemeClr>
                </a:solidFill>
                <a:ea typeface="+mn-lt"/>
                <a:cs typeface="+mn-lt"/>
              </a:rPr>
              <a:t>essential in configuration control </a:t>
            </a:r>
            <a:r>
              <a:rPr lang="en-US" sz="2000">
                <a:solidFill>
                  <a:schemeClr val="tx1">
                    <a:alpha val="80000"/>
                  </a:schemeClr>
                </a:solidFill>
                <a:ea typeface="+mn-lt"/>
                <a:cs typeface="+mn-lt"/>
              </a:rPr>
              <a:t>as they provide the standard against which changes are measured. </a:t>
            </a:r>
          </a:p>
          <a:p>
            <a:r>
              <a:rPr lang="en-US" sz="2000">
                <a:solidFill>
                  <a:schemeClr val="tx1">
                    <a:alpha val="80000"/>
                  </a:schemeClr>
                </a:solidFill>
                <a:ea typeface="+mn-lt"/>
                <a:cs typeface="+mn-lt"/>
              </a:rPr>
              <a:t>Configuration control processes use baselines to </a:t>
            </a:r>
            <a:r>
              <a:rPr lang="en-US" sz="2000" b="1">
                <a:solidFill>
                  <a:schemeClr val="tx1">
                    <a:alpha val="80000"/>
                  </a:schemeClr>
                </a:solidFill>
                <a:ea typeface="+mn-lt"/>
                <a:cs typeface="+mn-lt"/>
              </a:rPr>
              <a:t>evaluate the impact of changes</a:t>
            </a:r>
            <a:r>
              <a:rPr lang="en-US" sz="2000">
                <a:solidFill>
                  <a:schemeClr val="tx1">
                    <a:alpha val="80000"/>
                  </a:schemeClr>
                </a:solidFill>
                <a:ea typeface="+mn-lt"/>
                <a:cs typeface="+mn-lt"/>
              </a:rPr>
              <a:t> and ensure that new configurations align with approved standards.</a:t>
            </a:r>
          </a:p>
          <a:p>
            <a:pPr marL="0" indent="0">
              <a:buNone/>
            </a:pPr>
            <a:r>
              <a:rPr lang="en-US" sz="2000" b="1">
                <a:solidFill>
                  <a:schemeClr val="tx1">
                    <a:alpha val="80000"/>
                  </a:schemeClr>
                </a:solidFill>
              </a:rPr>
              <a:t>Benefits </a:t>
            </a:r>
            <a:endParaRPr lang="en-US" sz="2000">
              <a:solidFill>
                <a:schemeClr val="tx1">
                  <a:alpha val="80000"/>
                </a:schemeClr>
              </a:solidFill>
            </a:endParaRPr>
          </a:p>
          <a:p>
            <a:r>
              <a:rPr lang="en-US" sz="2000">
                <a:solidFill>
                  <a:schemeClr val="tx1">
                    <a:alpha val="80000"/>
                  </a:schemeClr>
                </a:solidFill>
              </a:rPr>
              <a:t> Gives a record of configuration at various points in time, </a:t>
            </a:r>
          </a:p>
          <a:p>
            <a:r>
              <a:rPr lang="en-US" sz="2000">
                <a:solidFill>
                  <a:schemeClr val="tx1">
                    <a:alpha val="80000"/>
                  </a:schemeClr>
                </a:solidFill>
              </a:rPr>
              <a:t>Ensures changes are made against an approved configuration</a:t>
            </a:r>
          </a:p>
          <a:p>
            <a:r>
              <a:rPr lang="en-US" sz="2000">
                <a:solidFill>
                  <a:schemeClr val="tx1">
                    <a:alpha val="80000"/>
                  </a:schemeClr>
                </a:solidFill>
              </a:rPr>
              <a:t> Provides a stable references</a:t>
            </a:r>
            <a:endParaRPr lang="en-US">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47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70FF2B-6531-118B-C41D-A91DD48FC452}"/>
              </a:ext>
            </a:extLst>
          </p:cNvPr>
          <p:cNvSpPr>
            <a:spLocks noGrp="1"/>
          </p:cNvSpPr>
          <p:nvPr>
            <p:ph type="title"/>
          </p:nvPr>
        </p:nvSpPr>
        <p:spPr>
          <a:xfrm>
            <a:off x="900939" y="381935"/>
            <a:ext cx="4008583" cy="5974414"/>
          </a:xfrm>
        </p:spPr>
        <p:txBody>
          <a:bodyPr anchor="ctr">
            <a:normAutofit/>
          </a:bodyPr>
          <a:lstStyle/>
          <a:p>
            <a:pPr algn="ctr"/>
            <a:r>
              <a:rPr lang="en-US" sz="5000" b="1">
                <a:solidFill>
                  <a:srgbClr val="FFFFFF"/>
                </a:solidFill>
              </a:rPr>
              <a:t>History of Configuration Management</a:t>
            </a:r>
            <a:endParaRPr lang="en-US"/>
          </a:p>
        </p:txBody>
      </p:sp>
      <p:grpSp>
        <p:nvGrpSpPr>
          <p:cNvPr id="22" name="Group 2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F95013E6-2644-1B5D-A8DF-7DBEB3BF078B}"/>
              </a:ext>
            </a:extLst>
          </p:cNvPr>
          <p:cNvSpPr>
            <a:spLocks noGrp="1"/>
          </p:cNvSpPr>
          <p:nvPr>
            <p:ph idx="1"/>
          </p:nvPr>
        </p:nvSpPr>
        <p:spPr>
          <a:xfrm>
            <a:off x="6098451" y="551530"/>
            <a:ext cx="5489431" cy="5804819"/>
          </a:xfrm>
        </p:spPr>
        <p:txBody>
          <a:bodyPr vert="horz" lIns="91440" tIns="45720" rIns="91440" bIns="45720" rtlCol="0" anchor="ctr">
            <a:noAutofit/>
          </a:bodyPr>
          <a:lstStyle/>
          <a:p>
            <a:pPr>
              <a:buNone/>
            </a:pPr>
            <a:r>
              <a:rPr lang="en-US" sz="2400">
                <a:solidFill>
                  <a:schemeClr val="tx1">
                    <a:alpha val="80000"/>
                  </a:schemeClr>
                </a:solidFill>
              </a:rPr>
              <a:t>Developed in the 1950s by the U.S. Department of Defense to create a technical management discipline to track changes in the development of complex systems.</a:t>
            </a:r>
          </a:p>
          <a:p>
            <a:pPr>
              <a:buNone/>
            </a:pPr>
            <a:endParaRPr lang="en-US" sz="2400">
              <a:solidFill>
                <a:schemeClr val="tx1">
                  <a:alpha val="80000"/>
                </a:schemeClr>
              </a:solidFill>
            </a:endParaRPr>
          </a:p>
          <a:p>
            <a:pPr>
              <a:buNone/>
            </a:pPr>
            <a:r>
              <a:rPr lang="en-US" sz="2400">
                <a:solidFill>
                  <a:schemeClr val="tx1">
                    <a:alpha val="80000"/>
                  </a:schemeClr>
                </a:solidFill>
              </a:rPr>
              <a:t>The various iterations of this system were given various technical names until 2001</a:t>
            </a:r>
          </a:p>
          <a:p>
            <a:pPr>
              <a:buFont typeface="Calibri" panose="020B0604020202020204" pitchFamily="34" charset="0"/>
              <a:buChar char="-"/>
            </a:pPr>
            <a:r>
              <a:rPr lang="en-US" sz="2400">
                <a:solidFill>
                  <a:schemeClr val="tx1">
                    <a:alpha val="80000"/>
                  </a:schemeClr>
                </a:solidFill>
              </a:rPr>
              <a:t>The U.S. DoD published a consolidated guidebook that established system under the term "Configuration Management"</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338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C9CE32E-CF20-CC43-DD98-C347053B53BF}"/>
              </a:ext>
            </a:extLst>
          </p:cNvPr>
          <p:cNvSpPr>
            <a:spLocks noGrp="1"/>
          </p:cNvSpPr>
          <p:nvPr>
            <p:ph type="title"/>
          </p:nvPr>
        </p:nvSpPr>
        <p:spPr>
          <a:xfrm>
            <a:off x="1188069" y="381935"/>
            <a:ext cx="4008583" cy="5974414"/>
          </a:xfrm>
        </p:spPr>
        <p:txBody>
          <a:bodyPr anchor="ctr">
            <a:normAutofit/>
          </a:bodyPr>
          <a:lstStyle/>
          <a:p>
            <a:r>
              <a:rPr lang="en-US" sz="5000">
                <a:solidFill>
                  <a:srgbClr val="FFFFFF"/>
                </a:solidFill>
              </a:rPr>
              <a:t> </a:t>
            </a:r>
            <a:br>
              <a:rPr lang="en-US" sz="5000"/>
            </a:br>
            <a:r>
              <a:rPr lang="en-US" sz="5000">
                <a:solidFill>
                  <a:srgbClr val="FFFFFF"/>
                </a:solidFill>
              </a:rPr>
              <a:t>Baselines:</a:t>
            </a:r>
            <a:br>
              <a:rPr lang="en-US" sz="5000">
                <a:solidFill>
                  <a:srgbClr val="FFFFFF"/>
                </a:solidFill>
              </a:rPr>
            </a:br>
            <a:r>
              <a:rPr lang="en-US" sz="5000">
                <a:solidFill>
                  <a:srgbClr val="FFFFFF"/>
                </a:solidFill>
              </a:rPr>
              <a:t>Key Aspects</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D3AC1200-EE01-4F17-E017-7406C2209E73}"/>
              </a:ext>
            </a:extLst>
          </p:cNvPr>
          <p:cNvSpPr>
            <a:spLocks noGrp="1"/>
          </p:cNvSpPr>
          <p:nvPr>
            <p:ph idx="1"/>
          </p:nvPr>
        </p:nvSpPr>
        <p:spPr>
          <a:xfrm>
            <a:off x="6563933" y="378700"/>
            <a:ext cx="4771607" cy="5837949"/>
          </a:xfrm>
        </p:spPr>
        <p:txBody>
          <a:bodyPr vert="horz" lIns="91440" tIns="45720" rIns="91440" bIns="45720" rtlCol="0" anchor="ctr">
            <a:normAutofit/>
          </a:bodyPr>
          <a:lstStyle/>
          <a:p>
            <a:r>
              <a:rPr lang="en-US" sz="2000" b="1">
                <a:solidFill>
                  <a:srgbClr val="000000">
                    <a:alpha val="80000"/>
                  </a:srgbClr>
                </a:solidFill>
              </a:rPr>
              <a:t>Establishment </a:t>
            </a:r>
            <a:r>
              <a:rPr lang="en-US" sz="2000">
                <a:solidFill>
                  <a:srgbClr val="000000">
                    <a:alpha val="80000"/>
                  </a:srgbClr>
                </a:solidFill>
              </a:rPr>
              <a:t>– Defining and Approving baseline configurations of a system or component at a specific point it time (reference for future changes)</a:t>
            </a:r>
          </a:p>
          <a:p>
            <a:r>
              <a:rPr lang="en-US" sz="2000" b="1">
                <a:solidFill>
                  <a:srgbClr val="000000">
                    <a:alpha val="80000"/>
                  </a:srgbClr>
                </a:solidFill>
              </a:rPr>
              <a:t>Comparison</a:t>
            </a:r>
            <a:r>
              <a:rPr lang="en-US" sz="2000">
                <a:solidFill>
                  <a:srgbClr val="000000">
                    <a:alpha val="80000"/>
                  </a:srgbClr>
                </a:solidFill>
              </a:rPr>
              <a:t> – using baselines to compare current configurations and track changes </a:t>
            </a:r>
          </a:p>
          <a:p>
            <a:r>
              <a:rPr lang="en-US" sz="2000" b="1">
                <a:solidFill>
                  <a:srgbClr val="000000">
                    <a:alpha val="80000"/>
                  </a:srgbClr>
                </a:solidFill>
              </a:rPr>
              <a:t>Revisions </a:t>
            </a:r>
            <a:r>
              <a:rPr lang="en-US" sz="2000">
                <a:solidFill>
                  <a:srgbClr val="000000">
                    <a:alpha val="80000"/>
                  </a:srgbClr>
                </a:solidFill>
              </a:rPr>
              <a:t>- updating baselines as needed to reflect changes or improvements in the system</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803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C9CE32E-CF20-CC43-DD98-C347053B53BF}"/>
              </a:ext>
            </a:extLst>
          </p:cNvPr>
          <p:cNvSpPr>
            <a:spLocks noGrp="1"/>
          </p:cNvSpPr>
          <p:nvPr>
            <p:ph type="title"/>
          </p:nvPr>
        </p:nvSpPr>
        <p:spPr>
          <a:xfrm>
            <a:off x="1188069" y="381935"/>
            <a:ext cx="4008583" cy="5974414"/>
          </a:xfrm>
        </p:spPr>
        <p:txBody>
          <a:bodyPr anchor="ctr">
            <a:normAutofit/>
          </a:bodyPr>
          <a:lstStyle/>
          <a:p>
            <a:r>
              <a:rPr lang="en-US" sz="5000">
                <a:solidFill>
                  <a:srgbClr val="FFFFFF"/>
                </a:solidFill>
              </a:rPr>
              <a:t> </a:t>
            </a:r>
            <a:br>
              <a:rPr lang="en-US" sz="5000"/>
            </a:br>
            <a:r>
              <a:rPr lang="en-US" sz="5000">
                <a:solidFill>
                  <a:srgbClr val="FFFFFF"/>
                </a:solidFill>
              </a:rPr>
              <a:t>Version Control</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D3AC1200-EE01-4F17-E017-7406C2209E73}"/>
              </a:ext>
            </a:extLst>
          </p:cNvPr>
          <p:cNvSpPr>
            <a:spLocks noGrp="1"/>
          </p:cNvSpPr>
          <p:nvPr>
            <p:ph idx="1"/>
          </p:nvPr>
        </p:nvSpPr>
        <p:spPr>
          <a:xfrm>
            <a:off x="6297233" y="518400"/>
            <a:ext cx="4771607" cy="5837949"/>
          </a:xfrm>
        </p:spPr>
        <p:txBody>
          <a:bodyPr anchor="ctr">
            <a:normAutofit/>
          </a:bodyPr>
          <a:lstStyle/>
          <a:p>
            <a:r>
              <a:rPr lang="en-US" sz="2000" b="1">
                <a:solidFill>
                  <a:schemeClr val="tx1">
                    <a:alpha val="80000"/>
                  </a:schemeClr>
                </a:solidFill>
                <a:ea typeface="+mn-lt"/>
                <a:cs typeface="+mn-lt"/>
              </a:rPr>
              <a:t>Version control </a:t>
            </a:r>
            <a:r>
              <a:rPr lang="en-US" sz="2000">
                <a:solidFill>
                  <a:schemeClr val="tx1">
                    <a:alpha val="80000"/>
                  </a:schemeClr>
                </a:solidFill>
                <a:ea typeface="+mn-lt"/>
                <a:cs typeface="+mn-lt"/>
              </a:rPr>
              <a:t>is the process of managing and tracking different versions of system components, including software, documents, and configurations.</a:t>
            </a:r>
          </a:p>
          <a:p>
            <a:r>
              <a:rPr lang="en-US" sz="2000">
                <a:solidFill>
                  <a:srgbClr val="000000">
                    <a:alpha val="80000"/>
                  </a:srgbClr>
                </a:solidFill>
                <a:ea typeface="+mn-lt"/>
                <a:cs typeface="+mn-lt"/>
              </a:rPr>
              <a:t>Version control supports configuration control by providing a mechanism to record and track changes.</a:t>
            </a:r>
          </a:p>
          <a:p>
            <a:r>
              <a:rPr lang="en-US" sz="2000">
                <a:solidFill>
                  <a:srgbClr val="000000">
                    <a:alpha val="80000"/>
                  </a:srgbClr>
                </a:solidFill>
                <a:ea typeface="+mn-lt"/>
                <a:cs typeface="+mn-lt"/>
              </a:rPr>
              <a:t>Configuration control processes rely on version control to ensure that changes are properly documented, can be rolled back if needed, and that the correct versions of components are deployed.</a:t>
            </a:r>
            <a:endParaRPr lang="en-US" sz="2000">
              <a:solidFill>
                <a:srgbClr val="000000">
                  <a:alpha val="80000"/>
                </a:srgb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3897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C9CE32E-CF20-CC43-DD98-C347053B53BF}"/>
              </a:ext>
            </a:extLst>
          </p:cNvPr>
          <p:cNvSpPr>
            <a:spLocks noGrp="1"/>
          </p:cNvSpPr>
          <p:nvPr>
            <p:ph type="title"/>
          </p:nvPr>
        </p:nvSpPr>
        <p:spPr>
          <a:xfrm>
            <a:off x="1188069" y="381935"/>
            <a:ext cx="4008583" cy="5974414"/>
          </a:xfrm>
        </p:spPr>
        <p:txBody>
          <a:bodyPr anchor="ctr">
            <a:normAutofit/>
          </a:bodyPr>
          <a:lstStyle/>
          <a:p>
            <a:br>
              <a:rPr lang="en-US" sz="5000"/>
            </a:br>
            <a:r>
              <a:rPr lang="en-US" sz="5000">
                <a:solidFill>
                  <a:srgbClr val="FFFFFF"/>
                </a:solidFill>
              </a:rPr>
              <a:t>Version Control:</a:t>
            </a:r>
            <a:br>
              <a:rPr lang="en-US" sz="5000">
                <a:solidFill>
                  <a:srgbClr val="FFFFFF"/>
                </a:solidFill>
              </a:rPr>
            </a:br>
            <a:r>
              <a:rPr lang="en-US" sz="5000">
                <a:solidFill>
                  <a:srgbClr val="FFFFFF"/>
                </a:solidFill>
              </a:rPr>
              <a:t>Key aspects</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D3AC1200-EE01-4F17-E017-7406C2209E73}"/>
              </a:ext>
            </a:extLst>
          </p:cNvPr>
          <p:cNvSpPr>
            <a:spLocks noGrp="1"/>
          </p:cNvSpPr>
          <p:nvPr>
            <p:ph idx="1"/>
          </p:nvPr>
        </p:nvSpPr>
        <p:spPr>
          <a:xfrm>
            <a:off x="6297233" y="518400"/>
            <a:ext cx="4771607" cy="5837949"/>
          </a:xfrm>
        </p:spPr>
        <p:txBody>
          <a:bodyPr anchor="ctr">
            <a:normAutofit/>
          </a:bodyPr>
          <a:lstStyle/>
          <a:p>
            <a:pPr marL="0" indent="0">
              <a:buNone/>
            </a:pPr>
            <a:endParaRPr lang="en-US" sz="2000">
              <a:solidFill>
                <a:schemeClr val="tx1">
                  <a:alpha val="80000"/>
                </a:schemeClr>
              </a:solidFill>
            </a:endParaRPr>
          </a:p>
          <a:p>
            <a:r>
              <a:rPr lang="en-US" sz="2000" b="1">
                <a:solidFill>
                  <a:schemeClr val="tx1">
                    <a:alpha val="80000"/>
                  </a:schemeClr>
                </a:solidFill>
              </a:rPr>
              <a:t>Version Tracking</a:t>
            </a:r>
            <a:r>
              <a:rPr lang="en-US" sz="2000">
                <a:solidFill>
                  <a:schemeClr val="tx1">
                    <a:alpha val="80000"/>
                  </a:schemeClr>
                </a:solidFill>
              </a:rPr>
              <a:t> – Recording changes and updates to different versions of components</a:t>
            </a:r>
          </a:p>
          <a:p>
            <a:r>
              <a:rPr lang="en-US" sz="2000" b="1">
                <a:solidFill>
                  <a:schemeClr val="tx1">
                    <a:alpha val="80000"/>
                  </a:schemeClr>
                </a:solidFill>
              </a:rPr>
              <a:t>Version Management </a:t>
            </a:r>
            <a:r>
              <a:rPr lang="en-US" sz="2000">
                <a:solidFill>
                  <a:schemeClr val="tx1">
                    <a:alpha val="80000"/>
                  </a:schemeClr>
                </a:solidFill>
              </a:rPr>
              <a:t>– Managing multiple versions of components to track changes and handle rollbacks.</a:t>
            </a:r>
          </a:p>
          <a:p>
            <a:r>
              <a:rPr lang="en-US" sz="2000" b="1">
                <a:solidFill>
                  <a:schemeClr val="tx1">
                    <a:alpha val="80000"/>
                  </a:schemeClr>
                </a:solidFill>
              </a:rPr>
              <a:t>Documentation </a:t>
            </a:r>
            <a:r>
              <a:rPr lang="en-US" sz="2000">
                <a:solidFill>
                  <a:schemeClr val="tx1">
                    <a:alpha val="80000"/>
                  </a:schemeClr>
                </a:solidFill>
              </a:rPr>
              <a:t>– Maintaining detailed records of each version, including changes made.</a:t>
            </a:r>
          </a:p>
          <a:p>
            <a:endParaRPr lang="en-US" sz="2000">
              <a:solidFill>
                <a:srgbClr val="000000">
                  <a:alpha val="80000"/>
                </a:srgb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8243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55EF130-FC87-AAEE-DCB6-E28239D5840C}"/>
              </a:ext>
            </a:extLst>
          </p:cNvPr>
          <p:cNvSpPr>
            <a:spLocks noGrp="1"/>
          </p:cNvSpPr>
          <p:nvPr>
            <p:ph type="title"/>
          </p:nvPr>
        </p:nvSpPr>
        <p:spPr>
          <a:xfrm>
            <a:off x="1188069" y="381935"/>
            <a:ext cx="4008583" cy="5974414"/>
          </a:xfrm>
        </p:spPr>
        <p:txBody>
          <a:bodyPr anchor="ctr">
            <a:normAutofit/>
          </a:bodyPr>
          <a:lstStyle/>
          <a:p>
            <a:r>
              <a:rPr lang="en-US">
                <a:solidFill>
                  <a:srgbClr val="FFFFFF"/>
                </a:solidFill>
              </a:rPr>
              <a:t>Configuration Status/Reporting</a:t>
            </a:r>
          </a:p>
        </p:txBody>
      </p:sp>
      <p:grpSp>
        <p:nvGrpSpPr>
          <p:cNvPr id="24" name="Group 23">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36B02060-618E-C3B0-54B8-D5FFF8D7C8C9}"/>
              </a:ext>
            </a:extLst>
          </p:cNvPr>
          <p:cNvSpPr>
            <a:spLocks noGrp="1"/>
          </p:cNvSpPr>
          <p:nvPr>
            <p:ph idx="1"/>
          </p:nvPr>
        </p:nvSpPr>
        <p:spPr>
          <a:xfrm>
            <a:off x="6297233" y="518400"/>
            <a:ext cx="4771607" cy="5837949"/>
          </a:xfrm>
        </p:spPr>
        <p:txBody>
          <a:bodyPr vert="horz" lIns="91440" tIns="45720" rIns="91440" bIns="45720" rtlCol="0" anchor="ctr">
            <a:normAutofit/>
          </a:bodyPr>
          <a:lstStyle/>
          <a:p>
            <a:r>
              <a:rPr lang="en-US" sz="2000">
                <a:solidFill>
                  <a:schemeClr val="tx1">
                    <a:alpha val="80000"/>
                  </a:schemeClr>
                </a:solidFill>
                <a:ea typeface="+mn-lt"/>
                <a:cs typeface="+mn-lt"/>
              </a:rPr>
              <a:t>Configuration status reporting involves </a:t>
            </a:r>
            <a:r>
              <a:rPr lang="en-US" sz="2000" b="1">
                <a:solidFill>
                  <a:schemeClr val="tx1">
                    <a:alpha val="80000"/>
                  </a:schemeClr>
                </a:solidFill>
                <a:ea typeface="+mn-lt"/>
                <a:cs typeface="+mn-lt"/>
              </a:rPr>
              <a:t>recording and reporting on the current state of CIs</a:t>
            </a:r>
            <a:r>
              <a:rPr lang="en-US" sz="2000">
                <a:solidFill>
                  <a:schemeClr val="tx1">
                    <a:alpha val="80000"/>
                  </a:schemeClr>
                </a:solidFill>
                <a:ea typeface="+mn-lt"/>
                <a:cs typeface="+mn-lt"/>
              </a:rPr>
              <a:t>. This includes detailed descriptions of hardware, software, firmware, and any changes or departures from established baselines during design and production.</a:t>
            </a:r>
          </a:p>
          <a:p>
            <a:pPr marL="0" indent="0">
              <a:buNone/>
            </a:pPr>
            <a:r>
              <a:rPr lang="en-US" sz="2000" b="1">
                <a:solidFill>
                  <a:schemeClr val="tx1">
                    <a:alpha val="80000"/>
                  </a:schemeClr>
                </a:solidFill>
              </a:rPr>
              <a:t>Benefits</a:t>
            </a:r>
            <a:r>
              <a:rPr lang="en-US" sz="2000">
                <a:solidFill>
                  <a:schemeClr val="tx1">
                    <a:alpha val="80000"/>
                  </a:schemeClr>
                </a:solidFill>
              </a:rPr>
              <a:t> </a:t>
            </a:r>
          </a:p>
          <a:p>
            <a:r>
              <a:rPr lang="en-US" sz="2000">
                <a:solidFill>
                  <a:schemeClr val="tx1">
                    <a:alpha val="80000"/>
                  </a:schemeClr>
                </a:solidFill>
              </a:rPr>
              <a:t>Clear reporting provides insight on the current state of configurations</a:t>
            </a:r>
          </a:p>
          <a:p>
            <a:r>
              <a:rPr lang="en-US" sz="2000">
                <a:solidFill>
                  <a:schemeClr val="tx1">
                    <a:alpha val="80000"/>
                  </a:schemeClr>
                </a:solidFill>
              </a:rPr>
              <a:t> Rapid Issue Resolution</a:t>
            </a:r>
          </a:p>
          <a:p>
            <a:r>
              <a:rPr lang="en-US" sz="2000">
                <a:solidFill>
                  <a:schemeClr val="tx1">
                    <a:alpha val="80000"/>
                  </a:schemeClr>
                </a:solidFill>
              </a:rPr>
              <a:t>Assured Compliance</a:t>
            </a:r>
          </a:p>
        </p:txBody>
      </p:sp>
      <p:cxnSp>
        <p:nvCxnSpPr>
          <p:cNvPr id="27" name="Straight Connector 2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3905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55EF130-FC87-AAEE-DCB6-E28239D5840C}"/>
              </a:ext>
            </a:extLst>
          </p:cNvPr>
          <p:cNvSpPr>
            <a:spLocks noGrp="1"/>
          </p:cNvSpPr>
          <p:nvPr>
            <p:ph type="title"/>
          </p:nvPr>
        </p:nvSpPr>
        <p:spPr>
          <a:xfrm>
            <a:off x="1188069" y="381935"/>
            <a:ext cx="4298868" cy="5974414"/>
          </a:xfrm>
        </p:spPr>
        <p:txBody>
          <a:bodyPr anchor="ctr">
            <a:normAutofit/>
          </a:bodyPr>
          <a:lstStyle/>
          <a:p>
            <a:r>
              <a:rPr lang="en-US">
                <a:solidFill>
                  <a:srgbClr val="FFFFFF"/>
                </a:solidFill>
              </a:rPr>
              <a:t>Configuration Status/Reporting:</a:t>
            </a:r>
            <a:br>
              <a:rPr lang="en-US">
                <a:solidFill>
                  <a:srgbClr val="FFFFFF"/>
                </a:solidFill>
              </a:rPr>
            </a:br>
            <a:r>
              <a:rPr lang="en-US">
                <a:solidFill>
                  <a:srgbClr val="FFFFFF"/>
                </a:solidFill>
              </a:rPr>
              <a:t>Key Aspects</a:t>
            </a:r>
          </a:p>
        </p:txBody>
      </p:sp>
      <p:grpSp>
        <p:nvGrpSpPr>
          <p:cNvPr id="24" name="Group 23">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cxnSp>
        <p:nvCxnSpPr>
          <p:cNvPr id="27" name="Straight Connector 2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19" name="Content Placeholder 18">
            <a:extLst>
              <a:ext uri="{FF2B5EF4-FFF2-40B4-BE49-F238E27FC236}">
                <a16:creationId xmlns:a16="http://schemas.microsoft.com/office/drawing/2014/main" id="{ABDEED4E-644D-F16A-9130-99E7AF6339B7}"/>
              </a:ext>
            </a:extLst>
          </p:cNvPr>
          <p:cNvSpPr>
            <a:spLocks noGrp="1"/>
          </p:cNvSpPr>
          <p:nvPr>
            <p:ph idx="1"/>
          </p:nvPr>
        </p:nvSpPr>
        <p:spPr>
          <a:xfrm>
            <a:off x="6454140" y="1711325"/>
            <a:ext cx="5090160" cy="5806758"/>
          </a:xfrm>
        </p:spPr>
        <p:txBody>
          <a:bodyPr vert="horz" lIns="91440" tIns="45720" rIns="91440" bIns="45720" rtlCol="0" anchor="t">
            <a:normAutofit/>
          </a:bodyPr>
          <a:lstStyle/>
          <a:p>
            <a:r>
              <a:rPr lang="en-US" sz="2000" b="1"/>
              <a:t>Recording CI descriptions</a:t>
            </a:r>
            <a:r>
              <a:rPr lang="en-US" sz="2000"/>
              <a:t> – Document information about each CI. Ensure that data is up to date to reflect changes or modifications accurately. </a:t>
            </a:r>
          </a:p>
          <a:p>
            <a:r>
              <a:rPr lang="en-US" sz="2000" b="1"/>
              <a:t>Reporting Departures from Baselines</a:t>
            </a:r>
            <a:r>
              <a:rPr lang="en-US" sz="2000"/>
              <a:t> – Track all deviations from the approved baseline configuration</a:t>
            </a:r>
          </a:p>
          <a:p>
            <a:r>
              <a:rPr lang="en-US" sz="2000" b="1"/>
              <a:t>Verification of Baseline Configuration </a:t>
            </a:r>
            <a:r>
              <a:rPr lang="en-US" sz="2000"/>
              <a:t>– Verify the current configuration against the established baseline. Ensure that any approved modifications are documented.</a:t>
            </a:r>
          </a:p>
        </p:txBody>
      </p:sp>
    </p:spTree>
    <p:extLst>
      <p:ext uri="{BB962C8B-B14F-4D97-AF65-F5344CB8AC3E}">
        <p14:creationId xmlns:p14="http://schemas.microsoft.com/office/powerpoint/2010/main" val="38151238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EBBF2F8-D18A-AFCD-D3E6-65954417D26A}"/>
              </a:ext>
            </a:extLst>
          </p:cNvPr>
          <p:cNvSpPr>
            <a:spLocks noGrp="1"/>
          </p:cNvSpPr>
          <p:nvPr>
            <p:ph type="title"/>
          </p:nvPr>
        </p:nvSpPr>
        <p:spPr>
          <a:xfrm>
            <a:off x="1188069" y="381935"/>
            <a:ext cx="4008583" cy="5974414"/>
          </a:xfrm>
        </p:spPr>
        <p:txBody>
          <a:bodyPr anchor="ctr">
            <a:normAutofit/>
          </a:bodyPr>
          <a:lstStyle/>
          <a:p>
            <a:r>
              <a:rPr lang="en-US" sz="3800">
                <a:solidFill>
                  <a:srgbClr val="FFFFFF"/>
                </a:solidFill>
              </a:rPr>
              <a:t>Configuration Verification/Audit</a:t>
            </a:r>
          </a:p>
        </p:txBody>
      </p:sp>
      <p:grpSp>
        <p:nvGrpSpPr>
          <p:cNvPr id="22" name="Group 2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3284E33B-384A-1343-8795-803A0A86F5A2}"/>
              </a:ext>
            </a:extLst>
          </p:cNvPr>
          <p:cNvSpPr>
            <a:spLocks noGrp="1"/>
          </p:cNvSpPr>
          <p:nvPr>
            <p:ph idx="1"/>
          </p:nvPr>
        </p:nvSpPr>
        <p:spPr>
          <a:xfrm>
            <a:off x="6297233" y="518400"/>
            <a:ext cx="4771607" cy="5837949"/>
          </a:xfrm>
        </p:spPr>
        <p:txBody>
          <a:bodyPr vert="horz" lIns="91440" tIns="45720" rIns="91440" bIns="45720" rtlCol="0" anchor="ctr">
            <a:normAutofit/>
          </a:bodyPr>
          <a:lstStyle/>
          <a:p>
            <a:r>
              <a:rPr lang="en-US" sz="2000" b="1">
                <a:solidFill>
                  <a:schemeClr val="tx1">
                    <a:alpha val="80000"/>
                  </a:schemeClr>
                </a:solidFill>
                <a:ea typeface="+mn-lt"/>
                <a:cs typeface="+mn-lt"/>
              </a:rPr>
              <a:t>an independent review </a:t>
            </a:r>
            <a:r>
              <a:rPr lang="en-US" sz="2000">
                <a:solidFill>
                  <a:schemeClr val="tx1">
                    <a:alpha val="80000"/>
                  </a:schemeClr>
                </a:solidFill>
                <a:ea typeface="+mn-lt"/>
                <a:cs typeface="+mn-lt"/>
              </a:rPr>
              <a:t>of hardware and software to assess compliance with established performance requirements, standards, and baselines. </a:t>
            </a:r>
          </a:p>
          <a:p>
            <a:pPr marL="0" indent="0">
              <a:buNone/>
            </a:pPr>
            <a:r>
              <a:rPr lang="en-US" sz="2000" b="1">
                <a:solidFill>
                  <a:schemeClr val="tx1">
                    <a:alpha val="80000"/>
                  </a:schemeClr>
                </a:solidFill>
              </a:rPr>
              <a:t>Benefits </a:t>
            </a:r>
          </a:p>
          <a:p>
            <a:r>
              <a:rPr lang="en-US" sz="2000">
                <a:solidFill>
                  <a:schemeClr val="tx1">
                    <a:alpha val="80000"/>
                  </a:schemeClr>
                </a:solidFill>
              </a:rPr>
              <a:t>Quality assurance by ensuring the system functions are as intended</a:t>
            </a:r>
          </a:p>
          <a:p>
            <a:r>
              <a:rPr lang="en-US" sz="2000">
                <a:solidFill>
                  <a:schemeClr val="tx1">
                    <a:alpha val="80000"/>
                  </a:schemeClr>
                </a:solidFill>
              </a:rPr>
              <a:t> Risk mitigation by identifying noncompliant or discrepencies early</a:t>
            </a:r>
          </a:p>
          <a:p>
            <a:r>
              <a:rPr lang="en-US" sz="2000">
                <a:solidFill>
                  <a:schemeClr val="tx1">
                    <a:alpha val="80000"/>
                  </a:schemeClr>
                </a:solidFill>
              </a:rPr>
              <a:t>Compliance – Ensures adherence to requlatory and industry standards</a:t>
            </a:r>
          </a:p>
          <a:p>
            <a:r>
              <a:rPr lang="en-US" sz="2000">
                <a:solidFill>
                  <a:schemeClr val="tx1">
                    <a:alpha val="80000"/>
                  </a:schemeClr>
                </a:solidFill>
              </a:rPr>
              <a:t>Improved Documentation by enhancing the accurracy and completeness of configuration documentation.</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9808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EBBF2F8-D18A-AFCD-D3E6-65954417D26A}"/>
              </a:ext>
            </a:extLst>
          </p:cNvPr>
          <p:cNvSpPr>
            <a:spLocks noGrp="1"/>
          </p:cNvSpPr>
          <p:nvPr>
            <p:ph type="title"/>
          </p:nvPr>
        </p:nvSpPr>
        <p:spPr>
          <a:xfrm>
            <a:off x="1188069" y="381935"/>
            <a:ext cx="4008583" cy="5974414"/>
          </a:xfrm>
        </p:spPr>
        <p:txBody>
          <a:bodyPr anchor="ctr">
            <a:normAutofit/>
          </a:bodyPr>
          <a:lstStyle/>
          <a:p>
            <a:r>
              <a:rPr lang="en-US" sz="3800">
                <a:solidFill>
                  <a:srgbClr val="FFFFFF"/>
                </a:solidFill>
              </a:rPr>
              <a:t>Configuration Verification/Audit:</a:t>
            </a:r>
            <a:br>
              <a:rPr lang="en-US" sz="3800">
                <a:solidFill>
                  <a:srgbClr val="FFFFFF"/>
                </a:solidFill>
              </a:rPr>
            </a:br>
            <a:r>
              <a:rPr lang="en-US" sz="3800">
                <a:solidFill>
                  <a:srgbClr val="FFFFFF"/>
                </a:solidFill>
              </a:rPr>
              <a:t>Key Aspects</a:t>
            </a:r>
          </a:p>
        </p:txBody>
      </p:sp>
      <p:grpSp>
        <p:nvGrpSpPr>
          <p:cNvPr id="22" name="Group 2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3284E33B-384A-1343-8795-803A0A86F5A2}"/>
              </a:ext>
            </a:extLst>
          </p:cNvPr>
          <p:cNvSpPr>
            <a:spLocks noGrp="1"/>
          </p:cNvSpPr>
          <p:nvPr>
            <p:ph idx="1"/>
          </p:nvPr>
        </p:nvSpPr>
        <p:spPr>
          <a:xfrm>
            <a:off x="6297233" y="518400"/>
            <a:ext cx="4771607" cy="5837949"/>
          </a:xfrm>
        </p:spPr>
        <p:txBody>
          <a:bodyPr vert="horz" lIns="91440" tIns="45720" rIns="91440" bIns="45720" rtlCol="0" anchor="ctr">
            <a:normAutofit/>
          </a:bodyPr>
          <a:lstStyle/>
          <a:p>
            <a:r>
              <a:rPr lang="en-US" sz="2000" b="1">
                <a:solidFill>
                  <a:srgbClr val="000000">
                    <a:alpha val="80000"/>
                  </a:srgbClr>
                </a:solidFill>
              </a:rPr>
              <a:t>Independent Review</a:t>
            </a:r>
            <a:r>
              <a:rPr lang="en-US" sz="2000">
                <a:solidFill>
                  <a:srgbClr val="000000">
                    <a:alpha val="80000"/>
                  </a:srgbClr>
                </a:solidFill>
              </a:rPr>
              <a:t> – Audits are conducted by an independent team or third party (to ensure impartiality)</a:t>
            </a:r>
          </a:p>
          <a:p>
            <a:r>
              <a:rPr lang="en-US" sz="2000" b="1">
                <a:solidFill>
                  <a:srgbClr val="000000">
                    <a:alpha val="80000"/>
                  </a:srgbClr>
                </a:solidFill>
              </a:rPr>
              <a:t>Assessment of Compliance</a:t>
            </a:r>
            <a:r>
              <a:rPr lang="en-US" sz="2000">
                <a:solidFill>
                  <a:srgbClr val="000000">
                    <a:alpha val="80000"/>
                  </a:srgbClr>
                </a:solidFill>
              </a:rPr>
              <a:t>- Evaluate compliance with established performace requirements (commercial or MTL-STD)</a:t>
            </a:r>
          </a:p>
          <a:p>
            <a:r>
              <a:rPr lang="en-US" sz="2000" b="1">
                <a:solidFill>
                  <a:srgbClr val="000000">
                    <a:alpha val="80000"/>
                  </a:srgbClr>
                </a:solidFill>
              </a:rPr>
              <a:t>Verification of Configuration Documentation</a:t>
            </a:r>
            <a:r>
              <a:rPr lang="en-US" sz="2000">
                <a:solidFill>
                  <a:srgbClr val="000000">
                    <a:alpha val="80000"/>
                  </a:srgbClr>
                </a:solidFill>
              </a:rPr>
              <a:t> – Review documentation to ensure it accurately reflects the current state of the system</a:t>
            </a:r>
          </a:p>
          <a:p>
            <a:r>
              <a:rPr lang="en-US" sz="2000" b="1">
                <a:solidFill>
                  <a:srgbClr val="000000">
                    <a:alpha val="80000"/>
                  </a:srgbClr>
                </a:solidFill>
              </a:rPr>
              <a:t>Pre-Acceptance Checks </a:t>
            </a:r>
            <a:r>
              <a:rPr lang="en-US" sz="2000">
                <a:solidFill>
                  <a:srgbClr val="000000">
                    <a:alpha val="80000"/>
                  </a:srgbClr>
                </a:solidFill>
              </a:rPr>
              <a:t>– Perform checks on the system and subsystems to confirm they meet all criteria before integrating into the archtectural baseline</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931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155C20-3F0E-4576-8A0B-C345B6231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a:extLst>
              <a:ext uri="{FF2B5EF4-FFF2-40B4-BE49-F238E27FC236}">
                <a16:creationId xmlns:a16="http://schemas.microsoft.com/office/drawing/2014/main" id="{DC0C84AB-26E4-653A-038F-30203C8488B6}"/>
              </a:ext>
            </a:extLst>
          </p:cNvPr>
          <p:cNvSpPr>
            <a:spLocks noGrp="1"/>
          </p:cNvSpPr>
          <p:nvPr>
            <p:ph type="ctrTitle"/>
          </p:nvPr>
        </p:nvSpPr>
        <p:spPr>
          <a:xfrm>
            <a:off x="466730" y="1598246"/>
            <a:ext cx="4554659" cy="5034817"/>
          </a:xfrm>
        </p:spPr>
        <p:txBody>
          <a:bodyPr vert="horz" lIns="91440" tIns="45720" rIns="91440" bIns="45720" rtlCol="0" anchor="t">
            <a:normAutofit/>
          </a:bodyPr>
          <a:lstStyle/>
          <a:p>
            <a:pPr algn="l"/>
            <a:r>
              <a:rPr lang="en-US" sz="6200">
                <a:solidFill>
                  <a:srgbClr val="FFFFFF"/>
                </a:solidFill>
              </a:rPr>
              <a:t>Introduction to Software Configuration Management (SCM)</a:t>
            </a:r>
          </a:p>
        </p:txBody>
      </p:sp>
      <p:sp>
        <p:nvSpPr>
          <p:cNvPr id="6" name="Content Placeholder 5">
            <a:extLst>
              <a:ext uri="{FF2B5EF4-FFF2-40B4-BE49-F238E27FC236}">
                <a16:creationId xmlns:a16="http://schemas.microsoft.com/office/drawing/2014/main" id="{DE6D6B25-FCF2-C8FC-3F24-5B0061266E67}"/>
              </a:ext>
            </a:extLst>
          </p:cNvPr>
          <p:cNvSpPr>
            <a:spLocks noGrp="1"/>
          </p:cNvSpPr>
          <p:nvPr>
            <p:ph type="subTitle" idx="1"/>
          </p:nvPr>
        </p:nvSpPr>
        <p:spPr>
          <a:xfrm>
            <a:off x="5792994" y="1590840"/>
            <a:ext cx="5010506" cy="5007531"/>
          </a:xfrm>
        </p:spPr>
        <p:txBody>
          <a:bodyPr vert="horz" lIns="91440" tIns="45720" rIns="91440" bIns="45720" rtlCol="0">
            <a:normAutofit/>
          </a:bodyPr>
          <a:lstStyle/>
          <a:p>
            <a:pPr algn="l"/>
            <a:r>
              <a:rPr lang="en-US">
                <a:solidFill>
                  <a:srgbClr val="FFFFFF"/>
                </a:solidFill>
                <a:ea typeface="+mn-lt"/>
                <a:cs typeface="+mn-lt"/>
              </a:rPr>
              <a:t>Software Configuration Management (SCM) is a critical discipline within software engineering that focuses on systematically managing and controlling changes to software products throughout their lifecycle. SCM ensures that software remains consistent, reliable, and traceable, providing a structured approach to handling the complexities of software development.</a:t>
            </a:r>
            <a:endParaRPr lang="en-US">
              <a:solidFill>
                <a:srgbClr val="FFFFFF"/>
              </a:solidFill>
            </a:endParaRPr>
          </a:p>
        </p:txBody>
      </p:sp>
      <p:cxnSp>
        <p:nvCxnSpPr>
          <p:cNvPr id="12" name="Straight Connector 1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0" name="Graphic 21">
            <a:extLst>
              <a:ext uri="{FF2B5EF4-FFF2-40B4-BE49-F238E27FC236}">
                <a16:creationId xmlns:a16="http://schemas.microsoft.com/office/drawing/2014/main" id="{0BAEB82B-9A6B-4982-B56B-7529C6EA9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3128" y="1731109"/>
            <a:ext cx="139039" cy="136646"/>
          </a:xfrm>
          <a:custGeom>
            <a:avLst/>
            <a:gdLst>
              <a:gd name="connsiteX0" fmla="*/ 129602 w 139039"/>
              <a:gd name="connsiteY0" fmla="*/ 59048 h 136646"/>
              <a:gd name="connsiteX1" fmla="*/ 78957 w 139039"/>
              <a:gd name="connsiteY1" fmla="*/ 59048 h 136646"/>
              <a:gd name="connsiteX2" fmla="*/ 78957 w 139039"/>
              <a:gd name="connsiteY2" fmla="*/ 9275 h 136646"/>
              <a:gd name="connsiteX3" fmla="*/ 69520 w 139039"/>
              <a:gd name="connsiteY3" fmla="*/ 0 h 136646"/>
              <a:gd name="connsiteX4" fmla="*/ 60082 w 139039"/>
              <a:gd name="connsiteY4" fmla="*/ 9275 h 136646"/>
              <a:gd name="connsiteX5" fmla="*/ 60082 w 139039"/>
              <a:gd name="connsiteY5" fmla="*/ 59048 h 136646"/>
              <a:gd name="connsiteX6" fmla="*/ 9437 w 139039"/>
              <a:gd name="connsiteY6" fmla="*/ 59048 h 136646"/>
              <a:gd name="connsiteX7" fmla="*/ 0 w 139039"/>
              <a:gd name="connsiteY7" fmla="*/ 68323 h 136646"/>
              <a:gd name="connsiteX8" fmla="*/ 9437 w 139039"/>
              <a:gd name="connsiteY8" fmla="*/ 77598 h 136646"/>
              <a:gd name="connsiteX9" fmla="*/ 60082 w 139039"/>
              <a:gd name="connsiteY9" fmla="*/ 77598 h 136646"/>
              <a:gd name="connsiteX10" fmla="*/ 60082 w 139039"/>
              <a:gd name="connsiteY10" fmla="*/ 127371 h 136646"/>
              <a:gd name="connsiteX11" fmla="*/ 69520 w 139039"/>
              <a:gd name="connsiteY11" fmla="*/ 136646 h 136646"/>
              <a:gd name="connsiteX12" fmla="*/ 78957 w 139039"/>
              <a:gd name="connsiteY12" fmla="*/ 127371 h 136646"/>
              <a:gd name="connsiteX13" fmla="*/ 78957 w 139039"/>
              <a:gd name="connsiteY13" fmla="*/ 77598 h 136646"/>
              <a:gd name="connsiteX14" fmla="*/ 129602 w 139039"/>
              <a:gd name="connsiteY14" fmla="*/ 77598 h 136646"/>
              <a:gd name="connsiteX15" fmla="*/ 139039 w 139039"/>
              <a:gd name="connsiteY15" fmla="*/ 68323 h 136646"/>
              <a:gd name="connsiteX16" fmla="*/ 129602 w 139039"/>
              <a:gd name="connsiteY16" fmla="*/ 59048 h 1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6646">
                <a:moveTo>
                  <a:pt x="129602" y="59048"/>
                </a:moveTo>
                <a:lnTo>
                  <a:pt x="78957" y="59048"/>
                </a:lnTo>
                <a:lnTo>
                  <a:pt x="78957" y="9275"/>
                </a:lnTo>
                <a:cubicBezTo>
                  <a:pt x="78957" y="4152"/>
                  <a:pt x="74731" y="0"/>
                  <a:pt x="69520" y="0"/>
                </a:cubicBezTo>
                <a:cubicBezTo>
                  <a:pt x="64308" y="0"/>
                  <a:pt x="60082" y="4152"/>
                  <a:pt x="60082" y="9275"/>
                </a:cubicBezTo>
                <a:lnTo>
                  <a:pt x="60082" y="59048"/>
                </a:lnTo>
                <a:lnTo>
                  <a:pt x="9437" y="59048"/>
                </a:lnTo>
                <a:cubicBezTo>
                  <a:pt x="4225" y="59048"/>
                  <a:pt x="0" y="63201"/>
                  <a:pt x="0" y="68323"/>
                </a:cubicBezTo>
                <a:cubicBezTo>
                  <a:pt x="0" y="73445"/>
                  <a:pt x="4225" y="77598"/>
                  <a:pt x="9437" y="77598"/>
                </a:cubicBezTo>
                <a:lnTo>
                  <a:pt x="60082" y="77598"/>
                </a:lnTo>
                <a:lnTo>
                  <a:pt x="60082" y="127371"/>
                </a:lnTo>
                <a:cubicBezTo>
                  <a:pt x="60082" y="132493"/>
                  <a:pt x="64308" y="136646"/>
                  <a:pt x="69520" y="136646"/>
                </a:cubicBezTo>
                <a:cubicBezTo>
                  <a:pt x="74731" y="136646"/>
                  <a:pt x="78957" y="132493"/>
                  <a:pt x="78957" y="127371"/>
                </a:cubicBezTo>
                <a:lnTo>
                  <a:pt x="78957" y="77598"/>
                </a:lnTo>
                <a:lnTo>
                  <a:pt x="129602" y="77598"/>
                </a:lnTo>
                <a:cubicBezTo>
                  <a:pt x="134814" y="77598"/>
                  <a:pt x="139039" y="73445"/>
                  <a:pt x="139039" y="68323"/>
                </a:cubicBezTo>
                <a:cubicBezTo>
                  <a:pt x="139039" y="63201"/>
                  <a:pt x="134814" y="59048"/>
                  <a:pt x="129602" y="59048"/>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2" name="Graphic 17">
            <a:extLst>
              <a:ext uri="{FF2B5EF4-FFF2-40B4-BE49-F238E27FC236}">
                <a16:creationId xmlns:a16="http://schemas.microsoft.com/office/drawing/2014/main" id="{FC71CE45-EECF-4555-AD4B-1B3D0D5D1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1908" y="1956458"/>
            <a:ext cx="91138" cy="89570"/>
          </a:xfrm>
          <a:custGeom>
            <a:avLst/>
            <a:gdLst>
              <a:gd name="connsiteX0" fmla="*/ 91138 w 91138"/>
              <a:gd name="connsiteY0" fmla="*/ 44785 h 89570"/>
              <a:gd name="connsiteX1" fmla="*/ 45569 w 91138"/>
              <a:gd name="connsiteY1" fmla="*/ 89570 h 89570"/>
              <a:gd name="connsiteX2" fmla="*/ 0 w 91138"/>
              <a:gd name="connsiteY2" fmla="*/ 44785 h 89570"/>
              <a:gd name="connsiteX3" fmla="*/ 45569 w 91138"/>
              <a:gd name="connsiteY3" fmla="*/ 0 h 89570"/>
              <a:gd name="connsiteX4" fmla="*/ 91138 w 91138"/>
              <a:gd name="connsiteY4" fmla="*/ 44785 h 89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89570">
                <a:moveTo>
                  <a:pt x="91138" y="44785"/>
                </a:moveTo>
                <a:cubicBezTo>
                  <a:pt x="91138" y="69519"/>
                  <a:pt x="70736" y="89570"/>
                  <a:pt x="45569" y="89570"/>
                </a:cubicBezTo>
                <a:cubicBezTo>
                  <a:pt x="20402" y="89570"/>
                  <a:pt x="0" y="69519"/>
                  <a:pt x="0" y="44785"/>
                </a:cubicBezTo>
                <a:cubicBezTo>
                  <a:pt x="0" y="20051"/>
                  <a:pt x="20402" y="0"/>
                  <a:pt x="45569" y="0"/>
                </a:cubicBezTo>
                <a:cubicBezTo>
                  <a:pt x="70736" y="0"/>
                  <a:pt x="91138" y="20051"/>
                  <a:pt x="91138" y="44785"/>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3" name="Graphic 22">
            <a:extLst>
              <a:ext uri="{FF2B5EF4-FFF2-40B4-BE49-F238E27FC236}">
                <a16:creationId xmlns:a16="http://schemas.microsoft.com/office/drawing/2014/main" id="{53AA89D1-0C70-46BB-8E35-5722A4B18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7588" y="2177021"/>
            <a:ext cx="127714" cy="125516"/>
          </a:xfrm>
          <a:custGeom>
            <a:avLst/>
            <a:gdLst>
              <a:gd name="connsiteX0" fmla="*/ 63857 w 127714"/>
              <a:gd name="connsiteY0" fmla="*/ 18549 h 125516"/>
              <a:gd name="connsiteX1" fmla="*/ 108840 w 127714"/>
              <a:gd name="connsiteY1" fmla="*/ 62758 h 125516"/>
              <a:gd name="connsiteX2" fmla="*/ 63857 w 127714"/>
              <a:gd name="connsiteY2" fmla="*/ 106967 h 125516"/>
              <a:gd name="connsiteX3" fmla="*/ 18874 w 127714"/>
              <a:gd name="connsiteY3" fmla="*/ 62758 h 125516"/>
              <a:gd name="connsiteX4" fmla="*/ 63857 w 127714"/>
              <a:gd name="connsiteY4" fmla="*/ 18549 h 125516"/>
              <a:gd name="connsiteX5" fmla="*/ 63857 w 127714"/>
              <a:gd name="connsiteY5" fmla="*/ 0 h 125516"/>
              <a:gd name="connsiteX6" fmla="*/ 0 w 127714"/>
              <a:gd name="connsiteY6" fmla="*/ 62758 h 125516"/>
              <a:gd name="connsiteX7" fmla="*/ 63857 w 127714"/>
              <a:gd name="connsiteY7" fmla="*/ 125516 h 125516"/>
              <a:gd name="connsiteX8" fmla="*/ 127714 w 127714"/>
              <a:gd name="connsiteY8" fmla="*/ 62758 h 125516"/>
              <a:gd name="connsiteX9" fmla="*/ 63857 w 127714"/>
              <a:gd name="connsiteY9" fmla="*/ 0 h 12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5516">
                <a:moveTo>
                  <a:pt x="63857" y="18549"/>
                </a:moveTo>
                <a:cubicBezTo>
                  <a:pt x="88700" y="18549"/>
                  <a:pt x="108840" y="38342"/>
                  <a:pt x="108840" y="62758"/>
                </a:cubicBezTo>
                <a:cubicBezTo>
                  <a:pt x="108840" y="87174"/>
                  <a:pt x="88700" y="106967"/>
                  <a:pt x="63857" y="106967"/>
                </a:cubicBezTo>
                <a:cubicBezTo>
                  <a:pt x="39014" y="106967"/>
                  <a:pt x="18874" y="87174"/>
                  <a:pt x="18874" y="62758"/>
                </a:cubicBezTo>
                <a:cubicBezTo>
                  <a:pt x="18898" y="38352"/>
                  <a:pt x="39024" y="18573"/>
                  <a:pt x="63857" y="18549"/>
                </a:cubicBezTo>
                <a:moveTo>
                  <a:pt x="63857" y="0"/>
                </a:moveTo>
                <a:cubicBezTo>
                  <a:pt x="28590" y="0"/>
                  <a:pt x="0" y="28098"/>
                  <a:pt x="0" y="62758"/>
                </a:cubicBezTo>
                <a:cubicBezTo>
                  <a:pt x="0" y="97418"/>
                  <a:pt x="28590" y="125516"/>
                  <a:pt x="63857" y="125516"/>
                </a:cubicBezTo>
                <a:cubicBezTo>
                  <a:pt x="99124" y="125516"/>
                  <a:pt x="127714" y="97418"/>
                  <a:pt x="127714" y="62758"/>
                </a:cubicBezTo>
                <a:cubicBezTo>
                  <a:pt x="127714" y="28098"/>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3151899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155C20-3F0E-4576-8A0B-C345B6231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a:extLst>
              <a:ext uri="{FF2B5EF4-FFF2-40B4-BE49-F238E27FC236}">
                <a16:creationId xmlns:a16="http://schemas.microsoft.com/office/drawing/2014/main" id="{DC0C84AB-26E4-653A-038F-30203C8488B6}"/>
              </a:ext>
            </a:extLst>
          </p:cNvPr>
          <p:cNvSpPr>
            <a:spLocks noGrp="1"/>
          </p:cNvSpPr>
          <p:nvPr>
            <p:ph type="title"/>
          </p:nvPr>
        </p:nvSpPr>
        <p:spPr>
          <a:xfrm>
            <a:off x="466730" y="1598246"/>
            <a:ext cx="4554659" cy="5034817"/>
          </a:xfrm>
        </p:spPr>
        <p:txBody>
          <a:bodyPr vert="horz" lIns="91440" tIns="45720" rIns="91440" bIns="45720" rtlCol="0" anchor="t">
            <a:normAutofit/>
          </a:bodyPr>
          <a:lstStyle/>
          <a:p>
            <a:r>
              <a:rPr lang="en-US" sz="8000" kern="1200">
                <a:solidFill>
                  <a:srgbClr val="FFFFFF"/>
                </a:solidFill>
                <a:latin typeface="+mj-lt"/>
                <a:ea typeface="+mj-ea"/>
                <a:cs typeface="+mj-cs"/>
              </a:rPr>
              <a:t>Tasks in SCM</a:t>
            </a:r>
          </a:p>
        </p:txBody>
      </p:sp>
      <p:cxnSp>
        <p:nvCxnSpPr>
          <p:cNvPr id="8" name="Straight Connector 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4" name="Graphic 21">
            <a:extLst>
              <a:ext uri="{FF2B5EF4-FFF2-40B4-BE49-F238E27FC236}">
                <a16:creationId xmlns:a16="http://schemas.microsoft.com/office/drawing/2014/main" id="{0BAEB82B-9A6B-4982-B56B-7529C6EA9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3128" y="1731109"/>
            <a:ext cx="139039" cy="136646"/>
          </a:xfrm>
          <a:custGeom>
            <a:avLst/>
            <a:gdLst>
              <a:gd name="connsiteX0" fmla="*/ 129602 w 139039"/>
              <a:gd name="connsiteY0" fmla="*/ 59048 h 136646"/>
              <a:gd name="connsiteX1" fmla="*/ 78957 w 139039"/>
              <a:gd name="connsiteY1" fmla="*/ 59048 h 136646"/>
              <a:gd name="connsiteX2" fmla="*/ 78957 w 139039"/>
              <a:gd name="connsiteY2" fmla="*/ 9275 h 136646"/>
              <a:gd name="connsiteX3" fmla="*/ 69520 w 139039"/>
              <a:gd name="connsiteY3" fmla="*/ 0 h 136646"/>
              <a:gd name="connsiteX4" fmla="*/ 60082 w 139039"/>
              <a:gd name="connsiteY4" fmla="*/ 9275 h 136646"/>
              <a:gd name="connsiteX5" fmla="*/ 60082 w 139039"/>
              <a:gd name="connsiteY5" fmla="*/ 59048 h 136646"/>
              <a:gd name="connsiteX6" fmla="*/ 9437 w 139039"/>
              <a:gd name="connsiteY6" fmla="*/ 59048 h 136646"/>
              <a:gd name="connsiteX7" fmla="*/ 0 w 139039"/>
              <a:gd name="connsiteY7" fmla="*/ 68323 h 136646"/>
              <a:gd name="connsiteX8" fmla="*/ 9437 w 139039"/>
              <a:gd name="connsiteY8" fmla="*/ 77598 h 136646"/>
              <a:gd name="connsiteX9" fmla="*/ 60082 w 139039"/>
              <a:gd name="connsiteY9" fmla="*/ 77598 h 136646"/>
              <a:gd name="connsiteX10" fmla="*/ 60082 w 139039"/>
              <a:gd name="connsiteY10" fmla="*/ 127371 h 136646"/>
              <a:gd name="connsiteX11" fmla="*/ 69520 w 139039"/>
              <a:gd name="connsiteY11" fmla="*/ 136646 h 136646"/>
              <a:gd name="connsiteX12" fmla="*/ 78957 w 139039"/>
              <a:gd name="connsiteY12" fmla="*/ 127371 h 136646"/>
              <a:gd name="connsiteX13" fmla="*/ 78957 w 139039"/>
              <a:gd name="connsiteY13" fmla="*/ 77598 h 136646"/>
              <a:gd name="connsiteX14" fmla="*/ 129602 w 139039"/>
              <a:gd name="connsiteY14" fmla="*/ 77598 h 136646"/>
              <a:gd name="connsiteX15" fmla="*/ 139039 w 139039"/>
              <a:gd name="connsiteY15" fmla="*/ 68323 h 136646"/>
              <a:gd name="connsiteX16" fmla="*/ 129602 w 139039"/>
              <a:gd name="connsiteY16" fmla="*/ 59048 h 1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6646">
                <a:moveTo>
                  <a:pt x="129602" y="59048"/>
                </a:moveTo>
                <a:lnTo>
                  <a:pt x="78957" y="59048"/>
                </a:lnTo>
                <a:lnTo>
                  <a:pt x="78957" y="9275"/>
                </a:lnTo>
                <a:cubicBezTo>
                  <a:pt x="78957" y="4152"/>
                  <a:pt x="74731" y="0"/>
                  <a:pt x="69520" y="0"/>
                </a:cubicBezTo>
                <a:cubicBezTo>
                  <a:pt x="64308" y="0"/>
                  <a:pt x="60082" y="4152"/>
                  <a:pt x="60082" y="9275"/>
                </a:cubicBezTo>
                <a:lnTo>
                  <a:pt x="60082" y="59048"/>
                </a:lnTo>
                <a:lnTo>
                  <a:pt x="9437" y="59048"/>
                </a:lnTo>
                <a:cubicBezTo>
                  <a:pt x="4225" y="59048"/>
                  <a:pt x="0" y="63201"/>
                  <a:pt x="0" y="68323"/>
                </a:cubicBezTo>
                <a:cubicBezTo>
                  <a:pt x="0" y="73445"/>
                  <a:pt x="4225" y="77598"/>
                  <a:pt x="9437" y="77598"/>
                </a:cubicBezTo>
                <a:lnTo>
                  <a:pt x="60082" y="77598"/>
                </a:lnTo>
                <a:lnTo>
                  <a:pt x="60082" y="127371"/>
                </a:lnTo>
                <a:cubicBezTo>
                  <a:pt x="60082" y="132493"/>
                  <a:pt x="64308" y="136646"/>
                  <a:pt x="69520" y="136646"/>
                </a:cubicBezTo>
                <a:cubicBezTo>
                  <a:pt x="74731" y="136646"/>
                  <a:pt x="78957" y="132493"/>
                  <a:pt x="78957" y="127371"/>
                </a:cubicBezTo>
                <a:lnTo>
                  <a:pt x="78957" y="77598"/>
                </a:lnTo>
                <a:lnTo>
                  <a:pt x="129602" y="77598"/>
                </a:lnTo>
                <a:cubicBezTo>
                  <a:pt x="134814" y="77598"/>
                  <a:pt x="139039" y="73445"/>
                  <a:pt x="139039" y="68323"/>
                </a:cubicBezTo>
                <a:cubicBezTo>
                  <a:pt x="139039" y="63201"/>
                  <a:pt x="134814" y="59048"/>
                  <a:pt x="129602" y="59048"/>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6" name="Graphic 17">
            <a:extLst>
              <a:ext uri="{FF2B5EF4-FFF2-40B4-BE49-F238E27FC236}">
                <a16:creationId xmlns:a16="http://schemas.microsoft.com/office/drawing/2014/main" id="{FC71CE45-EECF-4555-AD4B-1B3D0D5D1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1908" y="1956458"/>
            <a:ext cx="91138" cy="89570"/>
          </a:xfrm>
          <a:custGeom>
            <a:avLst/>
            <a:gdLst>
              <a:gd name="connsiteX0" fmla="*/ 91138 w 91138"/>
              <a:gd name="connsiteY0" fmla="*/ 44785 h 89570"/>
              <a:gd name="connsiteX1" fmla="*/ 45569 w 91138"/>
              <a:gd name="connsiteY1" fmla="*/ 89570 h 89570"/>
              <a:gd name="connsiteX2" fmla="*/ 0 w 91138"/>
              <a:gd name="connsiteY2" fmla="*/ 44785 h 89570"/>
              <a:gd name="connsiteX3" fmla="*/ 45569 w 91138"/>
              <a:gd name="connsiteY3" fmla="*/ 0 h 89570"/>
              <a:gd name="connsiteX4" fmla="*/ 91138 w 91138"/>
              <a:gd name="connsiteY4" fmla="*/ 44785 h 89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89570">
                <a:moveTo>
                  <a:pt x="91138" y="44785"/>
                </a:moveTo>
                <a:cubicBezTo>
                  <a:pt x="91138" y="69519"/>
                  <a:pt x="70736" y="89570"/>
                  <a:pt x="45569" y="89570"/>
                </a:cubicBezTo>
                <a:cubicBezTo>
                  <a:pt x="20402" y="89570"/>
                  <a:pt x="0" y="69519"/>
                  <a:pt x="0" y="44785"/>
                </a:cubicBezTo>
                <a:cubicBezTo>
                  <a:pt x="0" y="20051"/>
                  <a:pt x="20402" y="0"/>
                  <a:pt x="45569" y="0"/>
                </a:cubicBezTo>
                <a:cubicBezTo>
                  <a:pt x="70736" y="0"/>
                  <a:pt x="91138" y="20051"/>
                  <a:pt x="91138" y="44785"/>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8" name="Graphic 22">
            <a:extLst>
              <a:ext uri="{FF2B5EF4-FFF2-40B4-BE49-F238E27FC236}">
                <a16:creationId xmlns:a16="http://schemas.microsoft.com/office/drawing/2014/main" id="{53AA89D1-0C70-46BB-8E35-5722A4B18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7588" y="2177021"/>
            <a:ext cx="127714" cy="125516"/>
          </a:xfrm>
          <a:custGeom>
            <a:avLst/>
            <a:gdLst>
              <a:gd name="connsiteX0" fmla="*/ 63857 w 127714"/>
              <a:gd name="connsiteY0" fmla="*/ 18549 h 125516"/>
              <a:gd name="connsiteX1" fmla="*/ 108840 w 127714"/>
              <a:gd name="connsiteY1" fmla="*/ 62758 h 125516"/>
              <a:gd name="connsiteX2" fmla="*/ 63857 w 127714"/>
              <a:gd name="connsiteY2" fmla="*/ 106967 h 125516"/>
              <a:gd name="connsiteX3" fmla="*/ 18874 w 127714"/>
              <a:gd name="connsiteY3" fmla="*/ 62758 h 125516"/>
              <a:gd name="connsiteX4" fmla="*/ 63857 w 127714"/>
              <a:gd name="connsiteY4" fmla="*/ 18549 h 125516"/>
              <a:gd name="connsiteX5" fmla="*/ 63857 w 127714"/>
              <a:gd name="connsiteY5" fmla="*/ 0 h 125516"/>
              <a:gd name="connsiteX6" fmla="*/ 0 w 127714"/>
              <a:gd name="connsiteY6" fmla="*/ 62758 h 125516"/>
              <a:gd name="connsiteX7" fmla="*/ 63857 w 127714"/>
              <a:gd name="connsiteY7" fmla="*/ 125516 h 125516"/>
              <a:gd name="connsiteX8" fmla="*/ 127714 w 127714"/>
              <a:gd name="connsiteY8" fmla="*/ 62758 h 125516"/>
              <a:gd name="connsiteX9" fmla="*/ 63857 w 127714"/>
              <a:gd name="connsiteY9" fmla="*/ 0 h 12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5516">
                <a:moveTo>
                  <a:pt x="63857" y="18549"/>
                </a:moveTo>
                <a:cubicBezTo>
                  <a:pt x="88700" y="18549"/>
                  <a:pt x="108840" y="38342"/>
                  <a:pt x="108840" y="62758"/>
                </a:cubicBezTo>
                <a:cubicBezTo>
                  <a:pt x="108840" y="87174"/>
                  <a:pt x="88700" y="106967"/>
                  <a:pt x="63857" y="106967"/>
                </a:cubicBezTo>
                <a:cubicBezTo>
                  <a:pt x="39014" y="106967"/>
                  <a:pt x="18874" y="87174"/>
                  <a:pt x="18874" y="62758"/>
                </a:cubicBezTo>
                <a:cubicBezTo>
                  <a:pt x="18898" y="38352"/>
                  <a:pt x="39024" y="18573"/>
                  <a:pt x="63857" y="18549"/>
                </a:cubicBezTo>
                <a:moveTo>
                  <a:pt x="63857" y="0"/>
                </a:moveTo>
                <a:cubicBezTo>
                  <a:pt x="28590" y="0"/>
                  <a:pt x="0" y="28098"/>
                  <a:pt x="0" y="62758"/>
                </a:cubicBezTo>
                <a:cubicBezTo>
                  <a:pt x="0" y="97418"/>
                  <a:pt x="28590" y="125516"/>
                  <a:pt x="63857" y="125516"/>
                </a:cubicBezTo>
                <a:cubicBezTo>
                  <a:pt x="99124" y="125516"/>
                  <a:pt x="127714" y="97418"/>
                  <a:pt x="127714" y="62758"/>
                </a:cubicBezTo>
                <a:cubicBezTo>
                  <a:pt x="127714" y="28098"/>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0986012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155C20-3F0E-4576-8A0B-C345B6231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a:extLst>
              <a:ext uri="{FF2B5EF4-FFF2-40B4-BE49-F238E27FC236}">
                <a16:creationId xmlns:a16="http://schemas.microsoft.com/office/drawing/2014/main" id="{DC0C84AB-26E4-653A-038F-30203C8488B6}"/>
              </a:ext>
            </a:extLst>
          </p:cNvPr>
          <p:cNvSpPr>
            <a:spLocks noGrp="1"/>
          </p:cNvSpPr>
          <p:nvPr>
            <p:ph type="ctrTitle"/>
          </p:nvPr>
        </p:nvSpPr>
        <p:spPr>
          <a:xfrm>
            <a:off x="466730" y="1598246"/>
            <a:ext cx="4554659" cy="5034817"/>
          </a:xfrm>
        </p:spPr>
        <p:txBody>
          <a:bodyPr vert="horz" lIns="91440" tIns="45720" rIns="91440" bIns="45720" rtlCol="0" anchor="t">
            <a:normAutofit/>
          </a:bodyPr>
          <a:lstStyle/>
          <a:p>
            <a:pPr algn="l"/>
            <a:r>
              <a:rPr lang="en-US" sz="6200">
                <a:solidFill>
                  <a:srgbClr val="FFFFFF"/>
                </a:solidFill>
              </a:rPr>
              <a:t>Planning and Identification </a:t>
            </a:r>
          </a:p>
        </p:txBody>
      </p:sp>
      <p:sp>
        <p:nvSpPr>
          <p:cNvPr id="6" name="Content Placeholder 5">
            <a:extLst>
              <a:ext uri="{FF2B5EF4-FFF2-40B4-BE49-F238E27FC236}">
                <a16:creationId xmlns:a16="http://schemas.microsoft.com/office/drawing/2014/main" id="{DE6D6B25-FCF2-C8FC-3F24-5B0061266E67}"/>
              </a:ext>
            </a:extLst>
          </p:cNvPr>
          <p:cNvSpPr>
            <a:spLocks noGrp="1"/>
          </p:cNvSpPr>
          <p:nvPr>
            <p:ph type="subTitle" idx="1"/>
          </p:nvPr>
        </p:nvSpPr>
        <p:spPr>
          <a:xfrm>
            <a:off x="5792994" y="1590840"/>
            <a:ext cx="5010506" cy="5007531"/>
          </a:xfrm>
        </p:spPr>
        <p:txBody>
          <a:bodyPr vert="horz" lIns="91440" tIns="45720" rIns="91440" bIns="45720" rtlCol="0" anchor="t">
            <a:normAutofit fontScale="92500" lnSpcReduction="10000"/>
          </a:bodyPr>
          <a:lstStyle/>
          <a:p>
            <a:pPr algn="l"/>
            <a:r>
              <a:rPr lang="en-US">
                <a:solidFill>
                  <a:srgbClr val="FFFFFF"/>
                </a:solidFill>
              </a:rPr>
              <a:t>The goal is to plan for the development of the software project and identify items within the scope</a:t>
            </a:r>
          </a:p>
          <a:p>
            <a:pPr algn="l"/>
            <a:r>
              <a:rPr lang="en-US">
                <a:solidFill>
                  <a:srgbClr val="FFFFFF"/>
                </a:solidFill>
              </a:rPr>
              <a:t>Key aspects:</a:t>
            </a:r>
          </a:p>
          <a:p>
            <a:pPr marL="342900" indent="-342900" algn="l">
              <a:buChar char="•"/>
            </a:pPr>
            <a:r>
              <a:rPr lang="en-US">
                <a:solidFill>
                  <a:srgbClr val="FFFFFF"/>
                </a:solidFill>
              </a:rPr>
              <a:t>Identify items like test cases, specification requirements, and code modules</a:t>
            </a:r>
          </a:p>
          <a:p>
            <a:pPr marL="342900" indent="-342900" algn="l">
              <a:buChar char="•"/>
            </a:pPr>
            <a:r>
              <a:rPr lang="en-US">
                <a:solidFill>
                  <a:srgbClr val="FFFFFF"/>
                </a:solidFill>
              </a:rPr>
              <a:t>Identify each computer software configuration item in the process</a:t>
            </a:r>
          </a:p>
          <a:p>
            <a:pPr marL="342900" indent="-342900" algn="l">
              <a:buChar char="•"/>
            </a:pPr>
            <a:r>
              <a:rPr lang="en-US">
                <a:solidFill>
                  <a:srgbClr val="FFFFFF"/>
                </a:solidFill>
              </a:rPr>
              <a:t>Group basic details of why, when, and what changes will be made and who will oversee making them (assign roles)</a:t>
            </a:r>
          </a:p>
          <a:p>
            <a:pPr marL="342900" indent="-342900" algn="l">
              <a:buChar char="•"/>
            </a:pPr>
            <a:r>
              <a:rPr lang="en-US">
                <a:solidFill>
                  <a:srgbClr val="FFFFFF"/>
                </a:solidFill>
              </a:rPr>
              <a:t>Create a list of resources, tools, documents, etc.</a:t>
            </a:r>
          </a:p>
        </p:txBody>
      </p:sp>
      <p:cxnSp>
        <p:nvCxnSpPr>
          <p:cNvPr id="12" name="Straight Connector 1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0" name="Graphic 21">
            <a:extLst>
              <a:ext uri="{FF2B5EF4-FFF2-40B4-BE49-F238E27FC236}">
                <a16:creationId xmlns:a16="http://schemas.microsoft.com/office/drawing/2014/main" id="{0BAEB82B-9A6B-4982-B56B-7529C6EA9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3128" y="1731109"/>
            <a:ext cx="139039" cy="136646"/>
          </a:xfrm>
          <a:custGeom>
            <a:avLst/>
            <a:gdLst>
              <a:gd name="connsiteX0" fmla="*/ 129602 w 139039"/>
              <a:gd name="connsiteY0" fmla="*/ 59048 h 136646"/>
              <a:gd name="connsiteX1" fmla="*/ 78957 w 139039"/>
              <a:gd name="connsiteY1" fmla="*/ 59048 h 136646"/>
              <a:gd name="connsiteX2" fmla="*/ 78957 w 139039"/>
              <a:gd name="connsiteY2" fmla="*/ 9275 h 136646"/>
              <a:gd name="connsiteX3" fmla="*/ 69520 w 139039"/>
              <a:gd name="connsiteY3" fmla="*/ 0 h 136646"/>
              <a:gd name="connsiteX4" fmla="*/ 60082 w 139039"/>
              <a:gd name="connsiteY4" fmla="*/ 9275 h 136646"/>
              <a:gd name="connsiteX5" fmla="*/ 60082 w 139039"/>
              <a:gd name="connsiteY5" fmla="*/ 59048 h 136646"/>
              <a:gd name="connsiteX6" fmla="*/ 9437 w 139039"/>
              <a:gd name="connsiteY6" fmla="*/ 59048 h 136646"/>
              <a:gd name="connsiteX7" fmla="*/ 0 w 139039"/>
              <a:gd name="connsiteY7" fmla="*/ 68323 h 136646"/>
              <a:gd name="connsiteX8" fmla="*/ 9437 w 139039"/>
              <a:gd name="connsiteY8" fmla="*/ 77598 h 136646"/>
              <a:gd name="connsiteX9" fmla="*/ 60082 w 139039"/>
              <a:gd name="connsiteY9" fmla="*/ 77598 h 136646"/>
              <a:gd name="connsiteX10" fmla="*/ 60082 w 139039"/>
              <a:gd name="connsiteY10" fmla="*/ 127371 h 136646"/>
              <a:gd name="connsiteX11" fmla="*/ 69520 w 139039"/>
              <a:gd name="connsiteY11" fmla="*/ 136646 h 136646"/>
              <a:gd name="connsiteX12" fmla="*/ 78957 w 139039"/>
              <a:gd name="connsiteY12" fmla="*/ 127371 h 136646"/>
              <a:gd name="connsiteX13" fmla="*/ 78957 w 139039"/>
              <a:gd name="connsiteY13" fmla="*/ 77598 h 136646"/>
              <a:gd name="connsiteX14" fmla="*/ 129602 w 139039"/>
              <a:gd name="connsiteY14" fmla="*/ 77598 h 136646"/>
              <a:gd name="connsiteX15" fmla="*/ 139039 w 139039"/>
              <a:gd name="connsiteY15" fmla="*/ 68323 h 136646"/>
              <a:gd name="connsiteX16" fmla="*/ 129602 w 139039"/>
              <a:gd name="connsiteY16" fmla="*/ 59048 h 1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6646">
                <a:moveTo>
                  <a:pt x="129602" y="59048"/>
                </a:moveTo>
                <a:lnTo>
                  <a:pt x="78957" y="59048"/>
                </a:lnTo>
                <a:lnTo>
                  <a:pt x="78957" y="9275"/>
                </a:lnTo>
                <a:cubicBezTo>
                  <a:pt x="78957" y="4152"/>
                  <a:pt x="74731" y="0"/>
                  <a:pt x="69520" y="0"/>
                </a:cubicBezTo>
                <a:cubicBezTo>
                  <a:pt x="64308" y="0"/>
                  <a:pt x="60082" y="4152"/>
                  <a:pt x="60082" y="9275"/>
                </a:cubicBezTo>
                <a:lnTo>
                  <a:pt x="60082" y="59048"/>
                </a:lnTo>
                <a:lnTo>
                  <a:pt x="9437" y="59048"/>
                </a:lnTo>
                <a:cubicBezTo>
                  <a:pt x="4225" y="59048"/>
                  <a:pt x="0" y="63201"/>
                  <a:pt x="0" y="68323"/>
                </a:cubicBezTo>
                <a:cubicBezTo>
                  <a:pt x="0" y="73445"/>
                  <a:pt x="4225" y="77598"/>
                  <a:pt x="9437" y="77598"/>
                </a:cubicBezTo>
                <a:lnTo>
                  <a:pt x="60082" y="77598"/>
                </a:lnTo>
                <a:lnTo>
                  <a:pt x="60082" y="127371"/>
                </a:lnTo>
                <a:cubicBezTo>
                  <a:pt x="60082" y="132493"/>
                  <a:pt x="64308" y="136646"/>
                  <a:pt x="69520" y="136646"/>
                </a:cubicBezTo>
                <a:cubicBezTo>
                  <a:pt x="74731" y="136646"/>
                  <a:pt x="78957" y="132493"/>
                  <a:pt x="78957" y="127371"/>
                </a:cubicBezTo>
                <a:lnTo>
                  <a:pt x="78957" y="77598"/>
                </a:lnTo>
                <a:lnTo>
                  <a:pt x="129602" y="77598"/>
                </a:lnTo>
                <a:cubicBezTo>
                  <a:pt x="134814" y="77598"/>
                  <a:pt x="139039" y="73445"/>
                  <a:pt x="139039" y="68323"/>
                </a:cubicBezTo>
                <a:cubicBezTo>
                  <a:pt x="139039" y="63201"/>
                  <a:pt x="134814" y="59048"/>
                  <a:pt x="129602" y="59048"/>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2" name="Graphic 17">
            <a:extLst>
              <a:ext uri="{FF2B5EF4-FFF2-40B4-BE49-F238E27FC236}">
                <a16:creationId xmlns:a16="http://schemas.microsoft.com/office/drawing/2014/main" id="{FC71CE45-EECF-4555-AD4B-1B3D0D5D1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1908" y="1956458"/>
            <a:ext cx="91138" cy="89570"/>
          </a:xfrm>
          <a:custGeom>
            <a:avLst/>
            <a:gdLst>
              <a:gd name="connsiteX0" fmla="*/ 91138 w 91138"/>
              <a:gd name="connsiteY0" fmla="*/ 44785 h 89570"/>
              <a:gd name="connsiteX1" fmla="*/ 45569 w 91138"/>
              <a:gd name="connsiteY1" fmla="*/ 89570 h 89570"/>
              <a:gd name="connsiteX2" fmla="*/ 0 w 91138"/>
              <a:gd name="connsiteY2" fmla="*/ 44785 h 89570"/>
              <a:gd name="connsiteX3" fmla="*/ 45569 w 91138"/>
              <a:gd name="connsiteY3" fmla="*/ 0 h 89570"/>
              <a:gd name="connsiteX4" fmla="*/ 91138 w 91138"/>
              <a:gd name="connsiteY4" fmla="*/ 44785 h 89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89570">
                <a:moveTo>
                  <a:pt x="91138" y="44785"/>
                </a:moveTo>
                <a:cubicBezTo>
                  <a:pt x="91138" y="69519"/>
                  <a:pt x="70736" y="89570"/>
                  <a:pt x="45569" y="89570"/>
                </a:cubicBezTo>
                <a:cubicBezTo>
                  <a:pt x="20402" y="89570"/>
                  <a:pt x="0" y="69519"/>
                  <a:pt x="0" y="44785"/>
                </a:cubicBezTo>
                <a:cubicBezTo>
                  <a:pt x="0" y="20051"/>
                  <a:pt x="20402" y="0"/>
                  <a:pt x="45569" y="0"/>
                </a:cubicBezTo>
                <a:cubicBezTo>
                  <a:pt x="70736" y="0"/>
                  <a:pt x="91138" y="20051"/>
                  <a:pt x="91138" y="44785"/>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3" name="Graphic 22">
            <a:extLst>
              <a:ext uri="{FF2B5EF4-FFF2-40B4-BE49-F238E27FC236}">
                <a16:creationId xmlns:a16="http://schemas.microsoft.com/office/drawing/2014/main" id="{53AA89D1-0C70-46BB-8E35-5722A4B18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7588" y="2177021"/>
            <a:ext cx="127714" cy="125516"/>
          </a:xfrm>
          <a:custGeom>
            <a:avLst/>
            <a:gdLst>
              <a:gd name="connsiteX0" fmla="*/ 63857 w 127714"/>
              <a:gd name="connsiteY0" fmla="*/ 18549 h 125516"/>
              <a:gd name="connsiteX1" fmla="*/ 108840 w 127714"/>
              <a:gd name="connsiteY1" fmla="*/ 62758 h 125516"/>
              <a:gd name="connsiteX2" fmla="*/ 63857 w 127714"/>
              <a:gd name="connsiteY2" fmla="*/ 106967 h 125516"/>
              <a:gd name="connsiteX3" fmla="*/ 18874 w 127714"/>
              <a:gd name="connsiteY3" fmla="*/ 62758 h 125516"/>
              <a:gd name="connsiteX4" fmla="*/ 63857 w 127714"/>
              <a:gd name="connsiteY4" fmla="*/ 18549 h 125516"/>
              <a:gd name="connsiteX5" fmla="*/ 63857 w 127714"/>
              <a:gd name="connsiteY5" fmla="*/ 0 h 125516"/>
              <a:gd name="connsiteX6" fmla="*/ 0 w 127714"/>
              <a:gd name="connsiteY6" fmla="*/ 62758 h 125516"/>
              <a:gd name="connsiteX7" fmla="*/ 63857 w 127714"/>
              <a:gd name="connsiteY7" fmla="*/ 125516 h 125516"/>
              <a:gd name="connsiteX8" fmla="*/ 127714 w 127714"/>
              <a:gd name="connsiteY8" fmla="*/ 62758 h 125516"/>
              <a:gd name="connsiteX9" fmla="*/ 63857 w 127714"/>
              <a:gd name="connsiteY9" fmla="*/ 0 h 12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5516">
                <a:moveTo>
                  <a:pt x="63857" y="18549"/>
                </a:moveTo>
                <a:cubicBezTo>
                  <a:pt x="88700" y="18549"/>
                  <a:pt x="108840" y="38342"/>
                  <a:pt x="108840" y="62758"/>
                </a:cubicBezTo>
                <a:cubicBezTo>
                  <a:pt x="108840" y="87174"/>
                  <a:pt x="88700" y="106967"/>
                  <a:pt x="63857" y="106967"/>
                </a:cubicBezTo>
                <a:cubicBezTo>
                  <a:pt x="39014" y="106967"/>
                  <a:pt x="18874" y="87174"/>
                  <a:pt x="18874" y="62758"/>
                </a:cubicBezTo>
                <a:cubicBezTo>
                  <a:pt x="18898" y="38352"/>
                  <a:pt x="39024" y="18573"/>
                  <a:pt x="63857" y="18549"/>
                </a:cubicBezTo>
                <a:moveTo>
                  <a:pt x="63857" y="0"/>
                </a:moveTo>
                <a:cubicBezTo>
                  <a:pt x="28590" y="0"/>
                  <a:pt x="0" y="28098"/>
                  <a:pt x="0" y="62758"/>
                </a:cubicBezTo>
                <a:cubicBezTo>
                  <a:pt x="0" y="97418"/>
                  <a:pt x="28590" y="125516"/>
                  <a:pt x="63857" y="125516"/>
                </a:cubicBezTo>
                <a:cubicBezTo>
                  <a:pt x="99124" y="125516"/>
                  <a:pt x="127714" y="97418"/>
                  <a:pt x="127714" y="62758"/>
                </a:cubicBezTo>
                <a:cubicBezTo>
                  <a:pt x="127714" y="28098"/>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81153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1279804-1E47-A22D-7183-D94B95C2ECEA}"/>
              </a:ext>
            </a:extLst>
          </p:cNvPr>
          <p:cNvSpPr>
            <a:spLocks noGrp="1"/>
          </p:cNvSpPr>
          <p:nvPr>
            <p:ph type="ctrTitle"/>
          </p:nvPr>
        </p:nvSpPr>
        <p:spPr>
          <a:xfrm>
            <a:off x="3880430" y="583345"/>
            <a:ext cx="7160357" cy="4164820"/>
          </a:xfrm>
        </p:spPr>
        <p:txBody>
          <a:bodyPr vert="horz" lIns="91440" tIns="45720" rIns="91440" bIns="45720" rtlCol="0" anchor="t">
            <a:noAutofit/>
          </a:bodyPr>
          <a:lstStyle/>
          <a:p>
            <a:pPr algn="r"/>
            <a:r>
              <a:rPr lang="en-US" sz="8000" b="1">
                <a:solidFill>
                  <a:srgbClr val="FFFFFF"/>
                </a:solidFill>
              </a:rPr>
              <a:t>Selected Standards for Configuration Management</a:t>
            </a:r>
          </a:p>
        </p:txBody>
      </p:sp>
      <p:sp>
        <p:nvSpPr>
          <p:cNvPr id="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7302278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155C20-3F0E-4576-8A0B-C345B6231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a:extLst>
              <a:ext uri="{FF2B5EF4-FFF2-40B4-BE49-F238E27FC236}">
                <a16:creationId xmlns:a16="http://schemas.microsoft.com/office/drawing/2014/main" id="{DC0C84AB-26E4-653A-038F-30203C8488B6}"/>
              </a:ext>
            </a:extLst>
          </p:cNvPr>
          <p:cNvSpPr>
            <a:spLocks noGrp="1"/>
          </p:cNvSpPr>
          <p:nvPr>
            <p:ph type="ctrTitle"/>
          </p:nvPr>
        </p:nvSpPr>
        <p:spPr>
          <a:xfrm>
            <a:off x="466730" y="1598246"/>
            <a:ext cx="4554659" cy="5034817"/>
          </a:xfrm>
        </p:spPr>
        <p:txBody>
          <a:bodyPr vert="horz" lIns="91440" tIns="45720" rIns="91440" bIns="45720" rtlCol="0" anchor="t">
            <a:normAutofit/>
          </a:bodyPr>
          <a:lstStyle/>
          <a:p>
            <a:pPr algn="l"/>
            <a:r>
              <a:rPr lang="en-US" sz="6200">
                <a:solidFill>
                  <a:srgbClr val="FFFFFF"/>
                </a:solidFill>
              </a:rPr>
              <a:t>Version Control and Baseline</a:t>
            </a:r>
          </a:p>
        </p:txBody>
      </p:sp>
      <p:sp>
        <p:nvSpPr>
          <p:cNvPr id="6" name="Content Placeholder 5">
            <a:extLst>
              <a:ext uri="{FF2B5EF4-FFF2-40B4-BE49-F238E27FC236}">
                <a16:creationId xmlns:a16="http://schemas.microsoft.com/office/drawing/2014/main" id="{DE6D6B25-FCF2-C8FC-3F24-5B0061266E67}"/>
              </a:ext>
            </a:extLst>
          </p:cNvPr>
          <p:cNvSpPr>
            <a:spLocks noGrp="1"/>
          </p:cNvSpPr>
          <p:nvPr>
            <p:ph type="subTitle" idx="1"/>
          </p:nvPr>
        </p:nvSpPr>
        <p:spPr>
          <a:xfrm>
            <a:off x="5792994" y="1590840"/>
            <a:ext cx="5010506" cy="5007531"/>
          </a:xfrm>
        </p:spPr>
        <p:txBody>
          <a:bodyPr vert="horz" lIns="91440" tIns="45720" rIns="91440" bIns="45720" rtlCol="0" anchor="t">
            <a:normAutofit lnSpcReduction="10000"/>
          </a:bodyPr>
          <a:lstStyle/>
          <a:p>
            <a:pPr algn="l"/>
            <a:r>
              <a:rPr lang="en-US">
                <a:solidFill>
                  <a:srgbClr val="FFFFFF"/>
                </a:solidFill>
              </a:rPr>
              <a:t>Version control and baseline ensure continuous integrity of the product by identifying an accepted version of the software</a:t>
            </a:r>
          </a:p>
          <a:p>
            <a:pPr algn="l"/>
            <a:r>
              <a:rPr lang="en-US">
                <a:solidFill>
                  <a:srgbClr val="FFFFFF"/>
                </a:solidFill>
              </a:rPr>
              <a:t>Key aspects:</a:t>
            </a:r>
          </a:p>
          <a:p>
            <a:pPr marL="342900" indent="-342900" algn="l">
              <a:buChar char="•"/>
            </a:pPr>
            <a:r>
              <a:rPr lang="en-US">
                <a:solidFill>
                  <a:srgbClr val="FFFFFF"/>
                </a:solidFill>
              </a:rPr>
              <a:t>Identify and classify CIs</a:t>
            </a:r>
          </a:p>
          <a:p>
            <a:pPr marL="342900" indent="-342900" algn="l">
              <a:buChar char="•"/>
            </a:pPr>
            <a:r>
              <a:rPr lang="en-US">
                <a:solidFill>
                  <a:srgbClr val="FFFFFF"/>
                </a:solidFill>
              </a:rPr>
              <a:t>Develop a way to track the hierarchy of different versions of the software</a:t>
            </a:r>
          </a:p>
          <a:p>
            <a:pPr marL="342900" indent="-342900" algn="l">
              <a:buChar char="•"/>
            </a:pPr>
            <a:r>
              <a:rPr lang="en-US">
                <a:solidFill>
                  <a:srgbClr val="FFFFFF"/>
                </a:solidFill>
              </a:rPr>
              <a:t>Identify the essential relationships between components</a:t>
            </a:r>
          </a:p>
          <a:p>
            <a:pPr marL="342900" indent="-342900" algn="l">
              <a:buChar char="•"/>
            </a:pPr>
            <a:r>
              <a:rPr lang="en-US">
                <a:solidFill>
                  <a:srgbClr val="FFFFFF"/>
                </a:solidFill>
              </a:rPr>
              <a:t>Establish baselines for the product</a:t>
            </a:r>
          </a:p>
        </p:txBody>
      </p:sp>
      <p:cxnSp>
        <p:nvCxnSpPr>
          <p:cNvPr id="12" name="Straight Connector 1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0" name="Graphic 21">
            <a:extLst>
              <a:ext uri="{FF2B5EF4-FFF2-40B4-BE49-F238E27FC236}">
                <a16:creationId xmlns:a16="http://schemas.microsoft.com/office/drawing/2014/main" id="{0BAEB82B-9A6B-4982-B56B-7529C6EA9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3128" y="1731109"/>
            <a:ext cx="139039" cy="136646"/>
          </a:xfrm>
          <a:custGeom>
            <a:avLst/>
            <a:gdLst>
              <a:gd name="connsiteX0" fmla="*/ 129602 w 139039"/>
              <a:gd name="connsiteY0" fmla="*/ 59048 h 136646"/>
              <a:gd name="connsiteX1" fmla="*/ 78957 w 139039"/>
              <a:gd name="connsiteY1" fmla="*/ 59048 h 136646"/>
              <a:gd name="connsiteX2" fmla="*/ 78957 w 139039"/>
              <a:gd name="connsiteY2" fmla="*/ 9275 h 136646"/>
              <a:gd name="connsiteX3" fmla="*/ 69520 w 139039"/>
              <a:gd name="connsiteY3" fmla="*/ 0 h 136646"/>
              <a:gd name="connsiteX4" fmla="*/ 60082 w 139039"/>
              <a:gd name="connsiteY4" fmla="*/ 9275 h 136646"/>
              <a:gd name="connsiteX5" fmla="*/ 60082 w 139039"/>
              <a:gd name="connsiteY5" fmla="*/ 59048 h 136646"/>
              <a:gd name="connsiteX6" fmla="*/ 9437 w 139039"/>
              <a:gd name="connsiteY6" fmla="*/ 59048 h 136646"/>
              <a:gd name="connsiteX7" fmla="*/ 0 w 139039"/>
              <a:gd name="connsiteY7" fmla="*/ 68323 h 136646"/>
              <a:gd name="connsiteX8" fmla="*/ 9437 w 139039"/>
              <a:gd name="connsiteY8" fmla="*/ 77598 h 136646"/>
              <a:gd name="connsiteX9" fmla="*/ 60082 w 139039"/>
              <a:gd name="connsiteY9" fmla="*/ 77598 h 136646"/>
              <a:gd name="connsiteX10" fmla="*/ 60082 w 139039"/>
              <a:gd name="connsiteY10" fmla="*/ 127371 h 136646"/>
              <a:gd name="connsiteX11" fmla="*/ 69520 w 139039"/>
              <a:gd name="connsiteY11" fmla="*/ 136646 h 136646"/>
              <a:gd name="connsiteX12" fmla="*/ 78957 w 139039"/>
              <a:gd name="connsiteY12" fmla="*/ 127371 h 136646"/>
              <a:gd name="connsiteX13" fmla="*/ 78957 w 139039"/>
              <a:gd name="connsiteY13" fmla="*/ 77598 h 136646"/>
              <a:gd name="connsiteX14" fmla="*/ 129602 w 139039"/>
              <a:gd name="connsiteY14" fmla="*/ 77598 h 136646"/>
              <a:gd name="connsiteX15" fmla="*/ 139039 w 139039"/>
              <a:gd name="connsiteY15" fmla="*/ 68323 h 136646"/>
              <a:gd name="connsiteX16" fmla="*/ 129602 w 139039"/>
              <a:gd name="connsiteY16" fmla="*/ 59048 h 1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6646">
                <a:moveTo>
                  <a:pt x="129602" y="59048"/>
                </a:moveTo>
                <a:lnTo>
                  <a:pt x="78957" y="59048"/>
                </a:lnTo>
                <a:lnTo>
                  <a:pt x="78957" y="9275"/>
                </a:lnTo>
                <a:cubicBezTo>
                  <a:pt x="78957" y="4152"/>
                  <a:pt x="74731" y="0"/>
                  <a:pt x="69520" y="0"/>
                </a:cubicBezTo>
                <a:cubicBezTo>
                  <a:pt x="64308" y="0"/>
                  <a:pt x="60082" y="4152"/>
                  <a:pt x="60082" y="9275"/>
                </a:cubicBezTo>
                <a:lnTo>
                  <a:pt x="60082" y="59048"/>
                </a:lnTo>
                <a:lnTo>
                  <a:pt x="9437" y="59048"/>
                </a:lnTo>
                <a:cubicBezTo>
                  <a:pt x="4225" y="59048"/>
                  <a:pt x="0" y="63201"/>
                  <a:pt x="0" y="68323"/>
                </a:cubicBezTo>
                <a:cubicBezTo>
                  <a:pt x="0" y="73445"/>
                  <a:pt x="4225" y="77598"/>
                  <a:pt x="9437" y="77598"/>
                </a:cubicBezTo>
                <a:lnTo>
                  <a:pt x="60082" y="77598"/>
                </a:lnTo>
                <a:lnTo>
                  <a:pt x="60082" y="127371"/>
                </a:lnTo>
                <a:cubicBezTo>
                  <a:pt x="60082" y="132493"/>
                  <a:pt x="64308" y="136646"/>
                  <a:pt x="69520" y="136646"/>
                </a:cubicBezTo>
                <a:cubicBezTo>
                  <a:pt x="74731" y="136646"/>
                  <a:pt x="78957" y="132493"/>
                  <a:pt x="78957" y="127371"/>
                </a:cubicBezTo>
                <a:lnTo>
                  <a:pt x="78957" y="77598"/>
                </a:lnTo>
                <a:lnTo>
                  <a:pt x="129602" y="77598"/>
                </a:lnTo>
                <a:cubicBezTo>
                  <a:pt x="134814" y="77598"/>
                  <a:pt x="139039" y="73445"/>
                  <a:pt x="139039" y="68323"/>
                </a:cubicBezTo>
                <a:cubicBezTo>
                  <a:pt x="139039" y="63201"/>
                  <a:pt x="134814" y="59048"/>
                  <a:pt x="129602" y="59048"/>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2" name="Graphic 17">
            <a:extLst>
              <a:ext uri="{FF2B5EF4-FFF2-40B4-BE49-F238E27FC236}">
                <a16:creationId xmlns:a16="http://schemas.microsoft.com/office/drawing/2014/main" id="{FC71CE45-EECF-4555-AD4B-1B3D0D5D1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1908" y="1956458"/>
            <a:ext cx="91138" cy="89570"/>
          </a:xfrm>
          <a:custGeom>
            <a:avLst/>
            <a:gdLst>
              <a:gd name="connsiteX0" fmla="*/ 91138 w 91138"/>
              <a:gd name="connsiteY0" fmla="*/ 44785 h 89570"/>
              <a:gd name="connsiteX1" fmla="*/ 45569 w 91138"/>
              <a:gd name="connsiteY1" fmla="*/ 89570 h 89570"/>
              <a:gd name="connsiteX2" fmla="*/ 0 w 91138"/>
              <a:gd name="connsiteY2" fmla="*/ 44785 h 89570"/>
              <a:gd name="connsiteX3" fmla="*/ 45569 w 91138"/>
              <a:gd name="connsiteY3" fmla="*/ 0 h 89570"/>
              <a:gd name="connsiteX4" fmla="*/ 91138 w 91138"/>
              <a:gd name="connsiteY4" fmla="*/ 44785 h 89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89570">
                <a:moveTo>
                  <a:pt x="91138" y="44785"/>
                </a:moveTo>
                <a:cubicBezTo>
                  <a:pt x="91138" y="69519"/>
                  <a:pt x="70736" y="89570"/>
                  <a:pt x="45569" y="89570"/>
                </a:cubicBezTo>
                <a:cubicBezTo>
                  <a:pt x="20402" y="89570"/>
                  <a:pt x="0" y="69519"/>
                  <a:pt x="0" y="44785"/>
                </a:cubicBezTo>
                <a:cubicBezTo>
                  <a:pt x="0" y="20051"/>
                  <a:pt x="20402" y="0"/>
                  <a:pt x="45569" y="0"/>
                </a:cubicBezTo>
                <a:cubicBezTo>
                  <a:pt x="70736" y="0"/>
                  <a:pt x="91138" y="20051"/>
                  <a:pt x="91138" y="44785"/>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3" name="Graphic 22">
            <a:extLst>
              <a:ext uri="{FF2B5EF4-FFF2-40B4-BE49-F238E27FC236}">
                <a16:creationId xmlns:a16="http://schemas.microsoft.com/office/drawing/2014/main" id="{53AA89D1-0C70-46BB-8E35-5722A4B18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7588" y="2177021"/>
            <a:ext cx="127714" cy="125516"/>
          </a:xfrm>
          <a:custGeom>
            <a:avLst/>
            <a:gdLst>
              <a:gd name="connsiteX0" fmla="*/ 63857 w 127714"/>
              <a:gd name="connsiteY0" fmla="*/ 18549 h 125516"/>
              <a:gd name="connsiteX1" fmla="*/ 108840 w 127714"/>
              <a:gd name="connsiteY1" fmla="*/ 62758 h 125516"/>
              <a:gd name="connsiteX2" fmla="*/ 63857 w 127714"/>
              <a:gd name="connsiteY2" fmla="*/ 106967 h 125516"/>
              <a:gd name="connsiteX3" fmla="*/ 18874 w 127714"/>
              <a:gd name="connsiteY3" fmla="*/ 62758 h 125516"/>
              <a:gd name="connsiteX4" fmla="*/ 63857 w 127714"/>
              <a:gd name="connsiteY4" fmla="*/ 18549 h 125516"/>
              <a:gd name="connsiteX5" fmla="*/ 63857 w 127714"/>
              <a:gd name="connsiteY5" fmla="*/ 0 h 125516"/>
              <a:gd name="connsiteX6" fmla="*/ 0 w 127714"/>
              <a:gd name="connsiteY6" fmla="*/ 62758 h 125516"/>
              <a:gd name="connsiteX7" fmla="*/ 63857 w 127714"/>
              <a:gd name="connsiteY7" fmla="*/ 125516 h 125516"/>
              <a:gd name="connsiteX8" fmla="*/ 127714 w 127714"/>
              <a:gd name="connsiteY8" fmla="*/ 62758 h 125516"/>
              <a:gd name="connsiteX9" fmla="*/ 63857 w 127714"/>
              <a:gd name="connsiteY9" fmla="*/ 0 h 12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5516">
                <a:moveTo>
                  <a:pt x="63857" y="18549"/>
                </a:moveTo>
                <a:cubicBezTo>
                  <a:pt x="88700" y="18549"/>
                  <a:pt x="108840" y="38342"/>
                  <a:pt x="108840" y="62758"/>
                </a:cubicBezTo>
                <a:cubicBezTo>
                  <a:pt x="108840" y="87174"/>
                  <a:pt x="88700" y="106967"/>
                  <a:pt x="63857" y="106967"/>
                </a:cubicBezTo>
                <a:cubicBezTo>
                  <a:pt x="39014" y="106967"/>
                  <a:pt x="18874" y="87174"/>
                  <a:pt x="18874" y="62758"/>
                </a:cubicBezTo>
                <a:cubicBezTo>
                  <a:pt x="18898" y="38352"/>
                  <a:pt x="39024" y="18573"/>
                  <a:pt x="63857" y="18549"/>
                </a:cubicBezTo>
                <a:moveTo>
                  <a:pt x="63857" y="0"/>
                </a:moveTo>
                <a:cubicBezTo>
                  <a:pt x="28590" y="0"/>
                  <a:pt x="0" y="28098"/>
                  <a:pt x="0" y="62758"/>
                </a:cubicBezTo>
                <a:cubicBezTo>
                  <a:pt x="0" y="97418"/>
                  <a:pt x="28590" y="125516"/>
                  <a:pt x="63857" y="125516"/>
                </a:cubicBezTo>
                <a:cubicBezTo>
                  <a:pt x="99124" y="125516"/>
                  <a:pt x="127714" y="97418"/>
                  <a:pt x="127714" y="62758"/>
                </a:cubicBezTo>
                <a:cubicBezTo>
                  <a:pt x="127714" y="28098"/>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8232097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155C20-3F0E-4576-8A0B-C345B6231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a:extLst>
              <a:ext uri="{FF2B5EF4-FFF2-40B4-BE49-F238E27FC236}">
                <a16:creationId xmlns:a16="http://schemas.microsoft.com/office/drawing/2014/main" id="{DC0C84AB-26E4-653A-038F-30203C8488B6}"/>
              </a:ext>
            </a:extLst>
          </p:cNvPr>
          <p:cNvSpPr>
            <a:spLocks noGrp="1"/>
          </p:cNvSpPr>
          <p:nvPr>
            <p:ph type="ctrTitle"/>
          </p:nvPr>
        </p:nvSpPr>
        <p:spPr>
          <a:xfrm>
            <a:off x="466730" y="1598246"/>
            <a:ext cx="4554659" cy="5034817"/>
          </a:xfrm>
        </p:spPr>
        <p:txBody>
          <a:bodyPr vert="horz" lIns="91440" tIns="45720" rIns="91440" bIns="45720" rtlCol="0" anchor="t">
            <a:normAutofit/>
          </a:bodyPr>
          <a:lstStyle/>
          <a:p>
            <a:pPr algn="l"/>
            <a:r>
              <a:rPr lang="en-US" sz="6200">
                <a:solidFill>
                  <a:srgbClr val="FFFFFF"/>
                </a:solidFill>
              </a:rPr>
              <a:t>Change Control</a:t>
            </a:r>
          </a:p>
        </p:txBody>
      </p:sp>
      <p:sp>
        <p:nvSpPr>
          <p:cNvPr id="6" name="Content Placeholder 5">
            <a:extLst>
              <a:ext uri="{FF2B5EF4-FFF2-40B4-BE49-F238E27FC236}">
                <a16:creationId xmlns:a16="http://schemas.microsoft.com/office/drawing/2014/main" id="{DE6D6B25-FCF2-C8FC-3F24-5B0061266E67}"/>
              </a:ext>
            </a:extLst>
          </p:cNvPr>
          <p:cNvSpPr>
            <a:spLocks noGrp="1"/>
          </p:cNvSpPr>
          <p:nvPr>
            <p:ph type="subTitle" idx="1"/>
          </p:nvPr>
        </p:nvSpPr>
        <p:spPr>
          <a:xfrm>
            <a:off x="5792994" y="1590840"/>
            <a:ext cx="5010506" cy="5007531"/>
          </a:xfrm>
        </p:spPr>
        <p:txBody>
          <a:bodyPr vert="horz" lIns="91440" tIns="45720" rIns="91440" bIns="45720" rtlCol="0" anchor="t">
            <a:normAutofit/>
          </a:bodyPr>
          <a:lstStyle/>
          <a:p>
            <a:pPr algn="l"/>
            <a:r>
              <a:rPr lang="en-US">
                <a:solidFill>
                  <a:srgbClr val="FFFFFF"/>
                </a:solidFill>
              </a:rPr>
              <a:t>Method to ensure that any changes made are consistent with the rest of the project.</a:t>
            </a:r>
          </a:p>
          <a:p>
            <a:pPr algn="l"/>
            <a:r>
              <a:rPr lang="en-US">
                <a:solidFill>
                  <a:srgbClr val="FFFFFF"/>
                </a:solidFill>
              </a:rPr>
              <a:t>Key aspects: </a:t>
            </a:r>
          </a:p>
          <a:p>
            <a:pPr marL="342900" indent="-342900" algn="l">
              <a:buChar char="•"/>
            </a:pPr>
            <a:r>
              <a:rPr lang="en-US">
                <a:solidFill>
                  <a:srgbClr val="FFFFFF"/>
                </a:solidFill>
              </a:rPr>
              <a:t>Control requests of the client</a:t>
            </a:r>
          </a:p>
          <a:p>
            <a:pPr marL="342900" indent="-342900" algn="l">
              <a:buChar char="•"/>
            </a:pPr>
            <a:r>
              <a:rPr lang="en-US">
                <a:solidFill>
                  <a:srgbClr val="FFFFFF"/>
                </a:solidFill>
              </a:rPr>
              <a:t>Checking the merit of change by examining the overall impact it will have on the project</a:t>
            </a:r>
          </a:p>
          <a:p>
            <a:pPr marL="342900" indent="-342900" algn="l">
              <a:buChar char="•"/>
            </a:pPr>
            <a:r>
              <a:rPr lang="en-US">
                <a:solidFill>
                  <a:srgbClr val="FFFFFF"/>
                </a:solidFill>
              </a:rPr>
              <a:t>Make approved changes or explain why the changes were denied</a:t>
            </a:r>
          </a:p>
        </p:txBody>
      </p:sp>
      <p:cxnSp>
        <p:nvCxnSpPr>
          <p:cNvPr id="12" name="Straight Connector 1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0" name="Graphic 21">
            <a:extLst>
              <a:ext uri="{FF2B5EF4-FFF2-40B4-BE49-F238E27FC236}">
                <a16:creationId xmlns:a16="http://schemas.microsoft.com/office/drawing/2014/main" id="{0BAEB82B-9A6B-4982-B56B-7529C6EA9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3128" y="1731109"/>
            <a:ext cx="139039" cy="136646"/>
          </a:xfrm>
          <a:custGeom>
            <a:avLst/>
            <a:gdLst>
              <a:gd name="connsiteX0" fmla="*/ 129602 w 139039"/>
              <a:gd name="connsiteY0" fmla="*/ 59048 h 136646"/>
              <a:gd name="connsiteX1" fmla="*/ 78957 w 139039"/>
              <a:gd name="connsiteY1" fmla="*/ 59048 h 136646"/>
              <a:gd name="connsiteX2" fmla="*/ 78957 w 139039"/>
              <a:gd name="connsiteY2" fmla="*/ 9275 h 136646"/>
              <a:gd name="connsiteX3" fmla="*/ 69520 w 139039"/>
              <a:gd name="connsiteY3" fmla="*/ 0 h 136646"/>
              <a:gd name="connsiteX4" fmla="*/ 60082 w 139039"/>
              <a:gd name="connsiteY4" fmla="*/ 9275 h 136646"/>
              <a:gd name="connsiteX5" fmla="*/ 60082 w 139039"/>
              <a:gd name="connsiteY5" fmla="*/ 59048 h 136646"/>
              <a:gd name="connsiteX6" fmla="*/ 9437 w 139039"/>
              <a:gd name="connsiteY6" fmla="*/ 59048 h 136646"/>
              <a:gd name="connsiteX7" fmla="*/ 0 w 139039"/>
              <a:gd name="connsiteY7" fmla="*/ 68323 h 136646"/>
              <a:gd name="connsiteX8" fmla="*/ 9437 w 139039"/>
              <a:gd name="connsiteY8" fmla="*/ 77598 h 136646"/>
              <a:gd name="connsiteX9" fmla="*/ 60082 w 139039"/>
              <a:gd name="connsiteY9" fmla="*/ 77598 h 136646"/>
              <a:gd name="connsiteX10" fmla="*/ 60082 w 139039"/>
              <a:gd name="connsiteY10" fmla="*/ 127371 h 136646"/>
              <a:gd name="connsiteX11" fmla="*/ 69520 w 139039"/>
              <a:gd name="connsiteY11" fmla="*/ 136646 h 136646"/>
              <a:gd name="connsiteX12" fmla="*/ 78957 w 139039"/>
              <a:gd name="connsiteY12" fmla="*/ 127371 h 136646"/>
              <a:gd name="connsiteX13" fmla="*/ 78957 w 139039"/>
              <a:gd name="connsiteY13" fmla="*/ 77598 h 136646"/>
              <a:gd name="connsiteX14" fmla="*/ 129602 w 139039"/>
              <a:gd name="connsiteY14" fmla="*/ 77598 h 136646"/>
              <a:gd name="connsiteX15" fmla="*/ 139039 w 139039"/>
              <a:gd name="connsiteY15" fmla="*/ 68323 h 136646"/>
              <a:gd name="connsiteX16" fmla="*/ 129602 w 139039"/>
              <a:gd name="connsiteY16" fmla="*/ 59048 h 1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6646">
                <a:moveTo>
                  <a:pt x="129602" y="59048"/>
                </a:moveTo>
                <a:lnTo>
                  <a:pt x="78957" y="59048"/>
                </a:lnTo>
                <a:lnTo>
                  <a:pt x="78957" y="9275"/>
                </a:lnTo>
                <a:cubicBezTo>
                  <a:pt x="78957" y="4152"/>
                  <a:pt x="74731" y="0"/>
                  <a:pt x="69520" y="0"/>
                </a:cubicBezTo>
                <a:cubicBezTo>
                  <a:pt x="64308" y="0"/>
                  <a:pt x="60082" y="4152"/>
                  <a:pt x="60082" y="9275"/>
                </a:cubicBezTo>
                <a:lnTo>
                  <a:pt x="60082" y="59048"/>
                </a:lnTo>
                <a:lnTo>
                  <a:pt x="9437" y="59048"/>
                </a:lnTo>
                <a:cubicBezTo>
                  <a:pt x="4225" y="59048"/>
                  <a:pt x="0" y="63201"/>
                  <a:pt x="0" y="68323"/>
                </a:cubicBezTo>
                <a:cubicBezTo>
                  <a:pt x="0" y="73445"/>
                  <a:pt x="4225" y="77598"/>
                  <a:pt x="9437" y="77598"/>
                </a:cubicBezTo>
                <a:lnTo>
                  <a:pt x="60082" y="77598"/>
                </a:lnTo>
                <a:lnTo>
                  <a:pt x="60082" y="127371"/>
                </a:lnTo>
                <a:cubicBezTo>
                  <a:pt x="60082" y="132493"/>
                  <a:pt x="64308" y="136646"/>
                  <a:pt x="69520" y="136646"/>
                </a:cubicBezTo>
                <a:cubicBezTo>
                  <a:pt x="74731" y="136646"/>
                  <a:pt x="78957" y="132493"/>
                  <a:pt x="78957" y="127371"/>
                </a:cubicBezTo>
                <a:lnTo>
                  <a:pt x="78957" y="77598"/>
                </a:lnTo>
                <a:lnTo>
                  <a:pt x="129602" y="77598"/>
                </a:lnTo>
                <a:cubicBezTo>
                  <a:pt x="134814" y="77598"/>
                  <a:pt x="139039" y="73445"/>
                  <a:pt x="139039" y="68323"/>
                </a:cubicBezTo>
                <a:cubicBezTo>
                  <a:pt x="139039" y="63201"/>
                  <a:pt x="134814" y="59048"/>
                  <a:pt x="129602" y="59048"/>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2" name="Graphic 17">
            <a:extLst>
              <a:ext uri="{FF2B5EF4-FFF2-40B4-BE49-F238E27FC236}">
                <a16:creationId xmlns:a16="http://schemas.microsoft.com/office/drawing/2014/main" id="{FC71CE45-EECF-4555-AD4B-1B3D0D5D1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1908" y="1956458"/>
            <a:ext cx="91138" cy="89570"/>
          </a:xfrm>
          <a:custGeom>
            <a:avLst/>
            <a:gdLst>
              <a:gd name="connsiteX0" fmla="*/ 91138 w 91138"/>
              <a:gd name="connsiteY0" fmla="*/ 44785 h 89570"/>
              <a:gd name="connsiteX1" fmla="*/ 45569 w 91138"/>
              <a:gd name="connsiteY1" fmla="*/ 89570 h 89570"/>
              <a:gd name="connsiteX2" fmla="*/ 0 w 91138"/>
              <a:gd name="connsiteY2" fmla="*/ 44785 h 89570"/>
              <a:gd name="connsiteX3" fmla="*/ 45569 w 91138"/>
              <a:gd name="connsiteY3" fmla="*/ 0 h 89570"/>
              <a:gd name="connsiteX4" fmla="*/ 91138 w 91138"/>
              <a:gd name="connsiteY4" fmla="*/ 44785 h 89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89570">
                <a:moveTo>
                  <a:pt x="91138" y="44785"/>
                </a:moveTo>
                <a:cubicBezTo>
                  <a:pt x="91138" y="69519"/>
                  <a:pt x="70736" y="89570"/>
                  <a:pt x="45569" y="89570"/>
                </a:cubicBezTo>
                <a:cubicBezTo>
                  <a:pt x="20402" y="89570"/>
                  <a:pt x="0" y="69519"/>
                  <a:pt x="0" y="44785"/>
                </a:cubicBezTo>
                <a:cubicBezTo>
                  <a:pt x="0" y="20051"/>
                  <a:pt x="20402" y="0"/>
                  <a:pt x="45569" y="0"/>
                </a:cubicBezTo>
                <a:cubicBezTo>
                  <a:pt x="70736" y="0"/>
                  <a:pt x="91138" y="20051"/>
                  <a:pt x="91138" y="44785"/>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3" name="Graphic 22">
            <a:extLst>
              <a:ext uri="{FF2B5EF4-FFF2-40B4-BE49-F238E27FC236}">
                <a16:creationId xmlns:a16="http://schemas.microsoft.com/office/drawing/2014/main" id="{53AA89D1-0C70-46BB-8E35-5722A4B18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7588" y="2177021"/>
            <a:ext cx="127714" cy="125516"/>
          </a:xfrm>
          <a:custGeom>
            <a:avLst/>
            <a:gdLst>
              <a:gd name="connsiteX0" fmla="*/ 63857 w 127714"/>
              <a:gd name="connsiteY0" fmla="*/ 18549 h 125516"/>
              <a:gd name="connsiteX1" fmla="*/ 108840 w 127714"/>
              <a:gd name="connsiteY1" fmla="*/ 62758 h 125516"/>
              <a:gd name="connsiteX2" fmla="*/ 63857 w 127714"/>
              <a:gd name="connsiteY2" fmla="*/ 106967 h 125516"/>
              <a:gd name="connsiteX3" fmla="*/ 18874 w 127714"/>
              <a:gd name="connsiteY3" fmla="*/ 62758 h 125516"/>
              <a:gd name="connsiteX4" fmla="*/ 63857 w 127714"/>
              <a:gd name="connsiteY4" fmla="*/ 18549 h 125516"/>
              <a:gd name="connsiteX5" fmla="*/ 63857 w 127714"/>
              <a:gd name="connsiteY5" fmla="*/ 0 h 125516"/>
              <a:gd name="connsiteX6" fmla="*/ 0 w 127714"/>
              <a:gd name="connsiteY6" fmla="*/ 62758 h 125516"/>
              <a:gd name="connsiteX7" fmla="*/ 63857 w 127714"/>
              <a:gd name="connsiteY7" fmla="*/ 125516 h 125516"/>
              <a:gd name="connsiteX8" fmla="*/ 127714 w 127714"/>
              <a:gd name="connsiteY8" fmla="*/ 62758 h 125516"/>
              <a:gd name="connsiteX9" fmla="*/ 63857 w 127714"/>
              <a:gd name="connsiteY9" fmla="*/ 0 h 12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5516">
                <a:moveTo>
                  <a:pt x="63857" y="18549"/>
                </a:moveTo>
                <a:cubicBezTo>
                  <a:pt x="88700" y="18549"/>
                  <a:pt x="108840" y="38342"/>
                  <a:pt x="108840" y="62758"/>
                </a:cubicBezTo>
                <a:cubicBezTo>
                  <a:pt x="108840" y="87174"/>
                  <a:pt x="88700" y="106967"/>
                  <a:pt x="63857" y="106967"/>
                </a:cubicBezTo>
                <a:cubicBezTo>
                  <a:pt x="39014" y="106967"/>
                  <a:pt x="18874" y="87174"/>
                  <a:pt x="18874" y="62758"/>
                </a:cubicBezTo>
                <a:cubicBezTo>
                  <a:pt x="18898" y="38352"/>
                  <a:pt x="39024" y="18573"/>
                  <a:pt x="63857" y="18549"/>
                </a:cubicBezTo>
                <a:moveTo>
                  <a:pt x="63857" y="0"/>
                </a:moveTo>
                <a:cubicBezTo>
                  <a:pt x="28590" y="0"/>
                  <a:pt x="0" y="28098"/>
                  <a:pt x="0" y="62758"/>
                </a:cubicBezTo>
                <a:cubicBezTo>
                  <a:pt x="0" y="97418"/>
                  <a:pt x="28590" y="125516"/>
                  <a:pt x="63857" y="125516"/>
                </a:cubicBezTo>
                <a:cubicBezTo>
                  <a:pt x="99124" y="125516"/>
                  <a:pt x="127714" y="97418"/>
                  <a:pt x="127714" y="62758"/>
                </a:cubicBezTo>
                <a:cubicBezTo>
                  <a:pt x="127714" y="28098"/>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9556366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155C20-3F0E-4576-8A0B-C345B6231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a:extLst>
              <a:ext uri="{FF2B5EF4-FFF2-40B4-BE49-F238E27FC236}">
                <a16:creationId xmlns:a16="http://schemas.microsoft.com/office/drawing/2014/main" id="{DC0C84AB-26E4-653A-038F-30203C8488B6}"/>
              </a:ext>
            </a:extLst>
          </p:cNvPr>
          <p:cNvSpPr>
            <a:spLocks noGrp="1"/>
          </p:cNvSpPr>
          <p:nvPr>
            <p:ph type="ctrTitle"/>
          </p:nvPr>
        </p:nvSpPr>
        <p:spPr>
          <a:xfrm>
            <a:off x="466730" y="1598246"/>
            <a:ext cx="4554659" cy="5034817"/>
          </a:xfrm>
        </p:spPr>
        <p:txBody>
          <a:bodyPr vert="horz" lIns="91440" tIns="45720" rIns="91440" bIns="45720" rtlCol="0" anchor="t">
            <a:normAutofit/>
          </a:bodyPr>
          <a:lstStyle/>
          <a:p>
            <a:pPr algn="l"/>
            <a:r>
              <a:rPr lang="en-US" sz="6200">
                <a:solidFill>
                  <a:srgbClr val="FFFFFF"/>
                </a:solidFill>
              </a:rPr>
              <a:t>Configuration Status Accounting</a:t>
            </a:r>
          </a:p>
        </p:txBody>
      </p:sp>
      <p:sp>
        <p:nvSpPr>
          <p:cNvPr id="6" name="Content Placeholder 5">
            <a:extLst>
              <a:ext uri="{FF2B5EF4-FFF2-40B4-BE49-F238E27FC236}">
                <a16:creationId xmlns:a16="http://schemas.microsoft.com/office/drawing/2014/main" id="{DE6D6B25-FCF2-C8FC-3F24-5B0061266E67}"/>
              </a:ext>
            </a:extLst>
          </p:cNvPr>
          <p:cNvSpPr>
            <a:spLocks noGrp="1"/>
          </p:cNvSpPr>
          <p:nvPr>
            <p:ph type="subTitle" idx="1"/>
          </p:nvPr>
        </p:nvSpPr>
        <p:spPr>
          <a:xfrm>
            <a:off x="5792994" y="1590840"/>
            <a:ext cx="5010506" cy="5007531"/>
          </a:xfrm>
        </p:spPr>
        <p:txBody>
          <a:bodyPr vert="horz" lIns="91440" tIns="45720" rIns="91440" bIns="45720" rtlCol="0" anchor="t">
            <a:normAutofit/>
          </a:bodyPr>
          <a:lstStyle/>
          <a:p>
            <a:pPr algn="l"/>
            <a:r>
              <a:rPr lang="en-US">
                <a:solidFill>
                  <a:srgbClr val="FFFFFF"/>
                </a:solidFill>
              </a:rPr>
              <a:t>Ensuring the project is developing according to the plan</a:t>
            </a:r>
          </a:p>
          <a:p>
            <a:pPr algn="l"/>
            <a:r>
              <a:rPr lang="en-US">
                <a:solidFill>
                  <a:srgbClr val="FFFFFF"/>
                </a:solidFill>
              </a:rPr>
              <a:t>Key aspects:</a:t>
            </a:r>
          </a:p>
          <a:p>
            <a:pPr marL="342900" indent="-342900" algn="l">
              <a:buChar char="•"/>
            </a:pPr>
            <a:r>
              <a:rPr lang="en-US">
                <a:solidFill>
                  <a:srgbClr val="FFFFFF"/>
                </a:solidFill>
              </a:rPr>
              <a:t>Recording and evaluating changes made from one baseline to the next</a:t>
            </a:r>
          </a:p>
          <a:p>
            <a:pPr marL="342900" indent="-342900" algn="l">
              <a:buChar char="•"/>
            </a:pPr>
            <a:r>
              <a:rPr lang="en-US">
                <a:solidFill>
                  <a:srgbClr val="FFFFFF"/>
                </a:solidFill>
              </a:rPr>
              <a:t>Monitor the status and resolution of all change requests</a:t>
            </a:r>
          </a:p>
          <a:p>
            <a:pPr marL="342900" indent="-342900" algn="l">
              <a:buChar char="•"/>
            </a:pPr>
            <a:r>
              <a:rPr lang="en-US">
                <a:solidFill>
                  <a:srgbClr val="FFFFFF"/>
                </a:solidFill>
              </a:rPr>
              <a:t>Maintaining documentation for each change</a:t>
            </a:r>
          </a:p>
          <a:p>
            <a:pPr algn="l"/>
            <a:endParaRPr lang="en-US">
              <a:solidFill>
                <a:srgbClr val="FFFFFF"/>
              </a:solidFill>
            </a:endParaRPr>
          </a:p>
          <a:p>
            <a:pPr marL="342900" indent="-342900" algn="l">
              <a:buChar char="•"/>
            </a:pPr>
            <a:endParaRPr lang="en-US">
              <a:solidFill>
                <a:srgbClr val="FFFFFF"/>
              </a:solidFill>
            </a:endParaRPr>
          </a:p>
        </p:txBody>
      </p:sp>
      <p:cxnSp>
        <p:nvCxnSpPr>
          <p:cNvPr id="12" name="Straight Connector 1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0" name="Graphic 21">
            <a:extLst>
              <a:ext uri="{FF2B5EF4-FFF2-40B4-BE49-F238E27FC236}">
                <a16:creationId xmlns:a16="http://schemas.microsoft.com/office/drawing/2014/main" id="{0BAEB82B-9A6B-4982-B56B-7529C6EA9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3128" y="1731109"/>
            <a:ext cx="139039" cy="136646"/>
          </a:xfrm>
          <a:custGeom>
            <a:avLst/>
            <a:gdLst>
              <a:gd name="connsiteX0" fmla="*/ 129602 w 139039"/>
              <a:gd name="connsiteY0" fmla="*/ 59048 h 136646"/>
              <a:gd name="connsiteX1" fmla="*/ 78957 w 139039"/>
              <a:gd name="connsiteY1" fmla="*/ 59048 h 136646"/>
              <a:gd name="connsiteX2" fmla="*/ 78957 w 139039"/>
              <a:gd name="connsiteY2" fmla="*/ 9275 h 136646"/>
              <a:gd name="connsiteX3" fmla="*/ 69520 w 139039"/>
              <a:gd name="connsiteY3" fmla="*/ 0 h 136646"/>
              <a:gd name="connsiteX4" fmla="*/ 60082 w 139039"/>
              <a:gd name="connsiteY4" fmla="*/ 9275 h 136646"/>
              <a:gd name="connsiteX5" fmla="*/ 60082 w 139039"/>
              <a:gd name="connsiteY5" fmla="*/ 59048 h 136646"/>
              <a:gd name="connsiteX6" fmla="*/ 9437 w 139039"/>
              <a:gd name="connsiteY6" fmla="*/ 59048 h 136646"/>
              <a:gd name="connsiteX7" fmla="*/ 0 w 139039"/>
              <a:gd name="connsiteY7" fmla="*/ 68323 h 136646"/>
              <a:gd name="connsiteX8" fmla="*/ 9437 w 139039"/>
              <a:gd name="connsiteY8" fmla="*/ 77598 h 136646"/>
              <a:gd name="connsiteX9" fmla="*/ 60082 w 139039"/>
              <a:gd name="connsiteY9" fmla="*/ 77598 h 136646"/>
              <a:gd name="connsiteX10" fmla="*/ 60082 w 139039"/>
              <a:gd name="connsiteY10" fmla="*/ 127371 h 136646"/>
              <a:gd name="connsiteX11" fmla="*/ 69520 w 139039"/>
              <a:gd name="connsiteY11" fmla="*/ 136646 h 136646"/>
              <a:gd name="connsiteX12" fmla="*/ 78957 w 139039"/>
              <a:gd name="connsiteY12" fmla="*/ 127371 h 136646"/>
              <a:gd name="connsiteX13" fmla="*/ 78957 w 139039"/>
              <a:gd name="connsiteY13" fmla="*/ 77598 h 136646"/>
              <a:gd name="connsiteX14" fmla="*/ 129602 w 139039"/>
              <a:gd name="connsiteY14" fmla="*/ 77598 h 136646"/>
              <a:gd name="connsiteX15" fmla="*/ 139039 w 139039"/>
              <a:gd name="connsiteY15" fmla="*/ 68323 h 136646"/>
              <a:gd name="connsiteX16" fmla="*/ 129602 w 139039"/>
              <a:gd name="connsiteY16" fmla="*/ 59048 h 1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6646">
                <a:moveTo>
                  <a:pt x="129602" y="59048"/>
                </a:moveTo>
                <a:lnTo>
                  <a:pt x="78957" y="59048"/>
                </a:lnTo>
                <a:lnTo>
                  <a:pt x="78957" y="9275"/>
                </a:lnTo>
                <a:cubicBezTo>
                  <a:pt x="78957" y="4152"/>
                  <a:pt x="74731" y="0"/>
                  <a:pt x="69520" y="0"/>
                </a:cubicBezTo>
                <a:cubicBezTo>
                  <a:pt x="64308" y="0"/>
                  <a:pt x="60082" y="4152"/>
                  <a:pt x="60082" y="9275"/>
                </a:cubicBezTo>
                <a:lnTo>
                  <a:pt x="60082" y="59048"/>
                </a:lnTo>
                <a:lnTo>
                  <a:pt x="9437" y="59048"/>
                </a:lnTo>
                <a:cubicBezTo>
                  <a:pt x="4225" y="59048"/>
                  <a:pt x="0" y="63201"/>
                  <a:pt x="0" y="68323"/>
                </a:cubicBezTo>
                <a:cubicBezTo>
                  <a:pt x="0" y="73445"/>
                  <a:pt x="4225" y="77598"/>
                  <a:pt x="9437" y="77598"/>
                </a:cubicBezTo>
                <a:lnTo>
                  <a:pt x="60082" y="77598"/>
                </a:lnTo>
                <a:lnTo>
                  <a:pt x="60082" y="127371"/>
                </a:lnTo>
                <a:cubicBezTo>
                  <a:pt x="60082" y="132493"/>
                  <a:pt x="64308" y="136646"/>
                  <a:pt x="69520" y="136646"/>
                </a:cubicBezTo>
                <a:cubicBezTo>
                  <a:pt x="74731" y="136646"/>
                  <a:pt x="78957" y="132493"/>
                  <a:pt x="78957" y="127371"/>
                </a:cubicBezTo>
                <a:lnTo>
                  <a:pt x="78957" y="77598"/>
                </a:lnTo>
                <a:lnTo>
                  <a:pt x="129602" y="77598"/>
                </a:lnTo>
                <a:cubicBezTo>
                  <a:pt x="134814" y="77598"/>
                  <a:pt x="139039" y="73445"/>
                  <a:pt x="139039" y="68323"/>
                </a:cubicBezTo>
                <a:cubicBezTo>
                  <a:pt x="139039" y="63201"/>
                  <a:pt x="134814" y="59048"/>
                  <a:pt x="129602" y="59048"/>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2" name="Graphic 17">
            <a:extLst>
              <a:ext uri="{FF2B5EF4-FFF2-40B4-BE49-F238E27FC236}">
                <a16:creationId xmlns:a16="http://schemas.microsoft.com/office/drawing/2014/main" id="{FC71CE45-EECF-4555-AD4B-1B3D0D5D1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1908" y="1956458"/>
            <a:ext cx="91138" cy="89570"/>
          </a:xfrm>
          <a:custGeom>
            <a:avLst/>
            <a:gdLst>
              <a:gd name="connsiteX0" fmla="*/ 91138 w 91138"/>
              <a:gd name="connsiteY0" fmla="*/ 44785 h 89570"/>
              <a:gd name="connsiteX1" fmla="*/ 45569 w 91138"/>
              <a:gd name="connsiteY1" fmla="*/ 89570 h 89570"/>
              <a:gd name="connsiteX2" fmla="*/ 0 w 91138"/>
              <a:gd name="connsiteY2" fmla="*/ 44785 h 89570"/>
              <a:gd name="connsiteX3" fmla="*/ 45569 w 91138"/>
              <a:gd name="connsiteY3" fmla="*/ 0 h 89570"/>
              <a:gd name="connsiteX4" fmla="*/ 91138 w 91138"/>
              <a:gd name="connsiteY4" fmla="*/ 44785 h 89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89570">
                <a:moveTo>
                  <a:pt x="91138" y="44785"/>
                </a:moveTo>
                <a:cubicBezTo>
                  <a:pt x="91138" y="69519"/>
                  <a:pt x="70736" y="89570"/>
                  <a:pt x="45569" y="89570"/>
                </a:cubicBezTo>
                <a:cubicBezTo>
                  <a:pt x="20402" y="89570"/>
                  <a:pt x="0" y="69519"/>
                  <a:pt x="0" y="44785"/>
                </a:cubicBezTo>
                <a:cubicBezTo>
                  <a:pt x="0" y="20051"/>
                  <a:pt x="20402" y="0"/>
                  <a:pt x="45569" y="0"/>
                </a:cubicBezTo>
                <a:cubicBezTo>
                  <a:pt x="70736" y="0"/>
                  <a:pt x="91138" y="20051"/>
                  <a:pt x="91138" y="44785"/>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3" name="Graphic 22">
            <a:extLst>
              <a:ext uri="{FF2B5EF4-FFF2-40B4-BE49-F238E27FC236}">
                <a16:creationId xmlns:a16="http://schemas.microsoft.com/office/drawing/2014/main" id="{53AA89D1-0C70-46BB-8E35-5722A4B18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7588" y="2177021"/>
            <a:ext cx="127714" cy="125516"/>
          </a:xfrm>
          <a:custGeom>
            <a:avLst/>
            <a:gdLst>
              <a:gd name="connsiteX0" fmla="*/ 63857 w 127714"/>
              <a:gd name="connsiteY0" fmla="*/ 18549 h 125516"/>
              <a:gd name="connsiteX1" fmla="*/ 108840 w 127714"/>
              <a:gd name="connsiteY1" fmla="*/ 62758 h 125516"/>
              <a:gd name="connsiteX2" fmla="*/ 63857 w 127714"/>
              <a:gd name="connsiteY2" fmla="*/ 106967 h 125516"/>
              <a:gd name="connsiteX3" fmla="*/ 18874 w 127714"/>
              <a:gd name="connsiteY3" fmla="*/ 62758 h 125516"/>
              <a:gd name="connsiteX4" fmla="*/ 63857 w 127714"/>
              <a:gd name="connsiteY4" fmla="*/ 18549 h 125516"/>
              <a:gd name="connsiteX5" fmla="*/ 63857 w 127714"/>
              <a:gd name="connsiteY5" fmla="*/ 0 h 125516"/>
              <a:gd name="connsiteX6" fmla="*/ 0 w 127714"/>
              <a:gd name="connsiteY6" fmla="*/ 62758 h 125516"/>
              <a:gd name="connsiteX7" fmla="*/ 63857 w 127714"/>
              <a:gd name="connsiteY7" fmla="*/ 125516 h 125516"/>
              <a:gd name="connsiteX8" fmla="*/ 127714 w 127714"/>
              <a:gd name="connsiteY8" fmla="*/ 62758 h 125516"/>
              <a:gd name="connsiteX9" fmla="*/ 63857 w 127714"/>
              <a:gd name="connsiteY9" fmla="*/ 0 h 12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5516">
                <a:moveTo>
                  <a:pt x="63857" y="18549"/>
                </a:moveTo>
                <a:cubicBezTo>
                  <a:pt x="88700" y="18549"/>
                  <a:pt x="108840" y="38342"/>
                  <a:pt x="108840" y="62758"/>
                </a:cubicBezTo>
                <a:cubicBezTo>
                  <a:pt x="108840" y="87174"/>
                  <a:pt x="88700" y="106967"/>
                  <a:pt x="63857" y="106967"/>
                </a:cubicBezTo>
                <a:cubicBezTo>
                  <a:pt x="39014" y="106967"/>
                  <a:pt x="18874" y="87174"/>
                  <a:pt x="18874" y="62758"/>
                </a:cubicBezTo>
                <a:cubicBezTo>
                  <a:pt x="18898" y="38352"/>
                  <a:pt x="39024" y="18573"/>
                  <a:pt x="63857" y="18549"/>
                </a:cubicBezTo>
                <a:moveTo>
                  <a:pt x="63857" y="0"/>
                </a:moveTo>
                <a:cubicBezTo>
                  <a:pt x="28590" y="0"/>
                  <a:pt x="0" y="28098"/>
                  <a:pt x="0" y="62758"/>
                </a:cubicBezTo>
                <a:cubicBezTo>
                  <a:pt x="0" y="97418"/>
                  <a:pt x="28590" y="125516"/>
                  <a:pt x="63857" y="125516"/>
                </a:cubicBezTo>
                <a:cubicBezTo>
                  <a:pt x="99124" y="125516"/>
                  <a:pt x="127714" y="97418"/>
                  <a:pt x="127714" y="62758"/>
                </a:cubicBezTo>
                <a:cubicBezTo>
                  <a:pt x="127714" y="28098"/>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41614044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a:extLst>
              <a:ext uri="{FF2B5EF4-FFF2-40B4-BE49-F238E27FC236}">
                <a16:creationId xmlns:a16="http://schemas.microsoft.com/office/drawing/2014/main" id="{DC0C84AB-26E4-653A-038F-30203C8488B6}"/>
              </a:ext>
            </a:extLst>
          </p:cNvPr>
          <p:cNvSpPr>
            <a:spLocks noGrp="1"/>
          </p:cNvSpPr>
          <p:nvPr>
            <p:ph type="ctrTitle"/>
          </p:nvPr>
        </p:nvSpPr>
        <p:spPr>
          <a:xfrm>
            <a:off x="242910" y="1598246"/>
            <a:ext cx="4626709" cy="5122985"/>
          </a:xfrm>
        </p:spPr>
        <p:txBody>
          <a:bodyPr vert="horz" lIns="91440" tIns="45720" rIns="91440" bIns="45720" rtlCol="0" anchor="t">
            <a:normAutofit/>
          </a:bodyPr>
          <a:lstStyle/>
          <a:p>
            <a:pPr algn="r"/>
            <a:r>
              <a:rPr lang="en-US" sz="8000">
                <a:solidFill>
                  <a:srgbClr val="FFFFFF"/>
                </a:solidFill>
              </a:rPr>
              <a:t>Audits and Reviews</a:t>
            </a:r>
          </a:p>
        </p:txBody>
      </p:sp>
      <p:sp>
        <p:nvSpPr>
          <p:cNvPr id="6" name="Content Placeholder 5">
            <a:extLst>
              <a:ext uri="{FF2B5EF4-FFF2-40B4-BE49-F238E27FC236}">
                <a16:creationId xmlns:a16="http://schemas.microsoft.com/office/drawing/2014/main" id="{DE6D6B25-FCF2-C8FC-3F24-5B0061266E67}"/>
              </a:ext>
            </a:extLst>
          </p:cNvPr>
          <p:cNvSpPr>
            <a:spLocks noGrp="1"/>
          </p:cNvSpPr>
          <p:nvPr>
            <p:ph type="subTitle" idx="1"/>
          </p:nvPr>
        </p:nvSpPr>
        <p:spPr>
          <a:xfrm>
            <a:off x="5792994" y="1590840"/>
            <a:ext cx="5672176" cy="5095221"/>
          </a:xfrm>
        </p:spPr>
        <p:txBody>
          <a:bodyPr vert="horz" lIns="91440" tIns="45720" rIns="91440" bIns="45720" rtlCol="0">
            <a:normAutofit/>
          </a:bodyPr>
          <a:lstStyle/>
          <a:p>
            <a:pPr algn="l"/>
            <a:r>
              <a:rPr lang="en-US">
                <a:solidFill>
                  <a:srgbClr val="FFFFFF"/>
                </a:solidFill>
              </a:rPr>
              <a:t>Technical review of every stage in the software development life cycle</a:t>
            </a:r>
          </a:p>
          <a:p>
            <a:pPr algn="l"/>
            <a:r>
              <a:rPr lang="en-US">
                <a:solidFill>
                  <a:srgbClr val="FFFFFF"/>
                </a:solidFill>
              </a:rPr>
              <a:t>Key aspects:</a:t>
            </a:r>
          </a:p>
          <a:p>
            <a:pPr marL="342900" indent="-342900" algn="l">
              <a:buChar char="•"/>
            </a:pPr>
            <a:r>
              <a:rPr lang="en-US">
                <a:solidFill>
                  <a:srgbClr val="FFFFFF"/>
                </a:solidFill>
              </a:rPr>
              <a:t>Make sure the goals that were laid out in the planning and identification step are met</a:t>
            </a:r>
          </a:p>
          <a:p>
            <a:pPr marL="342900" indent="-342900" algn="l">
              <a:buChar char="•"/>
            </a:pPr>
            <a:r>
              <a:rPr lang="en-US">
                <a:solidFill>
                  <a:srgbClr val="FFFFFF"/>
                </a:solidFill>
              </a:rPr>
              <a:t>Ensure that software complies with standards</a:t>
            </a:r>
          </a:p>
          <a:p>
            <a:pPr marL="342900" indent="-342900" algn="l">
              <a:buChar char="•"/>
            </a:pPr>
            <a:r>
              <a:rPr lang="en-US">
                <a:solidFill>
                  <a:srgbClr val="FFFFFF"/>
                </a:solidFill>
              </a:rPr>
              <a:t>Make sure baselines match documentation</a:t>
            </a:r>
          </a:p>
          <a:p>
            <a:pPr marL="342900" indent="-342900" algn="l">
              <a:buChar char="•"/>
            </a:pPr>
            <a:r>
              <a:rPr lang="en-US">
                <a:solidFill>
                  <a:srgbClr val="FFFFFF"/>
                </a:solidFill>
              </a:rPr>
              <a:t>Validate the project is consistent according to the goals of the project</a:t>
            </a:r>
          </a:p>
          <a:p>
            <a:pPr algn="l"/>
            <a:endParaRPr lang="en-US">
              <a:solidFill>
                <a:srgbClr val="FFFFFF"/>
              </a:solidFill>
            </a:endParaRPr>
          </a:p>
          <a:p>
            <a:pPr marL="342900" indent="-342900" algn="l">
              <a:buChar char="•"/>
            </a:pPr>
            <a:endParaRPr lang="en-US">
              <a:solidFill>
                <a:srgbClr val="FFFFFF"/>
              </a:solidFill>
            </a:endParaRPr>
          </a:p>
        </p:txBody>
      </p:sp>
      <p:cxnSp>
        <p:nvCxnSpPr>
          <p:cNvPr id="30" name="Straight Connector 2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9881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0509A34-742E-80DB-1A8C-3C30FBBF9CB1}"/>
              </a:ext>
            </a:extLst>
          </p:cNvPr>
          <p:cNvSpPr txBox="1"/>
          <p:nvPr/>
        </p:nvSpPr>
        <p:spPr>
          <a:xfrm>
            <a:off x="234043" y="1135316"/>
            <a:ext cx="11723915" cy="5324150"/>
          </a:xfrm>
          <a:prstGeom prst="rect">
            <a:avLst/>
          </a:prstGeom>
          <a:noFill/>
        </p:spPr>
        <p:txBody>
          <a:bodyPr wrap="square">
            <a:spAutoFit/>
          </a:bodyPr>
          <a:lstStyle/>
          <a:p>
            <a:pPr algn="l">
              <a:buFont typeface="Arial" panose="020B0604020202020204" pitchFamily="34" charset="0"/>
              <a:buChar char="•"/>
            </a:pPr>
            <a:r>
              <a:rPr lang="en-US" sz="2667" b="1">
                <a:solidFill>
                  <a:srgbClr val="000000"/>
                </a:solidFill>
              </a:rPr>
              <a:t>Concept of Baselines</a:t>
            </a:r>
            <a:r>
              <a:rPr lang="en-US" sz="2667">
                <a:solidFill>
                  <a:srgbClr val="000000"/>
                </a:solidFill>
              </a:rPr>
              <a:t>:</a:t>
            </a:r>
          </a:p>
          <a:p>
            <a:pPr algn="l"/>
            <a:r>
              <a:rPr lang="en-US" sz="2333">
                <a:solidFill>
                  <a:srgbClr val="000000"/>
                </a:solidFill>
              </a:rPr>
              <a:t>In Software Configuration Management (SCM), a baseline is a formally approved version of a software product or its components, serving as a reference point for future development and changes, ensuring consistency and control throughout the software lifecycle.</a:t>
            </a:r>
          </a:p>
          <a:p>
            <a:pPr algn="l">
              <a:buFont typeface="Arial" panose="020B0604020202020204" pitchFamily="34" charset="0"/>
              <a:buChar char="•"/>
            </a:pPr>
            <a:endParaRPr lang="en-US" sz="2333" b="1">
              <a:solidFill>
                <a:srgbClr val="000000"/>
              </a:solidFill>
            </a:endParaRPr>
          </a:p>
          <a:p>
            <a:pPr algn="l">
              <a:buFont typeface="Arial" panose="020B0604020202020204" pitchFamily="34" charset="0"/>
              <a:buChar char="•"/>
            </a:pPr>
            <a:r>
              <a:rPr lang="en-US" sz="2667" b="1">
                <a:solidFill>
                  <a:srgbClr val="000000"/>
                </a:solidFill>
              </a:rPr>
              <a:t>Purpose of Establishing Baselines</a:t>
            </a:r>
            <a:r>
              <a:rPr lang="en-US" sz="2667">
                <a:solidFill>
                  <a:srgbClr val="000000"/>
                </a:solidFill>
              </a:rPr>
              <a:t>: </a:t>
            </a:r>
          </a:p>
          <a:p>
            <a:pPr algn="l"/>
            <a:r>
              <a:rPr lang="en-US" sz="2333">
                <a:solidFill>
                  <a:srgbClr val="000000"/>
                </a:solidFill>
              </a:rPr>
              <a:t>Baselines are critical for managing changes effectively, as they provide a stable foundation against which modifications can be measured, evaluated, and controlled, thereby minimizing risks associated with software development and maintenance.</a:t>
            </a:r>
          </a:p>
          <a:p>
            <a:pPr algn="l">
              <a:buFont typeface="Arial" panose="020B0604020202020204" pitchFamily="34" charset="0"/>
              <a:buChar char="•"/>
            </a:pPr>
            <a:endParaRPr lang="en-US" sz="2667" b="1">
              <a:solidFill>
                <a:srgbClr val="000000"/>
              </a:solidFill>
            </a:endParaRPr>
          </a:p>
          <a:p>
            <a:pPr algn="l">
              <a:buFont typeface="Arial" panose="020B0604020202020204" pitchFamily="34" charset="0"/>
              <a:buChar char="•"/>
            </a:pPr>
            <a:r>
              <a:rPr lang="en-US" sz="2667" b="1">
                <a:solidFill>
                  <a:srgbClr val="000000"/>
                </a:solidFill>
              </a:rPr>
              <a:t>Types of Baselines</a:t>
            </a:r>
            <a:r>
              <a:rPr lang="en-US" sz="2667">
                <a:solidFill>
                  <a:srgbClr val="000000"/>
                </a:solidFill>
              </a:rPr>
              <a:t>: (3 Types)</a:t>
            </a:r>
          </a:p>
          <a:p>
            <a:pPr marL="428608" indent="-428608">
              <a:buAutoNum type="arabicPeriod"/>
            </a:pPr>
            <a:r>
              <a:rPr lang="en-US" sz="2333">
                <a:solidFill>
                  <a:srgbClr val="000000"/>
                </a:solidFill>
              </a:rPr>
              <a:t>Functional baselines that define requirements.</a:t>
            </a:r>
          </a:p>
          <a:p>
            <a:pPr marL="428608" indent="-428608">
              <a:buAutoNum type="arabicPeriod"/>
            </a:pPr>
            <a:r>
              <a:rPr lang="en-US" sz="2333">
                <a:solidFill>
                  <a:srgbClr val="000000"/>
                </a:solidFill>
              </a:rPr>
              <a:t>Allocated baselines that specify design and architecture.</a:t>
            </a:r>
          </a:p>
          <a:p>
            <a:pPr marL="428608" indent="-428608">
              <a:buAutoNum type="arabicPeriod"/>
            </a:pPr>
            <a:r>
              <a:rPr lang="en-US" sz="2333">
                <a:solidFill>
                  <a:srgbClr val="000000"/>
                </a:solidFill>
              </a:rPr>
              <a:t>Product baselines that represent the final product state.</a:t>
            </a:r>
          </a:p>
        </p:txBody>
      </p:sp>
      <p:sp>
        <p:nvSpPr>
          <p:cNvPr id="11" name="TextBox 10">
            <a:extLst>
              <a:ext uri="{FF2B5EF4-FFF2-40B4-BE49-F238E27FC236}">
                <a16:creationId xmlns:a16="http://schemas.microsoft.com/office/drawing/2014/main" id="{0EEA584B-C0C2-A7E6-F7AA-F1754D36D7A8}"/>
              </a:ext>
            </a:extLst>
          </p:cNvPr>
          <p:cNvSpPr txBox="1"/>
          <p:nvPr/>
        </p:nvSpPr>
        <p:spPr>
          <a:xfrm>
            <a:off x="358589" y="224118"/>
            <a:ext cx="8567698" cy="707886"/>
          </a:xfrm>
          <a:prstGeom prst="rect">
            <a:avLst/>
          </a:prstGeom>
          <a:noFill/>
        </p:spPr>
        <p:txBody>
          <a:bodyPr wrap="square" rtlCol="0">
            <a:spAutoFit/>
          </a:bodyPr>
          <a:lstStyle/>
          <a:p>
            <a:r>
              <a:rPr lang="en-US" sz="4000" b="1">
                <a:solidFill>
                  <a:srgbClr val="000000"/>
                </a:solidFill>
              </a:rPr>
              <a:t>Definition of Baselines:</a:t>
            </a:r>
          </a:p>
        </p:txBody>
      </p:sp>
    </p:spTree>
    <p:extLst>
      <p:ext uri="{BB962C8B-B14F-4D97-AF65-F5344CB8AC3E}">
        <p14:creationId xmlns:p14="http://schemas.microsoft.com/office/powerpoint/2010/main" val="37826673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4"/>
          <a:stretch>
            <a:fillRect/>
          </a:stretch>
        </p:blipFill>
        <p:spPr>
          <a:xfrm>
            <a:off x="180110" y="410892"/>
            <a:ext cx="3948546" cy="5922819"/>
          </a:xfrm>
          <a:prstGeom prst="rect">
            <a:avLst/>
          </a:prstGeom>
        </p:spPr>
      </p:pic>
      <p:sp>
        <p:nvSpPr>
          <p:cNvPr id="3" name="Text 0"/>
          <p:cNvSpPr/>
          <p:nvPr/>
        </p:nvSpPr>
        <p:spPr>
          <a:xfrm>
            <a:off x="5217419" y="654943"/>
            <a:ext cx="4610298" cy="576263"/>
          </a:xfrm>
          <a:prstGeom prst="rect">
            <a:avLst/>
          </a:prstGeom>
          <a:noFill/>
          <a:ln/>
        </p:spPr>
        <p:txBody>
          <a:bodyPr wrap="none" lIns="0" tIns="0" rIns="0" bIns="0" rtlCol="0" anchor="t"/>
          <a:lstStyle/>
          <a:p>
            <a:pPr>
              <a:lnSpc>
                <a:spcPts val="4500"/>
              </a:lnSpc>
            </a:pPr>
            <a:r>
              <a:rPr lang="en-US" sz="3625">
                <a:solidFill>
                  <a:srgbClr val="312F2B"/>
                </a:solidFill>
                <a:latin typeface="Gelasio" pitchFamily="34" charset="0"/>
                <a:ea typeface="Gelasio" pitchFamily="34" charset="-122"/>
                <a:cs typeface="Gelasio" pitchFamily="34" charset="-120"/>
              </a:rPr>
              <a:t>Functional Baseline</a:t>
            </a:r>
            <a:endParaRPr lang="en-US" sz="3625"/>
          </a:p>
        </p:txBody>
      </p:sp>
      <p:sp>
        <p:nvSpPr>
          <p:cNvPr id="4" name="Shape 1"/>
          <p:cNvSpPr/>
          <p:nvPr/>
        </p:nvSpPr>
        <p:spPr>
          <a:xfrm>
            <a:off x="5217419" y="1507729"/>
            <a:ext cx="3072408" cy="2550518"/>
          </a:xfrm>
          <a:prstGeom prst="roundRect">
            <a:avLst>
              <a:gd name="adj" fmla="val 3037"/>
            </a:avLst>
          </a:prstGeom>
          <a:blipFill>
            <a:blip r:embed="rId3"/>
            <a:tile tx="0" ty="0" sx="100000" sy="100000" flip="none" algn="tl"/>
          </a:blipFill>
          <a:ln w="7620">
            <a:solidFill>
              <a:srgbClr val="CECEC9"/>
            </a:solidFill>
            <a:prstDash val="solid"/>
          </a:ln>
        </p:spPr>
        <p:txBody>
          <a:bodyPr/>
          <a:lstStyle/>
          <a:p>
            <a:endParaRPr lang="en-US" sz="1500"/>
          </a:p>
        </p:txBody>
      </p:sp>
      <p:sp>
        <p:nvSpPr>
          <p:cNvPr id="5" name="Text 2"/>
          <p:cNvSpPr/>
          <p:nvPr/>
        </p:nvSpPr>
        <p:spPr>
          <a:xfrm>
            <a:off x="5408117" y="1698427"/>
            <a:ext cx="2305149" cy="288032"/>
          </a:xfrm>
          <a:prstGeom prst="rect">
            <a:avLst/>
          </a:prstGeom>
          <a:noFill/>
          <a:ln/>
        </p:spPr>
        <p:txBody>
          <a:bodyPr wrap="none" lIns="0" tIns="0" rIns="0" bIns="0" rtlCol="0" anchor="t"/>
          <a:lstStyle/>
          <a:p>
            <a:pPr>
              <a:lnSpc>
                <a:spcPts val="2250"/>
              </a:lnSpc>
            </a:pPr>
            <a:r>
              <a:rPr lang="en-US" sz="1792">
                <a:solidFill>
                  <a:srgbClr val="272525"/>
                </a:solidFill>
                <a:latin typeface="Gelasio" pitchFamily="34" charset="0"/>
                <a:ea typeface="Gelasio" pitchFamily="34" charset="-122"/>
                <a:cs typeface="Gelasio" pitchFamily="34" charset="-120"/>
              </a:rPr>
              <a:t>Definition</a:t>
            </a:r>
            <a:endParaRPr lang="en-US" sz="1792"/>
          </a:p>
        </p:txBody>
      </p:sp>
      <p:sp>
        <p:nvSpPr>
          <p:cNvPr id="6" name="Text 3"/>
          <p:cNvSpPr/>
          <p:nvPr/>
        </p:nvSpPr>
        <p:spPr>
          <a:xfrm>
            <a:off x="5408117" y="2097088"/>
            <a:ext cx="2691011" cy="1475383"/>
          </a:xfrm>
          <a:prstGeom prst="rect">
            <a:avLst/>
          </a:prstGeom>
          <a:noFill/>
          <a:ln/>
        </p:spPr>
        <p:txBody>
          <a:bodyPr wrap="square" lIns="0" tIns="0" rIns="0" bIns="0" rtlCol="0" anchor="t"/>
          <a:lstStyle/>
          <a:p>
            <a:pPr>
              <a:lnSpc>
                <a:spcPts val="2292"/>
              </a:lnSpc>
            </a:pPr>
            <a:r>
              <a:rPr lang="en-US" sz="1417">
                <a:solidFill>
                  <a:srgbClr val="272525"/>
                </a:solidFill>
                <a:latin typeface="Lato" pitchFamily="34" charset="0"/>
                <a:ea typeface="Lato" pitchFamily="34" charset="-122"/>
                <a:cs typeface="Lato" pitchFamily="34" charset="-120"/>
              </a:rPr>
              <a:t>The functional baseline represents the initial set of approved functional requirements. It defines what the system should do.</a:t>
            </a:r>
            <a:endParaRPr lang="en-US" sz="1417"/>
          </a:p>
        </p:txBody>
      </p:sp>
      <p:sp>
        <p:nvSpPr>
          <p:cNvPr id="7" name="Shape 4"/>
          <p:cNvSpPr/>
          <p:nvPr/>
        </p:nvSpPr>
        <p:spPr>
          <a:xfrm>
            <a:off x="8474174" y="1507729"/>
            <a:ext cx="3072408" cy="2550518"/>
          </a:xfrm>
          <a:prstGeom prst="roundRect">
            <a:avLst>
              <a:gd name="adj" fmla="val 3037"/>
            </a:avLst>
          </a:prstGeom>
          <a:blipFill>
            <a:blip r:embed="rId3"/>
            <a:tile tx="0" ty="0" sx="100000" sy="100000" flip="none" algn="tl"/>
          </a:blipFill>
          <a:ln w="7620">
            <a:solidFill>
              <a:srgbClr val="CECEC9"/>
            </a:solidFill>
            <a:prstDash val="solid"/>
          </a:ln>
        </p:spPr>
        <p:txBody>
          <a:bodyPr/>
          <a:lstStyle/>
          <a:p>
            <a:endParaRPr lang="en-US" sz="1500"/>
          </a:p>
        </p:txBody>
      </p:sp>
      <p:sp>
        <p:nvSpPr>
          <p:cNvPr id="8" name="Text 5"/>
          <p:cNvSpPr/>
          <p:nvPr/>
        </p:nvSpPr>
        <p:spPr>
          <a:xfrm>
            <a:off x="8664873" y="1698427"/>
            <a:ext cx="2305149" cy="288032"/>
          </a:xfrm>
          <a:prstGeom prst="rect">
            <a:avLst/>
          </a:prstGeom>
          <a:noFill/>
          <a:ln/>
        </p:spPr>
        <p:txBody>
          <a:bodyPr wrap="none" lIns="0" tIns="0" rIns="0" bIns="0" rtlCol="0" anchor="t"/>
          <a:lstStyle/>
          <a:p>
            <a:pPr>
              <a:lnSpc>
                <a:spcPts val="2250"/>
              </a:lnSpc>
            </a:pPr>
            <a:r>
              <a:rPr lang="en-US" sz="1792">
                <a:solidFill>
                  <a:srgbClr val="272525"/>
                </a:solidFill>
                <a:latin typeface="Gelasio" pitchFamily="34" charset="0"/>
                <a:ea typeface="Gelasio" pitchFamily="34" charset="-122"/>
                <a:cs typeface="Gelasio" pitchFamily="34" charset="-120"/>
              </a:rPr>
              <a:t>Content</a:t>
            </a:r>
            <a:endParaRPr lang="en-US" sz="1792"/>
          </a:p>
        </p:txBody>
      </p:sp>
      <p:sp>
        <p:nvSpPr>
          <p:cNvPr id="9" name="Text 6"/>
          <p:cNvSpPr/>
          <p:nvPr/>
        </p:nvSpPr>
        <p:spPr>
          <a:xfrm>
            <a:off x="8664873" y="2097088"/>
            <a:ext cx="2691011" cy="1770459"/>
          </a:xfrm>
          <a:prstGeom prst="rect">
            <a:avLst/>
          </a:prstGeom>
          <a:blipFill>
            <a:blip r:embed="rId3"/>
            <a:tile tx="0" ty="0" sx="100000" sy="100000" flip="none" algn="tl"/>
          </a:blipFill>
          <a:ln/>
        </p:spPr>
        <p:txBody>
          <a:bodyPr wrap="square" lIns="0" tIns="0" rIns="0" bIns="0" rtlCol="0" anchor="t"/>
          <a:lstStyle/>
          <a:p>
            <a:pPr>
              <a:lnSpc>
                <a:spcPts val="2292"/>
              </a:lnSpc>
            </a:pPr>
            <a:r>
              <a:rPr lang="en-US" sz="1417">
                <a:solidFill>
                  <a:srgbClr val="272525"/>
                </a:solidFill>
                <a:latin typeface="Lato" pitchFamily="34" charset="0"/>
                <a:ea typeface="Lato" pitchFamily="34" charset="-122"/>
                <a:cs typeface="Lato" pitchFamily="34" charset="-120"/>
              </a:rPr>
              <a:t>This baseline includes system specifications, operational requirements, and interface requirements. It forms the foundation for further development.</a:t>
            </a:r>
            <a:endParaRPr lang="en-US" sz="1417"/>
          </a:p>
        </p:txBody>
      </p:sp>
      <p:sp>
        <p:nvSpPr>
          <p:cNvPr id="10" name="Shape 7"/>
          <p:cNvSpPr/>
          <p:nvPr/>
        </p:nvSpPr>
        <p:spPr>
          <a:xfrm>
            <a:off x="5217419" y="4242594"/>
            <a:ext cx="3072408" cy="1960364"/>
          </a:xfrm>
          <a:prstGeom prst="roundRect">
            <a:avLst>
              <a:gd name="adj" fmla="val 3951"/>
            </a:avLst>
          </a:prstGeom>
          <a:blipFill>
            <a:blip r:embed="rId3"/>
            <a:tile tx="0" ty="0" sx="100000" sy="100000" flip="none" algn="tl"/>
          </a:blipFill>
          <a:ln w="7620">
            <a:solidFill>
              <a:srgbClr val="CECEC9"/>
            </a:solidFill>
            <a:prstDash val="solid"/>
          </a:ln>
        </p:spPr>
        <p:txBody>
          <a:bodyPr/>
          <a:lstStyle/>
          <a:p>
            <a:endParaRPr lang="en-US" sz="1500"/>
          </a:p>
        </p:txBody>
      </p:sp>
      <p:sp>
        <p:nvSpPr>
          <p:cNvPr id="11" name="Text 8"/>
          <p:cNvSpPr/>
          <p:nvPr/>
        </p:nvSpPr>
        <p:spPr>
          <a:xfrm>
            <a:off x="5408117" y="4433292"/>
            <a:ext cx="2305149" cy="288032"/>
          </a:xfrm>
          <a:prstGeom prst="rect">
            <a:avLst/>
          </a:prstGeom>
          <a:noFill/>
          <a:ln/>
        </p:spPr>
        <p:txBody>
          <a:bodyPr wrap="none" lIns="0" tIns="0" rIns="0" bIns="0" rtlCol="0" anchor="t"/>
          <a:lstStyle/>
          <a:p>
            <a:pPr>
              <a:lnSpc>
                <a:spcPts val="2250"/>
              </a:lnSpc>
            </a:pPr>
            <a:r>
              <a:rPr lang="en-US" sz="1792">
                <a:solidFill>
                  <a:srgbClr val="272525"/>
                </a:solidFill>
                <a:latin typeface="Gelasio" pitchFamily="34" charset="0"/>
                <a:ea typeface="Gelasio" pitchFamily="34" charset="-122"/>
                <a:cs typeface="Gelasio" pitchFamily="34" charset="-120"/>
              </a:rPr>
              <a:t>Timing</a:t>
            </a:r>
            <a:endParaRPr lang="en-US" sz="1792"/>
          </a:p>
        </p:txBody>
      </p:sp>
      <p:sp>
        <p:nvSpPr>
          <p:cNvPr id="12" name="Text 9"/>
          <p:cNvSpPr/>
          <p:nvPr/>
        </p:nvSpPr>
        <p:spPr>
          <a:xfrm>
            <a:off x="5408117" y="4831953"/>
            <a:ext cx="2691011" cy="885230"/>
          </a:xfrm>
          <a:prstGeom prst="rect">
            <a:avLst/>
          </a:prstGeom>
          <a:noFill/>
          <a:ln/>
        </p:spPr>
        <p:txBody>
          <a:bodyPr wrap="square" lIns="0" tIns="0" rIns="0" bIns="0" rtlCol="0" anchor="t"/>
          <a:lstStyle/>
          <a:p>
            <a:pPr>
              <a:lnSpc>
                <a:spcPts val="2292"/>
              </a:lnSpc>
            </a:pPr>
            <a:r>
              <a:rPr lang="en-US" sz="1417">
                <a:solidFill>
                  <a:srgbClr val="272525"/>
                </a:solidFill>
                <a:latin typeface="Lato" pitchFamily="34" charset="0"/>
                <a:ea typeface="Lato" pitchFamily="34" charset="-122"/>
                <a:cs typeface="Lato" pitchFamily="34" charset="-120"/>
              </a:rPr>
              <a:t>Established early in the project lifecycle. It's typically set after the requirements analysis phase.</a:t>
            </a:r>
            <a:endParaRPr lang="en-US" sz="1417"/>
          </a:p>
        </p:txBody>
      </p:sp>
      <p:sp>
        <p:nvSpPr>
          <p:cNvPr id="13" name="Shape 10"/>
          <p:cNvSpPr/>
          <p:nvPr/>
        </p:nvSpPr>
        <p:spPr>
          <a:xfrm>
            <a:off x="8474174" y="4242594"/>
            <a:ext cx="3072408" cy="1960364"/>
          </a:xfrm>
          <a:prstGeom prst="roundRect">
            <a:avLst>
              <a:gd name="adj" fmla="val 3951"/>
            </a:avLst>
          </a:prstGeom>
          <a:blipFill>
            <a:blip r:embed="rId3"/>
            <a:tile tx="0" ty="0" sx="100000" sy="100000" flip="none" algn="tl"/>
          </a:blipFill>
          <a:ln w="7620">
            <a:solidFill>
              <a:srgbClr val="CECEC9"/>
            </a:solidFill>
            <a:prstDash val="solid"/>
          </a:ln>
        </p:spPr>
        <p:txBody>
          <a:bodyPr/>
          <a:lstStyle/>
          <a:p>
            <a:endParaRPr lang="en-US" sz="1500"/>
          </a:p>
        </p:txBody>
      </p:sp>
      <p:sp>
        <p:nvSpPr>
          <p:cNvPr id="14" name="Text 11"/>
          <p:cNvSpPr/>
          <p:nvPr/>
        </p:nvSpPr>
        <p:spPr>
          <a:xfrm>
            <a:off x="8664873" y="4433292"/>
            <a:ext cx="2305149" cy="288032"/>
          </a:xfrm>
          <a:prstGeom prst="rect">
            <a:avLst/>
          </a:prstGeom>
          <a:noFill/>
          <a:ln/>
        </p:spPr>
        <p:txBody>
          <a:bodyPr wrap="none" lIns="0" tIns="0" rIns="0" bIns="0" rtlCol="0" anchor="t"/>
          <a:lstStyle/>
          <a:p>
            <a:pPr>
              <a:lnSpc>
                <a:spcPts val="2250"/>
              </a:lnSpc>
            </a:pPr>
            <a:r>
              <a:rPr lang="en-US" sz="1792">
                <a:solidFill>
                  <a:srgbClr val="272525"/>
                </a:solidFill>
                <a:latin typeface="Gelasio" pitchFamily="34" charset="0"/>
                <a:ea typeface="Gelasio" pitchFamily="34" charset="-122"/>
                <a:cs typeface="Gelasio" pitchFamily="34" charset="-120"/>
              </a:rPr>
              <a:t>Significance</a:t>
            </a:r>
            <a:endParaRPr lang="en-US" sz="1792"/>
          </a:p>
        </p:txBody>
      </p:sp>
      <p:sp>
        <p:nvSpPr>
          <p:cNvPr id="15" name="Text 12"/>
          <p:cNvSpPr/>
          <p:nvPr/>
        </p:nvSpPr>
        <p:spPr>
          <a:xfrm>
            <a:off x="8664873" y="4831953"/>
            <a:ext cx="2691011" cy="1180307"/>
          </a:xfrm>
          <a:prstGeom prst="rect">
            <a:avLst/>
          </a:prstGeom>
          <a:noFill/>
          <a:ln/>
        </p:spPr>
        <p:txBody>
          <a:bodyPr wrap="square" lIns="0" tIns="0" rIns="0" bIns="0" rtlCol="0" anchor="t"/>
          <a:lstStyle/>
          <a:p>
            <a:pPr>
              <a:lnSpc>
                <a:spcPts val="2292"/>
              </a:lnSpc>
            </a:pPr>
            <a:r>
              <a:rPr lang="en-US" sz="1417">
                <a:solidFill>
                  <a:srgbClr val="272525"/>
                </a:solidFill>
                <a:latin typeface="Lato" pitchFamily="34" charset="0"/>
                <a:ea typeface="Lato" pitchFamily="34" charset="-122"/>
                <a:cs typeface="Lato" pitchFamily="34" charset="-120"/>
              </a:rPr>
              <a:t>Serves as a reference point for evaluating design changes. Ensures alignment with customer needs throughout development.</a:t>
            </a:r>
            <a:endParaRPr lang="en-US" sz="1417"/>
          </a:p>
        </p:txBody>
      </p:sp>
    </p:spTree>
    <p:extLst>
      <p:ext uri="{BB962C8B-B14F-4D97-AF65-F5344CB8AC3E}">
        <p14:creationId xmlns:p14="http://schemas.microsoft.com/office/powerpoint/2010/main" val="30704963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 0"/>
          <p:cNvSpPr/>
          <p:nvPr/>
        </p:nvSpPr>
        <p:spPr>
          <a:xfrm>
            <a:off x="5233492" y="780356"/>
            <a:ext cx="6297018" cy="3260725"/>
          </a:xfrm>
          <a:prstGeom prst="rect">
            <a:avLst/>
          </a:prstGeom>
          <a:noFill/>
          <a:ln/>
        </p:spPr>
        <p:txBody>
          <a:bodyPr wrap="square" lIns="0" tIns="0" rIns="0" bIns="0" rtlCol="0" anchor="t"/>
          <a:lstStyle/>
          <a:p>
            <a:pPr>
              <a:lnSpc>
                <a:spcPts val="6416"/>
              </a:lnSpc>
            </a:pPr>
            <a:endParaRPr lang="en-US" sz="5125"/>
          </a:p>
        </p:txBody>
      </p:sp>
      <p:sp>
        <p:nvSpPr>
          <p:cNvPr id="4" name="Text 1"/>
          <p:cNvSpPr/>
          <p:nvPr/>
        </p:nvSpPr>
        <p:spPr>
          <a:xfrm>
            <a:off x="5233492" y="4324548"/>
            <a:ext cx="6297018" cy="1209675"/>
          </a:xfrm>
          <a:prstGeom prst="rect">
            <a:avLst/>
          </a:prstGeom>
          <a:noFill/>
          <a:ln/>
        </p:spPr>
        <p:txBody>
          <a:bodyPr wrap="square" lIns="0" tIns="0" rIns="0" bIns="0" rtlCol="0" anchor="t"/>
          <a:lstStyle/>
          <a:p>
            <a:pPr>
              <a:lnSpc>
                <a:spcPts val="2375"/>
              </a:lnSpc>
            </a:pPr>
            <a:endParaRPr lang="en-US" sz="1458"/>
          </a:p>
        </p:txBody>
      </p:sp>
      <p:sp>
        <p:nvSpPr>
          <p:cNvPr id="5" name="TextBox 4">
            <a:extLst>
              <a:ext uri="{FF2B5EF4-FFF2-40B4-BE49-F238E27FC236}">
                <a16:creationId xmlns:a16="http://schemas.microsoft.com/office/drawing/2014/main" id="{12A6C87F-0BE0-AD79-A4A5-BDAAB3C55B8C}"/>
              </a:ext>
            </a:extLst>
          </p:cNvPr>
          <p:cNvSpPr txBox="1"/>
          <p:nvPr/>
        </p:nvSpPr>
        <p:spPr>
          <a:xfrm>
            <a:off x="195943" y="2307772"/>
            <a:ext cx="11800115" cy="4554901"/>
          </a:xfrm>
          <a:prstGeom prst="rect">
            <a:avLst/>
          </a:prstGeom>
          <a:noFill/>
        </p:spPr>
        <p:txBody>
          <a:bodyPr wrap="square">
            <a:spAutoFit/>
          </a:bodyPr>
          <a:lstStyle/>
          <a:p>
            <a:pPr algn="l">
              <a:buFont typeface="Arial" panose="020B0604020202020204" pitchFamily="34" charset="0"/>
              <a:buChar char="•"/>
            </a:pPr>
            <a:r>
              <a:rPr lang="en-US" sz="2333" b="1">
                <a:solidFill>
                  <a:srgbClr val="000000"/>
                </a:solidFill>
              </a:rPr>
              <a:t>Understanding Functional Baseline</a:t>
            </a:r>
            <a:r>
              <a:rPr lang="en-US" sz="2333">
                <a:solidFill>
                  <a:srgbClr val="000000"/>
                </a:solidFill>
              </a:rPr>
              <a:t>: </a:t>
            </a:r>
          </a:p>
          <a:p>
            <a:pPr algn="l"/>
            <a:r>
              <a:rPr lang="en-US" sz="2000">
                <a:solidFill>
                  <a:srgbClr val="000000"/>
                </a:solidFill>
              </a:rPr>
              <a:t>The functional baseline in Software Configuration Management (SCM) is the initial approved version of the software's requirements and functionalities, serving as a critical reference point for all subsequent development activities and changes.</a:t>
            </a:r>
          </a:p>
          <a:p>
            <a:pPr algn="l"/>
            <a:endParaRPr lang="en-US" sz="2000">
              <a:solidFill>
                <a:srgbClr val="000000"/>
              </a:solidFill>
            </a:endParaRPr>
          </a:p>
          <a:p>
            <a:pPr algn="l">
              <a:buFont typeface="Arial" panose="020B0604020202020204" pitchFamily="34" charset="0"/>
              <a:buChar char="•"/>
            </a:pPr>
            <a:r>
              <a:rPr lang="en-US" sz="2333" b="1">
                <a:solidFill>
                  <a:srgbClr val="000000"/>
                </a:solidFill>
              </a:rPr>
              <a:t>Purpose of Establishing a Functional Baseline</a:t>
            </a:r>
            <a:r>
              <a:rPr lang="en-US" sz="2333">
                <a:solidFill>
                  <a:srgbClr val="000000"/>
                </a:solidFill>
              </a:rPr>
              <a:t>: </a:t>
            </a:r>
          </a:p>
          <a:p>
            <a:pPr algn="l"/>
            <a:r>
              <a:rPr lang="en-US" sz="2000">
                <a:solidFill>
                  <a:srgbClr val="000000"/>
                </a:solidFill>
              </a:rPr>
              <a:t>Its primary purpose is to provide a stable foundation against which future modifications can be assessed, ensuring that all changes align with the defined requirements and maintain the integrity of the software product throughout its lifecycle.</a:t>
            </a:r>
          </a:p>
          <a:p>
            <a:pPr algn="l"/>
            <a:endParaRPr lang="en-US" sz="2000">
              <a:solidFill>
                <a:srgbClr val="000000"/>
              </a:solidFill>
            </a:endParaRPr>
          </a:p>
          <a:p>
            <a:pPr algn="l">
              <a:buFont typeface="Arial" panose="020B0604020202020204" pitchFamily="34" charset="0"/>
              <a:buChar char="•"/>
            </a:pPr>
            <a:r>
              <a:rPr lang="en-US" sz="2333" b="1">
                <a:solidFill>
                  <a:srgbClr val="000000"/>
                </a:solidFill>
              </a:rPr>
              <a:t>Impact on Development Process</a:t>
            </a:r>
            <a:r>
              <a:rPr lang="en-US" sz="2333">
                <a:solidFill>
                  <a:srgbClr val="000000"/>
                </a:solidFill>
              </a:rPr>
              <a:t>:</a:t>
            </a:r>
          </a:p>
          <a:p>
            <a:pPr algn="l"/>
            <a:r>
              <a:rPr lang="en-US" sz="2000">
                <a:solidFill>
                  <a:srgbClr val="000000"/>
                </a:solidFill>
              </a:rPr>
              <a:t> Establishing a functional baseline enhances traceability and accountability in the development process, facilitating effective change management, reducing risks associated with software modifications, and ensuring compliance with project specifications and stakeholder expectations.</a:t>
            </a:r>
          </a:p>
        </p:txBody>
      </p:sp>
      <p:sp>
        <p:nvSpPr>
          <p:cNvPr id="6" name="TextBox 5">
            <a:extLst>
              <a:ext uri="{FF2B5EF4-FFF2-40B4-BE49-F238E27FC236}">
                <a16:creationId xmlns:a16="http://schemas.microsoft.com/office/drawing/2014/main" id="{FBED65CA-13A8-3C35-F3B2-7F7CF6DA4F50}"/>
              </a:ext>
            </a:extLst>
          </p:cNvPr>
          <p:cNvSpPr txBox="1"/>
          <p:nvPr/>
        </p:nvSpPr>
        <p:spPr>
          <a:xfrm>
            <a:off x="1068338" y="1205308"/>
            <a:ext cx="8567058" cy="784830"/>
          </a:xfrm>
          <a:prstGeom prst="rect">
            <a:avLst/>
          </a:prstGeom>
          <a:noFill/>
        </p:spPr>
        <p:txBody>
          <a:bodyPr wrap="square" rtlCol="0">
            <a:spAutoFit/>
          </a:bodyPr>
          <a:lstStyle/>
          <a:p>
            <a:pPr algn="l"/>
            <a:r>
              <a:rPr lang="en-US" sz="4500" b="1">
                <a:solidFill>
                  <a:srgbClr val="000000"/>
                </a:solidFill>
              </a:rPr>
              <a:t>Definition and Purpose</a:t>
            </a:r>
          </a:p>
        </p:txBody>
      </p:sp>
      <p:pic>
        <p:nvPicPr>
          <p:cNvPr id="7" name="Image 1" descr="preencoded.png">
            <a:extLst>
              <a:ext uri="{FF2B5EF4-FFF2-40B4-BE49-F238E27FC236}">
                <a16:creationId xmlns:a16="http://schemas.microsoft.com/office/drawing/2014/main" id="{1441CCEB-0733-C1D6-97CA-C39A27ED25E2}"/>
              </a:ext>
            </a:extLst>
          </p:cNvPr>
          <p:cNvPicPr>
            <a:picLocks noChangeAspect="1"/>
          </p:cNvPicPr>
          <p:nvPr/>
        </p:nvPicPr>
        <p:blipFill>
          <a:blip r:embed="rId4"/>
          <a:stretch>
            <a:fillRect/>
          </a:stretch>
        </p:blipFill>
        <p:spPr>
          <a:xfrm>
            <a:off x="254644" y="672802"/>
            <a:ext cx="813693" cy="1301948"/>
          </a:xfrm>
          <a:prstGeom prst="rect">
            <a:avLst/>
          </a:prstGeom>
        </p:spPr>
      </p:pic>
    </p:spTree>
    <p:extLst>
      <p:ext uri="{BB962C8B-B14F-4D97-AF65-F5344CB8AC3E}">
        <p14:creationId xmlns:p14="http://schemas.microsoft.com/office/powerpoint/2010/main" val="29512300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 0"/>
          <p:cNvSpPr/>
          <p:nvPr/>
        </p:nvSpPr>
        <p:spPr>
          <a:xfrm>
            <a:off x="5233492" y="780356"/>
            <a:ext cx="6297018" cy="3260725"/>
          </a:xfrm>
          <a:prstGeom prst="rect">
            <a:avLst/>
          </a:prstGeom>
          <a:noFill/>
          <a:ln/>
        </p:spPr>
        <p:txBody>
          <a:bodyPr wrap="square" lIns="0" tIns="0" rIns="0" bIns="0" rtlCol="0" anchor="t"/>
          <a:lstStyle/>
          <a:p>
            <a:pPr>
              <a:lnSpc>
                <a:spcPts val="6416"/>
              </a:lnSpc>
            </a:pPr>
            <a:endParaRPr lang="en-US" sz="5125"/>
          </a:p>
        </p:txBody>
      </p:sp>
      <p:sp>
        <p:nvSpPr>
          <p:cNvPr id="4" name="Text 1"/>
          <p:cNvSpPr/>
          <p:nvPr/>
        </p:nvSpPr>
        <p:spPr>
          <a:xfrm>
            <a:off x="5233492" y="4324548"/>
            <a:ext cx="6297018" cy="1209675"/>
          </a:xfrm>
          <a:prstGeom prst="rect">
            <a:avLst/>
          </a:prstGeom>
          <a:noFill/>
          <a:ln/>
        </p:spPr>
        <p:txBody>
          <a:bodyPr wrap="square" lIns="0" tIns="0" rIns="0" bIns="0" rtlCol="0" anchor="t"/>
          <a:lstStyle/>
          <a:p>
            <a:pPr>
              <a:lnSpc>
                <a:spcPts val="2375"/>
              </a:lnSpc>
            </a:pPr>
            <a:endParaRPr lang="en-US" sz="1458"/>
          </a:p>
        </p:txBody>
      </p:sp>
      <p:sp>
        <p:nvSpPr>
          <p:cNvPr id="5" name="TextBox 4">
            <a:extLst>
              <a:ext uri="{FF2B5EF4-FFF2-40B4-BE49-F238E27FC236}">
                <a16:creationId xmlns:a16="http://schemas.microsoft.com/office/drawing/2014/main" id="{12A6C87F-0BE0-AD79-A4A5-BDAAB3C55B8C}"/>
              </a:ext>
            </a:extLst>
          </p:cNvPr>
          <p:cNvSpPr txBox="1"/>
          <p:nvPr/>
        </p:nvSpPr>
        <p:spPr>
          <a:xfrm>
            <a:off x="195943" y="2307772"/>
            <a:ext cx="11778343" cy="4862678"/>
          </a:xfrm>
          <a:prstGeom prst="rect">
            <a:avLst/>
          </a:prstGeom>
          <a:noFill/>
        </p:spPr>
        <p:txBody>
          <a:bodyPr wrap="square">
            <a:spAutoFit/>
          </a:bodyPr>
          <a:lstStyle/>
          <a:p>
            <a:pPr algn="l">
              <a:buFont typeface="Arial" panose="020B0604020202020204" pitchFamily="34" charset="0"/>
              <a:buChar char="•"/>
            </a:pPr>
            <a:r>
              <a:rPr lang="en-US" sz="2333" b="1">
                <a:solidFill>
                  <a:srgbClr val="000000"/>
                </a:solidFill>
              </a:rPr>
              <a:t>Definition of Configuration Control</a:t>
            </a:r>
            <a:r>
              <a:rPr lang="en-US" sz="2333">
                <a:solidFill>
                  <a:srgbClr val="000000"/>
                </a:solidFill>
              </a:rPr>
              <a:t>: </a:t>
            </a:r>
          </a:p>
          <a:p>
            <a:pPr algn="l"/>
            <a:r>
              <a:rPr lang="en-US" sz="2000">
                <a:solidFill>
                  <a:srgbClr val="000000"/>
                </a:solidFill>
              </a:rPr>
              <a:t>Configuration control is a systematic process within Software Configuration Management (SCM) that involves monitoring and managing changes to software configurations, ensuring that all modifications are documented, evaluated, and approved before implementation.</a:t>
            </a:r>
          </a:p>
          <a:p>
            <a:pPr algn="l"/>
            <a:endParaRPr lang="en-US" sz="2000">
              <a:solidFill>
                <a:srgbClr val="000000"/>
              </a:solidFill>
            </a:endParaRPr>
          </a:p>
          <a:p>
            <a:pPr algn="l">
              <a:buFont typeface="Arial" panose="020B0604020202020204" pitchFamily="34" charset="0"/>
              <a:buChar char="•"/>
            </a:pPr>
            <a:r>
              <a:rPr lang="en-US" sz="2333" b="1">
                <a:solidFill>
                  <a:srgbClr val="000000"/>
                </a:solidFill>
              </a:rPr>
              <a:t>Importance of Change Management</a:t>
            </a:r>
            <a:r>
              <a:rPr lang="en-US" sz="2333">
                <a:solidFill>
                  <a:srgbClr val="000000"/>
                </a:solidFill>
              </a:rPr>
              <a:t>: </a:t>
            </a:r>
          </a:p>
          <a:p>
            <a:pPr algn="l"/>
            <a:r>
              <a:rPr lang="en-US" sz="2000">
                <a:solidFill>
                  <a:srgbClr val="000000"/>
                </a:solidFill>
              </a:rPr>
              <a:t>Effective configuration control is essential for maintaining the integrity and consistency of software products, as it helps prevent unauthorized changes, reduces the risk of errors, and ensures that all stakeholders are informed about modifications and their impacts.</a:t>
            </a:r>
          </a:p>
          <a:p>
            <a:pPr algn="l"/>
            <a:endParaRPr lang="en-US" sz="2000">
              <a:solidFill>
                <a:srgbClr val="000000"/>
              </a:solidFill>
            </a:endParaRPr>
          </a:p>
          <a:p>
            <a:pPr algn="l">
              <a:buFont typeface="Arial" panose="020B0604020202020204" pitchFamily="34" charset="0"/>
              <a:buChar char="•"/>
            </a:pPr>
            <a:r>
              <a:rPr lang="en-US" sz="2333" b="1">
                <a:solidFill>
                  <a:srgbClr val="000000"/>
                </a:solidFill>
              </a:rPr>
              <a:t>Tools and Techniques</a:t>
            </a:r>
            <a:r>
              <a:rPr lang="en-US" sz="2333">
                <a:solidFill>
                  <a:srgbClr val="000000"/>
                </a:solidFill>
              </a:rPr>
              <a:t>:</a:t>
            </a:r>
          </a:p>
          <a:p>
            <a:pPr algn="l"/>
            <a:r>
              <a:rPr lang="en-US" sz="2000">
                <a:solidFill>
                  <a:srgbClr val="000000"/>
                </a:solidFill>
              </a:rPr>
              <a:t> Various tools and techniques, such as version control systems and change request forms, are utilized in configuration control to facilitate tracking of changes, automate approval workflows, and maintain comprehensive records of all configuration items throughout the software development lifecycle.</a:t>
            </a:r>
          </a:p>
          <a:p>
            <a:pPr algn="l">
              <a:buFont typeface="Arial" panose="020B0604020202020204" pitchFamily="34" charset="0"/>
              <a:buChar char="•"/>
            </a:pPr>
            <a:endParaRPr lang="en-US" sz="2000">
              <a:solidFill>
                <a:srgbClr val="000000"/>
              </a:solidFill>
            </a:endParaRPr>
          </a:p>
        </p:txBody>
      </p:sp>
      <p:sp>
        <p:nvSpPr>
          <p:cNvPr id="6" name="TextBox 5">
            <a:extLst>
              <a:ext uri="{FF2B5EF4-FFF2-40B4-BE49-F238E27FC236}">
                <a16:creationId xmlns:a16="http://schemas.microsoft.com/office/drawing/2014/main" id="{FBED65CA-13A8-3C35-F3B2-7F7CF6DA4F50}"/>
              </a:ext>
            </a:extLst>
          </p:cNvPr>
          <p:cNvSpPr txBox="1"/>
          <p:nvPr/>
        </p:nvSpPr>
        <p:spPr>
          <a:xfrm>
            <a:off x="1059020" y="1190399"/>
            <a:ext cx="10471490" cy="784830"/>
          </a:xfrm>
          <a:prstGeom prst="rect">
            <a:avLst/>
          </a:prstGeom>
          <a:noFill/>
        </p:spPr>
        <p:txBody>
          <a:bodyPr wrap="square" rtlCol="0">
            <a:spAutoFit/>
          </a:bodyPr>
          <a:lstStyle/>
          <a:p>
            <a:r>
              <a:rPr lang="en-US" sz="4500" b="1">
                <a:solidFill>
                  <a:srgbClr val="000000"/>
                </a:solidFill>
              </a:rPr>
              <a:t>Establishing the Functional Baseline</a:t>
            </a:r>
          </a:p>
        </p:txBody>
      </p:sp>
      <p:pic>
        <p:nvPicPr>
          <p:cNvPr id="2" name="Image 2" descr="preencoded.png">
            <a:extLst>
              <a:ext uri="{FF2B5EF4-FFF2-40B4-BE49-F238E27FC236}">
                <a16:creationId xmlns:a16="http://schemas.microsoft.com/office/drawing/2014/main" id="{172A2835-EE3C-F58B-53FF-C40619D55ED8}"/>
              </a:ext>
            </a:extLst>
          </p:cNvPr>
          <p:cNvPicPr>
            <a:picLocks noChangeAspect="1"/>
          </p:cNvPicPr>
          <p:nvPr/>
        </p:nvPicPr>
        <p:blipFill>
          <a:blip r:embed="rId4"/>
          <a:stretch>
            <a:fillRect/>
          </a:stretch>
        </p:blipFill>
        <p:spPr>
          <a:xfrm>
            <a:off x="263962" y="687711"/>
            <a:ext cx="795058" cy="1272130"/>
          </a:xfrm>
          <a:prstGeom prst="rect">
            <a:avLst/>
          </a:prstGeom>
        </p:spPr>
      </p:pic>
    </p:spTree>
    <p:extLst>
      <p:ext uri="{BB962C8B-B14F-4D97-AF65-F5344CB8AC3E}">
        <p14:creationId xmlns:p14="http://schemas.microsoft.com/office/powerpoint/2010/main" val="3942513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 0"/>
          <p:cNvSpPr/>
          <p:nvPr/>
        </p:nvSpPr>
        <p:spPr>
          <a:xfrm>
            <a:off x="5233492" y="780356"/>
            <a:ext cx="6297018" cy="3260725"/>
          </a:xfrm>
          <a:prstGeom prst="rect">
            <a:avLst/>
          </a:prstGeom>
          <a:noFill/>
          <a:ln/>
        </p:spPr>
        <p:txBody>
          <a:bodyPr wrap="square" lIns="0" tIns="0" rIns="0" bIns="0" rtlCol="0" anchor="t"/>
          <a:lstStyle/>
          <a:p>
            <a:pPr>
              <a:lnSpc>
                <a:spcPts val="6416"/>
              </a:lnSpc>
            </a:pPr>
            <a:endParaRPr lang="en-US" sz="5125"/>
          </a:p>
        </p:txBody>
      </p:sp>
      <p:sp>
        <p:nvSpPr>
          <p:cNvPr id="4" name="Text 1"/>
          <p:cNvSpPr/>
          <p:nvPr/>
        </p:nvSpPr>
        <p:spPr>
          <a:xfrm>
            <a:off x="5233492" y="4324548"/>
            <a:ext cx="6297018" cy="1209675"/>
          </a:xfrm>
          <a:prstGeom prst="rect">
            <a:avLst/>
          </a:prstGeom>
          <a:noFill/>
          <a:ln/>
        </p:spPr>
        <p:txBody>
          <a:bodyPr wrap="square" lIns="0" tIns="0" rIns="0" bIns="0" rtlCol="0" anchor="t"/>
          <a:lstStyle/>
          <a:p>
            <a:pPr>
              <a:lnSpc>
                <a:spcPts val="2375"/>
              </a:lnSpc>
            </a:pPr>
            <a:endParaRPr lang="en-US" sz="1458"/>
          </a:p>
        </p:txBody>
      </p:sp>
      <p:sp>
        <p:nvSpPr>
          <p:cNvPr id="5" name="TextBox 4">
            <a:extLst>
              <a:ext uri="{FF2B5EF4-FFF2-40B4-BE49-F238E27FC236}">
                <a16:creationId xmlns:a16="http://schemas.microsoft.com/office/drawing/2014/main" id="{12A6C87F-0BE0-AD79-A4A5-BDAAB3C55B8C}"/>
              </a:ext>
            </a:extLst>
          </p:cNvPr>
          <p:cNvSpPr txBox="1"/>
          <p:nvPr/>
        </p:nvSpPr>
        <p:spPr>
          <a:xfrm>
            <a:off x="206829" y="1733427"/>
            <a:ext cx="11778343" cy="4913909"/>
          </a:xfrm>
          <a:prstGeom prst="rect">
            <a:avLst/>
          </a:prstGeom>
          <a:noFill/>
        </p:spPr>
        <p:txBody>
          <a:bodyPr wrap="square">
            <a:spAutoFit/>
          </a:bodyPr>
          <a:lstStyle/>
          <a:p>
            <a:pPr algn="l">
              <a:buFont typeface="Arial" panose="020B0604020202020204" pitchFamily="34" charset="0"/>
              <a:buChar char="•"/>
            </a:pPr>
            <a:r>
              <a:rPr lang="en-US" sz="2333" b="1">
                <a:solidFill>
                  <a:srgbClr val="000000"/>
                </a:solidFill>
              </a:rPr>
              <a:t>Foundation for Change Management</a:t>
            </a:r>
            <a:r>
              <a:rPr lang="en-US" sz="2333">
                <a:solidFill>
                  <a:srgbClr val="000000"/>
                </a:solidFill>
              </a:rPr>
              <a:t>:</a:t>
            </a:r>
          </a:p>
          <a:p>
            <a:pPr algn="l"/>
            <a:r>
              <a:rPr lang="en-US" sz="2000">
                <a:solidFill>
                  <a:srgbClr val="000000"/>
                </a:solidFill>
              </a:rPr>
              <a:t> The functional baseline serves as a critical reference point that enables effective change management, allowing teams to assess the impact of proposed changes against a known configuration and ensuring that modifications align with established requirements.</a:t>
            </a:r>
          </a:p>
          <a:p>
            <a:pPr algn="l"/>
            <a:endParaRPr lang="en-US" sz="2333">
              <a:solidFill>
                <a:srgbClr val="000000"/>
              </a:solidFill>
            </a:endParaRPr>
          </a:p>
          <a:p>
            <a:pPr algn="l">
              <a:buFont typeface="Arial" panose="020B0604020202020204" pitchFamily="34" charset="0"/>
              <a:buChar char="•"/>
            </a:pPr>
            <a:r>
              <a:rPr lang="en-US" sz="2333" b="1">
                <a:solidFill>
                  <a:srgbClr val="000000"/>
                </a:solidFill>
              </a:rPr>
              <a:t>Enhancing Traceability and Accountability</a:t>
            </a:r>
            <a:r>
              <a:rPr lang="en-US" sz="2333">
                <a:solidFill>
                  <a:srgbClr val="000000"/>
                </a:solidFill>
              </a:rPr>
              <a:t>: </a:t>
            </a:r>
          </a:p>
          <a:p>
            <a:pPr algn="l"/>
            <a:r>
              <a:rPr lang="en-US" sz="2000">
                <a:solidFill>
                  <a:srgbClr val="000000"/>
                </a:solidFill>
              </a:rPr>
              <a:t>By establishing a functional baseline, development teams can maintain clear documentation of requirements and functionalities, which enhances traceability throughout the software lifecycle and holds stakeholders accountable for changes made to the system.</a:t>
            </a:r>
          </a:p>
          <a:p>
            <a:pPr algn="l"/>
            <a:endParaRPr lang="en-US" sz="2000">
              <a:solidFill>
                <a:srgbClr val="000000"/>
              </a:solidFill>
            </a:endParaRPr>
          </a:p>
          <a:p>
            <a:pPr algn="l">
              <a:buFont typeface="Arial" panose="020B0604020202020204" pitchFamily="34" charset="0"/>
              <a:buChar char="•"/>
            </a:pPr>
            <a:r>
              <a:rPr lang="en-US" sz="2333" b="1">
                <a:solidFill>
                  <a:srgbClr val="000000"/>
                </a:solidFill>
              </a:rPr>
              <a:t>Facilitating Compliance and Quality Assurance: </a:t>
            </a:r>
          </a:p>
          <a:p>
            <a:pPr algn="l"/>
            <a:r>
              <a:rPr lang="en-US" sz="2000">
                <a:solidFill>
                  <a:srgbClr val="000000"/>
                </a:solidFill>
              </a:rPr>
              <a:t>The functional baseline plays a vital role in ensuring compliance with industry standards and quality assurance processes, providing documented evidence of approved configurations that are essential for audits and regulatory requirements during software development.</a:t>
            </a:r>
          </a:p>
          <a:p>
            <a:pPr algn="l">
              <a:buFont typeface="Arial" panose="020B0604020202020204" pitchFamily="34" charset="0"/>
              <a:buChar char="•"/>
            </a:pPr>
            <a:endParaRPr lang="en-US" sz="2000">
              <a:solidFill>
                <a:srgbClr val="000000"/>
              </a:solidFill>
            </a:endParaRPr>
          </a:p>
        </p:txBody>
      </p:sp>
      <p:sp>
        <p:nvSpPr>
          <p:cNvPr id="6" name="TextBox 5">
            <a:extLst>
              <a:ext uri="{FF2B5EF4-FFF2-40B4-BE49-F238E27FC236}">
                <a16:creationId xmlns:a16="http://schemas.microsoft.com/office/drawing/2014/main" id="{FBED65CA-13A8-3C35-F3B2-7F7CF6DA4F50}"/>
              </a:ext>
            </a:extLst>
          </p:cNvPr>
          <p:cNvSpPr txBox="1"/>
          <p:nvPr/>
        </p:nvSpPr>
        <p:spPr>
          <a:xfrm>
            <a:off x="1059018" y="724001"/>
            <a:ext cx="11365391" cy="784830"/>
          </a:xfrm>
          <a:prstGeom prst="rect">
            <a:avLst/>
          </a:prstGeom>
          <a:noFill/>
        </p:spPr>
        <p:txBody>
          <a:bodyPr wrap="square" rtlCol="0">
            <a:spAutoFit/>
          </a:bodyPr>
          <a:lstStyle/>
          <a:p>
            <a:r>
              <a:rPr lang="en-US" sz="4500" b="1">
                <a:solidFill>
                  <a:srgbClr val="000000"/>
                </a:solidFill>
              </a:rPr>
              <a:t>Importance in the Development Process</a:t>
            </a:r>
          </a:p>
        </p:txBody>
      </p:sp>
      <p:pic>
        <p:nvPicPr>
          <p:cNvPr id="7" name="Image 3" descr="preencoded.png">
            <a:extLst>
              <a:ext uri="{FF2B5EF4-FFF2-40B4-BE49-F238E27FC236}">
                <a16:creationId xmlns:a16="http://schemas.microsoft.com/office/drawing/2014/main" id="{388E3BD7-2DB3-5454-A192-76E81F952D2F}"/>
              </a:ext>
            </a:extLst>
          </p:cNvPr>
          <p:cNvPicPr>
            <a:picLocks noChangeAspect="1"/>
          </p:cNvPicPr>
          <p:nvPr/>
        </p:nvPicPr>
        <p:blipFill>
          <a:blip r:embed="rId4"/>
          <a:stretch>
            <a:fillRect/>
          </a:stretch>
        </p:blipFill>
        <p:spPr>
          <a:xfrm>
            <a:off x="245326" y="191494"/>
            <a:ext cx="813693" cy="1301948"/>
          </a:xfrm>
          <a:prstGeom prst="rect">
            <a:avLst/>
          </a:prstGeom>
        </p:spPr>
      </p:pic>
    </p:spTree>
    <p:extLst>
      <p:ext uri="{BB962C8B-B14F-4D97-AF65-F5344CB8AC3E}">
        <p14:creationId xmlns:p14="http://schemas.microsoft.com/office/powerpoint/2010/main" val="25008334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 0"/>
          <p:cNvSpPr/>
          <p:nvPr/>
        </p:nvSpPr>
        <p:spPr>
          <a:xfrm>
            <a:off x="5233492" y="780356"/>
            <a:ext cx="6297018" cy="3260725"/>
          </a:xfrm>
          <a:prstGeom prst="rect">
            <a:avLst/>
          </a:prstGeom>
          <a:noFill/>
          <a:ln/>
        </p:spPr>
        <p:txBody>
          <a:bodyPr wrap="square" lIns="0" tIns="0" rIns="0" bIns="0" rtlCol="0" anchor="t"/>
          <a:lstStyle/>
          <a:p>
            <a:pPr>
              <a:lnSpc>
                <a:spcPts val="6416"/>
              </a:lnSpc>
            </a:pPr>
            <a:endParaRPr lang="en-US" sz="5125"/>
          </a:p>
        </p:txBody>
      </p:sp>
      <p:sp>
        <p:nvSpPr>
          <p:cNvPr id="4" name="Text 1"/>
          <p:cNvSpPr/>
          <p:nvPr/>
        </p:nvSpPr>
        <p:spPr>
          <a:xfrm>
            <a:off x="5233492" y="4324548"/>
            <a:ext cx="6297018" cy="1209675"/>
          </a:xfrm>
          <a:prstGeom prst="rect">
            <a:avLst/>
          </a:prstGeom>
          <a:noFill/>
          <a:ln/>
        </p:spPr>
        <p:txBody>
          <a:bodyPr wrap="square" lIns="0" tIns="0" rIns="0" bIns="0" rtlCol="0" anchor="t"/>
          <a:lstStyle/>
          <a:p>
            <a:pPr>
              <a:lnSpc>
                <a:spcPts val="2375"/>
              </a:lnSpc>
            </a:pPr>
            <a:endParaRPr lang="en-US" sz="1458"/>
          </a:p>
        </p:txBody>
      </p:sp>
      <p:sp>
        <p:nvSpPr>
          <p:cNvPr id="5" name="TextBox 4">
            <a:extLst>
              <a:ext uri="{FF2B5EF4-FFF2-40B4-BE49-F238E27FC236}">
                <a16:creationId xmlns:a16="http://schemas.microsoft.com/office/drawing/2014/main" id="{12A6C87F-0BE0-AD79-A4A5-BDAAB3C55B8C}"/>
              </a:ext>
            </a:extLst>
          </p:cNvPr>
          <p:cNvSpPr txBox="1"/>
          <p:nvPr/>
        </p:nvSpPr>
        <p:spPr>
          <a:xfrm>
            <a:off x="195943" y="2307772"/>
            <a:ext cx="11778343" cy="4554901"/>
          </a:xfrm>
          <a:prstGeom prst="rect">
            <a:avLst/>
          </a:prstGeom>
          <a:noFill/>
        </p:spPr>
        <p:txBody>
          <a:bodyPr wrap="square">
            <a:spAutoFit/>
          </a:bodyPr>
          <a:lstStyle/>
          <a:p>
            <a:pPr algn="l">
              <a:buFont typeface="Arial" panose="020B0604020202020204" pitchFamily="34" charset="0"/>
              <a:buChar char="•"/>
            </a:pPr>
            <a:r>
              <a:rPr lang="en-US" sz="2333" b="1">
                <a:solidFill>
                  <a:srgbClr val="000000"/>
                </a:solidFill>
              </a:rPr>
              <a:t>Requirements Specification Document</a:t>
            </a:r>
            <a:r>
              <a:rPr lang="en-US" sz="2333">
                <a:solidFill>
                  <a:srgbClr val="000000"/>
                </a:solidFill>
              </a:rPr>
              <a:t>: </a:t>
            </a:r>
          </a:p>
          <a:p>
            <a:pPr algn="l"/>
            <a:r>
              <a:rPr lang="en-US" sz="2000">
                <a:solidFill>
                  <a:srgbClr val="000000"/>
                </a:solidFill>
              </a:rPr>
              <a:t>A comprehensive document outlining the initial requirements and functionalities of the software, serving as a formal reference point for all subsequent development and ensuring that all changes align with the defined specifications.</a:t>
            </a:r>
          </a:p>
          <a:p>
            <a:pPr algn="l">
              <a:buFont typeface="Arial" panose="020B0604020202020204" pitchFamily="34" charset="0"/>
              <a:buChar char="•"/>
            </a:pPr>
            <a:endParaRPr lang="en-US" sz="2000">
              <a:solidFill>
                <a:srgbClr val="000000"/>
              </a:solidFill>
            </a:endParaRPr>
          </a:p>
          <a:p>
            <a:pPr algn="l">
              <a:buFont typeface="Arial" panose="020B0604020202020204" pitchFamily="34" charset="0"/>
              <a:buChar char="•"/>
            </a:pPr>
            <a:r>
              <a:rPr lang="en-US" sz="2333" b="1">
                <a:solidFill>
                  <a:srgbClr val="000000"/>
                </a:solidFill>
              </a:rPr>
              <a:t>User Acceptance Criteria</a:t>
            </a:r>
            <a:r>
              <a:rPr lang="en-US" sz="2333">
                <a:solidFill>
                  <a:srgbClr val="000000"/>
                </a:solidFill>
              </a:rPr>
              <a:t>:</a:t>
            </a:r>
          </a:p>
          <a:p>
            <a:pPr algn="l"/>
            <a:r>
              <a:rPr lang="en-US" sz="2000">
                <a:solidFill>
                  <a:srgbClr val="000000"/>
                </a:solidFill>
              </a:rPr>
              <a:t> A set of criteria established to evaluate whether the software meets the functional requirements as intended, providing a clear benchmark for assessing the success of modifications and ensuring stakeholder satisfaction.</a:t>
            </a:r>
          </a:p>
          <a:p>
            <a:pPr algn="l">
              <a:buFont typeface="Arial" panose="020B0604020202020204" pitchFamily="34" charset="0"/>
              <a:buChar char="•"/>
            </a:pPr>
            <a:endParaRPr lang="en-US" sz="2000">
              <a:solidFill>
                <a:srgbClr val="000000"/>
              </a:solidFill>
            </a:endParaRPr>
          </a:p>
          <a:p>
            <a:pPr algn="l">
              <a:buFont typeface="Arial" panose="020B0604020202020204" pitchFamily="34" charset="0"/>
              <a:buChar char="•"/>
            </a:pPr>
            <a:r>
              <a:rPr lang="en-US" sz="2333" b="1">
                <a:solidFill>
                  <a:srgbClr val="000000"/>
                </a:solidFill>
              </a:rPr>
              <a:t>Initial Software Prototype</a:t>
            </a:r>
            <a:r>
              <a:rPr lang="en-US" sz="2333">
                <a:solidFill>
                  <a:srgbClr val="000000"/>
                </a:solidFill>
              </a:rPr>
              <a:t>:</a:t>
            </a:r>
          </a:p>
          <a:p>
            <a:pPr algn="l"/>
            <a:r>
              <a:rPr lang="en-US" sz="2000">
                <a:solidFill>
                  <a:srgbClr val="000000"/>
                </a:solidFill>
              </a:rPr>
              <a:t> The first working version of the software that demonstrates core functionalities, acting as a tangible reference for developers and stakeholders to validate requirements and guide future enhancements throughout the development process.</a:t>
            </a:r>
          </a:p>
        </p:txBody>
      </p:sp>
      <p:sp>
        <p:nvSpPr>
          <p:cNvPr id="6" name="TextBox 5">
            <a:extLst>
              <a:ext uri="{FF2B5EF4-FFF2-40B4-BE49-F238E27FC236}">
                <a16:creationId xmlns:a16="http://schemas.microsoft.com/office/drawing/2014/main" id="{FBED65CA-13A8-3C35-F3B2-7F7CF6DA4F50}"/>
              </a:ext>
            </a:extLst>
          </p:cNvPr>
          <p:cNvSpPr txBox="1"/>
          <p:nvPr/>
        </p:nvSpPr>
        <p:spPr>
          <a:xfrm>
            <a:off x="1059019" y="1071932"/>
            <a:ext cx="10471490" cy="784830"/>
          </a:xfrm>
          <a:prstGeom prst="rect">
            <a:avLst/>
          </a:prstGeom>
          <a:noFill/>
        </p:spPr>
        <p:txBody>
          <a:bodyPr wrap="square" rtlCol="0">
            <a:spAutoFit/>
          </a:bodyPr>
          <a:lstStyle/>
          <a:p>
            <a:r>
              <a:rPr lang="en-US" sz="4500" b="1">
                <a:solidFill>
                  <a:srgbClr val="000000"/>
                </a:solidFill>
              </a:rPr>
              <a:t>Examples of Functional Baselines</a:t>
            </a:r>
          </a:p>
        </p:txBody>
      </p:sp>
      <p:pic>
        <p:nvPicPr>
          <p:cNvPr id="2" name="Image 4" descr="preencoded.png">
            <a:extLst>
              <a:ext uri="{FF2B5EF4-FFF2-40B4-BE49-F238E27FC236}">
                <a16:creationId xmlns:a16="http://schemas.microsoft.com/office/drawing/2014/main" id="{B5EB31CA-B5BF-623E-5FA4-E154248EC3F3}"/>
              </a:ext>
            </a:extLst>
          </p:cNvPr>
          <p:cNvPicPr>
            <a:picLocks noChangeAspect="1"/>
          </p:cNvPicPr>
          <p:nvPr/>
        </p:nvPicPr>
        <p:blipFill>
          <a:blip r:embed="rId4"/>
          <a:stretch>
            <a:fillRect/>
          </a:stretch>
        </p:blipFill>
        <p:spPr>
          <a:xfrm>
            <a:off x="195943" y="420958"/>
            <a:ext cx="813693" cy="1301948"/>
          </a:xfrm>
          <a:prstGeom prst="rect">
            <a:avLst/>
          </a:prstGeom>
        </p:spPr>
      </p:pic>
    </p:spTree>
    <p:extLst>
      <p:ext uri="{BB962C8B-B14F-4D97-AF65-F5344CB8AC3E}">
        <p14:creationId xmlns:p14="http://schemas.microsoft.com/office/powerpoint/2010/main" val="405222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C166228-AB97-651E-2113-D81A50B414FF}"/>
              </a:ext>
            </a:extLst>
          </p:cNvPr>
          <p:cNvSpPr>
            <a:spLocks noGrp="1"/>
          </p:cNvSpPr>
          <p:nvPr>
            <p:ph type="title"/>
          </p:nvPr>
        </p:nvSpPr>
        <p:spPr>
          <a:xfrm>
            <a:off x="900939" y="381935"/>
            <a:ext cx="4008583" cy="5974414"/>
          </a:xfrm>
        </p:spPr>
        <p:txBody>
          <a:bodyPr anchor="ctr">
            <a:normAutofit/>
          </a:bodyPr>
          <a:lstStyle/>
          <a:p>
            <a:pPr algn="ctr"/>
            <a:r>
              <a:rPr lang="en-US" sz="6800" b="1">
                <a:solidFill>
                  <a:srgbClr val="FFFFFF"/>
                </a:solidFill>
              </a:rPr>
              <a:t>Selected Standards for CM</a:t>
            </a:r>
            <a:endParaRPr lang="en-US"/>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E35E7FEA-0E07-5920-90E2-C9A4F02A443B}"/>
              </a:ext>
            </a:extLst>
          </p:cNvPr>
          <p:cNvSpPr>
            <a:spLocks noGrp="1"/>
          </p:cNvSpPr>
          <p:nvPr>
            <p:ph idx="1"/>
          </p:nvPr>
        </p:nvSpPr>
        <p:spPr>
          <a:xfrm>
            <a:off x="6297233" y="551530"/>
            <a:ext cx="5279606" cy="5804819"/>
          </a:xfrm>
        </p:spPr>
        <p:txBody>
          <a:bodyPr vert="horz" lIns="91440" tIns="45720" rIns="91440" bIns="45720" rtlCol="0" anchor="ctr">
            <a:noAutofit/>
          </a:bodyPr>
          <a:lstStyle/>
          <a:p>
            <a:pPr marL="0" indent="0">
              <a:buNone/>
            </a:pPr>
            <a:r>
              <a:rPr lang="en-US" sz="2400">
                <a:solidFill>
                  <a:schemeClr val="tx1">
                    <a:alpha val="80000"/>
                  </a:schemeClr>
                </a:solidFill>
              </a:rPr>
              <a:t>Standardization is an important aspect that assures processes are cohesive and outputs are high-quality</a:t>
            </a:r>
          </a:p>
          <a:p>
            <a:r>
              <a:rPr lang="en-US" sz="2400" b="1">
                <a:solidFill>
                  <a:schemeClr val="tx1">
                    <a:alpha val="80000"/>
                  </a:schemeClr>
                </a:solidFill>
              </a:rPr>
              <a:t>DoD (MIL-STD series)</a:t>
            </a:r>
            <a:r>
              <a:rPr lang="en-US" sz="2400">
                <a:solidFill>
                  <a:schemeClr val="tx1">
                    <a:alpha val="80000"/>
                  </a:schemeClr>
                </a:solidFill>
              </a:rPr>
              <a:t> - Department of Defense (Military Standard)</a:t>
            </a:r>
          </a:p>
          <a:p>
            <a:r>
              <a:rPr lang="en-US" sz="2400" b="1">
                <a:solidFill>
                  <a:schemeClr val="tx1">
                    <a:alpha val="80000"/>
                  </a:schemeClr>
                </a:solidFill>
              </a:rPr>
              <a:t>ANSI</a:t>
            </a:r>
            <a:r>
              <a:rPr lang="en-US" sz="2400">
                <a:solidFill>
                  <a:schemeClr val="tx1">
                    <a:alpha val="80000"/>
                  </a:schemeClr>
                </a:solidFill>
              </a:rPr>
              <a:t> – American National Standards Institute</a:t>
            </a:r>
          </a:p>
          <a:p>
            <a:r>
              <a:rPr lang="en-US" sz="2400" b="1">
                <a:solidFill>
                  <a:schemeClr val="tx1">
                    <a:alpha val="80000"/>
                  </a:schemeClr>
                </a:solidFill>
              </a:rPr>
              <a:t>IEEE</a:t>
            </a:r>
            <a:r>
              <a:rPr lang="en-US" sz="2400">
                <a:solidFill>
                  <a:schemeClr val="tx1">
                    <a:alpha val="80000"/>
                  </a:schemeClr>
                </a:solidFill>
              </a:rPr>
              <a:t> – Institute of Electrical and Electronics Engineers </a:t>
            </a:r>
          </a:p>
          <a:p>
            <a:r>
              <a:rPr lang="en-US" sz="2400" b="1">
                <a:solidFill>
                  <a:schemeClr val="tx1">
                    <a:alpha val="80000"/>
                  </a:schemeClr>
                </a:solidFill>
              </a:rPr>
              <a:t>ITIL</a:t>
            </a:r>
            <a:r>
              <a:rPr lang="en-US" sz="2400">
                <a:solidFill>
                  <a:schemeClr val="tx1">
                    <a:alpha val="80000"/>
                  </a:schemeClr>
                </a:solidFill>
              </a:rPr>
              <a:t> – Information Technology Infrastructure Library </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655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 0"/>
          <p:cNvSpPr/>
          <p:nvPr/>
        </p:nvSpPr>
        <p:spPr>
          <a:xfrm>
            <a:off x="661492" y="1814216"/>
            <a:ext cx="4725492" cy="590649"/>
          </a:xfrm>
          <a:prstGeom prst="rect">
            <a:avLst/>
          </a:prstGeom>
          <a:noFill/>
          <a:ln/>
        </p:spPr>
        <p:txBody>
          <a:bodyPr wrap="none" lIns="0" tIns="0" rIns="0" bIns="0" rtlCol="0" anchor="t"/>
          <a:lstStyle/>
          <a:p>
            <a:pPr>
              <a:lnSpc>
                <a:spcPts val="4625"/>
              </a:lnSpc>
            </a:pPr>
            <a:r>
              <a:rPr lang="en-US" sz="3708">
                <a:solidFill>
                  <a:srgbClr val="312F2B"/>
                </a:solidFill>
                <a:latin typeface="Gelasio" pitchFamily="34" charset="0"/>
                <a:ea typeface="Gelasio" pitchFamily="34" charset="-122"/>
                <a:cs typeface="Gelasio" pitchFamily="34" charset="-120"/>
              </a:rPr>
              <a:t>Allocated Baseline</a:t>
            </a:r>
            <a:endParaRPr lang="en-US" sz="3708"/>
          </a:p>
        </p:txBody>
      </p:sp>
      <p:sp>
        <p:nvSpPr>
          <p:cNvPr id="3" name="Text 1"/>
          <p:cNvSpPr/>
          <p:nvPr/>
        </p:nvSpPr>
        <p:spPr>
          <a:xfrm>
            <a:off x="661492" y="2877344"/>
            <a:ext cx="2362696" cy="295275"/>
          </a:xfrm>
          <a:prstGeom prst="rect">
            <a:avLst/>
          </a:prstGeom>
          <a:noFill/>
          <a:ln/>
        </p:spPr>
        <p:txBody>
          <a:bodyPr wrap="none" lIns="0" tIns="0" rIns="0" bIns="0" rtlCol="0" anchor="t"/>
          <a:lstStyle/>
          <a:p>
            <a:pPr>
              <a:lnSpc>
                <a:spcPts val="2292"/>
              </a:lnSpc>
            </a:pPr>
            <a:r>
              <a:rPr lang="en-US" sz="1833">
                <a:solidFill>
                  <a:srgbClr val="312F2B"/>
                </a:solidFill>
                <a:latin typeface="Gelasio" pitchFamily="34" charset="0"/>
                <a:ea typeface="Gelasio" pitchFamily="34" charset="-122"/>
                <a:cs typeface="Gelasio" pitchFamily="34" charset="-120"/>
              </a:rPr>
              <a:t>Purpose</a:t>
            </a:r>
            <a:endParaRPr lang="en-US" sz="1833"/>
          </a:p>
        </p:txBody>
      </p:sp>
      <p:sp>
        <p:nvSpPr>
          <p:cNvPr id="4" name="Text 2"/>
          <p:cNvSpPr/>
          <p:nvPr/>
        </p:nvSpPr>
        <p:spPr>
          <a:xfrm>
            <a:off x="661492" y="3361631"/>
            <a:ext cx="3315096" cy="1512093"/>
          </a:xfrm>
          <a:prstGeom prst="rect">
            <a:avLst/>
          </a:prstGeom>
          <a:noFill/>
          <a:ln/>
        </p:spPr>
        <p:txBody>
          <a:bodyPr wrap="square" lIns="0" tIns="0" rIns="0" bIns="0" rtlCol="0" anchor="t"/>
          <a:lstStyle/>
          <a:p>
            <a:pPr>
              <a:lnSpc>
                <a:spcPts val="2375"/>
              </a:lnSpc>
            </a:pPr>
            <a:r>
              <a:rPr lang="en-US" sz="1458">
                <a:solidFill>
                  <a:srgbClr val="272525"/>
                </a:solidFill>
                <a:latin typeface="Lato" pitchFamily="34" charset="0"/>
                <a:ea typeface="Lato" pitchFamily="34" charset="-122"/>
                <a:cs typeface="Lato" pitchFamily="34" charset="-120"/>
              </a:rPr>
              <a:t>The allocated baseline defines the approved performance-oriented specifications. It allocates functional requirements to system elements.</a:t>
            </a:r>
            <a:endParaRPr lang="en-US" sz="1458"/>
          </a:p>
        </p:txBody>
      </p:sp>
      <p:sp>
        <p:nvSpPr>
          <p:cNvPr id="5" name="Text 3"/>
          <p:cNvSpPr/>
          <p:nvPr/>
        </p:nvSpPr>
        <p:spPr>
          <a:xfrm>
            <a:off x="4444107" y="2877344"/>
            <a:ext cx="2362696" cy="295275"/>
          </a:xfrm>
          <a:prstGeom prst="rect">
            <a:avLst/>
          </a:prstGeom>
          <a:noFill/>
          <a:ln/>
        </p:spPr>
        <p:txBody>
          <a:bodyPr wrap="none" lIns="0" tIns="0" rIns="0" bIns="0" rtlCol="0" anchor="t"/>
          <a:lstStyle/>
          <a:p>
            <a:pPr>
              <a:lnSpc>
                <a:spcPts val="2292"/>
              </a:lnSpc>
            </a:pPr>
            <a:r>
              <a:rPr lang="en-US" sz="1833">
                <a:solidFill>
                  <a:srgbClr val="312F2B"/>
                </a:solidFill>
                <a:latin typeface="Gelasio" pitchFamily="34" charset="0"/>
                <a:ea typeface="Gelasio" pitchFamily="34" charset="-122"/>
                <a:cs typeface="Gelasio" pitchFamily="34" charset="-120"/>
              </a:rPr>
              <a:t>Components</a:t>
            </a:r>
            <a:endParaRPr lang="en-US" sz="1833"/>
          </a:p>
        </p:txBody>
      </p:sp>
      <p:sp>
        <p:nvSpPr>
          <p:cNvPr id="6" name="Text 4"/>
          <p:cNvSpPr/>
          <p:nvPr/>
        </p:nvSpPr>
        <p:spPr>
          <a:xfrm>
            <a:off x="4444107" y="3361631"/>
            <a:ext cx="3315097" cy="1512094"/>
          </a:xfrm>
          <a:prstGeom prst="rect">
            <a:avLst/>
          </a:prstGeom>
          <a:noFill/>
          <a:ln/>
        </p:spPr>
        <p:txBody>
          <a:bodyPr wrap="square" lIns="0" tIns="0" rIns="0" bIns="0" rtlCol="0" anchor="t"/>
          <a:lstStyle/>
          <a:p>
            <a:pPr>
              <a:lnSpc>
                <a:spcPts val="2375"/>
              </a:lnSpc>
            </a:pPr>
            <a:r>
              <a:rPr lang="en-US" sz="1458">
                <a:solidFill>
                  <a:srgbClr val="272525"/>
                </a:solidFill>
                <a:latin typeface="Lato" pitchFamily="34" charset="0"/>
                <a:ea typeface="Lato" pitchFamily="34" charset="-122"/>
                <a:cs typeface="Lato" pitchFamily="34" charset="-120"/>
              </a:rPr>
              <a:t>Includes detailed design specifications, interface control documents, and performance requirements. Maps functions to specific subsystems or components.</a:t>
            </a:r>
            <a:endParaRPr lang="en-US" sz="1458"/>
          </a:p>
        </p:txBody>
      </p:sp>
      <p:sp>
        <p:nvSpPr>
          <p:cNvPr id="7" name="Text 5"/>
          <p:cNvSpPr/>
          <p:nvPr/>
        </p:nvSpPr>
        <p:spPr>
          <a:xfrm>
            <a:off x="8226723" y="2877344"/>
            <a:ext cx="2362696" cy="295275"/>
          </a:xfrm>
          <a:prstGeom prst="rect">
            <a:avLst/>
          </a:prstGeom>
          <a:noFill/>
          <a:ln/>
        </p:spPr>
        <p:txBody>
          <a:bodyPr wrap="none" lIns="0" tIns="0" rIns="0" bIns="0" rtlCol="0" anchor="t"/>
          <a:lstStyle/>
          <a:p>
            <a:pPr>
              <a:lnSpc>
                <a:spcPts val="2292"/>
              </a:lnSpc>
            </a:pPr>
            <a:r>
              <a:rPr lang="en-US" sz="1833">
                <a:solidFill>
                  <a:srgbClr val="312F2B"/>
                </a:solidFill>
                <a:latin typeface="Gelasio" pitchFamily="34" charset="0"/>
                <a:ea typeface="Gelasio" pitchFamily="34" charset="-122"/>
                <a:cs typeface="Gelasio" pitchFamily="34" charset="-120"/>
              </a:rPr>
              <a:t>Timing</a:t>
            </a:r>
            <a:endParaRPr lang="en-US" sz="1833"/>
          </a:p>
        </p:txBody>
      </p:sp>
      <p:sp>
        <p:nvSpPr>
          <p:cNvPr id="8" name="Text 6"/>
          <p:cNvSpPr/>
          <p:nvPr/>
        </p:nvSpPr>
        <p:spPr>
          <a:xfrm>
            <a:off x="8226722" y="3361631"/>
            <a:ext cx="3315097" cy="907257"/>
          </a:xfrm>
          <a:prstGeom prst="rect">
            <a:avLst/>
          </a:prstGeom>
          <a:noFill/>
          <a:ln/>
        </p:spPr>
        <p:txBody>
          <a:bodyPr wrap="square" lIns="0" tIns="0" rIns="0" bIns="0" rtlCol="0" anchor="t"/>
          <a:lstStyle/>
          <a:p>
            <a:pPr>
              <a:lnSpc>
                <a:spcPts val="2375"/>
              </a:lnSpc>
            </a:pPr>
            <a:r>
              <a:rPr lang="en-US" sz="1458">
                <a:solidFill>
                  <a:srgbClr val="272525"/>
                </a:solidFill>
                <a:latin typeface="Lato" pitchFamily="34" charset="0"/>
                <a:ea typeface="Lato" pitchFamily="34" charset="-122"/>
                <a:cs typeface="Lato" pitchFamily="34" charset="-120"/>
              </a:rPr>
              <a:t>Established after the functional baseline. Usually set during the preliminary design phase of the project.</a:t>
            </a:r>
            <a:endParaRPr lang="en-US" sz="1458"/>
          </a:p>
        </p:txBody>
      </p:sp>
    </p:spTree>
    <p:extLst>
      <p:ext uri="{BB962C8B-B14F-4D97-AF65-F5344CB8AC3E}">
        <p14:creationId xmlns:p14="http://schemas.microsoft.com/office/powerpoint/2010/main" val="11913753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 0"/>
          <p:cNvSpPr/>
          <p:nvPr/>
        </p:nvSpPr>
        <p:spPr>
          <a:xfrm>
            <a:off x="5233492" y="780356"/>
            <a:ext cx="6297018" cy="3260725"/>
          </a:xfrm>
          <a:prstGeom prst="rect">
            <a:avLst/>
          </a:prstGeom>
          <a:noFill/>
          <a:ln/>
        </p:spPr>
        <p:txBody>
          <a:bodyPr wrap="square" lIns="0" tIns="0" rIns="0" bIns="0" rtlCol="0" anchor="t"/>
          <a:lstStyle/>
          <a:p>
            <a:pPr>
              <a:lnSpc>
                <a:spcPts val="6416"/>
              </a:lnSpc>
            </a:pPr>
            <a:endParaRPr lang="en-US" sz="5125"/>
          </a:p>
        </p:txBody>
      </p:sp>
      <p:sp>
        <p:nvSpPr>
          <p:cNvPr id="4" name="Text 1"/>
          <p:cNvSpPr/>
          <p:nvPr/>
        </p:nvSpPr>
        <p:spPr>
          <a:xfrm>
            <a:off x="5233492" y="4324548"/>
            <a:ext cx="6297018" cy="1209675"/>
          </a:xfrm>
          <a:prstGeom prst="rect">
            <a:avLst/>
          </a:prstGeom>
          <a:noFill/>
          <a:ln/>
        </p:spPr>
        <p:txBody>
          <a:bodyPr wrap="square" lIns="0" tIns="0" rIns="0" bIns="0" rtlCol="0" anchor="t"/>
          <a:lstStyle/>
          <a:p>
            <a:pPr>
              <a:lnSpc>
                <a:spcPts val="2375"/>
              </a:lnSpc>
            </a:pPr>
            <a:endParaRPr lang="en-US" sz="1458"/>
          </a:p>
        </p:txBody>
      </p:sp>
      <p:sp>
        <p:nvSpPr>
          <p:cNvPr id="5" name="TextBox 4">
            <a:extLst>
              <a:ext uri="{FF2B5EF4-FFF2-40B4-BE49-F238E27FC236}">
                <a16:creationId xmlns:a16="http://schemas.microsoft.com/office/drawing/2014/main" id="{12A6C87F-0BE0-AD79-A4A5-BDAAB3C55B8C}"/>
              </a:ext>
            </a:extLst>
          </p:cNvPr>
          <p:cNvSpPr txBox="1"/>
          <p:nvPr/>
        </p:nvSpPr>
        <p:spPr>
          <a:xfrm>
            <a:off x="195943" y="2164407"/>
            <a:ext cx="11800115" cy="5170454"/>
          </a:xfrm>
          <a:prstGeom prst="rect">
            <a:avLst/>
          </a:prstGeom>
          <a:noFill/>
        </p:spPr>
        <p:txBody>
          <a:bodyPr wrap="square">
            <a:spAutoFit/>
          </a:bodyPr>
          <a:lstStyle/>
          <a:p>
            <a:pPr algn="l">
              <a:buFont typeface="Arial" panose="020B0604020202020204" pitchFamily="34" charset="0"/>
              <a:buChar char="•"/>
            </a:pPr>
            <a:r>
              <a:rPr lang="en-US" sz="2333" b="1">
                <a:solidFill>
                  <a:srgbClr val="000000"/>
                </a:solidFill>
              </a:rPr>
              <a:t>Understanding Allocated Baseline</a:t>
            </a:r>
            <a:r>
              <a:rPr lang="en-US" sz="2333">
                <a:solidFill>
                  <a:srgbClr val="000000"/>
                </a:solidFill>
              </a:rPr>
              <a:t>:</a:t>
            </a:r>
          </a:p>
          <a:p>
            <a:pPr algn="l"/>
            <a:r>
              <a:rPr lang="en-US" sz="2000">
                <a:solidFill>
                  <a:srgbClr val="000000"/>
                </a:solidFill>
              </a:rPr>
              <a:t> The allocated baseline in Software Configuration Management (SCM) refers to a formally approved version of the system's design and architecture, which serves as a reference point for managing changes and ensuring that all components align with the established requirements throughout the development process.</a:t>
            </a:r>
          </a:p>
          <a:p>
            <a:pPr algn="l"/>
            <a:endParaRPr lang="en-US" sz="2000">
              <a:solidFill>
                <a:srgbClr val="000000"/>
              </a:solidFill>
            </a:endParaRPr>
          </a:p>
          <a:p>
            <a:pPr algn="l">
              <a:buFont typeface="Arial" panose="020B0604020202020204" pitchFamily="34" charset="0"/>
              <a:buChar char="•"/>
            </a:pPr>
            <a:r>
              <a:rPr lang="en-US" sz="2333" b="1">
                <a:solidFill>
                  <a:srgbClr val="000000"/>
                </a:solidFill>
              </a:rPr>
              <a:t>Purpose of the Allocated Baseline</a:t>
            </a:r>
            <a:r>
              <a:rPr lang="en-US" sz="2333">
                <a:solidFill>
                  <a:srgbClr val="000000"/>
                </a:solidFill>
              </a:rPr>
              <a:t>: </a:t>
            </a:r>
          </a:p>
          <a:p>
            <a:pPr algn="l"/>
            <a:r>
              <a:rPr lang="en-US" sz="2000">
                <a:solidFill>
                  <a:srgbClr val="000000"/>
                </a:solidFill>
              </a:rPr>
              <a:t>Its primary purpose is to provide a structured framework for tracking and controlling modifications related to system components, ensuring that all changes are systematically evaluated against the baseline to maintain the integrity and functionality of the software product.</a:t>
            </a:r>
          </a:p>
          <a:p>
            <a:pPr algn="l"/>
            <a:endParaRPr lang="en-US" sz="2000">
              <a:solidFill>
                <a:srgbClr val="000000"/>
              </a:solidFill>
            </a:endParaRPr>
          </a:p>
          <a:p>
            <a:pPr algn="l">
              <a:buFont typeface="Arial" panose="020B0604020202020204" pitchFamily="34" charset="0"/>
              <a:buChar char="•"/>
            </a:pPr>
            <a:r>
              <a:rPr lang="en-US" sz="2333" b="1">
                <a:solidFill>
                  <a:srgbClr val="000000"/>
                </a:solidFill>
              </a:rPr>
              <a:t>Impact on System Development</a:t>
            </a:r>
            <a:r>
              <a:rPr lang="en-US" sz="2333">
                <a:solidFill>
                  <a:srgbClr val="000000"/>
                </a:solidFill>
              </a:rPr>
              <a:t>: </a:t>
            </a:r>
          </a:p>
          <a:p>
            <a:pPr algn="l"/>
            <a:r>
              <a:rPr lang="en-US" sz="2000">
                <a:solidFill>
                  <a:srgbClr val="000000"/>
                </a:solidFill>
              </a:rPr>
              <a:t>Establishing an allocated baseline enhances traceability and accountability in system development, facilitating effective change management, reducing risks associated with design modifications, and ensuring compliance with project specifications and stakeholder expectations.</a:t>
            </a:r>
          </a:p>
          <a:p>
            <a:pPr algn="l">
              <a:buFont typeface="Arial" panose="020B0604020202020204" pitchFamily="34" charset="0"/>
              <a:buChar char="•"/>
            </a:pPr>
            <a:endParaRPr lang="en-US" sz="2000">
              <a:solidFill>
                <a:srgbClr val="000000"/>
              </a:solidFill>
            </a:endParaRPr>
          </a:p>
        </p:txBody>
      </p:sp>
      <p:sp>
        <p:nvSpPr>
          <p:cNvPr id="6" name="TextBox 5">
            <a:extLst>
              <a:ext uri="{FF2B5EF4-FFF2-40B4-BE49-F238E27FC236}">
                <a16:creationId xmlns:a16="http://schemas.microsoft.com/office/drawing/2014/main" id="{FBED65CA-13A8-3C35-F3B2-7F7CF6DA4F50}"/>
              </a:ext>
            </a:extLst>
          </p:cNvPr>
          <p:cNvSpPr txBox="1"/>
          <p:nvPr/>
        </p:nvSpPr>
        <p:spPr>
          <a:xfrm>
            <a:off x="1068338" y="1205308"/>
            <a:ext cx="8567058" cy="784830"/>
          </a:xfrm>
          <a:prstGeom prst="rect">
            <a:avLst/>
          </a:prstGeom>
          <a:noFill/>
        </p:spPr>
        <p:txBody>
          <a:bodyPr wrap="square" rtlCol="0">
            <a:spAutoFit/>
          </a:bodyPr>
          <a:lstStyle/>
          <a:p>
            <a:pPr algn="l"/>
            <a:r>
              <a:rPr lang="en-US" sz="4500" b="1">
                <a:solidFill>
                  <a:srgbClr val="000000"/>
                </a:solidFill>
              </a:rPr>
              <a:t>Definition and Purpose</a:t>
            </a:r>
          </a:p>
        </p:txBody>
      </p:sp>
      <p:pic>
        <p:nvPicPr>
          <p:cNvPr id="7" name="Image 1" descr="preencoded.png">
            <a:extLst>
              <a:ext uri="{FF2B5EF4-FFF2-40B4-BE49-F238E27FC236}">
                <a16:creationId xmlns:a16="http://schemas.microsoft.com/office/drawing/2014/main" id="{1441CCEB-0733-C1D6-97CA-C39A27ED25E2}"/>
              </a:ext>
            </a:extLst>
          </p:cNvPr>
          <p:cNvPicPr>
            <a:picLocks noChangeAspect="1"/>
          </p:cNvPicPr>
          <p:nvPr/>
        </p:nvPicPr>
        <p:blipFill>
          <a:blip r:embed="rId4"/>
          <a:stretch>
            <a:fillRect/>
          </a:stretch>
        </p:blipFill>
        <p:spPr>
          <a:xfrm>
            <a:off x="254644" y="672802"/>
            <a:ext cx="813693" cy="1301948"/>
          </a:xfrm>
          <a:prstGeom prst="rect">
            <a:avLst/>
          </a:prstGeom>
        </p:spPr>
      </p:pic>
    </p:spTree>
    <p:extLst>
      <p:ext uri="{BB962C8B-B14F-4D97-AF65-F5344CB8AC3E}">
        <p14:creationId xmlns:p14="http://schemas.microsoft.com/office/powerpoint/2010/main" val="26882019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 0"/>
          <p:cNvSpPr/>
          <p:nvPr/>
        </p:nvSpPr>
        <p:spPr>
          <a:xfrm>
            <a:off x="5233492" y="780356"/>
            <a:ext cx="6297018" cy="3260725"/>
          </a:xfrm>
          <a:prstGeom prst="rect">
            <a:avLst/>
          </a:prstGeom>
          <a:noFill/>
          <a:ln/>
        </p:spPr>
        <p:txBody>
          <a:bodyPr wrap="square" lIns="0" tIns="0" rIns="0" bIns="0" rtlCol="0" anchor="t"/>
          <a:lstStyle/>
          <a:p>
            <a:pPr>
              <a:lnSpc>
                <a:spcPts val="6416"/>
              </a:lnSpc>
            </a:pPr>
            <a:endParaRPr lang="en-US" sz="5125"/>
          </a:p>
        </p:txBody>
      </p:sp>
      <p:sp>
        <p:nvSpPr>
          <p:cNvPr id="4" name="Text 1"/>
          <p:cNvSpPr/>
          <p:nvPr/>
        </p:nvSpPr>
        <p:spPr>
          <a:xfrm>
            <a:off x="5233492" y="4324548"/>
            <a:ext cx="6297018" cy="1209675"/>
          </a:xfrm>
          <a:prstGeom prst="rect">
            <a:avLst/>
          </a:prstGeom>
          <a:noFill/>
          <a:ln/>
        </p:spPr>
        <p:txBody>
          <a:bodyPr wrap="square" lIns="0" tIns="0" rIns="0" bIns="0" rtlCol="0" anchor="t"/>
          <a:lstStyle/>
          <a:p>
            <a:pPr>
              <a:lnSpc>
                <a:spcPts val="2375"/>
              </a:lnSpc>
            </a:pPr>
            <a:endParaRPr lang="en-US" sz="1458"/>
          </a:p>
        </p:txBody>
      </p:sp>
      <p:sp>
        <p:nvSpPr>
          <p:cNvPr id="5" name="TextBox 4">
            <a:extLst>
              <a:ext uri="{FF2B5EF4-FFF2-40B4-BE49-F238E27FC236}">
                <a16:creationId xmlns:a16="http://schemas.microsoft.com/office/drawing/2014/main" id="{12A6C87F-0BE0-AD79-A4A5-BDAAB3C55B8C}"/>
              </a:ext>
            </a:extLst>
          </p:cNvPr>
          <p:cNvSpPr txBox="1"/>
          <p:nvPr/>
        </p:nvSpPr>
        <p:spPr>
          <a:xfrm>
            <a:off x="195943" y="2307772"/>
            <a:ext cx="11778343" cy="4862678"/>
          </a:xfrm>
          <a:prstGeom prst="rect">
            <a:avLst/>
          </a:prstGeom>
          <a:noFill/>
        </p:spPr>
        <p:txBody>
          <a:bodyPr wrap="square">
            <a:spAutoFit/>
          </a:bodyPr>
          <a:lstStyle/>
          <a:p>
            <a:pPr algn="l">
              <a:buFont typeface="Arial" panose="020B0604020202020204" pitchFamily="34" charset="0"/>
              <a:buChar char="•"/>
            </a:pPr>
            <a:r>
              <a:rPr lang="en-US" sz="2333" b="1">
                <a:solidFill>
                  <a:srgbClr val="000000"/>
                </a:solidFill>
              </a:rPr>
              <a:t>Definition of Allocated Baseline</a:t>
            </a:r>
            <a:r>
              <a:rPr lang="en-US" sz="2333">
                <a:solidFill>
                  <a:srgbClr val="000000"/>
                </a:solidFill>
              </a:rPr>
              <a:t>:</a:t>
            </a:r>
          </a:p>
          <a:p>
            <a:pPr algn="l"/>
            <a:r>
              <a:rPr lang="en-US" sz="2000">
                <a:solidFill>
                  <a:srgbClr val="000000"/>
                </a:solidFill>
              </a:rPr>
              <a:t> The allocated baseline is a formally approved version of the system's design and architecture, serving as a critical reference point for managing changes and ensuring that all components align with established requirements throughout the software development lifecycle.</a:t>
            </a:r>
          </a:p>
          <a:p>
            <a:pPr algn="l"/>
            <a:endParaRPr lang="en-US" sz="2000">
              <a:solidFill>
                <a:srgbClr val="000000"/>
              </a:solidFill>
            </a:endParaRPr>
          </a:p>
          <a:p>
            <a:pPr algn="l">
              <a:buFont typeface="Arial" panose="020B0604020202020204" pitchFamily="34" charset="0"/>
              <a:buChar char="•"/>
            </a:pPr>
            <a:r>
              <a:rPr lang="en-US" sz="2333" b="1">
                <a:solidFill>
                  <a:srgbClr val="000000"/>
                </a:solidFill>
              </a:rPr>
              <a:t>Process of Establishment</a:t>
            </a:r>
            <a:r>
              <a:rPr lang="en-US" sz="2333">
                <a:solidFill>
                  <a:srgbClr val="000000"/>
                </a:solidFill>
              </a:rPr>
              <a:t>: </a:t>
            </a:r>
          </a:p>
          <a:p>
            <a:pPr algn="l"/>
            <a:r>
              <a:rPr lang="en-US" sz="2000">
                <a:solidFill>
                  <a:srgbClr val="000000"/>
                </a:solidFill>
              </a:rPr>
              <a:t>Establishing the allocated baseline involves comprehensive documentation of design specifications, stakeholder reviews, and formal approval processes, ensuring that all team members understand the architectural framework before development progresses.</a:t>
            </a:r>
          </a:p>
          <a:p>
            <a:pPr algn="l">
              <a:buFont typeface="Arial" panose="020B0604020202020204" pitchFamily="34" charset="0"/>
              <a:buChar char="•"/>
            </a:pPr>
            <a:endParaRPr lang="en-US" sz="2000">
              <a:solidFill>
                <a:srgbClr val="000000"/>
              </a:solidFill>
            </a:endParaRPr>
          </a:p>
          <a:p>
            <a:pPr algn="l">
              <a:buFont typeface="Arial" panose="020B0604020202020204" pitchFamily="34" charset="0"/>
              <a:buChar char="•"/>
            </a:pPr>
            <a:r>
              <a:rPr lang="en-US" sz="2333" b="1">
                <a:solidFill>
                  <a:srgbClr val="000000"/>
                </a:solidFill>
              </a:rPr>
              <a:t>Importance for Change Management</a:t>
            </a:r>
            <a:r>
              <a:rPr lang="en-US" sz="2333">
                <a:solidFill>
                  <a:srgbClr val="000000"/>
                </a:solidFill>
              </a:rPr>
              <a:t>: </a:t>
            </a:r>
          </a:p>
          <a:p>
            <a:pPr algn="l"/>
            <a:r>
              <a:rPr lang="en-US" sz="2000">
                <a:solidFill>
                  <a:srgbClr val="000000"/>
                </a:solidFill>
              </a:rPr>
              <a:t>The allocated baseline is essential for effective change management, as it provides a stable reference against which proposed design changes can be evaluated, helping to minimize risks and maintain the integrity of the software product throughout its lifecycle</a:t>
            </a:r>
          </a:p>
          <a:p>
            <a:pPr algn="l"/>
            <a:endParaRPr lang="en-US" sz="2000">
              <a:solidFill>
                <a:srgbClr val="000000"/>
              </a:solidFill>
            </a:endParaRPr>
          </a:p>
        </p:txBody>
      </p:sp>
      <p:sp>
        <p:nvSpPr>
          <p:cNvPr id="6" name="TextBox 5">
            <a:extLst>
              <a:ext uri="{FF2B5EF4-FFF2-40B4-BE49-F238E27FC236}">
                <a16:creationId xmlns:a16="http://schemas.microsoft.com/office/drawing/2014/main" id="{FBED65CA-13A8-3C35-F3B2-7F7CF6DA4F50}"/>
              </a:ext>
            </a:extLst>
          </p:cNvPr>
          <p:cNvSpPr txBox="1"/>
          <p:nvPr/>
        </p:nvSpPr>
        <p:spPr>
          <a:xfrm>
            <a:off x="1059020" y="1190399"/>
            <a:ext cx="9970930" cy="784830"/>
          </a:xfrm>
          <a:prstGeom prst="rect">
            <a:avLst/>
          </a:prstGeom>
          <a:noFill/>
        </p:spPr>
        <p:txBody>
          <a:bodyPr wrap="square" rtlCol="0">
            <a:spAutoFit/>
          </a:bodyPr>
          <a:lstStyle/>
          <a:p>
            <a:r>
              <a:rPr lang="en-US" sz="4500" b="1">
                <a:solidFill>
                  <a:srgbClr val="000000"/>
                </a:solidFill>
              </a:rPr>
              <a:t>Establishing the Allocated Baseline</a:t>
            </a:r>
          </a:p>
        </p:txBody>
      </p:sp>
      <p:pic>
        <p:nvPicPr>
          <p:cNvPr id="2" name="Image 2" descr="preencoded.png">
            <a:extLst>
              <a:ext uri="{FF2B5EF4-FFF2-40B4-BE49-F238E27FC236}">
                <a16:creationId xmlns:a16="http://schemas.microsoft.com/office/drawing/2014/main" id="{172A2835-EE3C-F58B-53FF-C40619D55ED8}"/>
              </a:ext>
            </a:extLst>
          </p:cNvPr>
          <p:cNvPicPr>
            <a:picLocks noChangeAspect="1"/>
          </p:cNvPicPr>
          <p:nvPr/>
        </p:nvPicPr>
        <p:blipFill>
          <a:blip r:embed="rId4"/>
          <a:stretch>
            <a:fillRect/>
          </a:stretch>
        </p:blipFill>
        <p:spPr>
          <a:xfrm>
            <a:off x="263962" y="687711"/>
            <a:ext cx="795058" cy="1272130"/>
          </a:xfrm>
          <a:prstGeom prst="rect">
            <a:avLst/>
          </a:prstGeom>
        </p:spPr>
      </p:pic>
    </p:spTree>
    <p:extLst>
      <p:ext uri="{BB962C8B-B14F-4D97-AF65-F5344CB8AC3E}">
        <p14:creationId xmlns:p14="http://schemas.microsoft.com/office/powerpoint/2010/main" val="31092157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 0"/>
          <p:cNvSpPr/>
          <p:nvPr/>
        </p:nvSpPr>
        <p:spPr>
          <a:xfrm>
            <a:off x="5233492" y="780356"/>
            <a:ext cx="6297018" cy="3260725"/>
          </a:xfrm>
          <a:prstGeom prst="rect">
            <a:avLst/>
          </a:prstGeom>
          <a:noFill/>
          <a:ln/>
        </p:spPr>
        <p:txBody>
          <a:bodyPr wrap="square" lIns="0" tIns="0" rIns="0" bIns="0" rtlCol="0" anchor="t"/>
          <a:lstStyle/>
          <a:p>
            <a:pPr>
              <a:lnSpc>
                <a:spcPts val="6416"/>
              </a:lnSpc>
            </a:pPr>
            <a:endParaRPr lang="en-US" sz="5125"/>
          </a:p>
        </p:txBody>
      </p:sp>
      <p:sp>
        <p:nvSpPr>
          <p:cNvPr id="4" name="Text 1"/>
          <p:cNvSpPr/>
          <p:nvPr/>
        </p:nvSpPr>
        <p:spPr>
          <a:xfrm>
            <a:off x="5233492" y="4324548"/>
            <a:ext cx="6297018" cy="1209675"/>
          </a:xfrm>
          <a:prstGeom prst="rect">
            <a:avLst/>
          </a:prstGeom>
          <a:noFill/>
          <a:ln/>
        </p:spPr>
        <p:txBody>
          <a:bodyPr wrap="square" lIns="0" tIns="0" rIns="0" bIns="0" rtlCol="0" anchor="t"/>
          <a:lstStyle/>
          <a:p>
            <a:pPr>
              <a:lnSpc>
                <a:spcPts val="2375"/>
              </a:lnSpc>
            </a:pPr>
            <a:endParaRPr lang="en-US" sz="1458"/>
          </a:p>
        </p:txBody>
      </p:sp>
      <p:sp>
        <p:nvSpPr>
          <p:cNvPr id="5" name="TextBox 4">
            <a:extLst>
              <a:ext uri="{FF2B5EF4-FFF2-40B4-BE49-F238E27FC236}">
                <a16:creationId xmlns:a16="http://schemas.microsoft.com/office/drawing/2014/main" id="{12A6C87F-0BE0-AD79-A4A5-BDAAB3C55B8C}"/>
              </a:ext>
            </a:extLst>
          </p:cNvPr>
          <p:cNvSpPr txBox="1"/>
          <p:nvPr/>
        </p:nvSpPr>
        <p:spPr>
          <a:xfrm>
            <a:off x="195943" y="2010519"/>
            <a:ext cx="11778343" cy="4862678"/>
          </a:xfrm>
          <a:prstGeom prst="rect">
            <a:avLst/>
          </a:prstGeom>
          <a:noFill/>
        </p:spPr>
        <p:txBody>
          <a:bodyPr wrap="square">
            <a:spAutoFit/>
          </a:bodyPr>
          <a:lstStyle/>
          <a:p>
            <a:pPr algn="l">
              <a:buFont typeface="Arial" panose="020B0604020202020204" pitchFamily="34" charset="0"/>
              <a:buChar char="•"/>
            </a:pPr>
            <a:r>
              <a:rPr lang="en-US" sz="2333" b="1">
                <a:solidFill>
                  <a:srgbClr val="000000"/>
                </a:solidFill>
              </a:rPr>
              <a:t>Foundation for Design Integrity</a:t>
            </a:r>
            <a:r>
              <a:rPr lang="en-US" sz="2333">
                <a:solidFill>
                  <a:srgbClr val="000000"/>
                </a:solidFill>
              </a:rPr>
              <a:t>: </a:t>
            </a:r>
          </a:p>
          <a:p>
            <a:pPr algn="l"/>
            <a:r>
              <a:rPr lang="en-US" sz="2000">
                <a:solidFill>
                  <a:srgbClr val="000000"/>
                </a:solidFill>
              </a:rPr>
              <a:t>Allocated baselines serve as a critical reference point in system development, ensuring that all design and architectural decisions align with the established requirements, thereby maintaining the integrity and functionality of the software throughout its lifecycle.</a:t>
            </a:r>
          </a:p>
          <a:p>
            <a:pPr algn="l">
              <a:buFont typeface="Arial" panose="020B0604020202020204" pitchFamily="34" charset="0"/>
              <a:buChar char="•"/>
            </a:pPr>
            <a:endParaRPr lang="en-US" sz="2000">
              <a:solidFill>
                <a:srgbClr val="000000"/>
              </a:solidFill>
            </a:endParaRPr>
          </a:p>
          <a:p>
            <a:pPr algn="l">
              <a:buFont typeface="Arial" panose="020B0604020202020204" pitchFamily="34" charset="0"/>
              <a:buChar char="•"/>
            </a:pPr>
            <a:r>
              <a:rPr lang="en-US" sz="2333" b="1">
                <a:solidFill>
                  <a:srgbClr val="000000"/>
                </a:solidFill>
              </a:rPr>
              <a:t>Facilitation of Change Management</a:t>
            </a:r>
            <a:r>
              <a:rPr lang="en-US" sz="2333">
                <a:solidFill>
                  <a:srgbClr val="000000"/>
                </a:solidFill>
              </a:rPr>
              <a:t>: </a:t>
            </a:r>
          </a:p>
          <a:p>
            <a:pPr algn="l"/>
            <a:r>
              <a:rPr lang="en-US" sz="2000">
                <a:solidFill>
                  <a:srgbClr val="000000"/>
                </a:solidFill>
              </a:rPr>
              <a:t>By providing a structured framework for tracking modifications, allocated baselines enable effective change management processes, allowing teams to assess the impact of proposed changes against a known configuration and ensuring that all adjustments are systematically evaluated and approved.</a:t>
            </a:r>
          </a:p>
          <a:p>
            <a:pPr algn="l"/>
            <a:endParaRPr lang="en-US" sz="2000">
              <a:solidFill>
                <a:srgbClr val="000000"/>
              </a:solidFill>
            </a:endParaRPr>
          </a:p>
          <a:p>
            <a:pPr algn="l">
              <a:buFont typeface="Arial" panose="020B0604020202020204" pitchFamily="34" charset="0"/>
              <a:buChar char="•"/>
            </a:pPr>
            <a:r>
              <a:rPr lang="en-US" sz="2333" b="1">
                <a:solidFill>
                  <a:srgbClr val="000000"/>
                </a:solidFill>
              </a:rPr>
              <a:t>Enhancement of Traceability and Accountability</a:t>
            </a:r>
            <a:r>
              <a:rPr lang="en-US" sz="2333">
                <a:solidFill>
                  <a:srgbClr val="000000"/>
                </a:solidFill>
              </a:rPr>
              <a:t>: </a:t>
            </a:r>
          </a:p>
          <a:p>
            <a:pPr algn="l"/>
            <a:r>
              <a:rPr lang="en-US" sz="2000">
                <a:solidFill>
                  <a:srgbClr val="000000"/>
                </a:solidFill>
              </a:rPr>
              <a:t>The use of allocated baselines enhances traceability within the development process, as they document the state of design elements at specific points in time, facilitating accountability among team members and stakeholders regarding changes made to the system architecture.</a:t>
            </a:r>
          </a:p>
          <a:p>
            <a:pPr algn="l"/>
            <a:endParaRPr lang="en-US" sz="2000">
              <a:solidFill>
                <a:srgbClr val="000000"/>
              </a:solidFill>
            </a:endParaRPr>
          </a:p>
        </p:txBody>
      </p:sp>
      <p:sp>
        <p:nvSpPr>
          <p:cNvPr id="6" name="TextBox 5">
            <a:extLst>
              <a:ext uri="{FF2B5EF4-FFF2-40B4-BE49-F238E27FC236}">
                <a16:creationId xmlns:a16="http://schemas.microsoft.com/office/drawing/2014/main" id="{FBED65CA-13A8-3C35-F3B2-7F7CF6DA4F50}"/>
              </a:ext>
            </a:extLst>
          </p:cNvPr>
          <p:cNvSpPr txBox="1"/>
          <p:nvPr/>
        </p:nvSpPr>
        <p:spPr>
          <a:xfrm>
            <a:off x="991001" y="1057023"/>
            <a:ext cx="8741229" cy="784830"/>
          </a:xfrm>
          <a:prstGeom prst="rect">
            <a:avLst/>
          </a:prstGeom>
          <a:noFill/>
        </p:spPr>
        <p:txBody>
          <a:bodyPr wrap="square" rtlCol="0">
            <a:spAutoFit/>
          </a:bodyPr>
          <a:lstStyle/>
          <a:p>
            <a:r>
              <a:rPr lang="en-US" sz="4500" b="1">
                <a:solidFill>
                  <a:srgbClr val="000000"/>
                </a:solidFill>
              </a:rPr>
              <a:t>Role in System Development</a:t>
            </a:r>
          </a:p>
        </p:txBody>
      </p:sp>
      <p:pic>
        <p:nvPicPr>
          <p:cNvPr id="7" name="Image 3" descr="preencoded.png">
            <a:extLst>
              <a:ext uri="{FF2B5EF4-FFF2-40B4-BE49-F238E27FC236}">
                <a16:creationId xmlns:a16="http://schemas.microsoft.com/office/drawing/2014/main" id="{B8787B8D-DC6D-4724-1257-B7098E8FC895}"/>
              </a:ext>
            </a:extLst>
          </p:cNvPr>
          <p:cNvPicPr>
            <a:picLocks noChangeAspect="1"/>
          </p:cNvPicPr>
          <p:nvPr/>
        </p:nvPicPr>
        <p:blipFill>
          <a:blip r:embed="rId4"/>
          <a:stretch>
            <a:fillRect/>
          </a:stretch>
        </p:blipFill>
        <p:spPr>
          <a:xfrm>
            <a:off x="177307" y="406049"/>
            <a:ext cx="813693" cy="1301948"/>
          </a:xfrm>
          <a:prstGeom prst="rect">
            <a:avLst/>
          </a:prstGeom>
        </p:spPr>
      </p:pic>
    </p:spTree>
    <p:extLst>
      <p:ext uri="{BB962C8B-B14F-4D97-AF65-F5344CB8AC3E}">
        <p14:creationId xmlns:p14="http://schemas.microsoft.com/office/powerpoint/2010/main" val="28806009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 0"/>
          <p:cNvSpPr/>
          <p:nvPr/>
        </p:nvSpPr>
        <p:spPr>
          <a:xfrm>
            <a:off x="5233492" y="780356"/>
            <a:ext cx="6297018" cy="3260725"/>
          </a:xfrm>
          <a:prstGeom prst="rect">
            <a:avLst/>
          </a:prstGeom>
          <a:noFill/>
          <a:ln/>
        </p:spPr>
        <p:txBody>
          <a:bodyPr wrap="square" lIns="0" tIns="0" rIns="0" bIns="0" rtlCol="0" anchor="t"/>
          <a:lstStyle/>
          <a:p>
            <a:pPr>
              <a:lnSpc>
                <a:spcPts val="6416"/>
              </a:lnSpc>
            </a:pPr>
            <a:endParaRPr lang="en-US" sz="5125"/>
          </a:p>
        </p:txBody>
      </p:sp>
      <p:sp>
        <p:nvSpPr>
          <p:cNvPr id="4" name="Text 1"/>
          <p:cNvSpPr/>
          <p:nvPr/>
        </p:nvSpPr>
        <p:spPr>
          <a:xfrm>
            <a:off x="5233492" y="4324548"/>
            <a:ext cx="6297018" cy="1209675"/>
          </a:xfrm>
          <a:prstGeom prst="rect">
            <a:avLst/>
          </a:prstGeom>
          <a:noFill/>
          <a:ln/>
        </p:spPr>
        <p:txBody>
          <a:bodyPr wrap="square" lIns="0" tIns="0" rIns="0" bIns="0" rtlCol="0" anchor="t"/>
          <a:lstStyle/>
          <a:p>
            <a:pPr>
              <a:lnSpc>
                <a:spcPts val="2375"/>
              </a:lnSpc>
            </a:pPr>
            <a:endParaRPr lang="en-US" sz="1458"/>
          </a:p>
        </p:txBody>
      </p:sp>
      <p:sp>
        <p:nvSpPr>
          <p:cNvPr id="5" name="TextBox 4">
            <a:extLst>
              <a:ext uri="{FF2B5EF4-FFF2-40B4-BE49-F238E27FC236}">
                <a16:creationId xmlns:a16="http://schemas.microsoft.com/office/drawing/2014/main" id="{12A6C87F-0BE0-AD79-A4A5-BDAAB3C55B8C}"/>
              </a:ext>
            </a:extLst>
          </p:cNvPr>
          <p:cNvSpPr txBox="1"/>
          <p:nvPr/>
        </p:nvSpPr>
        <p:spPr>
          <a:xfrm>
            <a:off x="195943" y="2010519"/>
            <a:ext cx="11778343" cy="4913909"/>
          </a:xfrm>
          <a:prstGeom prst="rect">
            <a:avLst/>
          </a:prstGeom>
          <a:noFill/>
        </p:spPr>
        <p:txBody>
          <a:bodyPr wrap="square">
            <a:spAutoFit/>
          </a:bodyPr>
          <a:lstStyle/>
          <a:p>
            <a:pPr algn="l">
              <a:buFont typeface="Arial" panose="020B0604020202020204" pitchFamily="34" charset="0"/>
              <a:buChar char="•"/>
            </a:pPr>
            <a:r>
              <a:rPr lang="en-US" sz="2333" b="1">
                <a:solidFill>
                  <a:srgbClr val="000000"/>
                </a:solidFill>
              </a:rPr>
              <a:t>Design Specification Document</a:t>
            </a:r>
            <a:r>
              <a:rPr lang="en-US" sz="2333">
                <a:solidFill>
                  <a:srgbClr val="000000"/>
                </a:solidFill>
              </a:rPr>
              <a:t>: </a:t>
            </a:r>
          </a:p>
          <a:p>
            <a:pPr algn="l"/>
            <a:r>
              <a:rPr lang="en-US" sz="2000">
                <a:solidFill>
                  <a:srgbClr val="000000"/>
                </a:solidFill>
              </a:rPr>
              <a:t>A comprehensive document that outlines the approved design and architecture of the system, serving as a reference for all subsequent modifications and ensuring that all components adhere to the established requirements throughout development.</a:t>
            </a:r>
          </a:p>
          <a:p>
            <a:pPr algn="l"/>
            <a:endParaRPr lang="en-US" sz="2000">
              <a:solidFill>
                <a:srgbClr val="000000"/>
              </a:solidFill>
            </a:endParaRPr>
          </a:p>
          <a:p>
            <a:pPr algn="l">
              <a:buFont typeface="Arial" panose="020B0604020202020204" pitchFamily="34" charset="0"/>
              <a:buChar char="•"/>
            </a:pPr>
            <a:r>
              <a:rPr lang="en-US" sz="2333" b="1">
                <a:solidFill>
                  <a:srgbClr val="000000"/>
                </a:solidFill>
              </a:rPr>
              <a:t>Interface Control Document</a:t>
            </a:r>
            <a:r>
              <a:rPr lang="en-US" sz="2333">
                <a:solidFill>
                  <a:srgbClr val="000000"/>
                </a:solidFill>
              </a:rPr>
              <a:t>: </a:t>
            </a:r>
          </a:p>
          <a:p>
            <a:pPr algn="l"/>
            <a:r>
              <a:rPr lang="en-US" sz="2000">
                <a:solidFill>
                  <a:srgbClr val="000000"/>
                </a:solidFill>
              </a:rPr>
              <a:t>This document details the interfaces between system components, providing a clear framework for managing changes related to interactions and dependencies, thus maintaining system integrity and functionality.</a:t>
            </a:r>
          </a:p>
          <a:p>
            <a:pPr algn="l"/>
            <a:endParaRPr lang="en-US" sz="2333">
              <a:solidFill>
                <a:srgbClr val="000000"/>
              </a:solidFill>
            </a:endParaRPr>
          </a:p>
          <a:p>
            <a:pPr algn="l">
              <a:buFont typeface="Arial" panose="020B0604020202020204" pitchFamily="34" charset="0"/>
              <a:buChar char="•"/>
            </a:pPr>
            <a:r>
              <a:rPr lang="en-US" sz="2333" b="1">
                <a:solidFill>
                  <a:srgbClr val="000000"/>
                </a:solidFill>
              </a:rPr>
              <a:t>System Architecture Diagram</a:t>
            </a:r>
            <a:r>
              <a:rPr lang="en-US" sz="2333">
                <a:solidFill>
                  <a:srgbClr val="000000"/>
                </a:solidFill>
              </a:rPr>
              <a:t>: </a:t>
            </a:r>
          </a:p>
          <a:p>
            <a:pPr algn="l"/>
            <a:r>
              <a:rPr lang="en-US" sz="2000">
                <a:solidFill>
                  <a:srgbClr val="000000"/>
                </a:solidFill>
              </a:rPr>
              <a:t>A visual representation of the system's architecture that illustrates the relationships between components, acting as a critical reference point for developers to ensure that all design changes align with the allocated baseline.</a:t>
            </a:r>
          </a:p>
          <a:p>
            <a:pPr algn="l"/>
            <a:endParaRPr lang="en-US" sz="2000">
              <a:solidFill>
                <a:srgbClr val="000000"/>
              </a:solidFill>
            </a:endParaRPr>
          </a:p>
        </p:txBody>
      </p:sp>
      <p:sp>
        <p:nvSpPr>
          <p:cNvPr id="6" name="TextBox 5">
            <a:extLst>
              <a:ext uri="{FF2B5EF4-FFF2-40B4-BE49-F238E27FC236}">
                <a16:creationId xmlns:a16="http://schemas.microsoft.com/office/drawing/2014/main" id="{FBED65CA-13A8-3C35-F3B2-7F7CF6DA4F50}"/>
              </a:ext>
            </a:extLst>
          </p:cNvPr>
          <p:cNvSpPr txBox="1"/>
          <p:nvPr/>
        </p:nvSpPr>
        <p:spPr>
          <a:xfrm>
            <a:off x="991001" y="938555"/>
            <a:ext cx="8741229" cy="784830"/>
          </a:xfrm>
          <a:prstGeom prst="rect">
            <a:avLst/>
          </a:prstGeom>
          <a:noFill/>
        </p:spPr>
        <p:txBody>
          <a:bodyPr wrap="square" rtlCol="0">
            <a:spAutoFit/>
          </a:bodyPr>
          <a:lstStyle/>
          <a:p>
            <a:r>
              <a:rPr lang="en-US" sz="4500" b="1">
                <a:solidFill>
                  <a:srgbClr val="000000"/>
                </a:solidFill>
              </a:rPr>
              <a:t>Examples of Allocated Baselines</a:t>
            </a:r>
          </a:p>
        </p:txBody>
      </p:sp>
      <p:pic>
        <p:nvPicPr>
          <p:cNvPr id="2" name="Image 4" descr="preencoded.png">
            <a:extLst>
              <a:ext uri="{FF2B5EF4-FFF2-40B4-BE49-F238E27FC236}">
                <a16:creationId xmlns:a16="http://schemas.microsoft.com/office/drawing/2014/main" id="{A082EFDF-7698-5993-63ED-7D04B91E656D}"/>
              </a:ext>
            </a:extLst>
          </p:cNvPr>
          <p:cNvPicPr>
            <a:picLocks noChangeAspect="1"/>
          </p:cNvPicPr>
          <p:nvPr/>
        </p:nvPicPr>
        <p:blipFill>
          <a:blip r:embed="rId4"/>
          <a:stretch>
            <a:fillRect/>
          </a:stretch>
        </p:blipFill>
        <p:spPr>
          <a:xfrm>
            <a:off x="156002" y="287581"/>
            <a:ext cx="813693" cy="1301948"/>
          </a:xfrm>
          <a:prstGeom prst="rect">
            <a:avLst/>
          </a:prstGeom>
        </p:spPr>
      </p:pic>
    </p:spTree>
    <p:extLst>
      <p:ext uri="{BB962C8B-B14F-4D97-AF65-F5344CB8AC3E}">
        <p14:creationId xmlns:p14="http://schemas.microsoft.com/office/powerpoint/2010/main" val="22962096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 0"/>
          <p:cNvSpPr/>
          <p:nvPr/>
        </p:nvSpPr>
        <p:spPr>
          <a:xfrm>
            <a:off x="569615" y="448767"/>
            <a:ext cx="4585315" cy="508595"/>
          </a:xfrm>
          <a:prstGeom prst="rect">
            <a:avLst/>
          </a:prstGeom>
          <a:noFill/>
          <a:ln/>
        </p:spPr>
        <p:txBody>
          <a:bodyPr wrap="none" lIns="0" tIns="0" rIns="0" bIns="0" rtlCol="0" anchor="t"/>
          <a:lstStyle/>
          <a:p>
            <a:pPr>
              <a:lnSpc>
                <a:spcPts val="4000"/>
              </a:lnSpc>
            </a:pPr>
            <a:r>
              <a:rPr lang="en-US" sz="4400" b="1">
                <a:solidFill>
                  <a:srgbClr val="312F2B"/>
                </a:solidFill>
                <a:latin typeface="Gelasio" pitchFamily="34" charset="0"/>
                <a:ea typeface="Gelasio" pitchFamily="34" charset="-122"/>
                <a:cs typeface="Gelasio" pitchFamily="34" charset="-120"/>
              </a:rPr>
              <a:t>Product Baseline</a:t>
            </a:r>
            <a:endParaRPr lang="en-US" sz="4400" b="1"/>
          </a:p>
        </p:txBody>
      </p:sp>
      <p:pic>
        <p:nvPicPr>
          <p:cNvPr id="4" name="Image 1" descr="preencoded.png"/>
          <p:cNvPicPr>
            <a:picLocks noChangeAspect="1"/>
          </p:cNvPicPr>
          <p:nvPr/>
        </p:nvPicPr>
        <p:blipFill>
          <a:blip r:embed="rId4"/>
          <a:stretch>
            <a:fillRect/>
          </a:stretch>
        </p:blipFill>
        <p:spPr>
          <a:xfrm>
            <a:off x="569615" y="1201440"/>
            <a:ext cx="813693" cy="1301948"/>
          </a:xfrm>
          <a:prstGeom prst="rect">
            <a:avLst/>
          </a:prstGeom>
        </p:spPr>
      </p:pic>
      <p:sp>
        <p:nvSpPr>
          <p:cNvPr id="5" name="Text 1"/>
          <p:cNvSpPr/>
          <p:nvPr/>
        </p:nvSpPr>
        <p:spPr>
          <a:xfrm>
            <a:off x="1627386" y="1364158"/>
            <a:ext cx="2034282" cy="299443"/>
          </a:xfrm>
          <a:prstGeom prst="rect">
            <a:avLst/>
          </a:prstGeom>
          <a:noFill/>
          <a:ln/>
        </p:spPr>
        <p:txBody>
          <a:bodyPr wrap="none" lIns="0" tIns="0" rIns="0" bIns="0" rtlCol="0" anchor="t"/>
          <a:lstStyle/>
          <a:p>
            <a:pPr algn="l"/>
            <a:r>
              <a:rPr lang="en-US" sz="1667" b="1">
                <a:solidFill>
                  <a:srgbClr val="000000"/>
                </a:solidFill>
              </a:rPr>
              <a:t>Definition</a:t>
            </a:r>
          </a:p>
          <a:p>
            <a:br>
              <a:rPr lang="en-US" sz="1667"/>
            </a:br>
            <a:endParaRPr lang="en-US" sz="1583"/>
          </a:p>
        </p:txBody>
      </p:sp>
      <p:sp>
        <p:nvSpPr>
          <p:cNvPr id="6" name="Text 2"/>
          <p:cNvSpPr/>
          <p:nvPr/>
        </p:nvSpPr>
        <p:spPr>
          <a:xfrm>
            <a:off x="1627386" y="1618357"/>
            <a:ext cx="7572033" cy="618332"/>
          </a:xfrm>
          <a:prstGeom prst="rect">
            <a:avLst/>
          </a:prstGeom>
          <a:noFill/>
          <a:ln/>
        </p:spPr>
        <p:txBody>
          <a:bodyPr wrap="square" lIns="0" tIns="0" rIns="0" bIns="0" rtlCol="0" anchor="t"/>
          <a:lstStyle/>
          <a:p>
            <a:pPr>
              <a:lnSpc>
                <a:spcPts val="2042"/>
              </a:lnSpc>
            </a:pPr>
            <a:r>
              <a:rPr lang="en-US" sz="1333">
                <a:solidFill>
                  <a:srgbClr val="000000"/>
                </a:solidFill>
              </a:rPr>
              <a:t>The product baseline represents the approved technical documentation defining the product configuration. It's the "as-built" configuration.</a:t>
            </a:r>
          </a:p>
          <a:p>
            <a:pPr>
              <a:lnSpc>
                <a:spcPts val="2042"/>
              </a:lnSpc>
            </a:pPr>
            <a:endParaRPr lang="en-US" sz="1250"/>
          </a:p>
        </p:txBody>
      </p:sp>
      <p:pic>
        <p:nvPicPr>
          <p:cNvPr id="7" name="Image 2" descr="preencoded.png"/>
          <p:cNvPicPr>
            <a:picLocks noChangeAspect="1"/>
          </p:cNvPicPr>
          <p:nvPr/>
        </p:nvPicPr>
        <p:blipFill>
          <a:blip r:embed="rId5"/>
          <a:stretch>
            <a:fillRect/>
          </a:stretch>
        </p:blipFill>
        <p:spPr>
          <a:xfrm>
            <a:off x="569615" y="2503389"/>
            <a:ext cx="813693" cy="1301948"/>
          </a:xfrm>
          <a:prstGeom prst="rect">
            <a:avLst/>
          </a:prstGeom>
        </p:spPr>
      </p:pic>
      <p:sp>
        <p:nvSpPr>
          <p:cNvPr id="8" name="Text 3"/>
          <p:cNvSpPr/>
          <p:nvPr/>
        </p:nvSpPr>
        <p:spPr>
          <a:xfrm>
            <a:off x="1627385" y="2666106"/>
            <a:ext cx="3290978" cy="276821"/>
          </a:xfrm>
          <a:prstGeom prst="rect">
            <a:avLst/>
          </a:prstGeom>
          <a:noFill/>
          <a:ln/>
        </p:spPr>
        <p:txBody>
          <a:bodyPr wrap="none" lIns="0" tIns="0" rIns="0" bIns="0" rtlCol="0" anchor="t"/>
          <a:lstStyle/>
          <a:p>
            <a:pPr algn="l"/>
            <a:r>
              <a:rPr lang="en-US" sz="1667" b="1">
                <a:solidFill>
                  <a:srgbClr val="000000"/>
                </a:solidFill>
              </a:rPr>
              <a:t>Content</a:t>
            </a:r>
          </a:p>
        </p:txBody>
      </p:sp>
      <p:sp>
        <p:nvSpPr>
          <p:cNvPr id="9" name="Text 4"/>
          <p:cNvSpPr/>
          <p:nvPr/>
        </p:nvSpPr>
        <p:spPr>
          <a:xfrm>
            <a:off x="1627385" y="2897684"/>
            <a:ext cx="7572033" cy="907653"/>
          </a:xfrm>
          <a:prstGeom prst="rect">
            <a:avLst/>
          </a:prstGeom>
          <a:noFill/>
          <a:ln/>
        </p:spPr>
        <p:txBody>
          <a:bodyPr wrap="square" lIns="0" tIns="0" rIns="0" bIns="0" rtlCol="0" anchor="t"/>
          <a:lstStyle/>
          <a:p>
            <a:pPr>
              <a:lnSpc>
                <a:spcPts val="2042"/>
              </a:lnSpc>
            </a:pPr>
            <a:r>
              <a:rPr lang="en-US" sz="1333">
                <a:solidFill>
                  <a:srgbClr val="000000"/>
                </a:solidFill>
              </a:rPr>
              <a:t>Includes product specifications, engineering drawings, and manufacturing instructions. Defines the product in its final form.</a:t>
            </a:r>
          </a:p>
          <a:p>
            <a:pPr>
              <a:lnSpc>
                <a:spcPts val="2042"/>
              </a:lnSpc>
            </a:pPr>
            <a:endParaRPr lang="en-US" sz="1250"/>
          </a:p>
        </p:txBody>
      </p:sp>
      <p:pic>
        <p:nvPicPr>
          <p:cNvPr id="10" name="Image 3" descr="preencoded.png"/>
          <p:cNvPicPr>
            <a:picLocks noChangeAspect="1"/>
          </p:cNvPicPr>
          <p:nvPr/>
        </p:nvPicPr>
        <p:blipFill>
          <a:blip r:embed="rId6"/>
          <a:stretch>
            <a:fillRect/>
          </a:stretch>
        </p:blipFill>
        <p:spPr>
          <a:xfrm>
            <a:off x="569615" y="3805337"/>
            <a:ext cx="813693" cy="1301948"/>
          </a:xfrm>
          <a:prstGeom prst="rect">
            <a:avLst/>
          </a:prstGeom>
        </p:spPr>
      </p:pic>
      <p:sp>
        <p:nvSpPr>
          <p:cNvPr id="11" name="Text 5"/>
          <p:cNvSpPr/>
          <p:nvPr/>
        </p:nvSpPr>
        <p:spPr>
          <a:xfrm>
            <a:off x="1627386" y="3968056"/>
            <a:ext cx="2034282" cy="254198"/>
          </a:xfrm>
          <a:prstGeom prst="rect">
            <a:avLst/>
          </a:prstGeom>
          <a:noFill/>
          <a:ln/>
        </p:spPr>
        <p:txBody>
          <a:bodyPr wrap="none" lIns="0" tIns="0" rIns="0" bIns="0" rtlCol="0" anchor="t"/>
          <a:lstStyle/>
          <a:p>
            <a:pPr algn="l"/>
            <a:r>
              <a:rPr lang="en-US" sz="1667" b="1">
                <a:solidFill>
                  <a:srgbClr val="000000"/>
                </a:solidFill>
              </a:rPr>
              <a:t>Timing</a:t>
            </a:r>
          </a:p>
        </p:txBody>
      </p:sp>
      <p:sp>
        <p:nvSpPr>
          <p:cNvPr id="12" name="Text 6"/>
          <p:cNvSpPr/>
          <p:nvPr/>
        </p:nvSpPr>
        <p:spPr>
          <a:xfrm>
            <a:off x="1627386" y="4244876"/>
            <a:ext cx="7572032" cy="595709"/>
          </a:xfrm>
          <a:prstGeom prst="rect">
            <a:avLst/>
          </a:prstGeom>
          <a:noFill/>
          <a:ln/>
        </p:spPr>
        <p:txBody>
          <a:bodyPr wrap="square" lIns="0" tIns="0" rIns="0" bIns="0" rtlCol="0" anchor="t"/>
          <a:lstStyle/>
          <a:p>
            <a:pPr>
              <a:lnSpc>
                <a:spcPts val="2042"/>
              </a:lnSpc>
            </a:pPr>
            <a:r>
              <a:rPr lang="en-US" sz="1250">
                <a:solidFill>
                  <a:srgbClr val="272525"/>
                </a:solidFill>
                <a:latin typeface="Lato" pitchFamily="34" charset="0"/>
                <a:ea typeface="Lato" pitchFamily="34" charset="-122"/>
                <a:cs typeface="Lato" pitchFamily="34" charset="-120"/>
              </a:rPr>
              <a:t>Established after product design is complete. Set before full-scale production or implementation begins.</a:t>
            </a:r>
            <a:endParaRPr lang="en-US" sz="1250"/>
          </a:p>
        </p:txBody>
      </p:sp>
      <p:pic>
        <p:nvPicPr>
          <p:cNvPr id="13" name="Image 4" descr="preencoded.png"/>
          <p:cNvPicPr>
            <a:picLocks noChangeAspect="1"/>
          </p:cNvPicPr>
          <p:nvPr/>
        </p:nvPicPr>
        <p:blipFill>
          <a:blip r:embed="rId7"/>
          <a:stretch>
            <a:fillRect/>
          </a:stretch>
        </p:blipFill>
        <p:spPr>
          <a:xfrm>
            <a:off x="569615" y="5107285"/>
            <a:ext cx="813693" cy="1301948"/>
          </a:xfrm>
          <a:prstGeom prst="rect">
            <a:avLst/>
          </a:prstGeom>
        </p:spPr>
      </p:pic>
      <p:sp>
        <p:nvSpPr>
          <p:cNvPr id="14" name="Text 7"/>
          <p:cNvSpPr/>
          <p:nvPr/>
        </p:nvSpPr>
        <p:spPr>
          <a:xfrm>
            <a:off x="1627386" y="5270004"/>
            <a:ext cx="2034282" cy="254198"/>
          </a:xfrm>
          <a:prstGeom prst="rect">
            <a:avLst/>
          </a:prstGeom>
          <a:noFill/>
          <a:ln/>
        </p:spPr>
        <p:txBody>
          <a:bodyPr wrap="none" lIns="0" tIns="0" rIns="0" bIns="0" rtlCol="0" anchor="t"/>
          <a:lstStyle/>
          <a:p>
            <a:pPr>
              <a:lnSpc>
                <a:spcPts val="2000"/>
              </a:lnSpc>
            </a:pPr>
            <a:r>
              <a:rPr lang="en-US" sz="1667" b="1">
                <a:solidFill>
                  <a:srgbClr val="000000"/>
                </a:solidFill>
              </a:rPr>
              <a:t>Importance</a:t>
            </a:r>
          </a:p>
          <a:p>
            <a:pPr>
              <a:lnSpc>
                <a:spcPts val="2000"/>
              </a:lnSpc>
            </a:pPr>
            <a:endParaRPr lang="en-US" sz="1583"/>
          </a:p>
        </p:txBody>
      </p:sp>
      <p:sp>
        <p:nvSpPr>
          <p:cNvPr id="15" name="Text 8"/>
          <p:cNvSpPr/>
          <p:nvPr/>
        </p:nvSpPr>
        <p:spPr>
          <a:xfrm>
            <a:off x="1627387" y="5546825"/>
            <a:ext cx="7572032" cy="595709"/>
          </a:xfrm>
          <a:prstGeom prst="rect">
            <a:avLst/>
          </a:prstGeom>
          <a:noFill/>
          <a:ln/>
        </p:spPr>
        <p:txBody>
          <a:bodyPr wrap="square" lIns="0" tIns="0" rIns="0" bIns="0" rtlCol="0" anchor="t"/>
          <a:lstStyle/>
          <a:p>
            <a:pPr>
              <a:lnSpc>
                <a:spcPts val="2042"/>
              </a:lnSpc>
            </a:pPr>
            <a:r>
              <a:rPr lang="en-US" sz="1333">
                <a:solidFill>
                  <a:srgbClr val="000000"/>
                </a:solidFill>
              </a:rPr>
              <a:t>Critical for production, maintenance, and logistics support. Ensures consistency in product manufacturing and delivery.</a:t>
            </a:r>
          </a:p>
          <a:p>
            <a:pPr>
              <a:lnSpc>
                <a:spcPts val="2042"/>
              </a:lnSpc>
            </a:pPr>
            <a:endParaRPr lang="en-US" sz="1250"/>
          </a:p>
        </p:txBody>
      </p:sp>
    </p:spTree>
    <p:extLst>
      <p:ext uri="{BB962C8B-B14F-4D97-AF65-F5344CB8AC3E}">
        <p14:creationId xmlns:p14="http://schemas.microsoft.com/office/powerpoint/2010/main" val="30595997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Image 1" descr="preencoded.png"/>
          <p:cNvPicPr>
            <a:picLocks noChangeAspect="1"/>
          </p:cNvPicPr>
          <p:nvPr/>
        </p:nvPicPr>
        <p:blipFill>
          <a:blip r:embed="rId4"/>
          <a:stretch>
            <a:fillRect/>
          </a:stretch>
        </p:blipFill>
        <p:spPr>
          <a:xfrm>
            <a:off x="500343" y="636804"/>
            <a:ext cx="813693" cy="1301948"/>
          </a:xfrm>
          <a:prstGeom prst="rect">
            <a:avLst/>
          </a:prstGeom>
        </p:spPr>
      </p:pic>
      <p:sp>
        <p:nvSpPr>
          <p:cNvPr id="5" name="Text 1"/>
          <p:cNvSpPr/>
          <p:nvPr/>
        </p:nvSpPr>
        <p:spPr>
          <a:xfrm>
            <a:off x="1627386" y="636804"/>
            <a:ext cx="5050505" cy="1301948"/>
          </a:xfrm>
          <a:prstGeom prst="rect">
            <a:avLst/>
          </a:prstGeom>
          <a:noFill/>
          <a:ln/>
        </p:spPr>
        <p:txBody>
          <a:bodyPr wrap="none" lIns="0" tIns="0" rIns="0" bIns="0" rtlCol="0" anchor="t"/>
          <a:lstStyle/>
          <a:p>
            <a:pPr>
              <a:lnSpc>
                <a:spcPts val="2000"/>
              </a:lnSpc>
            </a:pPr>
            <a:endParaRPr lang="en-US" sz="3333" b="1">
              <a:solidFill>
                <a:srgbClr val="272525"/>
              </a:solidFill>
              <a:ea typeface="Gelasio" pitchFamily="34" charset="-122"/>
              <a:cs typeface="Gelasio" pitchFamily="34" charset="-120"/>
            </a:endParaRPr>
          </a:p>
          <a:p>
            <a:pPr>
              <a:lnSpc>
                <a:spcPts val="2000"/>
              </a:lnSpc>
            </a:pPr>
            <a:endParaRPr lang="en-US" sz="3333" b="1">
              <a:solidFill>
                <a:srgbClr val="272525"/>
              </a:solidFill>
              <a:ea typeface="Gelasio" pitchFamily="34" charset="-122"/>
              <a:cs typeface="Gelasio" pitchFamily="34" charset="-120"/>
            </a:endParaRPr>
          </a:p>
          <a:p>
            <a:pPr>
              <a:lnSpc>
                <a:spcPts val="2000"/>
              </a:lnSpc>
            </a:pPr>
            <a:endParaRPr lang="en-US" sz="3333" b="1">
              <a:solidFill>
                <a:srgbClr val="272525"/>
              </a:solidFill>
              <a:ea typeface="Gelasio" pitchFamily="34" charset="-122"/>
              <a:cs typeface="Gelasio" pitchFamily="34" charset="-120"/>
            </a:endParaRPr>
          </a:p>
          <a:p>
            <a:pPr>
              <a:lnSpc>
                <a:spcPts val="2000"/>
              </a:lnSpc>
            </a:pPr>
            <a:endParaRPr lang="en-US" sz="3333" b="1">
              <a:solidFill>
                <a:srgbClr val="272525"/>
              </a:solidFill>
              <a:ea typeface="Gelasio" pitchFamily="34" charset="-122"/>
              <a:cs typeface="Gelasio" pitchFamily="34" charset="-120"/>
            </a:endParaRPr>
          </a:p>
          <a:p>
            <a:pPr>
              <a:lnSpc>
                <a:spcPts val="2000"/>
              </a:lnSpc>
            </a:pPr>
            <a:r>
              <a:rPr lang="en-US" sz="3333" b="1">
                <a:solidFill>
                  <a:srgbClr val="272525"/>
                </a:solidFill>
                <a:ea typeface="Gelasio" pitchFamily="34" charset="-122"/>
                <a:cs typeface="Gelasio" pitchFamily="34" charset="-120"/>
              </a:rPr>
              <a:t>Definition and Purpose </a:t>
            </a:r>
            <a:endParaRPr lang="en-US" sz="3333" b="1"/>
          </a:p>
        </p:txBody>
      </p:sp>
      <p:sp>
        <p:nvSpPr>
          <p:cNvPr id="6" name="Text 2"/>
          <p:cNvSpPr/>
          <p:nvPr/>
        </p:nvSpPr>
        <p:spPr>
          <a:xfrm>
            <a:off x="500343" y="2161309"/>
            <a:ext cx="11165185" cy="4308763"/>
          </a:xfrm>
          <a:prstGeom prst="rect">
            <a:avLst/>
          </a:prstGeom>
          <a:noFill/>
          <a:ln/>
        </p:spPr>
        <p:txBody>
          <a:bodyPr wrap="square" lIns="0" tIns="0" rIns="0" bIns="0" rtlCol="0" anchor="t"/>
          <a:lstStyle/>
          <a:p>
            <a:pPr algn="l">
              <a:buFont typeface="Arial" panose="020B0604020202020204" pitchFamily="34" charset="0"/>
              <a:buChar char="•"/>
            </a:pPr>
            <a:r>
              <a:rPr lang="en-US" sz="2000" b="1">
                <a:solidFill>
                  <a:srgbClr val="000000"/>
                </a:solidFill>
              </a:rPr>
              <a:t>Understanding Allocated Baseline</a:t>
            </a:r>
            <a:r>
              <a:rPr lang="en-US" sz="2000">
                <a:solidFill>
                  <a:srgbClr val="000000"/>
                </a:solidFill>
              </a:rPr>
              <a:t>: </a:t>
            </a:r>
          </a:p>
          <a:p>
            <a:pPr algn="l"/>
            <a:r>
              <a:rPr lang="en-US" sz="2000">
                <a:solidFill>
                  <a:srgbClr val="000000"/>
                </a:solidFill>
              </a:rPr>
              <a:t>The allocated baseline in Software Configuration Management (SCM) refers to a formally approved version of the system's design and architecture, which serves as a reference point for managing changes and ensuring that all components align with the established requirements throughout the development process.</a:t>
            </a:r>
          </a:p>
          <a:p>
            <a:pPr algn="l"/>
            <a:endParaRPr lang="en-US" sz="2000">
              <a:solidFill>
                <a:srgbClr val="000000"/>
              </a:solidFill>
            </a:endParaRPr>
          </a:p>
          <a:p>
            <a:pPr algn="l">
              <a:buFont typeface="Arial" panose="020B0604020202020204" pitchFamily="34" charset="0"/>
              <a:buChar char="•"/>
            </a:pPr>
            <a:r>
              <a:rPr lang="en-US" sz="2000" b="1">
                <a:solidFill>
                  <a:srgbClr val="000000"/>
                </a:solidFill>
              </a:rPr>
              <a:t>Purpose of the Allocated Baseline</a:t>
            </a:r>
            <a:r>
              <a:rPr lang="en-US" sz="2000">
                <a:solidFill>
                  <a:srgbClr val="000000"/>
                </a:solidFill>
              </a:rPr>
              <a:t>: </a:t>
            </a:r>
          </a:p>
          <a:p>
            <a:pPr algn="l"/>
            <a:r>
              <a:rPr lang="en-US" sz="2000">
                <a:solidFill>
                  <a:srgbClr val="000000"/>
                </a:solidFill>
              </a:rPr>
              <a:t>Its primary purpose is to provide a structured framework for tracking and controlling modifications related to system components, ensuring that all changes are systematically evaluated against the baseline to maintain the integrity and functionality of the software product.</a:t>
            </a:r>
          </a:p>
          <a:p>
            <a:pPr algn="l"/>
            <a:endParaRPr lang="en-US" sz="2000">
              <a:solidFill>
                <a:srgbClr val="000000"/>
              </a:solidFill>
            </a:endParaRPr>
          </a:p>
          <a:p>
            <a:pPr algn="l">
              <a:buFont typeface="Arial" panose="020B0604020202020204" pitchFamily="34" charset="0"/>
              <a:buChar char="•"/>
            </a:pPr>
            <a:r>
              <a:rPr lang="en-US" sz="2000" b="1">
                <a:solidFill>
                  <a:srgbClr val="000000"/>
                </a:solidFill>
              </a:rPr>
              <a:t>Impact on System Development</a:t>
            </a:r>
            <a:r>
              <a:rPr lang="en-US" sz="2000">
                <a:solidFill>
                  <a:srgbClr val="000000"/>
                </a:solidFill>
              </a:rPr>
              <a:t>:</a:t>
            </a:r>
          </a:p>
          <a:p>
            <a:pPr algn="l"/>
            <a:r>
              <a:rPr lang="en-US" sz="2000">
                <a:solidFill>
                  <a:srgbClr val="000000"/>
                </a:solidFill>
              </a:rPr>
              <a:t> Establishing an allocated baseline enhances traceability and accountability in system development, facilitating effective change management, reducing risks associated with design modifications, and ensuring compliance with project specifications and stakeholder expectations.</a:t>
            </a:r>
          </a:p>
          <a:p>
            <a:pPr>
              <a:lnSpc>
                <a:spcPts val="2042"/>
              </a:lnSpc>
            </a:pPr>
            <a:endParaRPr lang="en-US" sz="1667"/>
          </a:p>
        </p:txBody>
      </p:sp>
    </p:spTree>
    <p:extLst>
      <p:ext uri="{BB962C8B-B14F-4D97-AF65-F5344CB8AC3E}">
        <p14:creationId xmlns:p14="http://schemas.microsoft.com/office/powerpoint/2010/main" val="12123783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ext 1"/>
          <p:cNvSpPr/>
          <p:nvPr/>
        </p:nvSpPr>
        <p:spPr>
          <a:xfrm>
            <a:off x="1627386" y="636804"/>
            <a:ext cx="6228142" cy="1301948"/>
          </a:xfrm>
          <a:prstGeom prst="rect">
            <a:avLst/>
          </a:prstGeom>
          <a:noFill/>
          <a:ln/>
        </p:spPr>
        <p:txBody>
          <a:bodyPr wrap="none" lIns="0" tIns="0" rIns="0" bIns="0" rtlCol="0" anchor="t"/>
          <a:lstStyle/>
          <a:p>
            <a:pPr>
              <a:lnSpc>
                <a:spcPts val="2000"/>
              </a:lnSpc>
            </a:pPr>
            <a:endParaRPr lang="en-US" sz="3333">
              <a:solidFill>
                <a:srgbClr val="272525"/>
              </a:solidFill>
              <a:latin typeface="Gelasio" pitchFamily="34" charset="0"/>
              <a:ea typeface="Gelasio" pitchFamily="34" charset="-122"/>
              <a:cs typeface="Gelasio" pitchFamily="34" charset="-120"/>
            </a:endParaRPr>
          </a:p>
          <a:p>
            <a:pPr>
              <a:lnSpc>
                <a:spcPts val="2000"/>
              </a:lnSpc>
            </a:pPr>
            <a:endParaRPr lang="en-US" sz="3333">
              <a:solidFill>
                <a:srgbClr val="272525"/>
              </a:solidFill>
              <a:latin typeface="Gelasio" pitchFamily="34" charset="0"/>
              <a:ea typeface="Gelasio" pitchFamily="34" charset="-122"/>
              <a:cs typeface="Gelasio" pitchFamily="34" charset="-120"/>
            </a:endParaRPr>
          </a:p>
          <a:p>
            <a:pPr>
              <a:lnSpc>
                <a:spcPts val="2000"/>
              </a:lnSpc>
            </a:pPr>
            <a:endParaRPr lang="en-US" sz="3333">
              <a:solidFill>
                <a:srgbClr val="272525"/>
              </a:solidFill>
              <a:latin typeface="Gelasio" pitchFamily="34" charset="0"/>
              <a:ea typeface="Gelasio" pitchFamily="34" charset="-122"/>
              <a:cs typeface="Gelasio" pitchFamily="34" charset="-120"/>
            </a:endParaRPr>
          </a:p>
          <a:p>
            <a:pPr>
              <a:lnSpc>
                <a:spcPts val="2000"/>
              </a:lnSpc>
            </a:pPr>
            <a:endParaRPr lang="en-US" sz="3333">
              <a:solidFill>
                <a:srgbClr val="272525"/>
              </a:solidFill>
              <a:latin typeface="Gelasio" pitchFamily="34" charset="0"/>
              <a:ea typeface="Gelasio" pitchFamily="34" charset="-122"/>
              <a:cs typeface="Gelasio" pitchFamily="34" charset="-120"/>
            </a:endParaRPr>
          </a:p>
          <a:p>
            <a:pPr>
              <a:lnSpc>
                <a:spcPts val="2000"/>
              </a:lnSpc>
            </a:pPr>
            <a:r>
              <a:rPr lang="en-US" sz="3333" b="1">
                <a:solidFill>
                  <a:srgbClr val="000000"/>
                </a:solidFill>
              </a:rPr>
              <a:t>Establishing the Product Baseline</a:t>
            </a:r>
          </a:p>
          <a:p>
            <a:pPr>
              <a:lnSpc>
                <a:spcPts val="2000"/>
              </a:lnSpc>
            </a:pPr>
            <a:endParaRPr lang="en-US" sz="3333"/>
          </a:p>
        </p:txBody>
      </p:sp>
      <p:sp>
        <p:nvSpPr>
          <p:cNvPr id="6" name="Text 2"/>
          <p:cNvSpPr/>
          <p:nvPr/>
        </p:nvSpPr>
        <p:spPr>
          <a:xfrm>
            <a:off x="500343" y="2161309"/>
            <a:ext cx="11165185" cy="4308763"/>
          </a:xfrm>
          <a:prstGeom prst="rect">
            <a:avLst/>
          </a:prstGeom>
          <a:noFill/>
          <a:ln/>
        </p:spPr>
        <p:txBody>
          <a:bodyPr wrap="square" lIns="0" tIns="0" rIns="0" bIns="0" rtlCol="0" anchor="t"/>
          <a:lstStyle/>
          <a:p>
            <a:pPr algn="l">
              <a:buFont typeface="Arial" panose="020B0604020202020204" pitchFamily="34" charset="0"/>
              <a:buChar char="•"/>
            </a:pPr>
            <a:r>
              <a:rPr lang="en-US" sz="2000" b="1">
                <a:solidFill>
                  <a:srgbClr val="000000"/>
                </a:solidFill>
              </a:rPr>
              <a:t>Understanding Allocated Baseline</a:t>
            </a:r>
            <a:r>
              <a:rPr lang="en-US" sz="2000">
                <a:solidFill>
                  <a:srgbClr val="000000"/>
                </a:solidFill>
              </a:rPr>
              <a:t>: </a:t>
            </a:r>
          </a:p>
          <a:p>
            <a:pPr algn="l"/>
            <a:r>
              <a:rPr lang="en-US" sz="2000">
                <a:solidFill>
                  <a:srgbClr val="000000"/>
                </a:solidFill>
              </a:rPr>
              <a:t>The allocated baseline in Software Configuration Management (SCM) refers to a formally approved version of the system's design and architecture, which serves as a reference point for managing changes and ensuring that all components align with the established requirements throughout the development process.</a:t>
            </a:r>
          </a:p>
          <a:p>
            <a:pPr algn="l"/>
            <a:endParaRPr lang="en-US" sz="2000">
              <a:solidFill>
                <a:srgbClr val="000000"/>
              </a:solidFill>
            </a:endParaRPr>
          </a:p>
          <a:p>
            <a:pPr algn="l">
              <a:buFont typeface="Arial" panose="020B0604020202020204" pitchFamily="34" charset="0"/>
              <a:buChar char="•"/>
            </a:pPr>
            <a:r>
              <a:rPr lang="en-US" sz="2000" b="1">
                <a:solidFill>
                  <a:srgbClr val="000000"/>
                </a:solidFill>
              </a:rPr>
              <a:t>Purpose of the Allocated Baseline</a:t>
            </a:r>
            <a:r>
              <a:rPr lang="en-US" sz="2000">
                <a:solidFill>
                  <a:srgbClr val="000000"/>
                </a:solidFill>
              </a:rPr>
              <a:t>: </a:t>
            </a:r>
          </a:p>
          <a:p>
            <a:pPr algn="l"/>
            <a:r>
              <a:rPr lang="en-US" sz="2000">
                <a:solidFill>
                  <a:srgbClr val="000000"/>
                </a:solidFill>
              </a:rPr>
              <a:t>Its primary purpose is to provide a structured framework for tracking and controlling modifications related to system components, ensuring that all changes are systematically evaluated against the baseline to maintain the integrity and functionality of the software product.</a:t>
            </a:r>
          </a:p>
          <a:p>
            <a:pPr algn="l"/>
            <a:endParaRPr lang="en-US" sz="2000">
              <a:solidFill>
                <a:srgbClr val="000000"/>
              </a:solidFill>
            </a:endParaRPr>
          </a:p>
          <a:p>
            <a:pPr algn="l">
              <a:buFont typeface="Arial" panose="020B0604020202020204" pitchFamily="34" charset="0"/>
              <a:buChar char="•"/>
            </a:pPr>
            <a:r>
              <a:rPr lang="en-US" sz="2000" b="1">
                <a:solidFill>
                  <a:srgbClr val="000000"/>
                </a:solidFill>
              </a:rPr>
              <a:t>Impact on System Development</a:t>
            </a:r>
            <a:r>
              <a:rPr lang="en-US" sz="2000">
                <a:solidFill>
                  <a:srgbClr val="000000"/>
                </a:solidFill>
              </a:rPr>
              <a:t>:</a:t>
            </a:r>
          </a:p>
          <a:p>
            <a:pPr algn="l"/>
            <a:r>
              <a:rPr lang="en-US" sz="2000">
                <a:solidFill>
                  <a:srgbClr val="000000"/>
                </a:solidFill>
              </a:rPr>
              <a:t> Establishing an allocated baseline enhances traceability and accountability in system development, facilitating effective change management, reducing risks associated with design modifications, and ensuring compliance with project specifications and stakeholder expectations.</a:t>
            </a:r>
          </a:p>
          <a:p>
            <a:pPr>
              <a:lnSpc>
                <a:spcPts val="2042"/>
              </a:lnSpc>
            </a:pPr>
            <a:endParaRPr lang="en-US" sz="1667"/>
          </a:p>
        </p:txBody>
      </p:sp>
      <p:pic>
        <p:nvPicPr>
          <p:cNvPr id="3" name="Image 2" descr="preencoded.png">
            <a:extLst>
              <a:ext uri="{FF2B5EF4-FFF2-40B4-BE49-F238E27FC236}">
                <a16:creationId xmlns:a16="http://schemas.microsoft.com/office/drawing/2014/main" id="{EA00D196-24C9-F417-2934-1CB102409C2F}"/>
              </a:ext>
            </a:extLst>
          </p:cNvPr>
          <p:cNvPicPr>
            <a:picLocks noChangeAspect="1"/>
          </p:cNvPicPr>
          <p:nvPr/>
        </p:nvPicPr>
        <p:blipFill>
          <a:blip r:embed="rId4"/>
          <a:stretch>
            <a:fillRect/>
          </a:stretch>
        </p:blipFill>
        <p:spPr>
          <a:xfrm>
            <a:off x="500343" y="636804"/>
            <a:ext cx="813693" cy="1301948"/>
          </a:xfrm>
          <a:prstGeom prst="rect">
            <a:avLst/>
          </a:prstGeom>
        </p:spPr>
      </p:pic>
    </p:spTree>
    <p:extLst>
      <p:ext uri="{BB962C8B-B14F-4D97-AF65-F5344CB8AC3E}">
        <p14:creationId xmlns:p14="http://schemas.microsoft.com/office/powerpoint/2010/main" val="15060913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ext 1"/>
          <p:cNvSpPr/>
          <p:nvPr/>
        </p:nvSpPr>
        <p:spPr>
          <a:xfrm>
            <a:off x="1627386" y="636804"/>
            <a:ext cx="6228142" cy="1301948"/>
          </a:xfrm>
          <a:prstGeom prst="rect">
            <a:avLst/>
          </a:prstGeom>
          <a:noFill/>
          <a:ln/>
        </p:spPr>
        <p:txBody>
          <a:bodyPr wrap="none" lIns="0" tIns="0" rIns="0" bIns="0" rtlCol="0" anchor="t"/>
          <a:lstStyle/>
          <a:p>
            <a:pPr>
              <a:lnSpc>
                <a:spcPts val="2000"/>
              </a:lnSpc>
            </a:pPr>
            <a:endParaRPr lang="en-US" sz="3333" b="1">
              <a:solidFill>
                <a:srgbClr val="000000"/>
              </a:solidFill>
            </a:endParaRPr>
          </a:p>
          <a:p>
            <a:pPr>
              <a:lnSpc>
                <a:spcPts val="2000"/>
              </a:lnSpc>
            </a:pPr>
            <a:endParaRPr lang="en-US" sz="3333" b="1">
              <a:solidFill>
                <a:srgbClr val="000000"/>
              </a:solidFill>
            </a:endParaRPr>
          </a:p>
          <a:p>
            <a:pPr>
              <a:lnSpc>
                <a:spcPts val="2000"/>
              </a:lnSpc>
            </a:pPr>
            <a:endParaRPr lang="en-US" sz="3333" b="1">
              <a:solidFill>
                <a:srgbClr val="000000"/>
              </a:solidFill>
            </a:endParaRPr>
          </a:p>
          <a:p>
            <a:pPr>
              <a:lnSpc>
                <a:spcPts val="2000"/>
              </a:lnSpc>
            </a:pPr>
            <a:endParaRPr lang="en-US" sz="3333" b="1">
              <a:solidFill>
                <a:srgbClr val="000000"/>
              </a:solidFill>
            </a:endParaRPr>
          </a:p>
          <a:p>
            <a:pPr>
              <a:lnSpc>
                <a:spcPts val="2000"/>
              </a:lnSpc>
            </a:pPr>
            <a:r>
              <a:rPr lang="en-US" sz="3333" b="1">
                <a:solidFill>
                  <a:srgbClr val="000000"/>
                </a:solidFill>
              </a:rPr>
              <a:t>Importance in Product Lifecycle</a:t>
            </a:r>
          </a:p>
        </p:txBody>
      </p:sp>
      <p:sp>
        <p:nvSpPr>
          <p:cNvPr id="6" name="Text 2"/>
          <p:cNvSpPr/>
          <p:nvPr/>
        </p:nvSpPr>
        <p:spPr>
          <a:xfrm>
            <a:off x="500343" y="2161309"/>
            <a:ext cx="11165185" cy="4308763"/>
          </a:xfrm>
          <a:prstGeom prst="rect">
            <a:avLst/>
          </a:prstGeom>
          <a:noFill/>
          <a:ln/>
        </p:spPr>
        <p:txBody>
          <a:bodyPr wrap="square" lIns="0" tIns="0" rIns="0" bIns="0" rtlCol="0" anchor="t"/>
          <a:lstStyle/>
          <a:p>
            <a:pPr algn="l">
              <a:buFont typeface="Arial" panose="020B0604020202020204" pitchFamily="34" charset="0"/>
              <a:buChar char="•"/>
            </a:pPr>
            <a:r>
              <a:rPr lang="en-US" sz="2000" b="1">
                <a:solidFill>
                  <a:srgbClr val="000000"/>
                </a:solidFill>
              </a:rPr>
              <a:t>Foundation for Change Management</a:t>
            </a:r>
            <a:r>
              <a:rPr lang="en-US" sz="2000">
                <a:solidFill>
                  <a:srgbClr val="000000"/>
                </a:solidFill>
              </a:rPr>
              <a:t>: </a:t>
            </a:r>
          </a:p>
          <a:p>
            <a:pPr algn="l"/>
            <a:r>
              <a:rPr lang="en-US" sz="2000">
                <a:solidFill>
                  <a:srgbClr val="000000"/>
                </a:solidFill>
              </a:rPr>
              <a:t>The product baseline serves as a critical reference point in the product lifecycle, enabling effective change management by providing a stable configuration against which all modifications can be assessed, ensuring that changes align with the established product specifications.</a:t>
            </a:r>
          </a:p>
          <a:p>
            <a:pPr algn="l">
              <a:buFont typeface="Arial" panose="020B0604020202020204" pitchFamily="34" charset="0"/>
              <a:buChar char="•"/>
            </a:pPr>
            <a:endParaRPr lang="en-US" sz="2000" b="1">
              <a:solidFill>
                <a:srgbClr val="000000"/>
              </a:solidFill>
            </a:endParaRPr>
          </a:p>
          <a:p>
            <a:pPr algn="l">
              <a:buFont typeface="Arial" panose="020B0604020202020204" pitchFamily="34" charset="0"/>
              <a:buChar char="•"/>
            </a:pPr>
            <a:r>
              <a:rPr lang="en-US" sz="2000" b="1">
                <a:solidFill>
                  <a:srgbClr val="000000"/>
                </a:solidFill>
              </a:rPr>
              <a:t>Enhancement of Traceability</a:t>
            </a:r>
            <a:r>
              <a:rPr lang="en-US" sz="2000">
                <a:solidFill>
                  <a:srgbClr val="000000"/>
                </a:solidFill>
              </a:rPr>
              <a:t>:</a:t>
            </a:r>
          </a:p>
          <a:p>
            <a:pPr algn="l"/>
            <a:r>
              <a:rPr lang="en-US" sz="2000">
                <a:solidFill>
                  <a:srgbClr val="000000"/>
                </a:solidFill>
              </a:rPr>
              <a:t>Establishing a product baseline enhances traceability throughout the product lifecycle, as it documents the state of the software at a specific point in time, facilitating the tracking of changes and their impacts on overall product integrity and performance.</a:t>
            </a:r>
          </a:p>
          <a:p>
            <a:pPr algn="l"/>
            <a:endParaRPr lang="en-US" sz="2000">
              <a:solidFill>
                <a:srgbClr val="000000"/>
              </a:solidFill>
            </a:endParaRPr>
          </a:p>
          <a:p>
            <a:pPr algn="l">
              <a:buFont typeface="Arial" panose="020B0604020202020204" pitchFamily="34" charset="0"/>
              <a:buChar char="•"/>
            </a:pPr>
            <a:r>
              <a:rPr lang="en-US" sz="2000" b="1">
                <a:solidFill>
                  <a:srgbClr val="000000"/>
                </a:solidFill>
              </a:rPr>
              <a:t>Support for Quality Assurance</a:t>
            </a:r>
            <a:r>
              <a:rPr lang="en-US" sz="2000">
                <a:solidFill>
                  <a:srgbClr val="000000"/>
                </a:solidFill>
              </a:rPr>
              <a:t>:</a:t>
            </a:r>
          </a:p>
          <a:p>
            <a:pPr algn="l"/>
            <a:r>
              <a:rPr lang="en-US" sz="2000">
                <a:solidFill>
                  <a:srgbClr val="000000"/>
                </a:solidFill>
              </a:rPr>
              <a:t> The product baseline is essential for quality assurance processes, as it provides documented evidence of the approved configuration, which is crucial for compliance audits and ensuring that the software meets industry standards and stakeholder expectations throughout its lifecycle.</a:t>
            </a:r>
          </a:p>
          <a:p>
            <a:pPr>
              <a:lnSpc>
                <a:spcPts val="2042"/>
              </a:lnSpc>
            </a:pPr>
            <a:endParaRPr lang="en-US" sz="1667"/>
          </a:p>
        </p:txBody>
      </p:sp>
      <p:pic>
        <p:nvPicPr>
          <p:cNvPr id="2" name="Image 3" descr="preencoded.png">
            <a:extLst>
              <a:ext uri="{FF2B5EF4-FFF2-40B4-BE49-F238E27FC236}">
                <a16:creationId xmlns:a16="http://schemas.microsoft.com/office/drawing/2014/main" id="{E841F16A-4F8A-0212-1C01-FFDE3BBB2DA2}"/>
              </a:ext>
            </a:extLst>
          </p:cNvPr>
          <p:cNvPicPr>
            <a:picLocks noChangeAspect="1"/>
          </p:cNvPicPr>
          <p:nvPr/>
        </p:nvPicPr>
        <p:blipFill>
          <a:blip r:embed="rId4"/>
          <a:stretch>
            <a:fillRect/>
          </a:stretch>
        </p:blipFill>
        <p:spPr>
          <a:xfrm>
            <a:off x="500343" y="636804"/>
            <a:ext cx="813693" cy="1301948"/>
          </a:xfrm>
          <a:prstGeom prst="rect">
            <a:avLst/>
          </a:prstGeom>
        </p:spPr>
      </p:pic>
    </p:spTree>
    <p:extLst>
      <p:ext uri="{BB962C8B-B14F-4D97-AF65-F5344CB8AC3E}">
        <p14:creationId xmlns:p14="http://schemas.microsoft.com/office/powerpoint/2010/main" val="31464411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ext 1"/>
          <p:cNvSpPr/>
          <p:nvPr/>
        </p:nvSpPr>
        <p:spPr>
          <a:xfrm>
            <a:off x="1627386" y="636804"/>
            <a:ext cx="6228142" cy="1301948"/>
          </a:xfrm>
          <a:prstGeom prst="rect">
            <a:avLst/>
          </a:prstGeom>
          <a:noFill/>
          <a:ln/>
        </p:spPr>
        <p:txBody>
          <a:bodyPr wrap="none" lIns="0" tIns="0" rIns="0" bIns="0" rtlCol="0" anchor="t"/>
          <a:lstStyle/>
          <a:p>
            <a:pPr>
              <a:lnSpc>
                <a:spcPts val="2000"/>
              </a:lnSpc>
            </a:pPr>
            <a:endParaRPr lang="en-US" sz="3333" b="1">
              <a:solidFill>
                <a:srgbClr val="000000"/>
              </a:solidFill>
            </a:endParaRPr>
          </a:p>
          <a:p>
            <a:pPr>
              <a:lnSpc>
                <a:spcPts val="2000"/>
              </a:lnSpc>
            </a:pPr>
            <a:endParaRPr lang="en-US" sz="3333" b="1">
              <a:solidFill>
                <a:srgbClr val="000000"/>
              </a:solidFill>
            </a:endParaRPr>
          </a:p>
          <a:p>
            <a:pPr>
              <a:lnSpc>
                <a:spcPts val="2000"/>
              </a:lnSpc>
            </a:pPr>
            <a:endParaRPr lang="en-US" sz="3333" b="1">
              <a:solidFill>
                <a:srgbClr val="000000"/>
              </a:solidFill>
            </a:endParaRPr>
          </a:p>
          <a:p>
            <a:pPr>
              <a:lnSpc>
                <a:spcPts val="2000"/>
              </a:lnSpc>
            </a:pPr>
            <a:endParaRPr lang="en-US" sz="3333" b="1">
              <a:solidFill>
                <a:srgbClr val="000000"/>
              </a:solidFill>
            </a:endParaRPr>
          </a:p>
          <a:p>
            <a:pPr>
              <a:lnSpc>
                <a:spcPts val="2000"/>
              </a:lnSpc>
            </a:pPr>
            <a:r>
              <a:rPr lang="en-US" sz="3333" b="1">
                <a:solidFill>
                  <a:srgbClr val="000000"/>
                </a:solidFill>
              </a:rPr>
              <a:t>Examples of Product Baselines</a:t>
            </a:r>
          </a:p>
        </p:txBody>
      </p:sp>
      <p:sp>
        <p:nvSpPr>
          <p:cNvPr id="6" name="Text 2"/>
          <p:cNvSpPr/>
          <p:nvPr/>
        </p:nvSpPr>
        <p:spPr>
          <a:xfrm>
            <a:off x="500342" y="2161309"/>
            <a:ext cx="11400712" cy="4544291"/>
          </a:xfrm>
          <a:prstGeom prst="rect">
            <a:avLst/>
          </a:prstGeom>
          <a:noFill/>
          <a:ln/>
        </p:spPr>
        <p:txBody>
          <a:bodyPr wrap="square" lIns="0" tIns="0" rIns="0" bIns="0" rtlCol="0" anchor="t"/>
          <a:lstStyle/>
          <a:p>
            <a:pPr algn="l">
              <a:buFont typeface="Arial" panose="020B0604020202020204" pitchFamily="34" charset="0"/>
              <a:buChar char="•"/>
            </a:pPr>
            <a:r>
              <a:rPr lang="en-US" sz="2000" b="1">
                <a:solidFill>
                  <a:srgbClr val="000000"/>
                </a:solidFill>
              </a:rPr>
              <a:t>Final Software Release</a:t>
            </a:r>
            <a:r>
              <a:rPr lang="en-US" sz="2000">
                <a:solidFill>
                  <a:srgbClr val="000000"/>
                </a:solidFill>
              </a:rPr>
              <a:t>: </a:t>
            </a:r>
          </a:p>
          <a:p>
            <a:pPr algn="l"/>
            <a:r>
              <a:rPr lang="en-US" sz="2000">
                <a:solidFill>
                  <a:srgbClr val="000000"/>
                </a:solidFill>
              </a:rPr>
              <a:t>The final software release serves as a product baseline, encapsulating all functionalities, design elements, and documentation that have been approved for deployment, ensuring that the software is consistent and meets all specified requirements.</a:t>
            </a:r>
          </a:p>
          <a:p>
            <a:pPr algn="l"/>
            <a:endParaRPr lang="en-US" sz="2000">
              <a:solidFill>
                <a:srgbClr val="000000"/>
              </a:solidFill>
            </a:endParaRPr>
          </a:p>
          <a:p>
            <a:pPr algn="l">
              <a:buFont typeface="Arial" panose="020B0604020202020204" pitchFamily="34" charset="0"/>
              <a:buChar char="•"/>
            </a:pPr>
            <a:r>
              <a:rPr lang="en-US" sz="2000" b="1">
                <a:solidFill>
                  <a:srgbClr val="000000"/>
                </a:solidFill>
              </a:rPr>
              <a:t>Documentation Package</a:t>
            </a:r>
            <a:r>
              <a:rPr lang="en-US" sz="2000">
                <a:solidFill>
                  <a:srgbClr val="000000"/>
                </a:solidFill>
              </a:rPr>
              <a:t>: </a:t>
            </a:r>
          </a:p>
          <a:p>
            <a:pPr algn="l"/>
            <a:r>
              <a:rPr lang="en-US" sz="2000">
                <a:solidFill>
                  <a:srgbClr val="000000"/>
                </a:solidFill>
              </a:rPr>
              <a:t>A comprehensive documentation package, including user manuals, installation guides, and technical specifications, represents a product baseline by providing essential information that supports the use and maintenance of the software product throughout its lifecycle.</a:t>
            </a:r>
          </a:p>
          <a:p>
            <a:pPr algn="l"/>
            <a:endParaRPr lang="en-US" sz="2000">
              <a:solidFill>
                <a:srgbClr val="000000"/>
              </a:solidFill>
            </a:endParaRPr>
          </a:p>
          <a:p>
            <a:pPr algn="l">
              <a:buFont typeface="Arial" panose="020B0604020202020204" pitchFamily="34" charset="0"/>
              <a:buChar char="•"/>
            </a:pPr>
            <a:r>
              <a:rPr lang="en-US" sz="2000" b="1">
                <a:solidFill>
                  <a:srgbClr val="000000"/>
                </a:solidFill>
              </a:rPr>
              <a:t>Version Control Snapshot</a:t>
            </a:r>
            <a:r>
              <a:rPr lang="en-US" sz="2000">
                <a:solidFill>
                  <a:srgbClr val="000000"/>
                </a:solidFill>
              </a:rPr>
              <a:t>: </a:t>
            </a:r>
          </a:p>
          <a:p>
            <a:pPr algn="l"/>
            <a:r>
              <a:rPr lang="en-US" sz="2000">
                <a:solidFill>
                  <a:srgbClr val="000000"/>
                </a:solidFill>
              </a:rPr>
              <a:t>A snapshot of the software at a specific version in the version control system acts as a product baseline, allowing teams to reference and manage changes effectively while ensuring that all modifications are aligned with the approved configuration.</a:t>
            </a:r>
          </a:p>
          <a:p>
            <a:pPr>
              <a:lnSpc>
                <a:spcPts val="2042"/>
              </a:lnSpc>
            </a:pPr>
            <a:endParaRPr lang="en-US" sz="1667"/>
          </a:p>
        </p:txBody>
      </p:sp>
      <p:pic>
        <p:nvPicPr>
          <p:cNvPr id="3" name="Image 4" descr="preencoded.png">
            <a:extLst>
              <a:ext uri="{FF2B5EF4-FFF2-40B4-BE49-F238E27FC236}">
                <a16:creationId xmlns:a16="http://schemas.microsoft.com/office/drawing/2014/main" id="{6AC33F16-DA21-A200-35C9-E72586601293}"/>
              </a:ext>
            </a:extLst>
          </p:cNvPr>
          <p:cNvPicPr>
            <a:picLocks noChangeAspect="1"/>
          </p:cNvPicPr>
          <p:nvPr/>
        </p:nvPicPr>
        <p:blipFill>
          <a:blip r:embed="rId4"/>
          <a:stretch>
            <a:fillRect/>
          </a:stretch>
        </p:blipFill>
        <p:spPr>
          <a:xfrm>
            <a:off x="403360" y="636804"/>
            <a:ext cx="813693" cy="1301948"/>
          </a:xfrm>
          <a:prstGeom prst="rect">
            <a:avLst/>
          </a:prstGeom>
        </p:spPr>
      </p:pic>
    </p:spTree>
    <p:extLst>
      <p:ext uri="{BB962C8B-B14F-4D97-AF65-F5344CB8AC3E}">
        <p14:creationId xmlns:p14="http://schemas.microsoft.com/office/powerpoint/2010/main" val="2461763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166228-AB97-651E-2113-D81A50B414FF}"/>
              </a:ext>
            </a:extLst>
          </p:cNvPr>
          <p:cNvSpPr>
            <a:spLocks noGrp="1"/>
          </p:cNvSpPr>
          <p:nvPr>
            <p:ph type="title"/>
          </p:nvPr>
        </p:nvSpPr>
        <p:spPr>
          <a:xfrm>
            <a:off x="626638" y="1444374"/>
            <a:ext cx="4899012" cy="4326180"/>
          </a:xfrm>
        </p:spPr>
        <p:txBody>
          <a:bodyPr anchor="ctr">
            <a:normAutofit/>
          </a:bodyPr>
          <a:lstStyle/>
          <a:p>
            <a:pPr algn="ctr"/>
            <a:r>
              <a:rPr lang="en-US" sz="5600" b="1">
                <a:solidFill>
                  <a:srgbClr val="FFFFFF"/>
                </a:solidFill>
              </a:rPr>
              <a:t>DoD (MIL-STD Series)</a:t>
            </a:r>
          </a:p>
        </p:txBody>
      </p:sp>
      <p:sp>
        <p:nvSpPr>
          <p:cNvPr id="2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E35E7FEA-0E07-5920-90E2-C9A4F02A443B}"/>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400" b="1">
                <a:solidFill>
                  <a:schemeClr val="tx1">
                    <a:alpha val="80000"/>
                  </a:schemeClr>
                </a:solidFill>
              </a:rPr>
              <a:t>U.S. Department of Defense (DoD)</a:t>
            </a:r>
            <a:r>
              <a:rPr lang="en-US" sz="2400">
                <a:solidFill>
                  <a:schemeClr val="tx1">
                    <a:alpha val="80000"/>
                  </a:schemeClr>
                </a:solidFill>
              </a:rPr>
              <a:t> – The U.S.' largest government agency whose mission is "to provide the military forces needed to deter war and ensure our nation's security"</a:t>
            </a:r>
          </a:p>
          <a:p>
            <a:pPr marL="0" indent="0">
              <a:buNone/>
            </a:pPr>
            <a:r>
              <a:rPr lang="en-US" sz="2400" b="1">
                <a:solidFill>
                  <a:schemeClr val="tx1">
                    <a:alpha val="80000"/>
                  </a:schemeClr>
                </a:solidFill>
              </a:rPr>
              <a:t>Defense Standard (MIL-STD) </a:t>
            </a:r>
            <a:r>
              <a:rPr lang="en-US" sz="2400">
                <a:solidFill>
                  <a:schemeClr val="tx1">
                    <a:alpha val="80000"/>
                  </a:schemeClr>
                </a:solidFill>
              </a:rPr>
              <a:t>- document that establishes uniform engineering/technical requirements for the military</a:t>
            </a:r>
          </a:p>
          <a:p>
            <a:pPr marL="285750" indent="-285750">
              <a:spcBef>
                <a:spcPts val="0"/>
              </a:spcBef>
              <a:buFont typeface="Calibri,Sans-Serif"/>
              <a:buChar char="-"/>
            </a:pPr>
            <a:r>
              <a:rPr lang="en-US" sz="2400">
                <a:solidFill>
                  <a:schemeClr val="tx1">
                    <a:alpha val="80000"/>
                  </a:schemeClr>
                </a:solidFill>
              </a:rPr>
              <a:t>Data Standards</a:t>
            </a:r>
          </a:p>
          <a:p>
            <a:pPr marL="285750" indent="-285750">
              <a:spcBef>
                <a:spcPts val="0"/>
              </a:spcBef>
              <a:buFont typeface="Calibri,Sans-Serif"/>
              <a:buChar char="-"/>
            </a:pPr>
            <a:r>
              <a:rPr lang="en-US" sz="2400">
                <a:solidFill>
                  <a:schemeClr val="tx1">
                    <a:alpha val="80000"/>
                  </a:schemeClr>
                </a:solidFill>
              </a:rPr>
              <a:t>Interface Standards</a:t>
            </a:r>
          </a:p>
          <a:p>
            <a:pPr marL="285750" indent="-285750">
              <a:spcBef>
                <a:spcPts val="0"/>
              </a:spcBef>
              <a:buFont typeface="Calibri,Sans-Serif"/>
              <a:buChar char="-"/>
            </a:pPr>
            <a:r>
              <a:rPr lang="en-US" sz="2400">
                <a:solidFill>
                  <a:schemeClr val="tx1">
                    <a:alpha val="80000"/>
                  </a:schemeClr>
                </a:solidFill>
              </a:rPr>
              <a:t>Design Criteria Standards</a:t>
            </a:r>
          </a:p>
          <a:p>
            <a:pPr marL="285750" indent="-285750">
              <a:spcBef>
                <a:spcPts val="0"/>
              </a:spcBef>
              <a:buFont typeface="Calibri,Sans-Serif"/>
              <a:buChar char="-"/>
            </a:pPr>
            <a:r>
              <a:rPr lang="en-US" sz="2400">
                <a:solidFill>
                  <a:schemeClr val="tx1">
                    <a:alpha val="80000"/>
                  </a:schemeClr>
                </a:solidFill>
              </a:rPr>
              <a:t>Manufacturing Process Standards</a:t>
            </a:r>
          </a:p>
          <a:p>
            <a:pPr marL="285750" indent="-285750">
              <a:spcBef>
                <a:spcPts val="0"/>
              </a:spcBef>
              <a:buFont typeface="Calibri,Sans-Serif"/>
              <a:buChar char="-"/>
            </a:pPr>
            <a:r>
              <a:rPr lang="en-US" sz="2400">
                <a:solidFill>
                  <a:schemeClr val="tx1">
                    <a:alpha val="80000"/>
                  </a:schemeClr>
                </a:solidFill>
              </a:rPr>
              <a:t>Standard Practices</a:t>
            </a:r>
          </a:p>
          <a:p>
            <a:pPr marL="285750" indent="-285750">
              <a:spcBef>
                <a:spcPts val="0"/>
              </a:spcBef>
              <a:buFont typeface="Calibri,Sans-Serif"/>
              <a:buChar char="-"/>
            </a:pPr>
            <a:r>
              <a:rPr lang="en-US" sz="2400">
                <a:solidFill>
                  <a:schemeClr val="tx1">
                    <a:alpha val="80000"/>
                  </a:schemeClr>
                </a:solidFill>
              </a:rPr>
              <a:t>Test Method Standards</a:t>
            </a:r>
          </a:p>
        </p:txBody>
      </p:sp>
      <p:sp>
        <p:nvSpPr>
          <p:cNvPr id="3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2"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909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 0"/>
          <p:cNvSpPr/>
          <p:nvPr/>
        </p:nvSpPr>
        <p:spPr>
          <a:xfrm>
            <a:off x="619125" y="486469"/>
            <a:ext cx="9522402" cy="1105495"/>
          </a:xfrm>
          <a:prstGeom prst="rect">
            <a:avLst/>
          </a:prstGeom>
          <a:noFill/>
          <a:ln/>
        </p:spPr>
        <p:txBody>
          <a:bodyPr wrap="square" lIns="0" tIns="0" rIns="0" bIns="0" rtlCol="0" anchor="t"/>
          <a:lstStyle/>
          <a:p>
            <a:pPr>
              <a:lnSpc>
                <a:spcPts val="4333"/>
              </a:lnSpc>
            </a:pPr>
            <a:r>
              <a:rPr lang="en-US" sz="3458" b="1">
                <a:solidFill>
                  <a:srgbClr val="312F2B"/>
                </a:solidFill>
                <a:latin typeface="Gelasio" pitchFamily="34" charset="0"/>
                <a:ea typeface="Gelasio" pitchFamily="34" charset="-122"/>
                <a:cs typeface="Gelasio" pitchFamily="34" charset="-120"/>
              </a:rPr>
              <a:t>Roles in the Configuration Management Process</a:t>
            </a:r>
            <a:endParaRPr lang="en-US" sz="3458" b="1"/>
          </a:p>
        </p:txBody>
      </p:sp>
      <p:pic>
        <p:nvPicPr>
          <p:cNvPr id="4" name="Image 1" descr="preencoded.png"/>
          <p:cNvPicPr>
            <a:picLocks noChangeAspect="1"/>
          </p:cNvPicPr>
          <p:nvPr/>
        </p:nvPicPr>
        <p:blipFill>
          <a:blip r:embed="rId4"/>
          <a:stretch>
            <a:fillRect/>
          </a:stretch>
        </p:blipFill>
        <p:spPr>
          <a:xfrm>
            <a:off x="619125" y="1857276"/>
            <a:ext cx="442218" cy="442218"/>
          </a:xfrm>
          <a:prstGeom prst="rect">
            <a:avLst/>
          </a:prstGeom>
        </p:spPr>
      </p:pic>
      <p:sp>
        <p:nvSpPr>
          <p:cNvPr id="5" name="Text 1"/>
          <p:cNvSpPr/>
          <p:nvPr/>
        </p:nvSpPr>
        <p:spPr>
          <a:xfrm>
            <a:off x="619125" y="2476302"/>
            <a:ext cx="2282627" cy="276423"/>
          </a:xfrm>
          <a:prstGeom prst="rect">
            <a:avLst/>
          </a:prstGeom>
          <a:noFill/>
          <a:ln/>
        </p:spPr>
        <p:txBody>
          <a:bodyPr wrap="none" lIns="0" tIns="0" rIns="0" bIns="0" rtlCol="0" anchor="t"/>
          <a:lstStyle/>
          <a:p>
            <a:pPr>
              <a:lnSpc>
                <a:spcPts val="2167"/>
              </a:lnSpc>
            </a:pPr>
            <a:r>
              <a:rPr lang="en-US" sz="1708">
                <a:solidFill>
                  <a:srgbClr val="272525"/>
                </a:solidFill>
                <a:latin typeface="Gelasio" pitchFamily="34" charset="0"/>
                <a:ea typeface="Gelasio" pitchFamily="34" charset="-122"/>
                <a:cs typeface="Gelasio" pitchFamily="34" charset="-120"/>
              </a:rPr>
              <a:t>Configuration Manager</a:t>
            </a:r>
            <a:endParaRPr lang="en-US" sz="1708"/>
          </a:p>
        </p:txBody>
      </p:sp>
      <p:sp>
        <p:nvSpPr>
          <p:cNvPr id="6" name="Text 2"/>
          <p:cNvSpPr/>
          <p:nvPr/>
        </p:nvSpPr>
        <p:spPr>
          <a:xfrm>
            <a:off x="619126" y="2858790"/>
            <a:ext cx="3058219" cy="848916"/>
          </a:xfrm>
          <a:prstGeom prst="rect">
            <a:avLst/>
          </a:prstGeom>
          <a:noFill/>
          <a:ln/>
        </p:spPr>
        <p:txBody>
          <a:bodyPr wrap="square" lIns="0" tIns="0" rIns="0" bIns="0" rtlCol="0" anchor="t"/>
          <a:lstStyle/>
          <a:p>
            <a:pPr>
              <a:lnSpc>
                <a:spcPts val="2208"/>
              </a:lnSpc>
            </a:pPr>
            <a:r>
              <a:rPr lang="en-US" sz="1375">
                <a:solidFill>
                  <a:srgbClr val="272525"/>
                </a:solidFill>
                <a:latin typeface="Lato" pitchFamily="34" charset="0"/>
                <a:ea typeface="Lato" pitchFamily="34" charset="-122"/>
                <a:cs typeface="Lato" pitchFamily="34" charset="-120"/>
              </a:rPr>
              <a:t>Oversees the entire CM process. Ensures compliance with CM policies and procedures.</a:t>
            </a:r>
            <a:endParaRPr lang="en-US" sz="1375"/>
          </a:p>
        </p:txBody>
      </p:sp>
      <p:pic>
        <p:nvPicPr>
          <p:cNvPr id="7" name="Image 2" descr="preencoded.png"/>
          <p:cNvPicPr>
            <a:picLocks noChangeAspect="1"/>
          </p:cNvPicPr>
          <p:nvPr/>
        </p:nvPicPr>
        <p:blipFill>
          <a:blip r:embed="rId5"/>
          <a:stretch>
            <a:fillRect/>
          </a:stretch>
        </p:blipFill>
        <p:spPr>
          <a:xfrm>
            <a:off x="3942656" y="1857276"/>
            <a:ext cx="442218" cy="442218"/>
          </a:xfrm>
          <a:prstGeom prst="rect">
            <a:avLst/>
          </a:prstGeom>
        </p:spPr>
      </p:pic>
      <p:sp>
        <p:nvSpPr>
          <p:cNvPr id="8" name="Text 3"/>
          <p:cNvSpPr/>
          <p:nvPr/>
        </p:nvSpPr>
        <p:spPr>
          <a:xfrm>
            <a:off x="3942656" y="2476302"/>
            <a:ext cx="2211189" cy="276423"/>
          </a:xfrm>
          <a:prstGeom prst="rect">
            <a:avLst/>
          </a:prstGeom>
          <a:noFill/>
          <a:ln/>
        </p:spPr>
        <p:txBody>
          <a:bodyPr wrap="none" lIns="0" tIns="0" rIns="0" bIns="0" rtlCol="0" anchor="t"/>
          <a:lstStyle/>
          <a:p>
            <a:pPr>
              <a:lnSpc>
                <a:spcPts val="2167"/>
              </a:lnSpc>
            </a:pPr>
            <a:r>
              <a:rPr lang="en-US" sz="1708">
                <a:solidFill>
                  <a:srgbClr val="272525"/>
                </a:solidFill>
                <a:latin typeface="Gelasio" pitchFamily="34" charset="0"/>
                <a:ea typeface="Gelasio" pitchFamily="34" charset="-122"/>
                <a:cs typeface="Gelasio" pitchFamily="34" charset="-120"/>
              </a:rPr>
              <a:t>Developer</a:t>
            </a:r>
            <a:endParaRPr lang="en-US" sz="1708"/>
          </a:p>
        </p:txBody>
      </p:sp>
      <p:sp>
        <p:nvSpPr>
          <p:cNvPr id="9" name="Text 4"/>
          <p:cNvSpPr/>
          <p:nvPr/>
        </p:nvSpPr>
        <p:spPr>
          <a:xfrm>
            <a:off x="3942656" y="2858790"/>
            <a:ext cx="3058219" cy="1131888"/>
          </a:xfrm>
          <a:prstGeom prst="rect">
            <a:avLst/>
          </a:prstGeom>
          <a:noFill/>
          <a:ln/>
        </p:spPr>
        <p:txBody>
          <a:bodyPr wrap="square" lIns="0" tIns="0" rIns="0" bIns="0" rtlCol="0" anchor="t"/>
          <a:lstStyle/>
          <a:p>
            <a:pPr>
              <a:lnSpc>
                <a:spcPts val="2208"/>
              </a:lnSpc>
            </a:pPr>
            <a:r>
              <a:rPr lang="en-US" sz="1375">
                <a:solidFill>
                  <a:srgbClr val="272525"/>
                </a:solidFill>
                <a:latin typeface="Lato" pitchFamily="34" charset="0"/>
                <a:ea typeface="Lato" pitchFamily="34" charset="-122"/>
                <a:cs typeface="Lato" pitchFamily="34" charset="-120"/>
              </a:rPr>
              <a:t>Creates and modifies configuration items. Follows CM procedures for version control and change management.</a:t>
            </a:r>
            <a:endParaRPr lang="en-US" sz="1375"/>
          </a:p>
        </p:txBody>
      </p:sp>
      <p:pic>
        <p:nvPicPr>
          <p:cNvPr id="10" name="Image 3" descr="preencoded.png"/>
          <p:cNvPicPr>
            <a:picLocks noChangeAspect="1"/>
          </p:cNvPicPr>
          <p:nvPr/>
        </p:nvPicPr>
        <p:blipFill>
          <a:blip r:embed="rId6"/>
          <a:stretch>
            <a:fillRect/>
          </a:stretch>
        </p:blipFill>
        <p:spPr>
          <a:xfrm>
            <a:off x="619125" y="4521299"/>
            <a:ext cx="442218" cy="442218"/>
          </a:xfrm>
          <a:prstGeom prst="rect">
            <a:avLst/>
          </a:prstGeom>
        </p:spPr>
      </p:pic>
      <p:sp>
        <p:nvSpPr>
          <p:cNvPr id="11" name="Text 5"/>
          <p:cNvSpPr/>
          <p:nvPr/>
        </p:nvSpPr>
        <p:spPr>
          <a:xfrm>
            <a:off x="619125" y="5140325"/>
            <a:ext cx="2211189" cy="276423"/>
          </a:xfrm>
          <a:prstGeom prst="rect">
            <a:avLst/>
          </a:prstGeom>
          <a:noFill/>
          <a:ln/>
        </p:spPr>
        <p:txBody>
          <a:bodyPr wrap="none" lIns="0" tIns="0" rIns="0" bIns="0" rtlCol="0" anchor="t"/>
          <a:lstStyle/>
          <a:p>
            <a:pPr>
              <a:lnSpc>
                <a:spcPts val="2167"/>
              </a:lnSpc>
            </a:pPr>
            <a:r>
              <a:rPr lang="en-US" sz="1708">
                <a:solidFill>
                  <a:srgbClr val="272525"/>
                </a:solidFill>
                <a:latin typeface="Gelasio" pitchFamily="34" charset="0"/>
                <a:ea typeface="Gelasio" pitchFamily="34" charset="-122"/>
                <a:cs typeface="Gelasio" pitchFamily="34" charset="-120"/>
              </a:rPr>
              <a:t>Quality Assurance</a:t>
            </a:r>
            <a:endParaRPr lang="en-US" sz="1708"/>
          </a:p>
        </p:txBody>
      </p:sp>
      <p:sp>
        <p:nvSpPr>
          <p:cNvPr id="12" name="Text 6"/>
          <p:cNvSpPr/>
          <p:nvPr/>
        </p:nvSpPr>
        <p:spPr>
          <a:xfrm>
            <a:off x="619126" y="5522814"/>
            <a:ext cx="3058219" cy="848916"/>
          </a:xfrm>
          <a:prstGeom prst="rect">
            <a:avLst/>
          </a:prstGeom>
          <a:noFill/>
          <a:ln/>
        </p:spPr>
        <p:txBody>
          <a:bodyPr wrap="square" lIns="0" tIns="0" rIns="0" bIns="0" rtlCol="0" anchor="t"/>
          <a:lstStyle/>
          <a:p>
            <a:pPr>
              <a:lnSpc>
                <a:spcPts val="2208"/>
              </a:lnSpc>
            </a:pPr>
            <a:r>
              <a:rPr lang="en-US" sz="1375">
                <a:solidFill>
                  <a:srgbClr val="272525"/>
                </a:solidFill>
                <a:latin typeface="Lato" pitchFamily="34" charset="0"/>
                <a:ea typeface="Lato" pitchFamily="34" charset="-122"/>
                <a:cs typeface="Lato" pitchFamily="34" charset="-120"/>
              </a:rPr>
              <a:t>Verifies configurations and changes. Ensures adherence to quality standards and requirements.</a:t>
            </a:r>
            <a:endParaRPr lang="en-US" sz="1375"/>
          </a:p>
        </p:txBody>
      </p:sp>
      <p:pic>
        <p:nvPicPr>
          <p:cNvPr id="13" name="Image 4" descr="preencoded.png"/>
          <p:cNvPicPr>
            <a:picLocks noChangeAspect="1"/>
          </p:cNvPicPr>
          <p:nvPr/>
        </p:nvPicPr>
        <p:blipFill>
          <a:blip r:embed="rId7"/>
          <a:stretch>
            <a:fillRect/>
          </a:stretch>
        </p:blipFill>
        <p:spPr>
          <a:xfrm>
            <a:off x="3942656" y="4521299"/>
            <a:ext cx="442218" cy="442218"/>
          </a:xfrm>
          <a:prstGeom prst="rect">
            <a:avLst/>
          </a:prstGeom>
        </p:spPr>
      </p:pic>
      <p:sp>
        <p:nvSpPr>
          <p:cNvPr id="14" name="Text 7"/>
          <p:cNvSpPr/>
          <p:nvPr/>
        </p:nvSpPr>
        <p:spPr>
          <a:xfrm>
            <a:off x="3942656" y="5140325"/>
            <a:ext cx="2211189" cy="276423"/>
          </a:xfrm>
          <a:prstGeom prst="rect">
            <a:avLst/>
          </a:prstGeom>
          <a:noFill/>
          <a:ln/>
        </p:spPr>
        <p:txBody>
          <a:bodyPr wrap="none" lIns="0" tIns="0" rIns="0" bIns="0" rtlCol="0" anchor="t"/>
          <a:lstStyle/>
          <a:p>
            <a:pPr>
              <a:lnSpc>
                <a:spcPts val="2167"/>
              </a:lnSpc>
            </a:pPr>
            <a:r>
              <a:rPr lang="en-US" sz="1708">
                <a:solidFill>
                  <a:srgbClr val="272525"/>
                </a:solidFill>
                <a:latin typeface="Gelasio" pitchFamily="34" charset="0"/>
                <a:ea typeface="Gelasio" pitchFamily="34" charset="-122"/>
                <a:cs typeface="Gelasio" pitchFamily="34" charset="-120"/>
              </a:rPr>
              <a:t>Stakeholders</a:t>
            </a:r>
            <a:endParaRPr lang="en-US" sz="1708"/>
          </a:p>
        </p:txBody>
      </p:sp>
      <p:sp>
        <p:nvSpPr>
          <p:cNvPr id="15" name="Text 8"/>
          <p:cNvSpPr/>
          <p:nvPr/>
        </p:nvSpPr>
        <p:spPr>
          <a:xfrm>
            <a:off x="3942656" y="5522814"/>
            <a:ext cx="3058219" cy="565944"/>
          </a:xfrm>
          <a:prstGeom prst="rect">
            <a:avLst/>
          </a:prstGeom>
          <a:noFill/>
          <a:ln/>
        </p:spPr>
        <p:txBody>
          <a:bodyPr wrap="square" lIns="0" tIns="0" rIns="0" bIns="0" rtlCol="0" anchor="t"/>
          <a:lstStyle/>
          <a:p>
            <a:pPr>
              <a:lnSpc>
                <a:spcPts val="2208"/>
              </a:lnSpc>
            </a:pPr>
            <a:r>
              <a:rPr lang="en-US" sz="1375">
                <a:solidFill>
                  <a:srgbClr val="272525"/>
                </a:solidFill>
                <a:latin typeface="Lato" pitchFamily="34" charset="0"/>
                <a:ea typeface="Lato" pitchFamily="34" charset="-122"/>
                <a:cs typeface="Lato" pitchFamily="34" charset="-120"/>
              </a:rPr>
              <a:t>Provide input on changes. Participate in change control board decisions.</a:t>
            </a:r>
            <a:endParaRPr lang="en-US" sz="1375"/>
          </a:p>
        </p:txBody>
      </p:sp>
    </p:spTree>
    <p:extLst>
      <p:ext uri="{BB962C8B-B14F-4D97-AF65-F5344CB8AC3E}">
        <p14:creationId xmlns:p14="http://schemas.microsoft.com/office/powerpoint/2010/main" val="20070072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4"/>
          <a:stretch>
            <a:fillRect/>
          </a:stretch>
        </p:blipFill>
        <p:spPr>
          <a:xfrm>
            <a:off x="8128118" y="253010"/>
            <a:ext cx="4063883" cy="6096000"/>
          </a:xfrm>
          <a:prstGeom prst="rect">
            <a:avLst/>
          </a:prstGeom>
        </p:spPr>
      </p:pic>
      <p:sp>
        <p:nvSpPr>
          <p:cNvPr id="17" name="TextBox 16">
            <a:extLst>
              <a:ext uri="{FF2B5EF4-FFF2-40B4-BE49-F238E27FC236}">
                <a16:creationId xmlns:a16="http://schemas.microsoft.com/office/drawing/2014/main" id="{C9685C4A-0C45-DB56-609E-2ECDE91E8CB1}"/>
              </a:ext>
            </a:extLst>
          </p:cNvPr>
          <p:cNvSpPr txBox="1"/>
          <p:nvPr/>
        </p:nvSpPr>
        <p:spPr>
          <a:xfrm>
            <a:off x="110837" y="1136617"/>
            <a:ext cx="8017281" cy="5786199"/>
          </a:xfrm>
          <a:prstGeom prst="rect">
            <a:avLst/>
          </a:prstGeom>
          <a:noFill/>
        </p:spPr>
        <p:txBody>
          <a:bodyPr wrap="square">
            <a:spAutoFit/>
          </a:bodyPr>
          <a:lstStyle/>
          <a:p>
            <a:pPr algn="l"/>
            <a:r>
              <a:rPr lang="en-US" sz="2000" b="1">
                <a:solidFill>
                  <a:srgbClr val="000000"/>
                </a:solidFill>
              </a:rPr>
              <a:t>Key Responsibilities</a:t>
            </a:r>
            <a:r>
              <a:rPr lang="en-US" sz="2000">
                <a:solidFill>
                  <a:srgbClr val="000000"/>
                </a:solidFill>
              </a:rPr>
              <a:t>:</a:t>
            </a:r>
          </a:p>
          <a:p>
            <a:pPr algn="l"/>
            <a:r>
              <a:rPr lang="en-US" sz="2000">
                <a:solidFill>
                  <a:srgbClr val="000000"/>
                </a:solidFill>
              </a:rPr>
              <a:t>The Product Manager is responsible for defining the product vision and strategy, ensuring alignment with business goals, and prioritizing features based on customer needs and market trends</a:t>
            </a:r>
          </a:p>
          <a:p>
            <a:pPr algn="l"/>
            <a:endParaRPr lang="en-US" sz="2000">
              <a:solidFill>
                <a:srgbClr val="000000"/>
              </a:solidFill>
            </a:endParaRPr>
          </a:p>
          <a:p>
            <a:pPr algn="l">
              <a:buFont typeface="Arial" panose="020B0604020202020204" pitchFamily="34" charset="0"/>
              <a:buChar char="•"/>
            </a:pPr>
            <a:r>
              <a:rPr lang="en-US" sz="2000" b="1">
                <a:solidFill>
                  <a:srgbClr val="000000"/>
                </a:solidFill>
              </a:rPr>
              <a:t>Stakeholder Communication</a:t>
            </a:r>
            <a:r>
              <a:rPr lang="en-US" sz="2000">
                <a:solidFill>
                  <a:srgbClr val="000000"/>
                </a:solidFill>
              </a:rPr>
              <a:t>: </a:t>
            </a:r>
          </a:p>
          <a:p>
            <a:pPr algn="l"/>
            <a:r>
              <a:rPr lang="en-US" sz="2000">
                <a:solidFill>
                  <a:srgbClr val="000000"/>
                </a:solidFill>
              </a:rPr>
              <a:t>Acting as a liaison between various stakeholders, including development teams, customers, and management, the Product Manager facilitates communication and collaboration to ensure that all parties are informed about changes in product configurations and their implications.</a:t>
            </a:r>
          </a:p>
          <a:p>
            <a:pPr algn="l">
              <a:buFont typeface="Arial" panose="020B0604020202020204" pitchFamily="34" charset="0"/>
              <a:buChar char="•"/>
            </a:pPr>
            <a:endParaRPr lang="en-US" sz="2000">
              <a:solidFill>
                <a:srgbClr val="000000"/>
              </a:solidFill>
            </a:endParaRPr>
          </a:p>
          <a:p>
            <a:pPr algn="l">
              <a:buFont typeface="Arial" panose="020B0604020202020204" pitchFamily="34" charset="0"/>
              <a:buChar char="•"/>
            </a:pPr>
            <a:r>
              <a:rPr lang="en-US" sz="2000" b="1">
                <a:solidFill>
                  <a:srgbClr val="000000"/>
                </a:solidFill>
              </a:rPr>
              <a:t>Impact on SCM Success</a:t>
            </a:r>
            <a:r>
              <a:rPr lang="en-US" sz="2000">
                <a:solidFill>
                  <a:srgbClr val="000000"/>
                </a:solidFill>
              </a:rPr>
              <a:t>:</a:t>
            </a:r>
          </a:p>
          <a:p>
            <a:pPr algn="l"/>
            <a:r>
              <a:rPr lang="en-US" sz="2000">
                <a:solidFill>
                  <a:srgbClr val="000000"/>
                </a:solidFill>
              </a:rPr>
              <a:t> The Product Manager plays a vital role in the success of SCM by overseeing the configuration control process, ensuring that changes are systematically evaluated and approved, which helps maintain product integrity and quality throughout the software development lifecycle.</a:t>
            </a:r>
          </a:p>
          <a:p>
            <a:pPr algn="l"/>
            <a:endParaRPr lang="en-US" sz="1500">
              <a:solidFill>
                <a:srgbClr val="000000"/>
              </a:solidFill>
            </a:endParaRPr>
          </a:p>
          <a:p>
            <a:pPr algn="l"/>
            <a:endParaRPr lang="en-US" sz="1500">
              <a:solidFill>
                <a:srgbClr val="000000"/>
              </a:solidFill>
            </a:endParaRPr>
          </a:p>
        </p:txBody>
      </p:sp>
      <p:sp>
        <p:nvSpPr>
          <p:cNvPr id="3" name="TextBox 2">
            <a:extLst>
              <a:ext uri="{FF2B5EF4-FFF2-40B4-BE49-F238E27FC236}">
                <a16:creationId xmlns:a16="http://schemas.microsoft.com/office/drawing/2014/main" id="{95BA6FF9-B556-FE83-C783-A2CEEE051A2F}"/>
              </a:ext>
            </a:extLst>
          </p:cNvPr>
          <p:cNvSpPr txBox="1"/>
          <p:nvPr/>
        </p:nvSpPr>
        <p:spPr>
          <a:xfrm>
            <a:off x="110838" y="164354"/>
            <a:ext cx="8175912" cy="707886"/>
          </a:xfrm>
          <a:prstGeom prst="rect">
            <a:avLst/>
          </a:prstGeom>
          <a:noFill/>
        </p:spPr>
        <p:txBody>
          <a:bodyPr wrap="square" rtlCol="0">
            <a:spAutoFit/>
          </a:bodyPr>
          <a:lstStyle/>
          <a:p>
            <a:r>
              <a:rPr lang="en-US" sz="4000" b="1">
                <a:solidFill>
                  <a:srgbClr val="000000"/>
                </a:solidFill>
              </a:rPr>
              <a:t>Role of the Product Manager in CM</a:t>
            </a:r>
          </a:p>
        </p:txBody>
      </p:sp>
    </p:spTree>
    <p:extLst>
      <p:ext uri="{BB962C8B-B14F-4D97-AF65-F5344CB8AC3E}">
        <p14:creationId xmlns:p14="http://schemas.microsoft.com/office/powerpoint/2010/main" val="4926191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4"/>
          <a:stretch>
            <a:fillRect/>
          </a:stretch>
        </p:blipFill>
        <p:spPr>
          <a:xfrm>
            <a:off x="7620000" y="0"/>
            <a:ext cx="4572000" cy="6858000"/>
          </a:xfrm>
          <a:prstGeom prst="rect">
            <a:avLst/>
          </a:prstGeom>
        </p:spPr>
      </p:pic>
      <p:sp>
        <p:nvSpPr>
          <p:cNvPr id="3" name="Text 0"/>
          <p:cNvSpPr/>
          <p:nvPr/>
        </p:nvSpPr>
        <p:spPr>
          <a:xfrm>
            <a:off x="421217" y="537237"/>
            <a:ext cx="6637867" cy="626930"/>
          </a:xfrm>
          <a:prstGeom prst="rect">
            <a:avLst/>
          </a:prstGeom>
          <a:noFill/>
          <a:ln/>
        </p:spPr>
        <p:txBody>
          <a:bodyPr wrap="none" lIns="0" tIns="0" rIns="0" bIns="0" rtlCol="0" anchor="t"/>
          <a:lstStyle/>
          <a:p>
            <a:pPr>
              <a:lnSpc>
                <a:spcPts val="3917"/>
              </a:lnSpc>
            </a:pPr>
            <a:r>
              <a:rPr lang="en-US" sz="3333" b="1">
                <a:solidFill>
                  <a:srgbClr val="000000"/>
                </a:solidFill>
              </a:rPr>
              <a:t>Role of the Systems Engineer in CM</a:t>
            </a:r>
          </a:p>
          <a:p>
            <a:pPr>
              <a:lnSpc>
                <a:spcPts val="3917"/>
              </a:lnSpc>
            </a:pPr>
            <a:endParaRPr lang="en-US" sz="3125"/>
          </a:p>
        </p:txBody>
      </p:sp>
      <p:sp>
        <p:nvSpPr>
          <p:cNvPr id="27" name="TextBox 26">
            <a:extLst>
              <a:ext uri="{FF2B5EF4-FFF2-40B4-BE49-F238E27FC236}">
                <a16:creationId xmlns:a16="http://schemas.microsoft.com/office/drawing/2014/main" id="{30A9AC2B-ADAA-758D-5D77-F830E36CDF3C}"/>
              </a:ext>
            </a:extLst>
          </p:cNvPr>
          <p:cNvSpPr txBox="1"/>
          <p:nvPr/>
        </p:nvSpPr>
        <p:spPr>
          <a:xfrm>
            <a:off x="421217" y="1410097"/>
            <a:ext cx="7092950" cy="5554406"/>
          </a:xfrm>
          <a:prstGeom prst="rect">
            <a:avLst/>
          </a:prstGeom>
          <a:noFill/>
        </p:spPr>
        <p:txBody>
          <a:bodyPr wrap="square" rtlCol="0">
            <a:spAutoFit/>
          </a:bodyPr>
          <a:lstStyle/>
          <a:p>
            <a:pPr algn="l">
              <a:buFont typeface="Arial" panose="020B0604020202020204" pitchFamily="34" charset="0"/>
              <a:buChar char="•"/>
            </a:pPr>
            <a:r>
              <a:rPr lang="en-US" sz="2000" b="1">
                <a:solidFill>
                  <a:srgbClr val="000000"/>
                </a:solidFill>
              </a:rPr>
              <a:t>Integration of Systems Engineering</a:t>
            </a:r>
            <a:r>
              <a:rPr lang="en-US" sz="2000">
                <a:solidFill>
                  <a:srgbClr val="000000"/>
                </a:solidFill>
              </a:rPr>
              <a:t>:</a:t>
            </a:r>
          </a:p>
          <a:p>
            <a:pPr algn="l"/>
            <a:r>
              <a:rPr lang="en-US" sz="1833">
                <a:solidFill>
                  <a:srgbClr val="000000"/>
                </a:solidFill>
              </a:rPr>
              <a:t> The systems engineer plays a crucial role in Software Configuration Management (SCM) by integrating various system components and ensuring that all elements work together effectively, which is essential for maintaining the overall integrity of the software product.</a:t>
            </a:r>
          </a:p>
          <a:p>
            <a:pPr algn="l"/>
            <a:endParaRPr lang="en-US" sz="1833">
              <a:solidFill>
                <a:srgbClr val="000000"/>
              </a:solidFill>
            </a:endParaRPr>
          </a:p>
          <a:p>
            <a:pPr algn="l">
              <a:buFont typeface="Arial" panose="020B0604020202020204" pitchFamily="34" charset="0"/>
              <a:buChar char="•"/>
            </a:pPr>
            <a:r>
              <a:rPr lang="en-US" sz="2000" b="1">
                <a:solidFill>
                  <a:srgbClr val="000000"/>
                </a:solidFill>
              </a:rPr>
              <a:t>Change Management Oversight</a:t>
            </a:r>
            <a:r>
              <a:rPr lang="en-US" sz="2000">
                <a:solidFill>
                  <a:srgbClr val="000000"/>
                </a:solidFill>
              </a:rPr>
              <a:t>: </a:t>
            </a:r>
          </a:p>
          <a:p>
            <a:pPr algn="l"/>
            <a:r>
              <a:rPr lang="en-US" sz="1833">
                <a:solidFill>
                  <a:srgbClr val="000000"/>
                </a:solidFill>
              </a:rPr>
              <a:t>In SCM, the systems engineer is responsible for overseeing change management processes, evaluating proposed changes to system configurations, and ensuring that modifications align with established requirements and do not compromise system functionality.</a:t>
            </a:r>
          </a:p>
          <a:p>
            <a:pPr algn="l"/>
            <a:endParaRPr lang="en-US" sz="2000">
              <a:solidFill>
                <a:srgbClr val="000000"/>
              </a:solidFill>
            </a:endParaRPr>
          </a:p>
          <a:p>
            <a:pPr algn="l">
              <a:buFont typeface="Arial" panose="020B0604020202020204" pitchFamily="34" charset="0"/>
              <a:buChar char="•"/>
            </a:pPr>
            <a:r>
              <a:rPr lang="en-US" sz="2000" b="1">
                <a:solidFill>
                  <a:srgbClr val="000000"/>
                </a:solidFill>
              </a:rPr>
              <a:t>Collaboration with Stakeholders</a:t>
            </a:r>
            <a:r>
              <a:rPr lang="en-US" sz="2000">
                <a:solidFill>
                  <a:srgbClr val="000000"/>
                </a:solidFill>
              </a:rPr>
              <a:t>:</a:t>
            </a:r>
          </a:p>
          <a:p>
            <a:pPr algn="l"/>
            <a:r>
              <a:rPr lang="en-US" sz="1833">
                <a:solidFill>
                  <a:srgbClr val="000000"/>
                </a:solidFill>
              </a:rPr>
              <a:t>The systems engineer collaborates closely with product managers, developers, and other stakeholders to facilitate communication regarding configuration changes, ensuring that all parties are informed and that the impact of changes is thoroughly assessed before implementation.</a:t>
            </a:r>
          </a:p>
        </p:txBody>
      </p:sp>
    </p:spTree>
    <p:extLst>
      <p:ext uri="{BB962C8B-B14F-4D97-AF65-F5344CB8AC3E}">
        <p14:creationId xmlns:p14="http://schemas.microsoft.com/office/powerpoint/2010/main" val="26172016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 0"/>
          <p:cNvSpPr/>
          <p:nvPr/>
        </p:nvSpPr>
        <p:spPr>
          <a:xfrm>
            <a:off x="661490" y="1"/>
            <a:ext cx="7637383" cy="762000"/>
          </a:xfrm>
          <a:prstGeom prst="rect">
            <a:avLst/>
          </a:prstGeom>
          <a:noFill/>
          <a:ln/>
        </p:spPr>
        <p:txBody>
          <a:bodyPr wrap="square" lIns="0" tIns="0" rIns="0" bIns="0" rtlCol="0" anchor="t"/>
          <a:lstStyle/>
          <a:p>
            <a:pPr algn="l"/>
            <a:r>
              <a:rPr lang="en-US" sz="4000" b="1">
                <a:solidFill>
                  <a:srgbClr val="000000"/>
                </a:solidFill>
              </a:rPr>
              <a:t>Tools Commonly Used in CM</a:t>
            </a:r>
          </a:p>
        </p:txBody>
      </p:sp>
      <p:sp>
        <p:nvSpPr>
          <p:cNvPr id="4" name="Shape 1"/>
          <p:cNvSpPr/>
          <p:nvPr/>
        </p:nvSpPr>
        <p:spPr>
          <a:xfrm>
            <a:off x="5233492" y="2346523"/>
            <a:ext cx="6297018" cy="3629620"/>
          </a:xfrm>
          <a:prstGeom prst="roundRect">
            <a:avLst>
              <a:gd name="adj" fmla="val 2187"/>
            </a:avLst>
          </a:prstGeom>
          <a:noFill/>
          <a:ln w="7620">
            <a:solidFill>
              <a:srgbClr val="000000">
                <a:alpha val="8000"/>
              </a:srgbClr>
            </a:solidFill>
            <a:prstDash val="solid"/>
          </a:ln>
        </p:spPr>
        <p:txBody>
          <a:bodyPr/>
          <a:lstStyle/>
          <a:p>
            <a:endParaRPr lang="en-US" sz="1500"/>
          </a:p>
        </p:txBody>
      </p:sp>
      <p:sp>
        <p:nvSpPr>
          <p:cNvPr id="13" name="Shape 10"/>
          <p:cNvSpPr/>
          <p:nvPr/>
        </p:nvSpPr>
        <p:spPr>
          <a:xfrm>
            <a:off x="661490" y="881857"/>
            <a:ext cx="11396039" cy="5823743"/>
          </a:xfrm>
          <a:prstGeom prst="rect">
            <a:avLst/>
          </a:prstGeom>
          <a:solidFill>
            <a:srgbClr val="FFFFFF">
              <a:alpha val="4000"/>
            </a:srgbClr>
          </a:solidFill>
          <a:ln/>
        </p:spPr>
        <p:txBody>
          <a:bodyPr/>
          <a:lstStyle/>
          <a:p>
            <a:pPr algn="l">
              <a:buFont typeface="Arial" panose="020B0604020202020204" pitchFamily="34" charset="0"/>
              <a:buChar char="•"/>
            </a:pPr>
            <a:r>
              <a:rPr lang="en-US" sz="2333" b="1">
                <a:solidFill>
                  <a:srgbClr val="000000"/>
                </a:solidFill>
              </a:rPr>
              <a:t>Definition of CM Tools</a:t>
            </a:r>
            <a:r>
              <a:rPr lang="en-US" sz="2333">
                <a:solidFill>
                  <a:srgbClr val="000000"/>
                </a:solidFill>
              </a:rPr>
              <a:t>: Configuration Management (CM) tools are software applications designed to help manage and automate the processes involved in software configuration management, including version control, change management, and compliance tracking, ensuring that all components of a software system are systematically organized and maintained.</a:t>
            </a:r>
          </a:p>
          <a:p>
            <a:pPr algn="l">
              <a:buFont typeface="Arial" panose="020B0604020202020204" pitchFamily="34" charset="0"/>
              <a:buChar char="•"/>
            </a:pPr>
            <a:endParaRPr lang="en-US" sz="2333">
              <a:solidFill>
                <a:srgbClr val="000000"/>
              </a:solidFill>
            </a:endParaRPr>
          </a:p>
          <a:p>
            <a:pPr algn="l">
              <a:buFont typeface="Arial" panose="020B0604020202020204" pitchFamily="34" charset="0"/>
              <a:buChar char="•"/>
            </a:pPr>
            <a:r>
              <a:rPr lang="en-US" sz="2333" b="1">
                <a:solidFill>
                  <a:srgbClr val="000000"/>
                </a:solidFill>
              </a:rPr>
              <a:t>Key Features of CM Tools</a:t>
            </a:r>
            <a:r>
              <a:rPr lang="en-US" sz="2333">
                <a:solidFill>
                  <a:srgbClr val="000000"/>
                </a:solidFill>
              </a:rPr>
              <a:t>: Effective CM tools typically include features such as version control systems for tracking changes, automated deployment capabilities for managing releases, and reporting functionalities for monitoring configuration status, which collectively enhance collaboration and streamline the development process.</a:t>
            </a:r>
          </a:p>
          <a:p>
            <a:pPr algn="l">
              <a:buFont typeface="Arial" panose="020B0604020202020204" pitchFamily="34" charset="0"/>
              <a:buChar char="•"/>
            </a:pPr>
            <a:endParaRPr lang="en-US" sz="2333">
              <a:solidFill>
                <a:srgbClr val="000000"/>
              </a:solidFill>
            </a:endParaRPr>
          </a:p>
          <a:p>
            <a:pPr algn="l">
              <a:buFont typeface="Arial" panose="020B0604020202020204" pitchFamily="34" charset="0"/>
              <a:buChar char="•"/>
            </a:pPr>
            <a:r>
              <a:rPr lang="en-US" sz="2333" b="1">
                <a:solidFill>
                  <a:srgbClr val="000000"/>
                </a:solidFill>
              </a:rPr>
              <a:t>Types of Tools:</a:t>
            </a:r>
          </a:p>
          <a:p>
            <a:pPr marL="457200" indent="-457200" algn="l">
              <a:buAutoNum type="arabicPeriod"/>
            </a:pPr>
            <a:r>
              <a:rPr lang="en-US" sz="2333" b="1">
                <a:solidFill>
                  <a:srgbClr val="000000"/>
                </a:solidFill>
              </a:rPr>
              <a:t>Library Management tools </a:t>
            </a:r>
          </a:p>
          <a:p>
            <a:pPr marL="457200" indent="-457200" algn="l">
              <a:buAutoNum type="arabicPeriod"/>
            </a:pPr>
            <a:r>
              <a:rPr lang="en-US" sz="2333" b="1">
                <a:solidFill>
                  <a:srgbClr val="000000"/>
                </a:solidFill>
              </a:rPr>
              <a:t>Tracking and Change Management Tools </a:t>
            </a:r>
          </a:p>
          <a:p>
            <a:pPr marL="457200" indent="-457200" algn="l">
              <a:buAutoNum type="arabicPeriod"/>
            </a:pPr>
            <a:r>
              <a:rPr lang="en-US" sz="2333" b="1">
                <a:solidFill>
                  <a:srgbClr val="000000"/>
                </a:solidFill>
              </a:rPr>
              <a:t>Version management </a:t>
            </a:r>
          </a:p>
          <a:p>
            <a:pPr marL="457200" indent="-457200" algn="l">
              <a:buAutoNum type="arabicPeriod"/>
            </a:pPr>
            <a:r>
              <a:rPr lang="en-US" sz="2333" b="1">
                <a:solidFill>
                  <a:srgbClr val="000000"/>
                </a:solidFill>
              </a:rPr>
              <a:t>Release management</a:t>
            </a:r>
            <a:endParaRPr lang="en-US" sz="2333">
              <a:solidFill>
                <a:srgbClr val="000000"/>
              </a:solidFill>
            </a:endParaRPr>
          </a:p>
        </p:txBody>
      </p:sp>
    </p:spTree>
    <p:extLst>
      <p:ext uri="{BB962C8B-B14F-4D97-AF65-F5344CB8AC3E}">
        <p14:creationId xmlns:p14="http://schemas.microsoft.com/office/powerpoint/2010/main" val="36156073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 0"/>
          <p:cNvSpPr/>
          <p:nvPr/>
        </p:nvSpPr>
        <p:spPr>
          <a:xfrm>
            <a:off x="706582" y="249382"/>
            <a:ext cx="10820400" cy="900546"/>
          </a:xfrm>
          <a:prstGeom prst="rect">
            <a:avLst/>
          </a:prstGeom>
          <a:noFill/>
          <a:ln/>
        </p:spPr>
        <p:txBody>
          <a:bodyPr wrap="square" lIns="0" tIns="0" rIns="0" bIns="0" rtlCol="0" anchor="t"/>
          <a:lstStyle/>
          <a:p>
            <a:pPr algn="ctr"/>
            <a:r>
              <a:rPr lang="en-US" sz="4000" b="1">
                <a:solidFill>
                  <a:srgbClr val="000000"/>
                </a:solidFill>
              </a:rPr>
              <a:t>  Types of Tools:</a:t>
            </a:r>
            <a:endParaRPr lang="en-US" sz="4000">
              <a:solidFill>
                <a:srgbClr val="000000"/>
              </a:solidFill>
            </a:endParaRPr>
          </a:p>
        </p:txBody>
      </p:sp>
      <p:sp>
        <p:nvSpPr>
          <p:cNvPr id="13" name="Shape 10"/>
          <p:cNvSpPr/>
          <p:nvPr/>
        </p:nvSpPr>
        <p:spPr>
          <a:xfrm>
            <a:off x="872835" y="1025237"/>
            <a:ext cx="10654146" cy="5583381"/>
          </a:xfrm>
          <a:prstGeom prst="rect">
            <a:avLst/>
          </a:prstGeom>
          <a:solidFill>
            <a:srgbClr val="FFFFFF">
              <a:alpha val="4000"/>
            </a:srgbClr>
          </a:solidFill>
          <a:ln/>
        </p:spPr>
        <p:txBody>
          <a:bodyPr/>
          <a:lstStyle/>
          <a:p>
            <a:pPr marL="380985" indent="-380985">
              <a:buFont typeface="Arial" panose="020B0604020202020204" pitchFamily="34" charset="0"/>
              <a:buChar char="•"/>
            </a:pPr>
            <a:r>
              <a:rPr lang="en-US" sz="2333" b="1">
                <a:solidFill>
                  <a:srgbClr val="000000"/>
                </a:solidFill>
              </a:rPr>
              <a:t>Library Management: </a:t>
            </a:r>
            <a:r>
              <a:rPr lang="en-US" sz="2333">
                <a:solidFill>
                  <a:srgbClr val="000000"/>
                </a:solidFill>
              </a:rPr>
              <a:t>These tools are essential for organizing and controlling access to software libraries, ensuring that all components are versioned correctly and that developers can retrieve the appropriate versions of software artifacts, thus maintaining consistency and integrity in the development process.</a:t>
            </a:r>
            <a:endParaRPr lang="en-US" sz="2333" b="1">
              <a:solidFill>
                <a:srgbClr val="000000"/>
              </a:solidFill>
            </a:endParaRPr>
          </a:p>
          <a:p>
            <a:pPr marL="380985" indent="-380985">
              <a:buFont typeface="Arial" panose="020B0604020202020204" pitchFamily="34" charset="0"/>
              <a:buChar char="•"/>
            </a:pPr>
            <a:endParaRPr lang="en-US" sz="2333" b="1">
              <a:solidFill>
                <a:srgbClr val="000000"/>
              </a:solidFill>
            </a:endParaRPr>
          </a:p>
          <a:p>
            <a:pPr marL="380985" indent="-380985">
              <a:buFont typeface="Arial" panose="020B0604020202020204" pitchFamily="34" charset="0"/>
              <a:buChar char="•"/>
            </a:pPr>
            <a:r>
              <a:rPr lang="en-US" sz="2333" b="1">
                <a:solidFill>
                  <a:srgbClr val="000000"/>
                </a:solidFill>
              </a:rPr>
              <a:t>Tracking tools: </a:t>
            </a:r>
            <a:r>
              <a:rPr lang="en-US" sz="2333">
                <a:solidFill>
                  <a:srgbClr val="000000"/>
                </a:solidFill>
              </a:rPr>
              <a:t>Tracking tools facilitate the monitoring of changes made to software configurations, providing visibility into the status of various components, documenting change histories, and enabling teams to assess the impact of modifications on overall project objectives and timelines.</a:t>
            </a:r>
            <a:endParaRPr lang="en-US" sz="2333" b="1">
              <a:solidFill>
                <a:srgbClr val="000000"/>
              </a:solidFill>
            </a:endParaRPr>
          </a:p>
          <a:p>
            <a:endParaRPr lang="en-US" sz="2333" b="1">
              <a:solidFill>
                <a:srgbClr val="000000"/>
              </a:solidFill>
            </a:endParaRPr>
          </a:p>
          <a:p>
            <a:pPr marL="380985" indent="-380985">
              <a:buFont typeface="Arial" panose="020B0604020202020204" pitchFamily="34" charset="0"/>
              <a:buChar char="•"/>
            </a:pPr>
            <a:r>
              <a:rPr lang="en-US" sz="2333" b="1">
                <a:solidFill>
                  <a:srgbClr val="000000"/>
                </a:solidFill>
              </a:rPr>
              <a:t>Change Management: </a:t>
            </a:r>
            <a:r>
              <a:rPr lang="en-US" sz="2333">
                <a:solidFill>
                  <a:srgbClr val="000000"/>
                </a:solidFill>
              </a:rPr>
              <a:t>These tools support the structured process of evaluating, approving, and implementing changes to software configurations, ensuring that all modifications are systematically managed to minimize risks and maintain compliance with established standards throughout the software development lifecycle</a:t>
            </a:r>
          </a:p>
          <a:p>
            <a:pPr marL="380985" indent="-380985">
              <a:buFont typeface="Arial" panose="020B0604020202020204" pitchFamily="34" charset="0"/>
              <a:buChar char="•"/>
            </a:pPr>
            <a:endParaRPr lang="en-US" sz="2333" b="1">
              <a:solidFill>
                <a:srgbClr val="000000"/>
              </a:solidFill>
            </a:endParaRPr>
          </a:p>
        </p:txBody>
      </p:sp>
    </p:spTree>
    <p:extLst>
      <p:ext uri="{BB962C8B-B14F-4D97-AF65-F5344CB8AC3E}">
        <p14:creationId xmlns:p14="http://schemas.microsoft.com/office/powerpoint/2010/main" val="8732662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 0"/>
          <p:cNvSpPr/>
          <p:nvPr/>
        </p:nvSpPr>
        <p:spPr>
          <a:xfrm>
            <a:off x="706582" y="249381"/>
            <a:ext cx="10820399" cy="1094509"/>
          </a:xfrm>
          <a:prstGeom prst="rect">
            <a:avLst/>
          </a:prstGeom>
          <a:noFill/>
          <a:ln/>
        </p:spPr>
        <p:txBody>
          <a:bodyPr wrap="square" lIns="0" tIns="0" rIns="0" bIns="0" rtlCol="0" anchor="t"/>
          <a:lstStyle/>
          <a:p>
            <a:pPr algn="ctr"/>
            <a:r>
              <a:rPr lang="en-US" sz="4000" b="1">
                <a:solidFill>
                  <a:srgbClr val="000000"/>
                </a:solidFill>
              </a:rPr>
              <a:t>  Types of Tools:</a:t>
            </a:r>
            <a:endParaRPr lang="en-US" sz="4000">
              <a:solidFill>
                <a:srgbClr val="000000"/>
              </a:solidFill>
            </a:endParaRPr>
          </a:p>
        </p:txBody>
      </p:sp>
      <p:sp>
        <p:nvSpPr>
          <p:cNvPr id="13" name="Shape 10"/>
          <p:cNvSpPr/>
          <p:nvPr/>
        </p:nvSpPr>
        <p:spPr>
          <a:xfrm>
            <a:off x="831273" y="1468582"/>
            <a:ext cx="10695708" cy="5140036"/>
          </a:xfrm>
          <a:prstGeom prst="rect">
            <a:avLst/>
          </a:prstGeom>
          <a:solidFill>
            <a:srgbClr val="FFFFFF">
              <a:alpha val="4000"/>
            </a:srgbClr>
          </a:solidFill>
          <a:ln/>
        </p:spPr>
        <p:txBody>
          <a:bodyPr/>
          <a:lstStyle/>
          <a:p>
            <a:pPr marL="380985" indent="-380985">
              <a:buFont typeface="Arial" panose="020B0604020202020204" pitchFamily="34" charset="0"/>
              <a:buChar char="•"/>
            </a:pPr>
            <a:r>
              <a:rPr lang="en-US" sz="2400" b="1" i="0" u="none" strike="noStrike">
                <a:solidFill>
                  <a:srgbClr val="000000"/>
                </a:solidFill>
                <a:effectLst/>
              </a:rPr>
              <a:t>Version Management</a:t>
            </a:r>
          </a:p>
          <a:p>
            <a:r>
              <a:rPr lang="en-US" sz="2400" b="0" i="0" u="none" strike="noStrike">
                <a:solidFill>
                  <a:srgbClr val="000000"/>
                </a:solidFill>
                <a:effectLst/>
                <a:latin typeface="-webkit-standard"/>
              </a:rPr>
              <a:t>Version control manages changes to software over time. It tracks file revisions, enables branching for parallel development, and merges code changes. It maintains a history of modifications, ensuring collaboration among developers.</a:t>
            </a:r>
          </a:p>
          <a:p>
            <a:endParaRPr lang="en-US" sz="2400" i="0" u="none" strike="noStrike">
              <a:solidFill>
                <a:srgbClr val="000000"/>
              </a:solidFill>
              <a:effectLst/>
            </a:endParaRPr>
          </a:p>
          <a:p>
            <a:pPr marL="342900" indent="-342900">
              <a:buFont typeface="Arial" panose="020B0604020202020204" pitchFamily="34" charset="0"/>
              <a:buChar char="•"/>
            </a:pPr>
            <a:r>
              <a:rPr lang="en-US" sz="2400" b="1" i="0" u="none" strike="noStrike">
                <a:solidFill>
                  <a:srgbClr val="000000"/>
                </a:solidFill>
                <a:effectLst/>
              </a:rPr>
              <a:t>Release Management</a:t>
            </a:r>
            <a:endParaRPr lang="en-US" sz="2400" b="1">
              <a:solidFill>
                <a:srgbClr val="000000"/>
              </a:solidFill>
            </a:endParaRPr>
          </a:p>
          <a:p>
            <a:r>
              <a:rPr lang="en-US" sz="2400" b="0" i="0" u="none" strike="noStrike">
                <a:solidFill>
                  <a:srgbClr val="000000"/>
                </a:solidFill>
                <a:effectLst/>
                <a:latin typeface="-webkit-standard"/>
              </a:rPr>
              <a:t>Release control manages the process of distributing software to users. It involves planning, version naming, packaging, and communication. Release versions (e.g., alpha, beta, stable) are carefully tested and rolled out. The process ensures that releases meet quality standards, with rollback options for reverting to previous, stable versions if needed.</a:t>
            </a:r>
            <a:endParaRPr lang="en-US" sz="2400" b="1">
              <a:solidFill>
                <a:srgbClr val="000000"/>
              </a:solidFill>
            </a:endParaRPr>
          </a:p>
          <a:p>
            <a:endParaRPr lang="en-US" sz="2400" b="1" i="0" u="none" strike="noStrike">
              <a:solidFill>
                <a:srgbClr val="000000"/>
              </a:solidFill>
              <a:effectLst/>
            </a:endParaRPr>
          </a:p>
          <a:p>
            <a:pPr marL="380985" indent="-380985">
              <a:buFont typeface="Arial" panose="020B0604020202020204" pitchFamily="34" charset="0"/>
              <a:buChar char="•"/>
            </a:pPr>
            <a:endParaRPr lang="en-US" sz="2333" b="1">
              <a:solidFill>
                <a:srgbClr val="000000"/>
              </a:solidFill>
            </a:endParaRPr>
          </a:p>
        </p:txBody>
      </p:sp>
    </p:spTree>
    <p:extLst>
      <p:ext uri="{BB962C8B-B14F-4D97-AF65-F5344CB8AC3E}">
        <p14:creationId xmlns:p14="http://schemas.microsoft.com/office/powerpoint/2010/main" val="15563509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3D89C-B914-DB10-585B-5074AF8DBE88}"/>
              </a:ext>
            </a:extLst>
          </p:cNvPr>
          <p:cNvSpPr>
            <a:spLocks noGrp="1"/>
          </p:cNvSpPr>
          <p:nvPr>
            <p:ph type="title"/>
          </p:nvPr>
        </p:nvSpPr>
        <p:spPr/>
        <p:txBody>
          <a:bodyPr/>
          <a:lstStyle/>
          <a:p>
            <a:r>
              <a:rPr lang="en-US"/>
              <a:t>Sources</a:t>
            </a:r>
          </a:p>
        </p:txBody>
      </p:sp>
      <p:sp>
        <p:nvSpPr>
          <p:cNvPr id="3" name="Content Placeholder 2">
            <a:extLst>
              <a:ext uri="{FF2B5EF4-FFF2-40B4-BE49-F238E27FC236}">
                <a16:creationId xmlns:a16="http://schemas.microsoft.com/office/drawing/2014/main" id="{4F83B1DA-0202-6D50-C51B-4574DDB0E542}"/>
              </a:ext>
            </a:extLst>
          </p:cNvPr>
          <p:cNvSpPr>
            <a:spLocks noGrp="1"/>
          </p:cNvSpPr>
          <p:nvPr>
            <p:ph idx="1"/>
          </p:nvPr>
        </p:nvSpPr>
        <p:spPr>
          <a:xfrm>
            <a:off x="838199" y="1593273"/>
            <a:ext cx="10813473" cy="4899602"/>
          </a:xfrm>
        </p:spPr>
        <p:txBody>
          <a:bodyPr vert="horz" lIns="91440" tIns="45720" rIns="91440" bIns="45720" rtlCol="0" anchor="t">
            <a:normAutofit fontScale="55000" lnSpcReduction="20000"/>
          </a:bodyPr>
          <a:lstStyle/>
          <a:p>
            <a:r>
              <a:rPr lang="en-US">
                <a:ea typeface="+mn-lt"/>
                <a:cs typeface="+mn-lt"/>
                <a:hlinkClick r:id="rId2"/>
              </a:rPr>
              <a:t>https://sebokwiki.org/wiki/Configuration_Management</a:t>
            </a:r>
            <a:endParaRPr lang="en-US">
              <a:ea typeface="+mn-lt"/>
              <a:cs typeface="+mn-lt"/>
            </a:endParaRPr>
          </a:p>
          <a:p>
            <a:r>
              <a:rPr lang="en-US">
                <a:ea typeface="+mn-lt"/>
                <a:cs typeface="+mn-lt"/>
                <a:hlinkClick r:id="rId3"/>
              </a:rPr>
              <a:t>https://www.atlassian.com/microservices/microservices-architecture/configuration-management</a:t>
            </a:r>
            <a:endParaRPr lang="en-US">
              <a:ea typeface="+mn-lt"/>
              <a:cs typeface="+mn-lt"/>
            </a:endParaRPr>
          </a:p>
          <a:p>
            <a:r>
              <a:rPr lang="en-US">
                <a:ea typeface="+mn-lt"/>
                <a:cs typeface="+mn-lt"/>
                <a:hlinkClick r:id="rId4"/>
              </a:rPr>
              <a:t>https://dodcio.defense.gov/Library/DoD-Architecture-Framework/dodaf20_cm_overview/</a:t>
            </a:r>
            <a:endParaRPr lang="en-US">
              <a:ea typeface="+mn-lt"/>
              <a:cs typeface="+mn-lt"/>
            </a:endParaRPr>
          </a:p>
          <a:p>
            <a:r>
              <a:rPr lang="en-US">
                <a:ea typeface="+mn-lt"/>
                <a:cs typeface="+mn-lt"/>
                <a:hlinkClick r:id="rId5"/>
              </a:rPr>
              <a:t>https://geekflare.com/configuration-management-plan/#:~:text=Configuration%20management%20involves%20five%20steps%20%E2%80%93%20planning%2C%20identification%2C,including%20military%20vehicles%2C%20information%20systems%2C%20and%20weapon%20systems</a:t>
            </a:r>
            <a:endParaRPr lang="en-US"/>
          </a:p>
          <a:p>
            <a:r>
              <a:rPr lang="en-US">
                <a:ea typeface="+mn-lt"/>
                <a:cs typeface="+mn-lt"/>
                <a:hlinkClick r:id="rId6"/>
              </a:rPr>
              <a:t>https://cyberinsight.co/why-is-configuration-management-important-in-cyber-security/</a:t>
            </a:r>
            <a:r>
              <a:rPr lang="en-US">
                <a:ea typeface="+mn-lt"/>
                <a:cs typeface="+mn-lt"/>
              </a:rPr>
              <a:t> </a:t>
            </a:r>
            <a:endParaRPr lang="en-US"/>
          </a:p>
          <a:p>
            <a:r>
              <a:rPr lang="en-US">
                <a:ea typeface="+mn-lt"/>
                <a:cs typeface="+mn-lt"/>
                <a:hlinkClick r:id="rId7"/>
              </a:rPr>
              <a:t>https://www.irs.gov/irm/part2/irm_02-150-002#idm139770682684256</a:t>
            </a:r>
            <a:r>
              <a:rPr lang="en-US">
                <a:ea typeface="+mn-lt"/>
                <a:cs typeface="+mn-lt"/>
              </a:rPr>
              <a:t> </a:t>
            </a:r>
            <a:endParaRPr lang="en-US"/>
          </a:p>
          <a:p>
            <a:r>
              <a:rPr lang="en-US">
                <a:ea typeface="+mn-lt"/>
                <a:cs typeface="+mn-lt"/>
                <a:hlinkClick r:id="rId8"/>
              </a:rPr>
              <a:t>https://www.ansi.org/about/introduction</a:t>
            </a:r>
            <a:endParaRPr lang="en-US"/>
          </a:p>
          <a:p>
            <a:r>
              <a:rPr lang="en-US">
                <a:ea typeface="+mn-lt"/>
                <a:cs typeface="+mn-lt"/>
                <a:hlinkClick r:id="rId9"/>
              </a:rPr>
              <a:t>https://www.dau.edu/acquipedia-article/specifications-and-standards</a:t>
            </a:r>
            <a:endParaRPr lang="en-US"/>
          </a:p>
          <a:p>
            <a:r>
              <a:rPr lang="en-US">
                <a:ea typeface="+mn-lt"/>
                <a:cs typeface="+mn-lt"/>
                <a:hlinkClick r:id="rId10"/>
              </a:rPr>
              <a:t>https://www.ieee.org/</a:t>
            </a:r>
            <a:endParaRPr lang="en-US"/>
          </a:p>
          <a:p>
            <a:r>
              <a:rPr lang="en-US">
                <a:ea typeface="+mn-lt"/>
                <a:cs typeface="+mn-lt"/>
                <a:hlinkClick r:id="rId11"/>
              </a:rPr>
              <a:t>https://www.atlassian.com/itsm/itil</a:t>
            </a:r>
            <a:endParaRPr lang="en-US"/>
          </a:p>
          <a:p>
            <a:r>
              <a:rPr lang="en-US">
                <a:ea typeface="+mn-lt"/>
                <a:cs typeface="+mn-lt"/>
                <a:hlinkClick r:id="rId12"/>
              </a:rPr>
              <a:t>https://blog.invgate.com/how-to-build-a-cmdb</a:t>
            </a:r>
            <a:r>
              <a:rPr lang="en-US">
                <a:ea typeface="+mn-lt"/>
                <a:cs typeface="+mn-lt"/>
              </a:rPr>
              <a:t> </a:t>
            </a:r>
            <a:endParaRPr lang="en-US"/>
          </a:p>
          <a:p>
            <a:r>
              <a:rPr lang="en-US">
                <a:ea typeface="+mn-lt"/>
                <a:cs typeface="+mn-lt"/>
                <a:hlinkClick r:id="rId13"/>
              </a:rPr>
              <a:t>Configuration management - Wikipedia</a:t>
            </a:r>
            <a:endParaRPr lang="en-US">
              <a:ea typeface="+mn-lt"/>
              <a:cs typeface="+mn-lt"/>
            </a:endParaRPr>
          </a:p>
          <a:p>
            <a:r>
              <a:rPr lang="en-US">
                <a:ea typeface="+mn-lt"/>
                <a:cs typeface="+mn-lt"/>
                <a:hlinkClick r:id="rId14"/>
              </a:rPr>
              <a:t>https://thectoclub.com/topics/software-configuration-management-process/</a:t>
            </a:r>
            <a:r>
              <a:rPr lang="en-US">
                <a:ea typeface="+mn-lt"/>
                <a:cs typeface="+mn-lt"/>
              </a:rPr>
              <a:t> </a:t>
            </a:r>
          </a:p>
          <a:p>
            <a:r>
              <a:rPr lang="en-US" u="sng">
                <a:ea typeface="+mn-lt"/>
                <a:cs typeface="+mn-lt"/>
                <a:hlinkClick r:id="rId15"/>
              </a:rPr>
              <a:t>https://www.geeksforgeeks.org</a:t>
            </a:r>
            <a:endParaRPr lang="en-US" u="sng">
              <a:ea typeface="+mn-lt"/>
              <a:cs typeface="+mn-lt"/>
            </a:endParaRPr>
          </a:p>
          <a:p>
            <a:r>
              <a:rPr lang="en-US" u="sng">
                <a:ea typeface="+mn-lt"/>
                <a:cs typeface="+mn-lt"/>
              </a:rPr>
              <a:t>https://</a:t>
            </a:r>
            <a:r>
              <a:rPr lang="en-US" u="sng" err="1">
                <a:ea typeface="+mn-lt"/>
                <a:cs typeface="+mn-lt"/>
              </a:rPr>
              <a:t>stackoverflow.com</a:t>
            </a:r>
            <a:endParaRPr lang="en-US" u="sng">
              <a:ea typeface="+mn-lt"/>
              <a:cs typeface="+mn-lt"/>
            </a:endParaRPr>
          </a:p>
          <a:p>
            <a:r>
              <a:rPr lang="en-US">
                <a:ea typeface="+mn-lt"/>
                <a:cs typeface="+mn-lt"/>
              </a:rPr>
              <a:t>Software Engineering: A Practitioner's Approach (Chapters 7 &amp; 22)</a:t>
            </a:r>
          </a:p>
        </p:txBody>
      </p:sp>
    </p:spTree>
    <p:extLst>
      <p:ext uri="{BB962C8B-B14F-4D97-AF65-F5344CB8AC3E}">
        <p14:creationId xmlns:p14="http://schemas.microsoft.com/office/powerpoint/2010/main" val="27969637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7330</Words>
  <Application>Microsoft Office PowerPoint</Application>
  <PresentationFormat>Widescreen</PresentationFormat>
  <Paragraphs>624</Paragraphs>
  <Slides>96</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96</vt:i4>
      </vt:variant>
    </vt:vector>
  </HeadingPairs>
  <TitlesOfParts>
    <vt:vector size="108" baseType="lpstr">
      <vt:lpstr>Aptos</vt:lpstr>
      <vt:lpstr>Aptos Display</vt:lpstr>
      <vt:lpstr>Arial</vt:lpstr>
      <vt:lpstr>Calibri</vt:lpstr>
      <vt:lpstr>Calibri,Sans-Serif</vt:lpstr>
      <vt:lpstr>Courier New</vt:lpstr>
      <vt:lpstr>Gelasio</vt:lpstr>
      <vt:lpstr>Lato</vt:lpstr>
      <vt:lpstr>Poppins</vt:lpstr>
      <vt:lpstr>Times New Roman</vt:lpstr>
      <vt:lpstr>-webkit-standard</vt:lpstr>
      <vt:lpstr>Office Theme</vt:lpstr>
      <vt:lpstr>Configuration Management &amp; Change Control</vt:lpstr>
      <vt:lpstr>What Is Configuration Management?</vt:lpstr>
      <vt:lpstr>What is Configuration Management?</vt:lpstr>
      <vt:lpstr>What is Configuration Management?</vt:lpstr>
      <vt:lpstr>History of Configuration Management</vt:lpstr>
      <vt:lpstr>History of Configuration Management</vt:lpstr>
      <vt:lpstr>Selected Standards for Configuration Management</vt:lpstr>
      <vt:lpstr>Selected Standards for CM</vt:lpstr>
      <vt:lpstr>DoD (MIL-STD Series)</vt:lpstr>
      <vt:lpstr>DoD (MIL-STD Series)</vt:lpstr>
      <vt:lpstr>DoD (MIL-STD Series)</vt:lpstr>
      <vt:lpstr>DoD (MIL-STD Series)</vt:lpstr>
      <vt:lpstr>ANSI</vt:lpstr>
      <vt:lpstr>ANSI</vt:lpstr>
      <vt:lpstr>IEEE</vt:lpstr>
      <vt:lpstr>IEEE</vt:lpstr>
      <vt:lpstr>ITIL</vt:lpstr>
      <vt:lpstr>ITIL</vt:lpstr>
      <vt:lpstr>Configuration Management Activities Support</vt:lpstr>
      <vt:lpstr>CM Activities Support</vt:lpstr>
      <vt:lpstr>Traceability</vt:lpstr>
      <vt:lpstr>Traceability </vt:lpstr>
      <vt:lpstr>PowerPoint Presentation</vt:lpstr>
      <vt:lpstr>Proper Identification and Documentation</vt:lpstr>
      <vt:lpstr>Proper Identification and Documentation</vt:lpstr>
      <vt:lpstr>Proper Identification and Documentation</vt:lpstr>
      <vt:lpstr>Change Control</vt:lpstr>
      <vt:lpstr>Change Control</vt:lpstr>
      <vt:lpstr>Change Control</vt:lpstr>
      <vt:lpstr>Change Control</vt:lpstr>
      <vt:lpstr>Change Control </vt:lpstr>
      <vt:lpstr>Change Control</vt:lpstr>
      <vt:lpstr>Audit Trail</vt:lpstr>
      <vt:lpstr>Audit Trail</vt:lpstr>
      <vt:lpstr>Tasks in generic CM process</vt:lpstr>
      <vt:lpstr>Planning and management</vt:lpstr>
      <vt:lpstr>Planning and Management Steps</vt:lpstr>
      <vt:lpstr>Establish Secure Settings  </vt:lpstr>
      <vt:lpstr>Establish Secure Settings  </vt:lpstr>
      <vt:lpstr>Planning and Management: Security </vt:lpstr>
      <vt:lpstr>Planning and Management: Security </vt:lpstr>
      <vt:lpstr>PowerPoint Presentation</vt:lpstr>
      <vt:lpstr>Planning and Management Consistency and Service Delivery</vt:lpstr>
      <vt:lpstr>Configuration Identification </vt:lpstr>
      <vt:lpstr>Configuration Identification Steps:</vt:lpstr>
      <vt:lpstr>Configuration Identification Steps:</vt:lpstr>
      <vt:lpstr>Configuration Identification Steps:</vt:lpstr>
      <vt:lpstr>Configuration Identification Steps:</vt:lpstr>
      <vt:lpstr>Configuration Identification Steps:</vt:lpstr>
      <vt:lpstr>Configuration Identification Steps:</vt:lpstr>
      <vt:lpstr>Configuration Identification Steps:</vt:lpstr>
      <vt:lpstr>Configuration Identification Steps:</vt:lpstr>
      <vt:lpstr>Configuration Identification Steps:</vt:lpstr>
      <vt:lpstr>Configuration Identification Steps:</vt:lpstr>
      <vt:lpstr>Configuration Identification Steps:</vt:lpstr>
      <vt:lpstr>PowerPoint Presentation</vt:lpstr>
      <vt:lpstr>Configuration Control </vt:lpstr>
      <vt:lpstr>Configuration Control : Key Aspects</vt:lpstr>
      <vt:lpstr>  Baselines</vt:lpstr>
      <vt:lpstr>  Baselines: Key Aspects</vt:lpstr>
      <vt:lpstr>  Version Control</vt:lpstr>
      <vt:lpstr> Version Control: Key aspects</vt:lpstr>
      <vt:lpstr>Configuration Status/Reporting</vt:lpstr>
      <vt:lpstr>Configuration Status/Reporting: Key Aspects</vt:lpstr>
      <vt:lpstr>Configuration Verification/Audit</vt:lpstr>
      <vt:lpstr>Configuration Verification/Audit: Key Aspects</vt:lpstr>
      <vt:lpstr>Introduction to Software Configuration Management (SCM)</vt:lpstr>
      <vt:lpstr>Tasks in SCM</vt:lpstr>
      <vt:lpstr>Planning and Identification </vt:lpstr>
      <vt:lpstr>Version Control and Baseline</vt:lpstr>
      <vt:lpstr>Change Control</vt:lpstr>
      <vt:lpstr>Configuration Status Accounting</vt:lpstr>
      <vt:lpstr>Audits and Reviews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Configuration Management &amp; Change Control</dc:title>
  <dc:creator>Missildine, Tristen Faith</dc:creator>
  <cp:lastModifiedBy>Missildine, Tristen Faith</cp:lastModifiedBy>
  <cp:revision>3</cp:revision>
  <dcterms:created xsi:type="dcterms:W3CDTF">2024-09-12T01:30:19Z</dcterms:created>
  <dcterms:modified xsi:type="dcterms:W3CDTF">2024-09-18T19:57:39Z</dcterms:modified>
</cp:coreProperties>
</file>