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7" r:id="rId3"/>
    <p:sldId id="260" r:id="rId4"/>
    <p:sldId id="261" r:id="rId5"/>
    <p:sldId id="263" r:id="rId6"/>
    <p:sldId id="262" r:id="rId7"/>
    <p:sldId id="264" r:id="rId8"/>
    <p:sldId id="265" r:id="rId9"/>
    <p:sldId id="266" r:id="rId10"/>
    <p:sldId id="267" r:id="rId11"/>
    <p:sldId id="268" r:id="rId12"/>
    <p:sldId id="269" r:id="rId13"/>
    <p:sldId id="270" r:id="rId14"/>
    <p:sldId id="329" r:id="rId15"/>
    <p:sldId id="272" r:id="rId16"/>
    <p:sldId id="273" r:id="rId17"/>
    <p:sldId id="274" r:id="rId18"/>
    <p:sldId id="275" r:id="rId19"/>
    <p:sldId id="276" r:id="rId20"/>
    <p:sldId id="277" r:id="rId21"/>
    <p:sldId id="278" r:id="rId22"/>
    <p:sldId id="280" r:id="rId23"/>
    <p:sldId id="281" r:id="rId24"/>
    <p:sldId id="282" r:id="rId25"/>
    <p:sldId id="330" r:id="rId26"/>
    <p:sldId id="285" r:id="rId27"/>
    <p:sldId id="286" r:id="rId28"/>
    <p:sldId id="287" r:id="rId29"/>
    <p:sldId id="288" r:id="rId30"/>
    <p:sldId id="289" r:id="rId31"/>
    <p:sldId id="290" r:id="rId32"/>
    <p:sldId id="291" r:id="rId33"/>
    <p:sldId id="292" r:id="rId34"/>
    <p:sldId id="294" r:id="rId35"/>
    <p:sldId id="293" r:id="rId36"/>
    <p:sldId id="295" r:id="rId37"/>
    <p:sldId id="296" r:id="rId38"/>
    <p:sldId id="297" r:id="rId39"/>
    <p:sldId id="331"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32" r:id="rId53"/>
    <p:sldId id="312" r:id="rId54"/>
    <p:sldId id="313" r:id="rId55"/>
    <p:sldId id="314" r:id="rId56"/>
    <p:sldId id="333" r:id="rId57"/>
    <p:sldId id="316" r:id="rId58"/>
    <p:sldId id="322" r:id="rId59"/>
    <p:sldId id="323" r:id="rId60"/>
    <p:sldId id="325" r:id="rId61"/>
    <p:sldId id="334" r:id="rId62"/>
    <p:sldId id="327" r:id="rId63"/>
    <p:sldId id="328" r:id="rId64"/>
    <p:sldId id="33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AC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p:scale>
          <a:sx n="84" d="100"/>
          <a:sy n="84" d="100"/>
        </p:scale>
        <p:origin x="81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F48D2-8E10-4952-AE12-3F2DFFF47269}"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FCF79E-E9B1-4363-88D0-57F9519A17EF}" type="slidenum">
              <a:rPr lang="en-US" smtClean="0"/>
              <a:t>‹#›</a:t>
            </a:fld>
            <a:endParaRPr lang="en-US"/>
          </a:p>
        </p:txBody>
      </p:sp>
    </p:spTree>
    <p:extLst>
      <p:ext uri="{BB962C8B-B14F-4D97-AF65-F5344CB8AC3E}">
        <p14:creationId xmlns:p14="http://schemas.microsoft.com/office/powerpoint/2010/main" val="218761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FCF79E-E9B1-4363-88D0-57F9519A17EF}" type="slidenum">
              <a:rPr lang="en-US" smtClean="0"/>
              <a:t>1</a:t>
            </a:fld>
            <a:endParaRPr lang="en-US"/>
          </a:p>
        </p:txBody>
      </p:sp>
    </p:spTree>
    <p:extLst>
      <p:ext uri="{BB962C8B-B14F-4D97-AF65-F5344CB8AC3E}">
        <p14:creationId xmlns:p14="http://schemas.microsoft.com/office/powerpoint/2010/main" val="44349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FCF79E-E9B1-4363-88D0-57F9519A17EF}" type="slidenum">
              <a:rPr lang="en-US" smtClean="0"/>
              <a:t>33</a:t>
            </a:fld>
            <a:endParaRPr lang="en-US"/>
          </a:p>
        </p:txBody>
      </p:sp>
    </p:spTree>
    <p:extLst>
      <p:ext uri="{BB962C8B-B14F-4D97-AF65-F5344CB8AC3E}">
        <p14:creationId xmlns:p14="http://schemas.microsoft.com/office/powerpoint/2010/main" val="87147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FCF79E-E9B1-4363-88D0-57F9519A17EF}" type="slidenum">
              <a:rPr lang="en-US" smtClean="0"/>
              <a:t>46</a:t>
            </a:fld>
            <a:endParaRPr lang="en-US"/>
          </a:p>
        </p:txBody>
      </p:sp>
    </p:spTree>
    <p:extLst>
      <p:ext uri="{BB962C8B-B14F-4D97-AF65-F5344CB8AC3E}">
        <p14:creationId xmlns:p14="http://schemas.microsoft.com/office/powerpoint/2010/main" val="3493870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7F3E8-95E6-FAA6-B674-377A475280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1A1FB5-803E-BF3E-94D3-702377BAD9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A4A3AB-4082-A494-7D45-B011E36C0F74}"/>
              </a:ext>
            </a:extLst>
          </p:cNvPr>
          <p:cNvSpPr>
            <a:spLocks noGrp="1"/>
          </p:cNvSpPr>
          <p:nvPr>
            <p:ph type="dt" sz="half" idx="10"/>
          </p:nvPr>
        </p:nvSpPr>
        <p:spPr/>
        <p:txBody>
          <a:bodyPr/>
          <a:lstStyle/>
          <a:p>
            <a:fld id="{63CDB607-B10E-4A26-B733-623F04EE4044}" type="datetimeFigureOut">
              <a:rPr lang="en-US" smtClean="0"/>
              <a:t>9/23/2024</a:t>
            </a:fld>
            <a:endParaRPr lang="en-US"/>
          </a:p>
        </p:txBody>
      </p:sp>
      <p:sp>
        <p:nvSpPr>
          <p:cNvPr id="5" name="Footer Placeholder 4">
            <a:extLst>
              <a:ext uri="{FF2B5EF4-FFF2-40B4-BE49-F238E27FC236}">
                <a16:creationId xmlns:a16="http://schemas.microsoft.com/office/drawing/2014/main" id="{1D267D77-D9AA-649F-226F-9B552D6BC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22910-E10B-AA8B-E0FE-FFF04D122EC5}"/>
              </a:ext>
            </a:extLst>
          </p:cNvPr>
          <p:cNvSpPr>
            <a:spLocks noGrp="1"/>
          </p:cNvSpPr>
          <p:nvPr>
            <p:ph type="sldNum" sz="quarter" idx="12"/>
          </p:nvPr>
        </p:nvSpPr>
        <p:spPr/>
        <p:txBody>
          <a:bodyPr/>
          <a:lstStyle/>
          <a:p>
            <a:fld id="{4291EEA5-07BF-48F6-A289-55479CBF59FD}" type="slidenum">
              <a:rPr lang="en-US" smtClean="0"/>
              <a:t>‹#›</a:t>
            </a:fld>
            <a:endParaRPr lang="en-US"/>
          </a:p>
        </p:txBody>
      </p:sp>
    </p:spTree>
    <p:extLst>
      <p:ext uri="{BB962C8B-B14F-4D97-AF65-F5344CB8AC3E}">
        <p14:creationId xmlns:p14="http://schemas.microsoft.com/office/powerpoint/2010/main" val="4184803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69861-E510-C6C5-45A1-2EE8A3591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EC7705-8B06-1ECD-283B-904098AAB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8E1C2-F101-487A-15A4-8879B52D7F60}"/>
              </a:ext>
            </a:extLst>
          </p:cNvPr>
          <p:cNvSpPr>
            <a:spLocks noGrp="1"/>
          </p:cNvSpPr>
          <p:nvPr>
            <p:ph type="dt" sz="half" idx="10"/>
          </p:nvPr>
        </p:nvSpPr>
        <p:spPr/>
        <p:txBody>
          <a:bodyPr/>
          <a:lstStyle/>
          <a:p>
            <a:fld id="{63CDB607-B10E-4A26-B733-623F04EE4044}" type="datetimeFigureOut">
              <a:rPr lang="en-US" smtClean="0"/>
              <a:t>9/23/2024</a:t>
            </a:fld>
            <a:endParaRPr lang="en-US"/>
          </a:p>
        </p:txBody>
      </p:sp>
      <p:sp>
        <p:nvSpPr>
          <p:cNvPr id="5" name="Footer Placeholder 4">
            <a:extLst>
              <a:ext uri="{FF2B5EF4-FFF2-40B4-BE49-F238E27FC236}">
                <a16:creationId xmlns:a16="http://schemas.microsoft.com/office/drawing/2014/main" id="{F4E3697A-8049-A73F-CCCD-425BF0535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7BD8B-6860-659E-347D-4C39D1957611}"/>
              </a:ext>
            </a:extLst>
          </p:cNvPr>
          <p:cNvSpPr>
            <a:spLocks noGrp="1"/>
          </p:cNvSpPr>
          <p:nvPr>
            <p:ph type="sldNum" sz="quarter" idx="12"/>
          </p:nvPr>
        </p:nvSpPr>
        <p:spPr/>
        <p:txBody>
          <a:bodyPr/>
          <a:lstStyle/>
          <a:p>
            <a:fld id="{4291EEA5-07BF-48F6-A289-55479CBF59FD}" type="slidenum">
              <a:rPr lang="en-US" smtClean="0"/>
              <a:t>‹#›</a:t>
            </a:fld>
            <a:endParaRPr lang="en-US"/>
          </a:p>
        </p:txBody>
      </p:sp>
    </p:spTree>
    <p:extLst>
      <p:ext uri="{BB962C8B-B14F-4D97-AF65-F5344CB8AC3E}">
        <p14:creationId xmlns:p14="http://schemas.microsoft.com/office/powerpoint/2010/main" val="1946227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777705-BEAC-CF18-7005-DE77EA7B1E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99F5F-621D-0CFF-1FD6-B96AE63E3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CB275-22F7-96A2-8088-06E47D2FD237}"/>
              </a:ext>
            </a:extLst>
          </p:cNvPr>
          <p:cNvSpPr>
            <a:spLocks noGrp="1"/>
          </p:cNvSpPr>
          <p:nvPr>
            <p:ph type="dt" sz="half" idx="10"/>
          </p:nvPr>
        </p:nvSpPr>
        <p:spPr/>
        <p:txBody>
          <a:bodyPr/>
          <a:lstStyle/>
          <a:p>
            <a:fld id="{63CDB607-B10E-4A26-B733-623F04EE4044}" type="datetimeFigureOut">
              <a:rPr lang="en-US" smtClean="0"/>
              <a:t>9/23/2024</a:t>
            </a:fld>
            <a:endParaRPr lang="en-US"/>
          </a:p>
        </p:txBody>
      </p:sp>
      <p:sp>
        <p:nvSpPr>
          <p:cNvPr id="5" name="Footer Placeholder 4">
            <a:extLst>
              <a:ext uri="{FF2B5EF4-FFF2-40B4-BE49-F238E27FC236}">
                <a16:creationId xmlns:a16="http://schemas.microsoft.com/office/drawing/2014/main" id="{B4CADEB1-8BDE-59EA-F71A-14109A04AA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1F3BE-8521-1C6B-8AE7-D72E41388ED9}"/>
              </a:ext>
            </a:extLst>
          </p:cNvPr>
          <p:cNvSpPr>
            <a:spLocks noGrp="1"/>
          </p:cNvSpPr>
          <p:nvPr>
            <p:ph type="sldNum" sz="quarter" idx="12"/>
          </p:nvPr>
        </p:nvSpPr>
        <p:spPr/>
        <p:txBody>
          <a:bodyPr/>
          <a:lstStyle/>
          <a:p>
            <a:fld id="{4291EEA5-07BF-48F6-A289-55479CBF59FD}" type="slidenum">
              <a:rPr lang="en-US" smtClean="0"/>
              <a:t>‹#›</a:t>
            </a:fld>
            <a:endParaRPr lang="en-US"/>
          </a:p>
        </p:txBody>
      </p:sp>
    </p:spTree>
    <p:extLst>
      <p:ext uri="{BB962C8B-B14F-4D97-AF65-F5344CB8AC3E}">
        <p14:creationId xmlns:p14="http://schemas.microsoft.com/office/powerpoint/2010/main" val="2095376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61FB1-6CBF-152F-AD34-E723E6B6C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15B63E-6042-99A1-B10C-9C7FF18B86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84C63-55A3-00B9-8803-C7FE045BFFD3}"/>
              </a:ext>
            </a:extLst>
          </p:cNvPr>
          <p:cNvSpPr>
            <a:spLocks noGrp="1"/>
          </p:cNvSpPr>
          <p:nvPr>
            <p:ph type="dt" sz="half" idx="10"/>
          </p:nvPr>
        </p:nvSpPr>
        <p:spPr/>
        <p:txBody>
          <a:bodyPr/>
          <a:lstStyle/>
          <a:p>
            <a:fld id="{63CDB607-B10E-4A26-B733-623F04EE4044}" type="datetimeFigureOut">
              <a:rPr lang="en-US" smtClean="0"/>
              <a:t>9/23/2024</a:t>
            </a:fld>
            <a:endParaRPr lang="en-US"/>
          </a:p>
        </p:txBody>
      </p:sp>
      <p:sp>
        <p:nvSpPr>
          <p:cNvPr id="5" name="Footer Placeholder 4">
            <a:extLst>
              <a:ext uri="{FF2B5EF4-FFF2-40B4-BE49-F238E27FC236}">
                <a16:creationId xmlns:a16="http://schemas.microsoft.com/office/drawing/2014/main" id="{AE2FC6A9-D560-F62A-756A-86B04ACF8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07E95-753E-5210-101D-4649FE0D04D1}"/>
              </a:ext>
            </a:extLst>
          </p:cNvPr>
          <p:cNvSpPr>
            <a:spLocks noGrp="1"/>
          </p:cNvSpPr>
          <p:nvPr>
            <p:ph type="sldNum" sz="quarter" idx="12"/>
          </p:nvPr>
        </p:nvSpPr>
        <p:spPr/>
        <p:txBody>
          <a:bodyPr/>
          <a:lstStyle/>
          <a:p>
            <a:fld id="{4291EEA5-07BF-48F6-A289-55479CBF59FD}" type="slidenum">
              <a:rPr lang="en-US" smtClean="0"/>
              <a:t>‹#›</a:t>
            </a:fld>
            <a:endParaRPr lang="en-US"/>
          </a:p>
        </p:txBody>
      </p:sp>
    </p:spTree>
    <p:extLst>
      <p:ext uri="{BB962C8B-B14F-4D97-AF65-F5344CB8AC3E}">
        <p14:creationId xmlns:p14="http://schemas.microsoft.com/office/powerpoint/2010/main" val="124781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95EF-46A0-DA48-68FC-A9368C459D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BC7F5D-1120-A4EA-10C3-8DC102D74A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77076-D6D2-8558-AECA-52051B9D41EC}"/>
              </a:ext>
            </a:extLst>
          </p:cNvPr>
          <p:cNvSpPr>
            <a:spLocks noGrp="1"/>
          </p:cNvSpPr>
          <p:nvPr>
            <p:ph type="dt" sz="half" idx="10"/>
          </p:nvPr>
        </p:nvSpPr>
        <p:spPr/>
        <p:txBody>
          <a:bodyPr/>
          <a:lstStyle/>
          <a:p>
            <a:fld id="{63CDB607-B10E-4A26-B733-623F04EE4044}" type="datetimeFigureOut">
              <a:rPr lang="en-US" smtClean="0"/>
              <a:t>9/23/2024</a:t>
            </a:fld>
            <a:endParaRPr lang="en-US"/>
          </a:p>
        </p:txBody>
      </p:sp>
      <p:sp>
        <p:nvSpPr>
          <p:cNvPr id="5" name="Footer Placeholder 4">
            <a:extLst>
              <a:ext uri="{FF2B5EF4-FFF2-40B4-BE49-F238E27FC236}">
                <a16:creationId xmlns:a16="http://schemas.microsoft.com/office/drawing/2014/main" id="{07E0CB6D-610D-0E61-11C6-6B055D703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F4B62-6CC9-9A71-CA93-1447CC6D7304}"/>
              </a:ext>
            </a:extLst>
          </p:cNvPr>
          <p:cNvSpPr>
            <a:spLocks noGrp="1"/>
          </p:cNvSpPr>
          <p:nvPr>
            <p:ph type="sldNum" sz="quarter" idx="12"/>
          </p:nvPr>
        </p:nvSpPr>
        <p:spPr/>
        <p:txBody>
          <a:bodyPr/>
          <a:lstStyle/>
          <a:p>
            <a:fld id="{4291EEA5-07BF-48F6-A289-55479CBF59FD}" type="slidenum">
              <a:rPr lang="en-US" smtClean="0"/>
              <a:t>‹#›</a:t>
            </a:fld>
            <a:endParaRPr lang="en-US"/>
          </a:p>
        </p:txBody>
      </p:sp>
    </p:spTree>
    <p:extLst>
      <p:ext uri="{BB962C8B-B14F-4D97-AF65-F5344CB8AC3E}">
        <p14:creationId xmlns:p14="http://schemas.microsoft.com/office/powerpoint/2010/main" val="226983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440D-D200-16F0-E4F5-3868FBB981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0EAEAF-5AE4-9285-006A-1D17ACFFE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CF3807-CE64-258F-C7A5-3D7CEF467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E8420-1609-657D-80A3-D91775190D8A}"/>
              </a:ext>
            </a:extLst>
          </p:cNvPr>
          <p:cNvSpPr>
            <a:spLocks noGrp="1"/>
          </p:cNvSpPr>
          <p:nvPr>
            <p:ph type="dt" sz="half" idx="10"/>
          </p:nvPr>
        </p:nvSpPr>
        <p:spPr/>
        <p:txBody>
          <a:bodyPr/>
          <a:lstStyle/>
          <a:p>
            <a:fld id="{63CDB607-B10E-4A26-B733-623F04EE4044}" type="datetimeFigureOut">
              <a:rPr lang="en-US" smtClean="0"/>
              <a:t>9/23/2024</a:t>
            </a:fld>
            <a:endParaRPr lang="en-US"/>
          </a:p>
        </p:txBody>
      </p:sp>
      <p:sp>
        <p:nvSpPr>
          <p:cNvPr id="6" name="Footer Placeholder 5">
            <a:extLst>
              <a:ext uri="{FF2B5EF4-FFF2-40B4-BE49-F238E27FC236}">
                <a16:creationId xmlns:a16="http://schemas.microsoft.com/office/drawing/2014/main" id="{D6DA02A0-E8E8-6716-C22B-F0FA150EA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D9DCD-A717-BCBF-4491-43066373CF07}"/>
              </a:ext>
            </a:extLst>
          </p:cNvPr>
          <p:cNvSpPr>
            <a:spLocks noGrp="1"/>
          </p:cNvSpPr>
          <p:nvPr>
            <p:ph type="sldNum" sz="quarter" idx="12"/>
          </p:nvPr>
        </p:nvSpPr>
        <p:spPr/>
        <p:txBody>
          <a:bodyPr/>
          <a:lstStyle/>
          <a:p>
            <a:fld id="{4291EEA5-07BF-48F6-A289-55479CBF59FD}" type="slidenum">
              <a:rPr lang="en-US" smtClean="0"/>
              <a:t>‹#›</a:t>
            </a:fld>
            <a:endParaRPr lang="en-US"/>
          </a:p>
        </p:txBody>
      </p:sp>
    </p:spTree>
    <p:extLst>
      <p:ext uri="{BB962C8B-B14F-4D97-AF65-F5344CB8AC3E}">
        <p14:creationId xmlns:p14="http://schemas.microsoft.com/office/powerpoint/2010/main" val="382974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EB8B8-2AD8-1222-77D2-56614FC90C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0AA37F-CEB8-C2ED-99D0-72E956332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F072E3-0A31-4853-CE30-8AB502640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F4980E-1CEA-1CD9-750C-8EB302670D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18F985-E9AD-ED5B-2A66-3ADA80B7D2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51D03-B2EF-1413-CACB-A0105F5AF34C}"/>
              </a:ext>
            </a:extLst>
          </p:cNvPr>
          <p:cNvSpPr>
            <a:spLocks noGrp="1"/>
          </p:cNvSpPr>
          <p:nvPr>
            <p:ph type="dt" sz="half" idx="10"/>
          </p:nvPr>
        </p:nvSpPr>
        <p:spPr/>
        <p:txBody>
          <a:bodyPr/>
          <a:lstStyle/>
          <a:p>
            <a:fld id="{63CDB607-B10E-4A26-B733-623F04EE4044}" type="datetimeFigureOut">
              <a:rPr lang="en-US" smtClean="0"/>
              <a:t>9/23/2024</a:t>
            </a:fld>
            <a:endParaRPr lang="en-US"/>
          </a:p>
        </p:txBody>
      </p:sp>
      <p:sp>
        <p:nvSpPr>
          <p:cNvPr id="8" name="Footer Placeholder 7">
            <a:extLst>
              <a:ext uri="{FF2B5EF4-FFF2-40B4-BE49-F238E27FC236}">
                <a16:creationId xmlns:a16="http://schemas.microsoft.com/office/drawing/2014/main" id="{46EA0558-920C-7CC2-3E91-9CD6D08189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08AEE7-752A-5625-C854-4DA72463B158}"/>
              </a:ext>
            </a:extLst>
          </p:cNvPr>
          <p:cNvSpPr>
            <a:spLocks noGrp="1"/>
          </p:cNvSpPr>
          <p:nvPr>
            <p:ph type="sldNum" sz="quarter" idx="12"/>
          </p:nvPr>
        </p:nvSpPr>
        <p:spPr/>
        <p:txBody>
          <a:bodyPr/>
          <a:lstStyle/>
          <a:p>
            <a:fld id="{4291EEA5-07BF-48F6-A289-55479CBF59FD}" type="slidenum">
              <a:rPr lang="en-US" smtClean="0"/>
              <a:t>‹#›</a:t>
            </a:fld>
            <a:endParaRPr lang="en-US"/>
          </a:p>
        </p:txBody>
      </p:sp>
    </p:spTree>
    <p:extLst>
      <p:ext uri="{BB962C8B-B14F-4D97-AF65-F5344CB8AC3E}">
        <p14:creationId xmlns:p14="http://schemas.microsoft.com/office/powerpoint/2010/main" val="2596843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3178-1057-7A19-4871-5993B05250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459890-95B5-E69E-ED2F-7F83E6F3DE11}"/>
              </a:ext>
            </a:extLst>
          </p:cNvPr>
          <p:cNvSpPr>
            <a:spLocks noGrp="1"/>
          </p:cNvSpPr>
          <p:nvPr>
            <p:ph type="dt" sz="half" idx="10"/>
          </p:nvPr>
        </p:nvSpPr>
        <p:spPr/>
        <p:txBody>
          <a:bodyPr/>
          <a:lstStyle/>
          <a:p>
            <a:fld id="{63CDB607-B10E-4A26-B733-623F04EE4044}" type="datetimeFigureOut">
              <a:rPr lang="en-US" smtClean="0"/>
              <a:t>9/23/2024</a:t>
            </a:fld>
            <a:endParaRPr lang="en-US"/>
          </a:p>
        </p:txBody>
      </p:sp>
      <p:sp>
        <p:nvSpPr>
          <p:cNvPr id="4" name="Footer Placeholder 3">
            <a:extLst>
              <a:ext uri="{FF2B5EF4-FFF2-40B4-BE49-F238E27FC236}">
                <a16:creationId xmlns:a16="http://schemas.microsoft.com/office/drawing/2014/main" id="{5F59C686-51D1-DBE7-C3C2-9A07A3F78C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08A105-A16C-A4E0-FCB5-8E82B317D0EE}"/>
              </a:ext>
            </a:extLst>
          </p:cNvPr>
          <p:cNvSpPr>
            <a:spLocks noGrp="1"/>
          </p:cNvSpPr>
          <p:nvPr>
            <p:ph type="sldNum" sz="quarter" idx="12"/>
          </p:nvPr>
        </p:nvSpPr>
        <p:spPr/>
        <p:txBody>
          <a:bodyPr/>
          <a:lstStyle/>
          <a:p>
            <a:fld id="{4291EEA5-07BF-48F6-A289-55479CBF59FD}" type="slidenum">
              <a:rPr lang="en-US" smtClean="0"/>
              <a:t>‹#›</a:t>
            </a:fld>
            <a:endParaRPr lang="en-US"/>
          </a:p>
        </p:txBody>
      </p:sp>
    </p:spTree>
    <p:extLst>
      <p:ext uri="{BB962C8B-B14F-4D97-AF65-F5344CB8AC3E}">
        <p14:creationId xmlns:p14="http://schemas.microsoft.com/office/powerpoint/2010/main" val="371835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0EC9B6-EF8D-499B-10EB-0E6A6A137757}"/>
              </a:ext>
            </a:extLst>
          </p:cNvPr>
          <p:cNvSpPr>
            <a:spLocks noGrp="1"/>
          </p:cNvSpPr>
          <p:nvPr>
            <p:ph type="dt" sz="half" idx="10"/>
          </p:nvPr>
        </p:nvSpPr>
        <p:spPr/>
        <p:txBody>
          <a:bodyPr/>
          <a:lstStyle/>
          <a:p>
            <a:fld id="{63CDB607-B10E-4A26-B733-623F04EE4044}" type="datetimeFigureOut">
              <a:rPr lang="en-US" smtClean="0"/>
              <a:t>9/23/2024</a:t>
            </a:fld>
            <a:endParaRPr lang="en-US"/>
          </a:p>
        </p:txBody>
      </p:sp>
      <p:sp>
        <p:nvSpPr>
          <p:cNvPr id="3" name="Footer Placeholder 2">
            <a:extLst>
              <a:ext uri="{FF2B5EF4-FFF2-40B4-BE49-F238E27FC236}">
                <a16:creationId xmlns:a16="http://schemas.microsoft.com/office/drawing/2014/main" id="{F01D6457-93DF-1476-34A2-083E541CF9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6FD2C8-7943-3830-A000-13D4412DDB4C}"/>
              </a:ext>
            </a:extLst>
          </p:cNvPr>
          <p:cNvSpPr>
            <a:spLocks noGrp="1"/>
          </p:cNvSpPr>
          <p:nvPr>
            <p:ph type="sldNum" sz="quarter" idx="12"/>
          </p:nvPr>
        </p:nvSpPr>
        <p:spPr/>
        <p:txBody>
          <a:bodyPr/>
          <a:lstStyle/>
          <a:p>
            <a:fld id="{4291EEA5-07BF-48F6-A289-55479CBF59FD}" type="slidenum">
              <a:rPr lang="en-US" smtClean="0"/>
              <a:t>‹#›</a:t>
            </a:fld>
            <a:endParaRPr lang="en-US"/>
          </a:p>
        </p:txBody>
      </p:sp>
    </p:spTree>
    <p:extLst>
      <p:ext uri="{BB962C8B-B14F-4D97-AF65-F5344CB8AC3E}">
        <p14:creationId xmlns:p14="http://schemas.microsoft.com/office/powerpoint/2010/main" val="3926783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EFB37-D7EC-937D-CB4C-8ED801E382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D4FAC7-1969-3C46-B16C-D27B19FCC5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3DDCE9-1475-32BF-B280-7A92937E25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5658DF-0BF2-2E2D-600C-503C5DAC9A3E}"/>
              </a:ext>
            </a:extLst>
          </p:cNvPr>
          <p:cNvSpPr>
            <a:spLocks noGrp="1"/>
          </p:cNvSpPr>
          <p:nvPr>
            <p:ph type="dt" sz="half" idx="10"/>
          </p:nvPr>
        </p:nvSpPr>
        <p:spPr/>
        <p:txBody>
          <a:bodyPr/>
          <a:lstStyle/>
          <a:p>
            <a:fld id="{63CDB607-B10E-4A26-B733-623F04EE4044}" type="datetimeFigureOut">
              <a:rPr lang="en-US" smtClean="0"/>
              <a:t>9/23/2024</a:t>
            </a:fld>
            <a:endParaRPr lang="en-US"/>
          </a:p>
        </p:txBody>
      </p:sp>
      <p:sp>
        <p:nvSpPr>
          <p:cNvPr id="6" name="Footer Placeholder 5">
            <a:extLst>
              <a:ext uri="{FF2B5EF4-FFF2-40B4-BE49-F238E27FC236}">
                <a16:creationId xmlns:a16="http://schemas.microsoft.com/office/drawing/2014/main" id="{51D8CD52-A8B1-19C0-2601-DC7A1715E0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FFB29-47D1-6559-1AE1-995DF358235E}"/>
              </a:ext>
            </a:extLst>
          </p:cNvPr>
          <p:cNvSpPr>
            <a:spLocks noGrp="1"/>
          </p:cNvSpPr>
          <p:nvPr>
            <p:ph type="sldNum" sz="quarter" idx="12"/>
          </p:nvPr>
        </p:nvSpPr>
        <p:spPr/>
        <p:txBody>
          <a:bodyPr/>
          <a:lstStyle/>
          <a:p>
            <a:fld id="{4291EEA5-07BF-48F6-A289-55479CBF59FD}" type="slidenum">
              <a:rPr lang="en-US" smtClean="0"/>
              <a:t>‹#›</a:t>
            </a:fld>
            <a:endParaRPr lang="en-US"/>
          </a:p>
        </p:txBody>
      </p:sp>
    </p:spTree>
    <p:extLst>
      <p:ext uri="{BB962C8B-B14F-4D97-AF65-F5344CB8AC3E}">
        <p14:creationId xmlns:p14="http://schemas.microsoft.com/office/powerpoint/2010/main" val="330420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80F85-9934-211E-8C2A-EE273A72F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9CB570-76FA-BB26-F214-71917CEE3C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DA4145-9A3C-7F45-6437-BEF3444AC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496B1-5D6C-BAA0-73E4-756E0EA110D9}"/>
              </a:ext>
            </a:extLst>
          </p:cNvPr>
          <p:cNvSpPr>
            <a:spLocks noGrp="1"/>
          </p:cNvSpPr>
          <p:nvPr>
            <p:ph type="dt" sz="half" idx="10"/>
          </p:nvPr>
        </p:nvSpPr>
        <p:spPr/>
        <p:txBody>
          <a:bodyPr/>
          <a:lstStyle/>
          <a:p>
            <a:fld id="{63CDB607-B10E-4A26-B733-623F04EE4044}" type="datetimeFigureOut">
              <a:rPr lang="en-US" smtClean="0"/>
              <a:t>9/23/2024</a:t>
            </a:fld>
            <a:endParaRPr lang="en-US"/>
          </a:p>
        </p:txBody>
      </p:sp>
      <p:sp>
        <p:nvSpPr>
          <p:cNvPr id="6" name="Footer Placeholder 5">
            <a:extLst>
              <a:ext uri="{FF2B5EF4-FFF2-40B4-BE49-F238E27FC236}">
                <a16:creationId xmlns:a16="http://schemas.microsoft.com/office/drawing/2014/main" id="{3E273B87-3BD8-6E1B-857C-CE2A1DE3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4C79BB-EC04-E196-6C47-2923624675A3}"/>
              </a:ext>
            </a:extLst>
          </p:cNvPr>
          <p:cNvSpPr>
            <a:spLocks noGrp="1"/>
          </p:cNvSpPr>
          <p:nvPr>
            <p:ph type="sldNum" sz="quarter" idx="12"/>
          </p:nvPr>
        </p:nvSpPr>
        <p:spPr/>
        <p:txBody>
          <a:bodyPr/>
          <a:lstStyle/>
          <a:p>
            <a:fld id="{4291EEA5-07BF-48F6-A289-55479CBF59FD}" type="slidenum">
              <a:rPr lang="en-US" smtClean="0"/>
              <a:t>‹#›</a:t>
            </a:fld>
            <a:endParaRPr lang="en-US"/>
          </a:p>
        </p:txBody>
      </p:sp>
    </p:spTree>
    <p:extLst>
      <p:ext uri="{BB962C8B-B14F-4D97-AF65-F5344CB8AC3E}">
        <p14:creationId xmlns:p14="http://schemas.microsoft.com/office/powerpoint/2010/main" val="1720126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DE3AF-B4A9-0E53-5735-90DE3E565D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6F40CB-4D93-AF59-B05B-1F0C093CF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E737C-05C1-F607-16EE-35A42EBA9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CDB607-B10E-4A26-B733-623F04EE4044}" type="datetimeFigureOut">
              <a:rPr lang="en-US" smtClean="0"/>
              <a:t>9/23/2024</a:t>
            </a:fld>
            <a:endParaRPr lang="en-US"/>
          </a:p>
        </p:txBody>
      </p:sp>
      <p:sp>
        <p:nvSpPr>
          <p:cNvPr id="5" name="Footer Placeholder 4">
            <a:extLst>
              <a:ext uri="{FF2B5EF4-FFF2-40B4-BE49-F238E27FC236}">
                <a16:creationId xmlns:a16="http://schemas.microsoft.com/office/drawing/2014/main" id="{DA214D90-D2F7-49C0-61F2-0E5A097D0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705380-C6B4-A79E-135F-AE72537D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91EEA5-07BF-48F6-A289-55479CBF59FD}" type="slidenum">
              <a:rPr lang="en-US" smtClean="0"/>
              <a:t>‹#›</a:t>
            </a:fld>
            <a:endParaRPr lang="en-US"/>
          </a:p>
        </p:txBody>
      </p:sp>
    </p:spTree>
    <p:extLst>
      <p:ext uri="{BB962C8B-B14F-4D97-AF65-F5344CB8AC3E}">
        <p14:creationId xmlns:p14="http://schemas.microsoft.com/office/powerpoint/2010/main" val="2061969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0.png"/><Relationship Id="rId26" Type="http://schemas.openxmlformats.org/officeDocument/2006/relationships/image" Target="../media/image14.jpg"/><Relationship Id="rId3" Type="http://schemas.openxmlformats.org/officeDocument/2006/relationships/image" Target="../media/image2.png"/><Relationship Id="rId21" Type="http://schemas.openxmlformats.org/officeDocument/2006/relationships/hyperlink" Target="https://www.apple.com/itunes/" TargetMode="External"/><Relationship Id="rId34" Type="http://schemas.openxmlformats.org/officeDocument/2006/relationships/image" Target="../media/image18.jpg"/><Relationship Id="rId7" Type="http://schemas.openxmlformats.org/officeDocument/2006/relationships/image" Target="../media/image4.png"/><Relationship Id="rId12" Type="http://schemas.openxmlformats.org/officeDocument/2006/relationships/hyperlink" Target="https://support.microsoft.com/en-us/windows/find-and-open-file-explorer-ef370130-1cca-9dc5-e0df-2f7416fe1cb1" TargetMode="External"/><Relationship Id="rId17" Type="http://schemas.openxmlformats.org/officeDocument/2006/relationships/hyperlink" Target="https://discord.com/" TargetMode="External"/><Relationship Id="rId25" Type="http://schemas.openxmlformats.org/officeDocument/2006/relationships/slide" Target="slide15.xml"/><Relationship Id="rId33" Type="http://schemas.openxmlformats.org/officeDocument/2006/relationships/slide" Target="slide40.xml"/><Relationship Id="rId2" Type="http://schemas.openxmlformats.org/officeDocument/2006/relationships/image" Target="../media/image1.jpeg"/><Relationship Id="rId16" Type="http://schemas.openxmlformats.org/officeDocument/2006/relationships/image" Target="../media/image9.jpeg"/><Relationship Id="rId20" Type="http://schemas.openxmlformats.org/officeDocument/2006/relationships/image" Target="../media/image11.png"/><Relationship Id="rId29"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hyperlink" Target="https://www.google.com/keep/" TargetMode="External"/><Relationship Id="rId11" Type="http://schemas.openxmlformats.org/officeDocument/2006/relationships/image" Target="../media/image6.jpeg"/><Relationship Id="rId24" Type="http://schemas.openxmlformats.org/officeDocument/2006/relationships/image" Target="../media/image13.jpg"/><Relationship Id="rId32" Type="http://schemas.openxmlformats.org/officeDocument/2006/relationships/image" Target="../media/image17.jpg"/><Relationship Id="rId5" Type="http://schemas.openxmlformats.org/officeDocument/2006/relationships/image" Target="../media/image3.png"/><Relationship Id="rId15" Type="http://schemas.openxmlformats.org/officeDocument/2006/relationships/hyperlink" Target="https://weather.com/weather/today/l/Florence+AL?canonicalCityId=29d5e6cb7f4011c532aea308944b4e619eb050833bea7aaea1e807f1660aa78e" TargetMode="External"/><Relationship Id="rId23" Type="http://schemas.openxmlformats.org/officeDocument/2006/relationships/slide" Target="slide3.xml"/><Relationship Id="rId28" Type="http://schemas.openxmlformats.org/officeDocument/2006/relationships/image" Target="../media/image15.jpeg"/><Relationship Id="rId10" Type="http://schemas.openxmlformats.org/officeDocument/2006/relationships/hyperlink" Target="https://about.instagram.com/" TargetMode="External"/><Relationship Id="rId19" Type="http://schemas.openxmlformats.org/officeDocument/2006/relationships/hyperlink" Target="https://accounts.google.com/v3/signin/identifier?lp=1&amp;service=mail&amp;ifkv=ARpgrqc0cBoPi3CMOxfKLWj1gIGQ4xMTz6_HJcxBBqDeFjQ0D2kkEwRjHfe0KyqUO8eU3Yg8N8A5Cw&amp;ddm=0&amp;flowName=GlifWebSignIn&amp;flowEntry=ServiceLogin&amp;continue=https%3A%2F%2Fmail.google.com%2Fmail" TargetMode="External"/><Relationship Id="rId31" Type="http://schemas.openxmlformats.org/officeDocument/2006/relationships/slide" Target="slide57.xml"/><Relationship Id="rId4" Type="http://schemas.openxmlformats.org/officeDocument/2006/relationships/hyperlink" Target="https://www.google.com/" TargetMode="External"/><Relationship Id="rId9" Type="http://schemas.openxmlformats.org/officeDocument/2006/relationships/image" Target="../media/image5.jpeg"/><Relationship Id="rId14" Type="http://schemas.openxmlformats.org/officeDocument/2006/relationships/image" Target="../media/image8.svg"/><Relationship Id="rId22" Type="http://schemas.openxmlformats.org/officeDocument/2006/relationships/image" Target="../media/image12.png"/><Relationship Id="rId27" Type="http://schemas.openxmlformats.org/officeDocument/2006/relationships/slide" Target="slide53.xml"/><Relationship Id="rId30" Type="http://schemas.openxmlformats.org/officeDocument/2006/relationships/image" Target="../media/image16.jpeg"/><Relationship Id="rId8" Type="http://schemas.openxmlformats.org/officeDocument/2006/relationships/hyperlink" Target="https://finance.yahoo.com/quote/AAPL/"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0.png"/><Relationship Id="rId26" Type="http://schemas.openxmlformats.org/officeDocument/2006/relationships/image" Target="../media/image14.jpg"/><Relationship Id="rId3" Type="http://schemas.openxmlformats.org/officeDocument/2006/relationships/image" Target="../media/image2.png"/><Relationship Id="rId21" Type="http://schemas.openxmlformats.org/officeDocument/2006/relationships/hyperlink" Target="https://www.apple.com/itunes/" TargetMode="External"/><Relationship Id="rId34" Type="http://schemas.openxmlformats.org/officeDocument/2006/relationships/image" Target="../media/image18.jpg"/><Relationship Id="rId7" Type="http://schemas.openxmlformats.org/officeDocument/2006/relationships/image" Target="../media/image4.png"/><Relationship Id="rId12" Type="http://schemas.openxmlformats.org/officeDocument/2006/relationships/hyperlink" Target="https://support.microsoft.com/en-us/windows/find-and-open-file-explorer-ef370130-1cca-9dc5-e0df-2f7416fe1cb1" TargetMode="External"/><Relationship Id="rId17" Type="http://schemas.openxmlformats.org/officeDocument/2006/relationships/hyperlink" Target="https://discord.com/" TargetMode="External"/><Relationship Id="rId25" Type="http://schemas.openxmlformats.org/officeDocument/2006/relationships/slide" Target="slide15.xml"/><Relationship Id="rId33" Type="http://schemas.openxmlformats.org/officeDocument/2006/relationships/slide" Target="slide40.xml"/><Relationship Id="rId2" Type="http://schemas.openxmlformats.org/officeDocument/2006/relationships/image" Target="../media/image1.jpeg"/><Relationship Id="rId16" Type="http://schemas.openxmlformats.org/officeDocument/2006/relationships/image" Target="../media/image9.jpeg"/><Relationship Id="rId20" Type="http://schemas.openxmlformats.org/officeDocument/2006/relationships/image" Target="../media/image11.png"/><Relationship Id="rId29"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hyperlink" Target="https://www.google.com/keep/" TargetMode="External"/><Relationship Id="rId11" Type="http://schemas.openxmlformats.org/officeDocument/2006/relationships/image" Target="../media/image6.jpeg"/><Relationship Id="rId24" Type="http://schemas.openxmlformats.org/officeDocument/2006/relationships/image" Target="../media/image13.jpg"/><Relationship Id="rId32" Type="http://schemas.openxmlformats.org/officeDocument/2006/relationships/image" Target="../media/image17.jpg"/><Relationship Id="rId5" Type="http://schemas.openxmlformats.org/officeDocument/2006/relationships/image" Target="../media/image3.png"/><Relationship Id="rId15" Type="http://schemas.openxmlformats.org/officeDocument/2006/relationships/hyperlink" Target="https://weather.com/weather/today/l/Florence+AL?canonicalCityId=29d5e6cb7f4011c532aea308944b4e619eb050833bea7aaea1e807f1660aa78e" TargetMode="External"/><Relationship Id="rId23" Type="http://schemas.openxmlformats.org/officeDocument/2006/relationships/slide" Target="slide3.xml"/><Relationship Id="rId28" Type="http://schemas.openxmlformats.org/officeDocument/2006/relationships/image" Target="../media/image15.jpeg"/><Relationship Id="rId10" Type="http://schemas.openxmlformats.org/officeDocument/2006/relationships/hyperlink" Target="https://about.instagram.com/" TargetMode="External"/><Relationship Id="rId19" Type="http://schemas.openxmlformats.org/officeDocument/2006/relationships/hyperlink" Target="https://accounts.google.com/v3/signin/identifier?lp=1&amp;service=mail&amp;ifkv=ARpgrqc0cBoPi3CMOxfKLWj1gIGQ4xMTz6_HJcxBBqDeFjQ0D2kkEwRjHfe0KyqUO8eU3Yg8N8A5Cw&amp;ddm=0&amp;flowName=GlifWebSignIn&amp;flowEntry=ServiceLogin&amp;continue=https%3A%2F%2Fmail.google.com%2Fmail" TargetMode="External"/><Relationship Id="rId31" Type="http://schemas.openxmlformats.org/officeDocument/2006/relationships/slide" Target="slide57.xml"/><Relationship Id="rId4" Type="http://schemas.openxmlformats.org/officeDocument/2006/relationships/hyperlink" Target="https://www.google.com/" TargetMode="External"/><Relationship Id="rId9" Type="http://schemas.openxmlformats.org/officeDocument/2006/relationships/image" Target="../media/image5.jpeg"/><Relationship Id="rId14" Type="http://schemas.openxmlformats.org/officeDocument/2006/relationships/image" Target="../media/image8.svg"/><Relationship Id="rId22" Type="http://schemas.openxmlformats.org/officeDocument/2006/relationships/image" Target="../media/image12.png"/><Relationship Id="rId27" Type="http://schemas.openxmlformats.org/officeDocument/2006/relationships/slide" Target="slide53.xml"/><Relationship Id="rId30" Type="http://schemas.openxmlformats.org/officeDocument/2006/relationships/image" Target="../media/image16.jpeg"/><Relationship Id="rId8" Type="http://schemas.openxmlformats.org/officeDocument/2006/relationships/hyperlink" Target="https://finance.yahoo.com/quote/AAPL/" TargetMode="Externa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0.png"/><Relationship Id="rId26" Type="http://schemas.openxmlformats.org/officeDocument/2006/relationships/image" Target="../media/image14.jpg"/><Relationship Id="rId3" Type="http://schemas.openxmlformats.org/officeDocument/2006/relationships/image" Target="../media/image2.png"/><Relationship Id="rId21" Type="http://schemas.openxmlformats.org/officeDocument/2006/relationships/hyperlink" Target="https://www.apple.com/itunes/" TargetMode="External"/><Relationship Id="rId34" Type="http://schemas.openxmlformats.org/officeDocument/2006/relationships/image" Target="../media/image18.jpg"/><Relationship Id="rId7" Type="http://schemas.openxmlformats.org/officeDocument/2006/relationships/image" Target="../media/image4.png"/><Relationship Id="rId12" Type="http://schemas.openxmlformats.org/officeDocument/2006/relationships/hyperlink" Target="https://support.microsoft.com/en-us/windows/find-and-open-file-explorer-ef370130-1cca-9dc5-e0df-2f7416fe1cb1" TargetMode="External"/><Relationship Id="rId17" Type="http://schemas.openxmlformats.org/officeDocument/2006/relationships/hyperlink" Target="https://discord.com/" TargetMode="External"/><Relationship Id="rId25" Type="http://schemas.openxmlformats.org/officeDocument/2006/relationships/slide" Target="slide15.xml"/><Relationship Id="rId33" Type="http://schemas.openxmlformats.org/officeDocument/2006/relationships/slide" Target="slide40.xml"/><Relationship Id="rId2" Type="http://schemas.openxmlformats.org/officeDocument/2006/relationships/image" Target="../media/image1.jpeg"/><Relationship Id="rId16" Type="http://schemas.openxmlformats.org/officeDocument/2006/relationships/image" Target="../media/image9.jpeg"/><Relationship Id="rId20" Type="http://schemas.openxmlformats.org/officeDocument/2006/relationships/image" Target="../media/image11.png"/><Relationship Id="rId29"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hyperlink" Target="https://www.google.com/keep/" TargetMode="External"/><Relationship Id="rId11" Type="http://schemas.openxmlformats.org/officeDocument/2006/relationships/image" Target="../media/image6.jpeg"/><Relationship Id="rId24" Type="http://schemas.openxmlformats.org/officeDocument/2006/relationships/image" Target="../media/image13.jpg"/><Relationship Id="rId32" Type="http://schemas.openxmlformats.org/officeDocument/2006/relationships/image" Target="../media/image17.jpg"/><Relationship Id="rId5" Type="http://schemas.openxmlformats.org/officeDocument/2006/relationships/image" Target="../media/image3.png"/><Relationship Id="rId15" Type="http://schemas.openxmlformats.org/officeDocument/2006/relationships/hyperlink" Target="https://weather.com/weather/today/l/Florence+AL?canonicalCityId=29d5e6cb7f4011c532aea308944b4e619eb050833bea7aaea1e807f1660aa78e" TargetMode="External"/><Relationship Id="rId23" Type="http://schemas.openxmlformats.org/officeDocument/2006/relationships/slide" Target="slide3.xml"/><Relationship Id="rId28" Type="http://schemas.openxmlformats.org/officeDocument/2006/relationships/image" Target="../media/image15.jpeg"/><Relationship Id="rId10" Type="http://schemas.openxmlformats.org/officeDocument/2006/relationships/hyperlink" Target="https://about.instagram.com/" TargetMode="External"/><Relationship Id="rId19" Type="http://schemas.openxmlformats.org/officeDocument/2006/relationships/hyperlink" Target="https://accounts.google.com/v3/signin/identifier?lp=1&amp;service=mail&amp;ifkv=ARpgrqc0cBoPi3CMOxfKLWj1gIGQ4xMTz6_HJcxBBqDeFjQ0D2kkEwRjHfe0KyqUO8eU3Yg8N8A5Cw&amp;ddm=0&amp;flowName=GlifWebSignIn&amp;flowEntry=ServiceLogin&amp;continue=https%3A%2F%2Fmail.google.com%2Fmail" TargetMode="External"/><Relationship Id="rId31" Type="http://schemas.openxmlformats.org/officeDocument/2006/relationships/slide" Target="slide57.xml"/><Relationship Id="rId4" Type="http://schemas.openxmlformats.org/officeDocument/2006/relationships/hyperlink" Target="https://www.google.com/" TargetMode="External"/><Relationship Id="rId9" Type="http://schemas.openxmlformats.org/officeDocument/2006/relationships/image" Target="../media/image5.jpeg"/><Relationship Id="rId14" Type="http://schemas.openxmlformats.org/officeDocument/2006/relationships/image" Target="../media/image8.svg"/><Relationship Id="rId22" Type="http://schemas.openxmlformats.org/officeDocument/2006/relationships/image" Target="../media/image12.png"/><Relationship Id="rId27" Type="http://schemas.openxmlformats.org/officeDocument/2006/relationships/slide" Target="slide53.xml"/><Relationship Id="rId30" Type="http://schemas.openxmlformats.org/officeDocument/2006/relationships/image" Target="../media/image16.jpeg"/><Relationship Id="rId8" Type="http://schemas.openxmlformats.org/officeDocument/2006/relationships/hyperlink" Target="https://finance.yahoo.com/quote/AAPL/" TargetMode="Externa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0.png"/><Relationship Id="rId26" Type="http://schemas.openxmlformats.org/officeDocument/2006/relationships/image" Target="../media/image14.jpg"/><Relationship Id="rId3" Type="http://schemas.openxmlformats.org/officeDocument/2006/relationships/image" Target="../media/image2.png"/><Relationship Id="rId21" Type="http://schemas.openxmlformats.org/officeDocument/2006/relationships/hyperlink" Target="https://www.apple.com/itunes/" TargetMode="External"/><Relationship Id="rId34" Type="http://schemas.openxmlformats.org/officeDocument/2006/relationships/image" Target="../media/image18.jpg"/><Relationship Id="rId7" Type="http://schemas.openxmlformats.org/officeDocument/2006/relationships/image" Target="../media/image4.png"/><Relationship Id="rId12" Type="http://schemas.openxmlformats.org/officeDocument/2006/relationships/hyperlink" Target="https://support.microsoft.com/en-us/windows/find-and-open-file-explorer-ef370130-1cca-9dc5-e0df-2f7416fe1cb1" TargetMode="External"/><Relationship Id="rId17" Type="http://schemas.openxmlformats.org/officeDocument/2006/relationships/hyperlink" Target="https://discord.com/" TargetMode="External"/><Relationship Id="rId25" Type="http://schemas.openxmlformats.org/officeDocument/2006/relationships/slide" Target="slide15.xml"/><Relationship Id="rId33" Type="http://schemas.openxmlformats.org/officeDocument/2006/relationships/slide" Target="slide40.xml"/><Relationship Id="rId2" Type="http://schemas.openxmlformats.org/officeDocument/2006/relationships/image" Target="../media/image1.jpeg"/><Relationship Id="rId16" Type="http://schemas.openxmlformats.org/officeDocument/2006/relationships/image" Target="../media/image9.jpeg"/><Relationship Id="rId20" Type="http://schemas.openxmlformats.org/officeDocument/2006/relationships/image" Target="../media/image11.png"/><Relationship Id="rId29"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hyperlink" Target="https://www.google.com/keep/" TargetMode="External"/><Relationship Id="rId11" Type="http://schemas.openxmlformats.org/officeDocument/2006/relationships/image" Target="../media/image6.jpeg"/><Relationship Id="rId24" Type="http://schemas.openxmlformats.org/officeDocument/2006/relationships/image" Target="../media/image13.jpg"/><Relationship Id="rId32" Type="http://schemas.openxmlformats.org/officeDocument/2006/relationships/image" Target="../media/image17.jpg"/><Relationship Id="rId5" Type="http://schemas.openxmlformats.org/officeDocument/2006/relationships/image" Target="../media/image3.png"/><Relationship Id="rId15" Type="http://schemas.openxmlformats.org/officeDocument/2006/relationships/hyperlink" Target="https://weather.com/weather/today/l/Florence+AL?canonicalCityId=29d5e6cb7f4011c532aea308944b4e619eb050833bea7aaea1e807f1660aa78e" TargetMode="External"/><Relationship Id="rId23" Type="http://schemas.openxmlformats.org/officeDocument/2006/relationships/slide" Target="slide3.xml"/><Relationship Id="rId28" Type="http://schemas.openxmlformats.org/officeDocument/2006/relationships/image" Target="../media/image15.jpeg"/><Relationship Id="rId10" Type="http://schemas.openxmlformats.org/officeDocument/2006/relationships/hyperlink" Target="https://about.instagram.com/" TargetMode="External"/><Relationship Id="rId19" Type="http://schemas.openxmlformats.org/officeDocument/2006/relationships/hyperlink" Target="https://accounts.google.com/v3/signin/identifier?lp=1&amp;service=mail&amp;ifkv=ARpgrqc0cBoPi3CMOxfKLWj1gIGQ4xMTz6_HJcxBBqDeFjQ0D2kkEwRjHfe0KyqUO8eU3Yg8N8A5Cw&amp;ddm=0&amp;flowName=GlifWebSignIn&amp;flowEntry=ServiceLogin&amp;continue=https%3A%2F%2Fmail.google.com%2Fmail" TargetMode="External"/><Relationship Id="rId31" Type="http://schemas.openxmlformats.org/officeDocument/2006/relationships/slide" Target="slide57.xml"/><Relationship Id="rId4" Type="http://schemas.openxmlformats.org/officeDocument/2006/relationships/hyperlink" Target="https://www.google.com/" TargetMode="External"/><Relationship Id="rId9" Type="http://schemas.openxmlformats.org/officeDocument/2006/relationships/image" Target="../media/image5.jpeg"/><Relationship Id="rId14" Type="http://schemas.openxmlformats.org/officeDocument/2006/relationships/image" Target="../media/image8.svg"/><Relationship Id="rId22" Type="http://schemas.openxmlformats.org/officeDocument/2006/relationships/image" Target="../media/image12.png"/><Relationship Id="rId27" Type="http://schemas.openxmlformats.org/officeDocument/2006/relationships/slide" Target="slide53.xml"/><Relationship Id="rId30" Type="http://schemas.openxmlformats.org/officeDocument/2006/relationships/image" Target="../media/image16.jpeg"/><Relationship Id="rId8" Type="http://schemas.openxmlformats.org/officeDocument/2006/relationships/hyperlink" Target="https://finance.yahoo.com/quote/AAPL/"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34.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0.png"/><Relationship Id="rId26" Type="http://schemas.openxmlformats.org/officeDocument/2006/relationships/image" Target="../media/image14.jpg"/><Relationship Id="rId3" Type="http://schemas.openxmlformats.org/officeDocument/2006/relationships/image" Target="../media/image2.png"/><Relationship Id="rId21" Type="http://schemas.openxmlformats.org/officeDocument/2006/relationships/hyperlink" Target="https://www.apple.com/itunes/" TargetMode="External"/><Relationship Id="rId34" Type="http://schemas.openxmlformats.org/officeDocument/2006/relationships/image" Target="../media/image18.jpg"/><Relationship Id="rId7" Type="http://schemas.openxmlformats.org/officeDocument/2006/relationships/image" Target="../media/image4.png"/><Relationship Id="rId12" Type="http://schemas.openxmlformats.org/officeDocument/2006/relationships/hyperlink" Target="https://support.microsoft.com/en-us/windows/find-and-open-file-explorer-ef370130-1cca-9dc5-e0df-2f7416fe1cb1" TargetMode="External"/><Relationship Id="rId17" Type="http://schemas.openxmlformats.org/officeDocument/2006/relationships/hyperlink" Target="https://discord.com/" TargetMode="External"/><Relationship Id="rId25" Type="http://schemas.openxmlformats.org/officeDocument/2006/relationships/slide" Target="slide15.xml"/><Relationship Id="rId33" Type="http://schemas.openxmlformats.org/officeDocument/2006/relationships/slide" Target="slide40.xml"/><Relationship Id="rId2" Type="http://schemas.openxmlformats.org/officeDocument/2006/relationships/image" Target="../media/image1.jpeg"/><Relationship Id="rId16" Type="http://schemas.openxmlformats.org/officeDocument/2006/relationships/image" Target="../media/image9.jpeg"/><Relationship Id="rId20" Type="http://schemas.openxmlformats.org/officeDocument/2006/relationships/image" Target="../media/image11.png"/><Relationship Id="rId29"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hyperlink" Target="https://www.google.com/keep/" TargetMode="External"/><Relationship Id="rId11" Type="http://schemas.openxmlformats.org/officeDocument/2006/relationships/image" Target="../media/image6.jpeg"/><Relationship Id="rId24" Type="http://schemas.openxmlformats.org/officeDocument/2006/relationships/image" Target="../media/image13.jpg"/><Relationship Id="rId32" Type="http://schemas.openxmlformats.org/officeDocument/2006/relationships/image" Target="../media/image17.jpg"/><Relationship Id="rId5" Type="http://schemas.openxmlformats.org/officeDocument/2006/relationships/image" Target="../media/image3.png"/><Relationship Id="rId15" Type="http://schemas.openxmlformats.org/officeDocument/2006/relationships/hyperlink" Target="https://weather.com/weather/today/l/Florence+AL?canonicalCityId=29d5e6cb7f4011c532aea308944b4e619eb050833bea7aaea1e807f1660aa78e" TargetMode="External"/><Relationship Id="rId23" Type="http://schemas.openxmlformats.org/officeDocument/2006/relationships/slide" Target="slide3.xml"/><Relationship Id="rId28" Type="http://schemas.openxmlformats.org/officeDocument/2006/relationships/image" Target="../media/image15.jpeg"/><Relationship Id="rId10" Type="http://schemas.openxmlformats.org/officeDocument/2006/relationships/hyperlink" Target="https://about.instagram.com/" TargetMode="External"/><Relationship Id="rId19" Type="http://schemas.openxmlformats.org/officeDocument/2006/relationships/hyperlink" Target="https://accounts.google.com/v3/signin/identifier?lp=1&amp;service=mail&amp;ifkv=ARpgrqc0cBoPi3CMOxfKLWj1gIGQ4xMTz6_HJcxBBqDeFjQ0D2kkEwRjHfe0KyqUO8eU3Yg8N8A5Cw&amp;ddm=0&amp;flowName=GlifWebSignIn&amp;flowEntry=ServiceLogin&amp;continue=https%3A%2F%2Fmail.google.com%2Fmail" TargetMode="External"/><Relationship Id="rId31" Type="http://schemas.openxmlformats.org/officeDocument/2006/relationships/slide" Target="slide57.xml"/><Relationship Id="rId4" Type="http://schemas.openxmlformats.org/officeDocument/2006/relationships/hyperlink" Target="https://www.google.com/" TargetMode="External"/><Relationship Id="rId9" Type="http://schemas.openxmlformats.org/officeDocument/2006/relationships/image" Target="../media/image5.jpeg"/><Relationship Id="rId14" Type="http://schemas.openxmlformats.org/officeDocument/2006/relationships/image" Target="../media/image8.svg"/><Relationship Id="rId22" Type="http://schemas.openxmlformats.org/officeDocument/2006/relationships/image" Target="../media/image12.png"/><Relationship Id="rId27" Type="http://schemas.openxmlformats.org/officeDocument/2006/relationships/slide" Target="slide53.xml"/><Relationship Id="rId30" Type="http://schemas.openxmlformats.org/officeDocument/2006/relationships/image" Target="../media/image16.jpeg"/><Relationship Id="rId8" Type="http://schemas.openxmlformats.org/officeDocument/2006/relationships/hyperlink" Target="https://finance.yahoo.com/quote/AAPL/" TargetMode="Externa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0.png"/><Relationship Id="rId26" Type="http://schemas.openxmlformats.org/officeDocument/2006/relationships/image" Target="../media/image14.jpg"/><Relationship Id="rId3" Type="http://schemas.openxmlformats.org/officeDocument/2006/relationships/image" Target="../media/image2.png"/><Relationship Id="rId21" Type="http://schemas.openxmlformats.org/officeDocument/2006/relationships/hyperlink" Target="https://www.apple.com/itunes/" TargetMode="External"/><Relationship Id="rId34" Type="http://schemas.openxmlformats.org/officeDocument/2006/relationships/image" Target="../media/image18.jpg"/><Relationship Id="rId7" Type="http://schemas.openxmlformats.org/officeDocument/2006/relationships/image" Target="../media/image4.png"/><Relationship Id="rId12" Type="http://schemas.openxmlformats.org/officeDocument/2006/relationships/hyperlink" Target="https://support.microsoft.com/en-us/windows/find-and-open-file-explorer-ef370130-1cca-9dc5-e0df-2f7416fe1cb1" TargetMode="External"/><Relationship Id="rId17" Type="http://schemas.openxmlformats.org/officeDocument/2006/relationships/hyperlink" Target="https://discord.com/" TargetMode="External"/><Relationship Id="rId25" Type="http://schemas.openxmlformats.org/officeDocument/2006/relationships/slide" Target="slide15.xml"/><Relationship Id="rId33" Type="http://schemas.openxmlformats.org/officeDocument/2006/relationships/slide" Target="slide40.xml"/><Relationship Id="rId2" Type="http://schemas.openxmlformats.org/officeDocument/2006/relationships/image" Target="../media/image1.jpeg"/><Relationship Id="rId16" Type="http://schemas.openxmlformats.org/officeDocument/2006/relationships/image" Target="../media/image9.jpeg"/><Relationship Id="rId20" Type="http://schemas.openxmlformats.org/officeDocument/2006/relationships/image" Target="../media/image11.png"/><Relationship Id="rId29"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hyperlink" Target="https://www.google.com/keep/" TargetMode="External"/><Relationship Id="rId11" Type="http://schemas.openxmlformats.org/officeDocument/2006/relationships/image" Target="../media/image6.jpeg"/><Relationship Id="rId24" Type="http://schemas.openxmlformats.org/officeDocument/2006/relationships/image" Target="../media/image13.jpg"/><Relationship Id="rId32" Type="http://schemas.openxmlformats.org/officeDocument/2006/relationships/image" Target="../media/image17.jpg"/><Relationship Id="rId5" Type="http://schemas.openxmlformats.org/officeDocument/2006/relationships/image" Target="../media/image3.png"/><Relationship Id="rId15" Type="http://schemas.openxmlformats.org/officeDocument/2006/relationships/hyperlink" Target="https://weather.com/weather/today/l/Florence+AL?canonicalCityId=29d5e6cb7f4011c532aea308944b4e619eb050833bea7aaea1e807f1660aa78e" TargetMode="External"/><Relationship Id="rId23" Type="http://schemas.openxmlformats.org/officeDocument/2006/relationships/slide" Target="slide3.xml"/><Relationship Id="rId28" Type="http://schemas.openxmlformats.org/officeDocument/2006/relationships/image" Target="../media/image15.jpeg"/><Relationship Id="rId10" Type="http://schemas.openxmlformats.org/officeDocument/2006/relationships/hyperlink" Target="https://about.instagram.com/" TargetMode="External"/><Relationship Id="rId19" Type="http://schemas.openxmlformats.org/officeDocument/2006/relationships/hyperlink" Target="https://accounts.google.com/v3/signin/identifier?lp=1&amp;service=mail&amp;ifkv=ARpgrqc0cBoPi3CMOxfKLWj1gIGQ4xMTz6_HJcxBBqDeFjQ0D2kkEwRjHfe0KyqUO8eU3Yg8N8A5Cw&amp;ddm=0&amp;flowName=GlifWebSignIn&amp;flowEntry=ServiceLogin&amp;continue=https%3A%2F%2Fmail.google.com%2Fmail" TargetMode="External"/><Relationship Id="rId31" Type="http://schemas.openxmlformats.org/officeDocument/2006/relationships/slide" Target="slide57.xml"/><Relationship Id="rId4" Type="http://schemas.openxmlformats.org/officeDocument/2006/relationships/hyperlink" Target="https://www.google.com/" TargetMode="External"/><Relationship Id="rId9" Type="http://schemas.openxmlformats.org/officeDocument/2006/relationships/image" Target="../media/image5.jpeg"/><Relationship Id="rId14" Type="http://schemas.openxmlformats.org/officeDocument/2006/relationships/image" Target="../media/image8.svg"/><Relationship Id="rId22" Type="http://schemas.openxmlformats.org/officeDocument/2006/relationships/image" Target="../media/image12.png"/><Relationship Id="rId27" Type="http://schemas.openxmlformats.org/officeDocument/2006/relationships/slide" Target="slide53.xml"/><Relationship Id="rId30" Type="http://schemas.openxmlformats.org/officeDocument/2006/relationships/image" Target="../media/image16.jpeg"/><Relationship Id="rId8" Type="http://schemas.openxmlformats.org/officeDocument/2006/relationships/hyperlink" Target="https://finance.yahoo.com/quote/AAPL/" TargetMode="Externa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0.png"/><Relationship Id="rId26" Type="http://schemas.openxmlformats.org/officeDocument/2006/relationships/image" Target="../media/image14.jpg"/><Relationship Id="rId3" Type="http://schemas.openxmlformats.org/officeDocument/2006/relationships/image" Target="../media/image2.png"/><Relationship Id="rId21" Type="http://schemas.openxmlformats.org/officeDocument/2006/relationships/hyperlink" Target="https://www.apple.com/itunes/" TargetMode="External"/><Relationship Id="rId34" Type="http://schemas.openxmlformats.org/officeDocument/2006/relationships/image" Target="../media/image18.jpg"/><Relationship Id="rId7" Type="http://schemas.openxmlformats.org/officeDocument/2006/relationships/image" Target="../media/image4.png"/><Relationship Id="rId12" Type="http://schemas.openxmlformats.org/officeDocument/2006/relationships/hyperlink" Target="https://support.microsoft.com/en-us/windows/find-and-open-file-explorer-ef370130-1cca-9dc5-e0df-2f7416fe1cb1" TargetMode="External"/><Relationship Id="rId17" Type="http://schemas.openxmlformats.org/officeDocument/2006/relationships/hyperlink" Target="https://discord.com/" TargetMode="External"/><Relationship Id="rId25" Type="http://schemas.openxmlformats.org/officeDocument/2006/relationships/slide" Target="slide15.xml"/><Relationship Id="rId33" Type="http://schemas.openxmlformats.org/officeDocument/2006/relationships/slide" Target="slide40.xml"/><Relationship Id="rId2" Type="http://schemas.openxmlformats.org/officeDocument/2006/relationships/image" Target="../media/image1.jpeg"/><Relationship Id="rId16" Type="http://schemas.openxmlformats.org/officeDocument/2006/relationships/image" Target="../media/image9.jpeg"/><Relationship Id="rId20" Type="http://schemas.openxmlformats.org/officeDocument/2006/relationships/image" Target="../media/image11.png"/><Relationship Id="rId29"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hyperlink" Target="https://www.google.com/keep/" TargetMode="External"/><Relationship Id="rId11" Type="http://schemas.openxmlformats.org/officeDocument/2006/relationships/image" Target="../media/image6.jpeg"/><Relationship Id="rId24" Type="http://schemas.openxmlformats.org/officeDocument/2006/relationships/image" Target="../media/image13.jpg"/><Relationship Id="rId32" Type="http://schemas.openxmlformats.org/officeDocument/2006/relationships/image" Target="../media/image17.jpg"/><Relationship Id="rId5" Type="http://schemas.openxmlformats.org/officeDocument/2006/relationships/image" Target="../media/image3.png"/><Relationship Id="rId15" Type="http://schemas.openxmlformats.org/officeDocument/2006/relationships/hyperlink" Target="https://weather.com/weather/today/l/Florence+AL?canonicalCityId=29d5e6cb7f4011c532aea308944b4e619eb050833bea7aaea1e807f1660aa78e" TargetMode="External"/><Relationship Id="rId23" Type="http://schemas.openxmlformats.org/officeDocument/2006/relationships/slide" Target="slide3.xml"/><Relationship Id="rId28" Type="http://schemas.openxmlformats.org/officeDocument/2006/relationships/image" Target="../media/image15.jpeg"/><Relationship Id="rId10" Type="http://schemas.openxmlformats.org/officeDocument/2006/relationships/hyperlink" Target="https://about.instagram.com/" TargetMode="External"/><Relationship Id="rId19" Type="http://schemas.openxmlformats.org/officeDocument/2006/relationships/hyperlink" Target="https://accounts.google.com/v3/signin/identifier?lp=1&amp;service=mail&amp;ifkv=ARpgrqc0cBoPi3CMOxfKLWj1gIGQ4xMTz6_HJcxBBqDeFjQ0D2kkEwRjHfe0KyqUO8eU3Yg8N8A5Cw&amp;ddm=0&amp;flowName=GlifWebSignIn&amp;flowEntry=ServiceLogin&amp;continue=https%3A%2F%2Fmail.google.com%2Fmail" TargetMode="External"/><Relationship Id="rId31" Type="http://schemas.openxmlformats.org/officeDocument/2006/relationships/slide" Target="slide57.xml"/><Relationship Id="rId4" Type="http://schemas.openxmlformats.org/officeDocument/2006/relationships/hyperlink" Target="https://www.google.com/" TargetMode="External"/><Relationship Id="rId9" Type="http://schemas.openxmlformats.org/officeDocument/2006/relationships/image" Target="../media/image5.jpeg"/><Relationship Id="rId14" Type="http://schemas.openxmlformats.org/officeDocument/2006/relationships/image" Target="../media/image8.svg"/><Relationship Id="rId22" Type="http://schemas.openxmlformats.org/officeDocument/2006/relationships/image" Target="../media/image12.png"/><Relationship Id="rId27" Type="http://schemas.openxmlformats.org/officeDocument/2006/relationships/slide" Target="slide53.xml"/><Relationship Id="rId30" Type="http://schemas.openxmlformats.org/officeDocument/2006/relationships/image" Target="../media/image16.jpeg"/><Relationship Id="rId8" Type="http://schemas.openxmlformats.org/officeDocument/2006/relationships/hyperlink" Target="https://finance.yahoo.com/quote/AAPL/"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www.thedesignership.com/blog/different-ux-research-methods" TargetMode="External"/><Relationship Id="rId13" Type="http://schemas.openxmlformats.org/officeDocument/2006/relationships/hyperlink" Target="https://www.interaction-design.org/literature/article/task-analysis-a-ux-designer-s-best-friend" TargetMode="External"/><Relationship Id="rId18" Type="http://schemas.openxmlformats.org/officeDocument/2006/relationships/hyperlink" Target="https://www.seamgen.com/blog/agile-ux-design-process#:~:text=ADAPTING%20UX%20DESIGN%20for%20Agile%20vs.&amp;text=Key%20adjustments%20include%3A,deep%20understanding%20of%20users'%20needs" TargetMode="External"/><Relationship Id="rId3" Type="http://schemas.openxmlformats.org/officeDocument/2006/relationships/hyperlink" Target="https://www.geeksforgeeks.org/introduction-to-human-computer-interface-hci/" TargetMode="External"/><Relationship Id="rId7" Type="http://schemas.openxmlformats.org/officeDocument/2006/relationships/hyperlink" Target="https://userexperienceexperience.blogspot.com/2009/11/design-heuristics-by-wicken-gordon-liu.html" TargetMode="External"/><Relationship Id="rId12" Type="http://schemas.openxmlformats.org/officeDocument/2006/relationships/hyperlink" Target="https://www.interaction-design.org/literature/article/personas-why-and-how-you-should-use-them" TargetMode="External"/><Relationship Id="rId17" Type="http://schemas.openxmlformats.org/officeDocument/2006/relationships/hyperlink" Target="https://www.thedesignership.com/blog/a-complete-guide-to-primary-and-secondary-research-in-ux" TargetMode="External"/><Relationship Id="rId2" Type="http://schemas.openxmlformats.org/officeDocument/2006/relationships/image" Target="../media/image1.jpeg"/><Relationship Id="rId16" Type="http://schemas.openxmlformats.org/officeDocument/2006/relationships/hyperlink" Target="https://www.interaction-design.org/literature/topics/usability-testing" TargetMode="External"/><Relationship Id="rId1" Type="http://schemas.openxmlformats.org/officeDocument/2006/relationships/slideLayout" Target="../slideLayouts/slideLayout2.xml"/><Relationship Id="rId6" Type="http://schemas.openxmlformats.org/officeDocument/2006/relationships/hyperlink" Target="https://faculty.mercer.edu/moody_le/documents/412lesson809-displaydesign.pdf" TargetMode="External"/><Relationship Id="rId11" Type="http://schemas.openxmlformats.org/officeDocument/2006/relationships/hyperlink" Target="https://www.educative.io/answers/what-are-the-evaluation-and-goals-in-hci" TargetMode="External"/><Relationship Id="rId5" Type="http://schemas.openxmlformats.org/officeDocument/2006/relationships/hyperlink" Target="https://careerfoundry.com/en/blog/ux-design/what-is-user-experience-ux-design-everything-you-need-to-know-to-get-started/" TargetMode="External"/><Relationship Id="rId15" Type="http://schemas.openxmlformats.org/officeDocument/2006/relationships/hyperlink" Target="https://www.hotjar.com/product-design/testing-methods/" TargetMode="External"/><Relationship Id="rId10" Type="http://schemas.openxmlformats.org/officeDocument/2006/relationships/hyperlink" Target="https://storiesonboard.com/blog/user-stories-vs-requirements#:~:text=User%20stories%20vs%20requirements%20are%20two%20different%20approaches%20to%20capturing,typically%20in%20a%20narrative%20format" TargetMode="External"/><Relationship Id="rId19" Type="http://schemas.openxmlformats.org/officeDocument/2006/relationships/hyperlink" Target="https://www.webfx.com/blog/web-design/understanding-the-elements-of-responsive-web-design/" TargetMode="External"/><Relationship Id="rId4" Type="http://schemas.openxmlformats.org/officeDocument/2006/relationships/hyperlink" Target="https://www.productplan.com/glossary/user-experience/" TargetMode="External"/><Relationship Id="rId9" Type="http://schemas.openxmlformats.org/officeDocument/2006/relationships/hyperlink" Target="https://htmlburger.com/blog/prototype-design/" TargetMode="External"/><Relationship Id="rId14" Type="http://schemas.openxmlformats.org/officeDocument/2006/relationships/hyperlink" Target="https://medium.com/kubo/10-crucial-ui-ux-metrics-every-start-up-should-be-tracking-ee6f87af693a"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faculty.mercer.edu/moody_le/documents/412lesson809-displaydesign.pdf" TargetMode="External"/><Relationship Id="rId7" Type="http://schemas.openxmlformats.org/officeDocument/2006/relationships/hyperlink" Target="https://storiesonboard.com/blog/user-stories-vs-requirements#:~:text=User%20stories%20vs%20requirements%20are%20two%20different%20approaches%20to%20capturing,typically%20in%20a%20narrative%20format"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htmlburger.com/blog/prototype-design/" TargetMode="External"/><Relationship Id="rId5" Type="http://schemas.openxmlformats.org/officeDocument/2006/relationships/hyperlink" Target="https://www.thedesignership.com/blog/different-ux-research-methods" TargetMode="External"/><Relationship Id="rId4" Type="http://schemas.openxmlformats.org/officeDocument/2006/relationships/hyperlink" Target="https://userexperienceexperience.blogspot.com/2009/11/design-heuristics-by-wicken-gordon-liu.html" TargetMode="Externa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3ADF67CB-88F3-21B7-811C-98634FDC3E91}"/>
              </a:ext>
            </a:extLst>
          </p:cNvPr>
          <p:cNvGrpSpPr/>
          <p:nvPr/>
        </p:nvGrpSpPr>
        <p:grpSpPr>
          <a:xfrm>
            <a:off x="1" y="1282"/>
            <a:ext cx="12192000" cy="6856718"/>
            <a:chOff x="1" y="1282"/>
            <a:chExt cx="12192000" cy="6856718"/>
          </a:xfrm>
        </p:grpSpPr>
        <p:pic>
          <p:nvPicPr>
            <p:cNvPr id="3" name="Picture 2" descr="A purple and white flower&#10;&#10;Description automatically generated">
              <a:extLst>
                <a:ext uri="{FF2B5EF4-FFF2-40B4-BE49-F238E27FC236}">
                  <a16:creationId xmlns:a16="http://schemas.microsoft.com/office/drawing/2014/main" id="{F7352896-2273-99AC-5DCF-617E5098D530}"/>
                </a:ext>
              </a:extLst>
            </p:cNvPr>
            <p:cNvPicPr>
              <a:picLocks noChangeAspect="1"/>
            </p:cNvPicPr>
            <p:nvPr/>
          </p:nvPicPr>
          <p:blipFill>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descr="A black screen with white text&#10;&#10;Description automatically generated">
              <a:extLst>
                <a:ext uri="{FF2B5EF4-FFF2-40B4-BE49-F238E27FC236}">
                  <a16:creationId xmlns:a16="http://schemas.microsoft.com/office/drawing/2014/main" id="{73B3ED8E-D6C4-290D-2CCE-5E44D81BD0F5}"/>
                </a:ext>
              </a:extLst>
            </p:cNvPr>
            <p:cNvPicPr>
              <a:picLocks noChangeAspect="1"/>
            </p:cNvPicPr>
            <p:nvPr/>
          </p:nvPicPr>
          <p:blipFill>
            <a:blip r:embed="rId4">
              <a:extLst>
                <a:ext uri="{28A0092B-C50C-407E-A947-70E740481C1C}">
                  <a14:useLocalDpi xmlns:a14="http://schemas.microsoft.com/office/drawing/2010/main" val="0"/>
                </a:ext>
              </a:extLst>
            </a:blip>
            <a:srcRect l="16837" t="48178" r="14808" b="48461"/>
            <a:stretch/>
          </p:blipFill>
          <p:spPr>
            <a:xfrm>
              <a:off x="1" y="8466"/>
              <a:ext cx="12192000" cy="241005"/>
            </a:xfrm>
            <a:prstGeom prst="rect">
              <a:avLst/>
            </a:prstGeom>
          </p:spPr>
        </p:pic>
      </p:grpSp>
      <p:sp>
        <p:nvSpPr>
          <p:cNvPr id="14" name="TextBox 13">
            <a:extLst>
              <a:ext uri="{FF2B5EF4-FFF2-40B4-BE49-F238E27FC236}">
                <a16:creationId xmlns:a16="http://schemas.microsoft.com/office/drawing/2014/main" id="{FB839DE9-ED9D-5E13-02D3-B6C5C4B00718}"/>
              </a:ext>
            </a:extLst>
          </p:cNvPr>
          <p:cNvSpPr txBox="1"/>
          <p:nvPr/>
        </p:nvSpPr>
        <p:spPr>
          <a:xfrm>
            <a:off x="4410551" y="202743"/>
            <a:ext cx="3351848" cy="1107996"/>
          </a:xfrm>
          <a:prstGeom prst="rect">
            <a:avLst/>
          </a:prstGeom>
          <a:noFill/>
        </p:spPr>
        <p:txBody>
          <a:bodyPr wrap="square" rtlCol="0">
            <a:spAutoFit/>
          </a:bodyPr>
          <a:lstStyle/>
          <a:p>
            <a:r>
              <a:rPr lang="en-US" sz="6600" dirty="0">
                <a:ln>
                  <a:solidFill>
                    <a:schemeClr val="tx1"/>
                  </a:solidFill>
                </a:ln>
                <a:solidFill>
                  <a:schemeClr val="bg1"/>
                </a:solidFill>
                <a:latin typeface="Segoe UI Light" panose="020B0502040204020203" pitchFamily="34" charset="0"/>
                <a:cs typeface="Segoe UI Light" panose="020B0502040204020203" pitchFamily="34" charset="0"/>
              </a:rPr>
              <a:t>HCI / UX</a:t>
            </a:r>
          </a:p>
        </p:txBody>
      </p:sp>
      <p:sp>
        <p:nvSpPr>
          <p:cNvPr id="15" name="TextBox 14">
            <a:extLst>
              <a:ext uri="{FF2B5EF4-FFF2-40B4-BE49-F238E27FC236}">
                <a16:creationId xmlns:a16="http://schemas.microsoft.com/office/drawing/2014/main" id="{708FE034-FE64-0B31-7D68-1525776564C4}"/>
              </a:ext>
            </a:extLst>
          </p:cNvPr>
          <p:cNvSpPr txBox="1"/>
          <p:nvPr/>
        </p:nvSpPr>
        <p:spPr>
          <a:xfrm>
            <a:off x="3674554" y="6131250"/>
            <a:ext cx="4842891" cy="400110"/>
          </a:xfrm>
          <a:prstGeom prst="rect">
            <a:avLst/>
          </a:prstGeom>
          <a:noFill/>
        </p:spPr>
        <p:txBody>
          <a:bodyPr wrap="square" rtlCol="0">
            <a:spAutoFit/>
          </a:bodyPr>
          <a:lstStyle/>
          <a:p>
            <a:pPr algn="ctr" rtl="0">
              <a:spcBef>
                <a:spcPts val="0"/>
              </a:spcBef>
              <a:spcAft>
                <a:spcPts val="0"/>
              </a:spcAft>
            </a:pPr>
            <a:r>
              <a:rPr lang="en-US" sz="2000" b="0" i="0" u="none" strike="noStrike"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latin typeface="Segoe UI Light" panose="020B0502040204020203" pitchFamily="34" charset="0"/>
                <a:cs typeface="Segoe UI Light" panose="020B0502040204020203" pitchFamily="34" charset="0"/>
              </a:rPr>
              <a:t>Jagger Thurman, Chase Gilmer, Khant Khine</a:t>
            </a:r>
            <a:endParaRPr lang="en-US" sz="2000" b="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latin typeface="Segoe UI Light" panose="020B0502040204020203" pitchFamily="34" charset="0"/>
              <a:cs typeface="Segoe UI Light" panose="020B0502040204020203" pitchFamily="34" charset="0"/>
            </a:endParaRPr>
          </a:p>
        </p:txBody>
      </p:sp>
      <p:sp>
        <p:nvSpPr>
          <p:cNvPr id="16" name="Rectangle 15">
            <a:extLst>
              <a:ext uri="{FF2B5EF4-FFF2-40B4-BE49-F238E27FC236}">
                <a16:creationId xmlns:a16="http://schemas.microsoft.com/office/drawing/2014/main" id="{74A65CDE-73BB-36FE-9F94-3984C0B1C6D5}"/>
              </a:ext>
            </a:extLst>
          </p:cNvPr>
          <p:cNvSpPr/>
          <p:nvPr/>
        </p:nvSpPr>
        <p:spPr>
          <a:xfrm>
            <a:off x="5452110" y="8466"/>
            <a:ext cx="1268730" cy="2410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565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1524" y="-1282"/>
            <a:ext cx="731522"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729998" y="0"/>
            <a:ext cx="10727433"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124EA9-898B-5FDB-F113-62A682B3BE0B}"/>
              </a:ext>
            </a:extLst>
          </p:cNvPr>
          <p:cNvSpPr txBox="1"/>
          <p:nvPr/>
        </p:nvSpPr>
        <p:spPr>
          <a:xfrm>
            <a:off x="1010313" y="1498103"/>
            <a:ext cx="10166803" cy="4278094"/>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Key Aspects of UX</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fontAlgn="base">
              <a:spcBef>
                <a:spcPts val="0"/>
              </a:spcBef>
              <a:spcAft>
                <a:spcPts val="1200"/>
              </a:spcAft>
              <a:buFont typeface="Arial" panose="020B0604020202020204" pitchFamily="34" charset="0"/>
              <a:buChar char="•"/>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Total User Experience: Refers to the broad experience of a user, encompassing every touchpoint along the way</a:t>
            </a:r>
          </a:p>
          <a:p>
            <a:pPr rtl="0" fontAlgn="base">
              <a:spcBef>
                <a:spcPts val="0"/>
              </a:spcBef>
              <a:spcAft>
                <a:spcPts val="1200"/>
              </a:spcAft>
              <a:buFont typeface="Arial" panose="020B0604020202020204" pitchFamily="34" charset="0"/>
              <a:buChar char="•"/>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User Interface: Focuses on the visual and interactive aspects of the product</a:t>
            </a:r>
          </a:p>
          <a:p>
            <a:pPr rtl="0" fontAlgn="base">
              <a:spcBef>
                <a:spcPts val="0"/>
              </a:spcBef>
              <a:spcAft>
                <a:spcPts val="1200"/>
              </a:spcAft>
              <a:buFont typeface="Arial" panose="020B0604020202020204" pitchFamily="34" charset="0"/>
              <a:buChar char="•"/>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User Journey: UX design aims to create a seamless and meaningful experience throughout interaction with the product</a:t>
            </a:r>
          </a:p>
          <a:p>
            <a:endParaRPr lang="en-US" sz="2000" b="0" dirty="0">
              <a:solidFill>
                <a:schemeClr val="bg1"/>
              </a:solidFill>
              <a:effectLst/>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1260313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1524" y="-1282"/>
            <a:ext cx="731522"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729998" y="0"/>
            <a:ext cx="10727433"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124EA9-898B-5FDB-F113-62A682B3BE0B}"/>
              </a:ext>
            </a:extLst>
          </p:cNvPr>
          <p:cNvSpPr txBox="1"/>
          <p:nvPr/>
        </p:nvSpPr>
        <p:spPr>
          <a:xfrm>
            <a:off x="1010312" y="1336739"/>
            <a:ext cx="10166803" cy="5047536"/>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Questions that guide UX design</a:t>
            </a:r>
            <a:endParaRPr lang="en-US" sz="3200" b="1" dirty="0">
              <a:solidFill>
                <a:schemeClr val="bg1"/>
              </a:solidFill>
              <a:effectLst/>
              <a:latin typeface="Segoe UI Light" panose="020B0502040204020203" pitchFamily="34" charset="0"/>
              <a:cs typeface="Segoe UI Light" panose="020B0502040204020203" pitchFamily="34" charset="0"/>
            </a:endParaRPr>
          </a:p>
          <a:p>
            <a:br>
              <a:rPr lang="en-US" sz="2000" dirty="0">
                <a:solidFill>
                  <a:schemeClr val="bg1"/>
                </a:solidFill>
                <a:latin typeface="Segoe UI Light" panose="020B0502040204020203" pitchFamily="34" charset="0"/>
                <a:cs typeface="Segoe UI Light" panose="020B0502040204020203" pitchFamily="34" charset="0"/>
              </a:rPr>
            </a:br>
            <a:endParaRPr lang="en-US" sz="2000"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Is the product logical, self-explanatory, and easy to use?</a:t>
            </a:r>
          </a:p>
          <a:p>
            <a:pPr marL="342900" indent="-342900" rtl="0" fontAlgn="base">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Does the product solve an existing user problem?</a:t>
            </a:r>
          </a:p>
          <a:p>
            <a:pPr marL="342900" indent="-342900" rtl="0" fontAlgn="base">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Is the product accessible to different categories of users?</a:t>
            </a:r>
          </a:p>
          <a:p>
            <a:pPr marL="342900" indent="-342900" rtl="0" fontAlgn="base">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Does the product create a positive user experience that the user would happily repeat?</a:t>
            </a:r>
          </a:p>
          <a:p>
            <a:br>
              <a:rPr lang="en-US" sz="2000" b="0" dirty="0">
                <a:solidFill>
                  <a:schemeClr val="bg1"/>
                </a:solidFill>
                <a:effectLst/>
                <a:latin typeface="Segoe UI Light" panose="020B0502040204020203" pitchFamily="34" charset="0"/>
                <a:cs typeface="Segoe UI Light" panose="020B0502040204020203" pitchFamily="34" charset="0"/>
              </a:rPr>
            </a:br>
            <a:endParaRPr lang="en-US" sz="2000" b="0" dirty="0">
              <a:solidFill>
                <a:schemeClr val="bg1"/>
              </a:solidFill>
              <a:effectLst/>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975306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1524" y="-1282"/>
            <a:ext cx="731522"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729998" y="0"/>
            <a:ext cx="10727433"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124EA9-898B-5FDB-F113-62A682B3BE0B}"/>
              </a:ext>
            </a:extLst>
          </p:cNvPr>
          <p:cNvSpPr txBox="1"/>
          <p:nvPr/>
        </p:nvSpPr>
        <p:spPr>
          <a:xfrm>
            <a:off x="1010312" y="677334"/>
            <a:ext cx="10166803" cy="5663089"/>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What is the difference between HCI and UX?</a:t>
            </a:r>
            <a:endParaRPr lang="en-US" sz="3200" b="1"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HCI is a broader field of research that encompasses all aspects of interaction between humans and computers, while UX is focused on design and creating appealing and effective interfaces</a:t>
            </a:r>
          </a:p>
          <a:p>
            <a:pPr marL="342900" indent="-342900" rtl="0" fontAlgn="base">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HCI is more academically focused, involving research and empirical understanding of users, while UX is industry focused, involving working on products and services</a:t>
            </a:r>
          </a:p>
          <a:p>
            <a:pPr marL="342900" indent="-342900" rtl="0" fontAlgn="base">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HCI aims to improve the user experience with technology, while UX aims to create an overall positive experience for the user</a:t>
            </a:r>
          </a:p>
          <a:p>
            <a:pPr marL="342900" indent="-342900" rtl="0" fontAlgn="base">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UX can be considered a sub-field of HCI. UX pulls from HCI research to support the design process.</a:t>
            </a:r>
          </a:p>
        </p:txBody>
      </p:sp>
    </p:spTree>
    <p:extLst>
      <p:ext uri="{BB962C8B-B14F-4D97-AF65-F5344CB8AC3E}">
        <p14:creationId xmlns:p14="http://schemas.microsoft.com/office/powerpoint/2010/main" val="32438157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1524" y="-1282"/>
            <a:ext cx="731522"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729999" y="0"/>
            <a:ext cx="731522"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459977" y="-1282"/>
            <a:ext cx="10730499"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124EA9-898B-5FDB-F113-62A682B3BE0B}"/>
              </a:ext>
            </a:extLst>
          </p:cNvPr>
          <p:cNvSpPr txBox="1"/>
          <p:nvPr/>
        </p:nvSpPr>
        <p:spPr>
          <a:xfrm>
            <a:off x="1618797" y="889160"/>
            <a:ext cx="10166803" cy="5539978"/>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Why do we need HCI/UX?</a:t>
            </a:r>
          </a:p>
          <a:p>
            <a:pPr rtl="0">
              <a:spcBef>
                <a:spcPts val="0"/>
              </a:spcBef>
              <a:spcAft>
                <a:spcPts val="0"/>
              </a:spcAft>
            </a:pPr>
            <a:endParaRPr lang="en-US" sz="3200" b="0"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HCI/UX is present in every field or industry that uses some form of technology.</a:t>
            </a:r>
          </a:p>
          <a:p>
            <a:pPr rtl="0" fontAlgn="base">
              <a:spcBef>
                <a:spcPts val="0"/>
              </a:spcBef>
              <a:spcAft>
                <a:spcPts val="120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Even outside of work and business, billions of individuals use technology on a daily or weekly basis.</a:t>
            </a:r>
          </a:p>
          <a:p>
            <a:pPr rtl="0" fontAlgn="base">
              <a:spcBef>
                <a:spcPts val="0"/>
              </a:spcBef>
              <a:spcAft>
                <a:spcPts val="120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By integrating HCI/UX principles into technological development, we can create systems that are more humane, effective, and beneficial for both individuals and society.</a:t>
            </a:r>
          </a:p>
          <a:p>
            <a:pPr rtl="0" fontAlgn="base">
              <a:spcBef>
                <a:spcPts val="0"/>
              </a:spcBef>
              <a:spcAft>
                <a:spcPts val="120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More specifically, HCI/UX improves usability, enhances the customer experience, boosts business efficiency, and contributes to academic advancements and research</a:t>
            </a:r>
          </a:p>
          <a:p>
            <a:endParaRPr lang="en-US" sz="2000" b="0" dirty="0">
              <a:solidFill>
                <a:schemeClr val="bg1"/>
              </a:solidFill>
              <a:effectLst/>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823911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white flower&#10;&#10;Description automatically generated">
            <a:extLst>
              <a:ext uri="{FF2B5EF4-FFF2-40B4-BE49-F238E27FC236}">
                <a16:creationId xmlns:a16="http://schemas.microsoft.com/office/drawing/2014/main" id="{F7352896-2273-99AC-5DCF-617E5098D530}"/>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descr="A black screen with white text&#10;&#10;Description automatically generated">
            <a:extLst>
              <a:ext uri="{FF2B5EF4-FFF2-40B4-BE49-F238E27FC236}">
                <a16:creationId xmlns:a16="http://schemas.microsoft.com/office/drawing/2014/main" id="{73B3ED8E-D6C4-290D-2CCE-5E44D81BD0F5}"/>
              </a:ext>
            </a:extLst>
          </p:cNvPr>
          <p:cNvPicPr>
            <a:picLocks noChangeAspect="1"/>
          </p:cNvPicPr>
          <p:nvPr/>
        </p:nvPicPr>
        <p:blipFill>
          <a:blip r:embed="rId3">
            <a:extLst>
              <a:ext uri="{28A0092B-C50C-407E-A947-70E740481C1C}">
                <a14:useLocalDpi xmlns:a14="http://schemas.microsoft.com/office/drawing/2010/main" val="0"/>
              </a:ext>
            </a:extLst>
          </a:blip>
          <a:srcRect l="16837" t="48178" r="14808" b="48461"/>
          <a:stretch/>
        </p:blipFill>
        <p:spPr>
          <a:xfrm>
            <a:off x="1" y="8466"/>
            <a:ext cx="12192000" cy="241005"/>
          </a:xfrm>
          <a:prstGeom prst="rect">
            <a:avLst/>
          </a:prstGeom>
        </p:spPr>
      </p:pic>
      <p:sp>
        <p:nvSpPr>
          <p:cNvPr id="4" name="Rectangle: Rounded Corners 3">
            <a:extLst>
              <a:ext uri="{FF2B5EF4-FFF2-40B4-BE49-F238E27FC236}">
                <a16:creationId xmlns:a16="http://schemas.microsoft.com/office/drawing/2014/main" id="{6EC7047E-2650-69D4-8E25-DC35D6AB77C9}"/>
              </a:ext>
            </a:extLst>
          </p:cNvPr>
          <p:cNvSpPr/>
          <p:nvPr/>
        </p:nvSpPr>
        <p:spPr>
          <a:xfrm>
            <a:off x="776349" y="5607838"/>
            <a:ext cx="10639302" cy="982980"/>
          </a:xfrm>
          <a:prstGeom prst="roundRect">
            <a:avLst>
              <a:gd name="adj" fmla="val 41086"/>
            </a:avLst>
          </a:prstGeom>
          <a:solidFill>
            <a:schemeClr val="bg2">
              <a:lumMod val="2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extLst>
              <a:ext uri="{FF2B5EF4-FFF2-40B4-BE49-F238E27FC236}">
                <a16:creationId xmlns:a16="http://schemas.microsoft.com/office/drawing/2014/main" id="{8D7ACE42-437A-4A7C-C680-FF38B2AEEEA0}"/>
              </a:ext>
            </a:extLst>
          </p:cNvPr>
          <p:cNvSpPr/>
          <p:nvPr/>
        </p:nvSpPr>
        <p:spPr>
          <a:xfrm>
            <a:off x="1407605" y="5707851"/>
            <a:ext cx="811530" cy="782955"/>
          </a:xfrm>
          <a:prstGeom prst="roundRect">
            <a:avLst>
              <a:gd name="adj" fmla="val 225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6"/>
            <a:extLst>
              <a:ext uri="{FF2B5EF4-FFF2-40B4-BE49-F238E27FC236}">
                <a16:creationId xmlns:a16="http://schemas.microsoft.com/office/drawing/2014/main" id="{4300C9D2-4E3C-070C-E8D8-4A830FC70085}"/>
              </a:ext>
            </a:extLst>
          </p:cNvPr>
          <p:cNvSpPr/>
          <p:nvPr/>
        </p:nvSpPr>
        <p:spPr>
          <a:xfrm>
            <a:off x="4616577" y="5707853"/>
            <a:ext cx="811530" cy="782955"/>
          </a:xfrm>
          <a:prstGeom prst="roundRect">
            <a:avLst>
              <a:gd name="adj" fmla="val 22506"/>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8"/>
            <a:extLst>
              <a:ext uri="{FF2B5EF4-FFF2-40B4-BE49-F238E27FC236}">
                <a16:creationId xmlns:a16="http://schemas.microsoft.com/office/drawing/2014/main" id="{764B0169-1E8F-8527-1142-C5E53990C63C}"/>
              </a:ext>
            </a:extLst>
          </p:cNvPr>
          <p:cNvSpPr/>
          <p:nvPr/>
        </p:nvSpPr>
        <p:spPr>
          <a:xfrm>
            <a:off x="9986772" y="5707853"/>
            <a:ext cx="811530" cy="782955"/>
          </a:xfrm>
          <a:prstGeom prst="roundRect">
            <a:avLst>
              <a:gd name="adj" fmla="val 22506"/>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hlinkClick r:id="rId10"/>
            <a:extLst>
              <a:ext uri="{FF2B5EF4-FFF2-40B4-BE49-F238E27FC236}">
                <a16:creationId xmlns:a16="http://schemas.microsoft.com/office/drawing/2014/main" id="{EB3A5778-929B-A7AA-DE64-28D8D1FF02E7}"/>
              </a:ext>
            </a:extLst>
          </p:cNvPr>
          <p:cNvSpPr/>
          <p:nvPr/>
        </p:nvSpPr>
        <p:spPr>
          <a:xfrm>
            <a:off x="8913876" y="5707854"/>
            <a:ext cx="811530" cy="782955"/>
          </a:xfrm>
          <a:prstGeom prst="roundRect">
            <a:avLst>
              <a:gd name="adj" fmla="val 22506"/>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hlinkClick r:id="rId12"/>
            <a:extLst>
              <a:ext uri="{FF2B5EF4-FFF2-40B4-BE49-F238E27FC236}">
                <a16:creationId xmlns:a16="http://schemas.microsoft.com/office/drawing/2014/main" id="{D5101A04-C8B5-3A83-FBF7-F16E1EAD8924}"/>
              </a:ext>
            </a:extLst>
          </p:cNvPr>
          <p:cNvSpPr/>
          <p:nvPr/>
        </p:nvSpPr>
        <p:spPr>
          <a:xfrm>
            <a:off x="7840980" y="5707855"/>
            <a:ext cx="811530" cy="782955"/>
          </a:xfrm>
          <a:prstGeom prst="roundRect">
            <a:avLst>
              <a:gd name="adj" fmla="val 22506"/>
            </a:avLst>
          </a:prstGeom>
          <a:blipFill dpi="0" rotWithShape="1">
            <a:blip r:embed="rId13">
              <a:extLst>
                <a:ext uri="{96DAC541-7B7A-43D3-8B79-37D633B846F1}">
                  <asvg:svgBlip xmlns:asvg="http://schemas.microsoft.com/office/drawing/2016/SVG/main" r:embed="rId1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hlinkClick r:id="rId15"/>
            <a:extLst>
              <a:ext uri="{FF2B5EF4-FFF2-40B4-BE49-F238E27FC236}">
                <a16:creationId xmlns:a16="http://schemas.microsoft.com/office/drawing/2014/main" id="{F749230F-A299-8A41-6EC0-91817C6573A0}"/>
              </a:ext>
            </a:extLst>
          </p:cNvPr>
          <p:cNvSpPr/>
          <p:nvPr/>
        </p:nvSpPr>
        <p:spPr>
          <a:xfrm>
            <a:off x="6764274" y="5708808"/>
            <a:ext cx="811530" cy="782955"/>
          </a:xfrm>
          <a:prstGeom prst="roundRect">
            <a:avLst>
              <a:gd name="adj" fmla="val 22506"/>
            </a:avLst>
          </a:pr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hlinkClick r:id="rId17"/>
            <a:extLst>
              <a:ext uri="{FF2B5EF4-FFF2-40B4-BE49-F238E27FC236}">
                <a16:creationId xmlns:a16="http://schemas.microsoft.com/office/drawing/2014/main" id="{E96B71A5-FEA7-96A4-D1ED-B968204558B7}"/>
              </a:ext>
            </a:extLst>
          </p:cNvPr>
          <p:cNvSpPr/>
          <p:nvPr/>
        </p:nvSpPr>
        <p:spPr>
          <a:xfrm>
            <a:off x="5691378" y="5712142"/>
            <a:ext cx="811530" cy="782955"/>
          </a:xfrm>
          <a:prstGeom prst="roundRect">
            <a:avLst>
              <a:gd name="adj" fmla="val 22506"/>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hlinkClick r:id="rId19"/>
            <a:extLst>
              <a:ext uri="{FF2B5EF4-FFF2-40B4-BE49-F238E27FC236}">
                <a16:creationId xmlns:a16="http://schemas.microsoft.com/office/drawing/2014/main" id="{78FD9544-CFAD-68E9-E4FD-1B9949C4EF9E}"/>
              </a:ext>
            </a:extLst>
          </p:cNvPr>
          <p:cNvSpPr/>
          <p:nvPr/>
        </p:nvSpPr>
        <p:spPr>
          <a:xfrm>
            <a:off x="2480501" y="5707851"/>
            <a:ext cx="811530" cy="782955"/>
          </a:xfrm>
          <a:prstGeom prst="roundRect">
            <a:avLst>
              <a:gd name="adj" fmla="val 22506"/>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hlinkClick r:id="rId21"/>
            <a:extLst>
              <a:ext uri="{FF2B5EF4-FFF2-40B4-BE49-F238E27FC236}">
                <a16:creationId xmlns:a16="http://schemas.microsoft.com/office/drawing/2014/main" id="{ED8244C2-4D26-F7FA-5ABE-374F7C5A3A79}"/>
              </a:ext>
            </a:extLst>
          </p:cNvPr>
          <p:cNvSpPr/>
          <p:nvPr/>
        </p:nvSpPr>
        <p:spPr>
          <a:xfrm>
            <a:off x="3547491" y="5707852"/>
            <a:ext cx="811530" cy="782955"/>
          </a:xfrm>
          <a:prstGeom prst="roundRect">
            <a:avLst>
              <a:gd name="adj" fmla="val 22506"/>
            </a:avLst>
          </a:prstGeom>
          <a:blipFill dpi="0" rotWithShape="1">
            <a:blip r:embed="rId2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hlinkClick r:id="rId23" action="ppaction://hlinksldjump"/>
            <a:extLst>
              <a:ext uri="{FF2B5EF4-FFF2-40B4-BE49-F238E27FC236}">
                <a16:creationId xmlns:a16="http://schemas.microsoft.com/office/drawing/2014/main" id="{D053B2B3-AB89-7E2E-A1A6-9FD1B0E32FC2}"/>
              </a:ext>
            </a:extLst>
          </p:cNvPr>
          <p:cNvSpPr/>
          <p:nvPr/>
        </p:nvSpPr>
        <p:spPr>
          <a:xfrm>
            <a:off x="753047" y="525120"/>
            <a:ext cx="811530" cy="782955"/>
          </a:xfrm>
          <a:prstGeom prst="roundRect">
            <a:avLst>
              <a:gd name="adj" fmla="val 22506"/>
            </a:avLst>
          </a:prstGeom>
          <a:blipFill dpi="0" rotWithShape="1">
            <a:blip r:embed="rId2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hlinkClick r:id="rId25" action="ppaction://hlinksldjump"/>
            <a:extLst>
              <a:ext uri="{FF2B5EF4-FFF2-40B4-BE49-F238E27FC236}">
                <a16:creationId xmlns:a16="http://schemas.microsoft.com/office/drawing/2014/main" id="{5FD104F6-6485-B224-1D12-60923FC1D8CB}"/>
              </a:ext>
            </a:extLst>
          </p:cNvPr>
          <p:cNvSpPr/>
          <p:nvPr/>
        </p:nvSpPr>
        <p:spPr>
          <a:xfrm>
            <a:off x="2171202" y="525120"/>
            <a:ext cx="811530" cy="782955"/>
          </a:xfrm>
          <a:prstGeom prst="roundRect">
            <a:avLst>
              <a:gd name="adj" fmla="val 22506"/>
            </a:avLst>
          </a:prstGeom>
          <a:blipFill dpi="0" rotWithShape="1">
            <a:blip r:embed="rId26">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hlinkClick r:id="rId27" action="ppaction://hlinksldjump"/>
            <a:extLst>
              <a:ext uri="{FF2B5EF4-FFF2-40B4-BE49-F238E27FC236}">
                <a16:creationId xmlns:a16="http://schemas.microsoft.com/office/drawing/2014/main" id="{982A47C4-D1BC-04DA-9348-C0786F6A5568}"/>
              </a:ext>
            </a:extLst>
          </p:cNvPr>
          <p:cNvSpPr/>
          <p:nvPr/>
        </p:nvSpPr>
        <p:spPr>
          <a:xfrm>
            <a:off x="6421447" y="525119"/>
            <a:ext cx="811530" cy="782955"/>
          </a:xfrm>
          <a:prstGeom prst="roundRect">
            <a:avLst>
              <a:gd name="adj" fmla="val 22506"/>
            </a:avLst>
          </a:prstGeom>
          <a:blipFill dpi="0" rotWithShape="1">
            <a:blip r:embed="rId28">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29" action="ppaction://hlinksldjump"/>
            <a:extLst>
              <a:ext uri="{FF2B5EF4-FFF2-40B4-BE49-F238E27FC236}">
                <a16:creationId xmlns:a16="http://schemas.microsoft.com/office/drawing/2014/main" id="{C97CDAFC-8F5D-24B8-6781-2606F4A70175}"/>
              </a:ext>
            </a:extLst>
          </p:cNvPr>
          <p:cNvSpPr/>
          <p:nvPr/>
        </p:nvSpPr>
        <p:spPr>
          <a:xfrm>
            <a:off x="3588141" y="525120"/>
            <a:ext cx="811530" cy="782955"/>
          </a:xfrm>
          <a:prstGeom prst="roundRect">
            <a:avLst>
              <a:gd name="adj" fmla="val 22506"/>
            </a:avLst>
          </a:prstGeom>
          <a:blipFill dpi="0" rotWithShape="1">
            <a:blip r:embed="rId30">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hlinkClick r:id="rId31" action="ppaction://hlinksldjump"/>
            <a:extLst>
              <a:ext uri="{FF2B5EF4-FFF2-40B4-BE49-F238E27FC236}">
                <a16:creationId xmlns:a16="http://schemas.microsoft.com/office/drawing/2014/main" id="{08EDFDFF-E6EC-0C04-B377-5D770D9F932A}"/>
              </a:ext>
            </a:extLst>
          </p:cNvPr>
          <p:cNvSpPr/>
          <p:nvPr/>
        </p:nvSpPr>
        <p:spPr>
          <a:xfrm>
            <a:off x="7838100" y="525118"/>
            <a:ext cx="811530" cy="782955"/>
          </a:xfrm>
          <a:prstGeom prst="roundRect">
            <a:avLst>
              <a:gd name="adj" fmla="val 22506"/>
            </a:avLst>
          </a:prstGeom>
          <a:blipFill dpi="0" rotWithShape="1">
            <a:blip r:embed="rId32">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hlinkClick r:id="rId33" action="ppaction://hlinksldjump"/>
            <a:extLst>
              <a:ext uri="{FF2B5EF4-FFF2-40B4-BE49-F238E27FC236}">
                <a16:creationId xmlns:a16="http://schemas.microsoft.com/office/drawing/2014/main" id="{2214EFB3-27F8-D248-F7AB-7221DEA918C7}"/>
              </a:ext>
            </a:extLst>
          </p:cNvPr>
          <p:cNvSpPr/>
          <p:nvPr/>
        </p:nvSpPr>
        <p:spPr>
          <a:xfrm>
            <a:off x="5004794" y="525120"/>
            <a:ext cx="811530" cy="782955"/>
          </a:xfrm>
          <a:prstGeom prst="roundRect">
            <a:avLst>
              <a:gd name="adj" fmla="val 22506"/>
            </a:avLst>
          </a:prstGeom>
          <a:blipFill dpi="0" rotWithShape="1">
            <a:blip r:embed="rId3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B03BA00-7784-CE5A-614B-315E1DEC0A9E}"/>
              </a:ext>
            </a:extLst>
          </p:cNvPr>
          <p:cNvSpPr txBox="1"/>
          <p:nvPr/>
        </p:nvSpPr>
        <p:spPr>
          <a:xfrm>
            <a:off x="706990" y="1371455"/>
            <a:ext cx="903643"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HCI/UX</a:t>
            </a:r>
          </a:p>
        </p:txBody>
      </p:sp>
      <p:sp>
        <p:nvSpPr>
          <p:cNvPr id="37" name="TextBox 36">
            <a:extLst>
              <a:ext uri="{FF2B5EF4-FFF2-40B4-BE49-F238E27FC236}">
                <a16:creationId xmlns:a16="http://schemas.microsoft.com/office/drawing/2014/main" id="{372BBB24-0D1E-ABA3-96A9-C26936616E15}"/>
              </a:ext>
            </a:extLst>
          </p:cNvPr>
          <p:cNvSpPr txBox="1"/>
          <p:nvPr/>
        </p:nvSpPr>
        <p:spPr>
          <a:xfrm>
            <a:off x="2171202" y="1376689"/>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Needs</a:t>
            </a:r>
          </a:p>
        </p:txBody>
      </p:sp>
      <p:sp>
        <p:nvSpPr>
          <p:cNvPr id="44" name="TextBox 43">
            <a:extLst>
              <a:ext uri="{FF2B5EF4-FFF2-40B4-BE49-F238E27FC236}">
                <a16:creationId xmlns:a16="http://schemas.microsoft.com/office/drawing/2014/main" id="{E6707428-EEA3-2DAD-1893-0FDFEFECC7CE}"/>
              </a:ext>
            </a:extLst>
          </p:cNvPr>
          <p:cNvSpPr txBox="1"/>
          <p:nvPr/>
        </p:nvSpPr>
        <p:spPr>
          <a:xfrm>
            <a:off x="3593384" y="1371455"/>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Design</a:t>
            </a:r>
          </a:p>
        </p:txBody>
      </p:sp>
      <p:sp>
        <p:nvSpPr>
          <p:cNvPr id="45" name="TextBox 44">
            <a:extLst>
              <a:ext uri="{FF2B5EF4-FFF2-40B4-BE49-F238E27FC236}">
                <a16:creationId xmlns:a16="http://schemas.microsoft.com/office/drawing/2014/main" id="{2CC5BEA9-77BC-84D8-E023-EDF13A44B171}"/>
              </a:ext>
            </a:extLst>
          </p:cNvPr>
          <p:cNvSpPr txBox="1"/>
          <p:nvPr/>
        </p:nvSpPr>
        <p:spPr>
          <a:xfrm>
            <a:off x="4864955" y="1371455"/>
            <a:ext cx="109120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Evaluation</a:t>
            </a:r>
          </a:p>
        </p:txBody>
      </p:sp>
      <p:sp>
        <p:nvSpPr>
          <p:cNvPr id="46" name="TextBox 45">
            <a:extLst>
              <a:ext uri="{FF2B5EF4-FFF2-40B4-BE49-F238E27FC236}">
                <a16:creationId xmlns:a16="http://schemas.microsoft.com/office/drawing/2014/main" id="{963EC0B1-59A4-B3E6-1DA2-71A239FADC42}"/>
              </a:ext>
            </a:extLst>
          </p:cNvPr>
          <p:cNvSpPr txBox="1"/>
          <p:nvPr/>
        </p:nvSpPr>
        <p:spPr>
          <a:xfrm>
            <a:off x="6502908" y="1371455"/>
            <a:ext cx="64631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Agile</a:t>
            </a:r>
          </a:p>
        </p:txBody>
      </p:sp>
      <p:sp>
        <p:nvSpPr>
          <p:cNvPr id="47" name="TextBox 46">
            <a:extLst>
              <a:ext uri="{FF2B5EF4-FFF2-40B4-BE49-F238E27FC236}">
                <a16:creationId xmlns:a16="http://schemas.microsoft.com/office/drawing/2014/main" id="{31EAB323-76C7-5445-77BA-F697693A9025}"/>
              </a:ext>
            </a:extLst>
          </p:cNvPr>
          <p:cNvSpPr txBox="1"/>
          <p:nvPr/>
        </p:nvSpPr>
        <p:spPr>
          <a:xfrm>
            <a:off x="7655925" y="1371455"/>
            <a:ext cx="1175879"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Responsive</a:t>
            </a:r>
          </a:p>
        </p:txBody>
      </p:sp>
    </p:spTree>
    <p:extLst>
      <p:ext uri="{BB962C8B-B14F-4D97-AF65-F5344CB8AC3E}">
        <p14:creationId xmlns:p14="http://schemas.microsoft.com/office/powerpoint/2010/main" val="8059032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 fill="hold"/>
                                        <p:tgtEl>
                                          <p:spTgt spid="4"/>
                                        </p:tgtEl>
                                        <p:attrNameLst>
                                          <p:attrName>ppt_x</p:attrName>
                                        </p:attrNameLst>
                                      </p:cBhvr>
                                      <p:tavLst>
                                        <p:tav tm="0">
                                          <p:val>
                                            <p:strVal val="#ppt_x"/>
                                          </p:val>
                                        </p:tav>
                                        <p:tav tm="100000">
                                          <p:val>
                                            <p:strVal val="#ppt_x"/>
                                          </p:val>
                                        </p:tav>
                                      </p:tavLst>
                                    </p:anim>
                                    <p:anim calcmode="lin" valueType="num">
                                      <p:cBhvr additive="base">
                                        <p:cTn id="8" dur="2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 fill="hold"/>
                                        <p:tgtEl>
                                          <p:spTgt spid="5"/>
                                        </p:tgtEl>
                                        <p:attrNameLst>
                                          <p:attrName>ppt_x</p:attrName>
                                        </p:attrNameLst>
                                      </p:cBhvr>
                                      <p:tavLst>
                                        <p:tav tm="0">
                                          <p:val>
                                            <p:strVal val="#ppt_x"/>
                                          </p:val>
                                        </p:tav>
                                        <p:tav tm="100000">
                                          <p:val>
                                            <p:strVal val="#ppt_x"/>
                                          </p:val>
                                        </p:tav>
                                      </p:tavLst>
                                    </p:anim>
                                    <p:anim calcmode="lin" valueType="num">
                                      <p:cBhvr additive="base">
                                        <p:cTn id="12" dur="2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 fill="hold"/>
                                        <p:tgtEl>
                                          <p:spTgt spid="15"/>
                                        </p:tgtEl>
                                        <p:attrNameLst>
                                          <p:attrName>ppt_x</p:attrName>
                                        </p:attrNameLst>
                                      </p:cBhvr>
                                      <p:tavLst>
                                        <p:tav tm="0">
                                          <p:val>
                                            <p:strVal val="#ppt_x"/>
                                          </p:val>
                                        </p:tav>
                                        <p:tav tm="100000">
                                          <p:val>
                                            <p:strVal val="#ppt_x"/>
                                          </p:val>
                                        </p:tav>
                                      </p:tavLst>
                                    </p:anim>
                                    <p:anim calcmode="lin" valueType="num">
                                      <p:cBhvr additive="base">
                                        <p:cTn id="16" dur="2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 fill="hold"/>
                                        <p:tgtEl>
                                          <p:spTgt spid="16"/>
                                        </p:tgtEl>
                                        <p:attrNameLst>
                                          <p:attrName>ppt_x</p:attrName>
                                        </p:attrNameLst>
                                      </p:cBhvr>
                                      <p:tavLst>
                                        <p:tav tm="0">
                                          <p:val>
                                            <p:strVal val="#ppt_x"/>
                                          </p:val>
                                        </p:tav>
                                        <p:tav tm="100000">
                                          <p:val>
                                            <p:strVal val="#ppt_x"/>
                                          </p:val>
                                        </p:tav>
                                      </p:tavLst>
                                    </p:anim>
                                    <p:anim calcmode="lin" valueType="num">
                                      <p:cBhvr additive="base">
                                        <p:cTn id="20" dur="2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 fill="hold"/>
                                        <p:tgtEl>
                                          <p:spTgt spid="6"/>
                                        </p:tgtEl>
                                        <p:attrNameLst>
                                          <p:attrName>ppt_x</p:attrName>
                                        </p:attrNameLst>
                                      </p:cBhvr>
                                      <p:tavLst>
                                        <p:tav tm="0">
                                          <p:val>
                                            <p:strVal val="#ppt_x"/>
                                          </p:val>
                                        </p:tav>
                                        <p:tav tm="100000">
                                          <p:val>
                                            <p:strVal val="#ppt_x"/>
                                          </p:val>
                                        </p:tav>
                                      </p:tavLst>
                                    </p:anim>
                                    <p:anim calcmode="lin" valueType="num">
                                      <p:cBhvr additive="base">
                                        <p:cTn id="24" dur="2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00" fill="hold"/>
                                        <p:tgtEl>
                                          <p:spTgt spid="14"/>
                                        </p:tgtEl>
                                        <p:attrNameLst>
                                          <p:attrName>ppt_x</p:attrName>
                                        </p:attrNameLst>
                                      </p:cBhvr>
                                      <p:tavLst>
                                        <p:tav tm="0">
                                          <p:val>
                                            <p:strVal val="#ppt_x"/>
                                          </p:val>
                                        </p:tav>
                                        <p:tav tm="100000">
                                          <p:val>
                                            <p:strVal val="#ppt_x"/>
                                          </p:val>
                                        </p:tav>
                                      </p:tavLst>
                                    </p:anim>
                                    <p:anim calcmode="lin" valueType="num">
                                      <p:cBhvr additive="base">
                                        <p:cTn id="28" dur="2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00" fill="hold"/>
                                        <p:tgtEl>
                                          <p:spTgt spid="13"/>
                                        </p:tgtEl>
                                        <p:attrNameLst>
                                          <p:attrName>ppt_x</p:attrName>
                                        </p:attrNameLst>
                                      </p:cBhvr>
                                      <p:tavLst>
                                        <p:tav tm="0">
                                          <p:val>
                                            <p:strVal val="#ppt_x"/>
                                          </p:val>
                                        </p:tav>
                                        <p:tav tm="100000">
                                          <p:val>
                                            <p:strVal val="#ppt_x"/>
                                          </p:val>
                                        </p:tav>
                                      </p:tavLst>
                                    </p:anim>
                                    <p:anim calcmode="lin" valueType="num">
                                      <p:cBhvr additive="base">
                                        <p:cTn id="32" dur="2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00" fill="hold"/>
                                        <p:tgtEl>
                                          <p:spTgt spid="10"/>
                                        </p:tgtEl>
                                        <p:attrNameLst>
                                          <p:attrName>ppt_x</p:attrName>
                                        </p:attrNameLst>
                                      </p:cBhvr>
                                      <p:tavLst>
                                        <p:tav tm="0">
                                          <p:val>
                                            <p:strVal val="#ppt_x"/>
                                          </p:val>
                                        </p:tav>
                                        <p:tav tm="100000">
                                          <p:val>
                                            <p:strVal val="#ppt_x"/>
                                          </p:val>
                                        </p:tav>
                                      </p:tavLst>
                                    </p:anim>
                                    <p:anim calcmode="lin" valueType="num">
                                      <p:cBhvr additive="base">
                                        <p:cTn id="36" dur="2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200" fill="hold"/>
                                        <p:tgtEl>
                                          <p:spTgt spid="9"/>
                                        </p:tgtEl>
                                        <p:attrNameLst>
                                          <p:attrName>ppt_x</p:attrName>
                                        </p:attrNameLst>
                                      </p:cBhvr>
                                      <p:tavLst>
                                        <p:tav tm="0">
                                          <p:val>
                                            <p:strVal val="#ppt_x"/>
                                          </p:val>
                                        </p:tav>
                                        <p:tav tm="100000">
                                          <p:val>
                                            <p:strVal val="#ppt_x"/>
                                          </p:val>
                                        </p:tav>
                                      </p:tavLst>
                                    </p:anim>
                                    <p:anim calcmode="lin" valueType="num">
                                      <p:cBhvr additive="base">
                                        <p:cTn id="40" dur="2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 fill="hold"/>
                                        <p:tgtEl>
                                          <p:spTgt spid="8"/>
                                        </p:tgtEl>
                                        <p:attrNameLst>
                                          <p:attrName>ppt_x</p:attrName>
                                        </p:attrNameLst>
                                      </p:cBhvr>
                                      <p:tavLst>
                                        <p:tav tm="0">
                                          <p:val>
                                            <p:strVal val="#ppt_x"/>
                                          </p:val>
                                        </p:tav>
                                        <p:tav tm="100000">
                                          <p:val>
                                            <p:strVal val="#ppt_x"/>
                                          </p:val>
                                        </p:tav>
                                      </p:tavLst>
                                    </p:anim>
                                    <p:anim calcmode="lin" valueType="num">
                                      <p:cBhvr additive="base">
                                        <p:cTn id="44" dur="200" fill="hold"/>
                                        <p:tgtEl>
                                          <p:spTgt spid="8"/>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00"/>
                                        <p:tgtEl>
                                          <p:spTgt spid="29"/>
                                        </p:tgtEl>
                                      </p:cBhvr>
                                    </p:animEffect>
                                  </p:childTnLst>
                                </p:cTn>
                              </p:par>
                              <p:par>
                                <p:cTn id="48" presetID="10" presetClass="entr" presetSubtype="0" fill="hold" grpId="0" nodeType="withEffect">
                                  <p:stCondLst>
                                    <p:cond delay="1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200"/>
                                        <p:tgtEl>
                                          <p:spTgt spid="36"/>
                                        </p:tgtEl>
                                      </p:cBhvr>
                                    </p:animEffect>
                                  </p:childTnLst>
                                </p:cTn>
                              </p:par>
                              <p:par>
                                <p:cTn id="51" presetID="10" presetClass="entr" presetSubtype="0" fill="hold" grpId="0" nodeType="withEffect">
                                  <p:stCondLst>
                                    <p:cond delay="1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00"/>
                                        <p:tgtEl>
                                          <p:spTgt spid="30"/>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00"/>
                                        <p:tgtEl>
                                          <p:spTgt spid="37"/>
                                        </p:tgtEl>
                                      </p:cBhvr>
                                    </p:animEffect>
                                  </p:childTnLst>
                                </p:cTn>
                              </p:par>
                              <p:par>
                                <p:cTn id="57" presetID="10" presetClass="entr" presetSubtype="0" fill="hold" grpId="0" nodeType="withEffect">
                                  <p:stCondLst>
                                    <p:cond delay="10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200"/>
                                        <p:tgtEl>
                                          <p:spTgt spid="32"/>
                                        </p:tgtEl>
                                      </p:cBhvr>
                                    </p:animEffect>
                                  </p:childTnLst>
                                </p:cTn>
                              </p:par>
                              <p:par>
                                <p:cTn id="60" presetID="10" presetClass="entr" presetSubtype="0" fill="hold" grpId="0" nodeType="withEffect">
                                  <p:stCondLst>
                                    <p:cond delay="10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200"/>
                                        <p:tgtEl>
                                          <p:spTgt spid="44"/>
                                        </p:tgtEl>
                                      </p:cBhvr>
                                    </p:animEffect>
                                  </p:childTnLst>
                                </p:cTn>
                              </p:par>
                              <p:par>
                                <p:cTn id="63" presetID="10" presetClass="entr" presetSubtype="0" fill="hold" grpId="0" nodeType="withEffect">
                                  <p:stCondLst>
                                    <p:cond delay="10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
                                        <p:tgtEl>
                                          <p:spTgt spid="35"/>
                                        </p:tgtEl>
                                      </p:cBhvr>
                                    </p:animEffect>
                                  </p:childTnLst>
                                </p:cTn>
                              </p:par>
                              <p:par>
                                <p:cTn id="66" presetID="10" presetClass="entr" presetSubtype="0" fill="hold" grpId="0" nodeType="withEffect">
                                  <p:stCondLst>
                                    <p:cond delay="10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200"/>
                                        <p:tgtEl>
                                          <p:spTgt spid="45"/>
                                        </p:tgtEl>
                                      </p:cBhvr>
                                    </p:animEffect>
                                  </p:childTnLst>
                                </p:cTn>
                              </p:par>
                              <p:par>
                                <p:cTn id="69" presetID="10" presetClass="entr" presetSubtype="0" fill="hold" grpId="0" nodeType="withEffect">
                                  <p:stCondLst>
                                    <p:cond delay="10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200"/>
                                        <p:tgtEl>
                                          <p:spTgt spid="31"/>
                                        </p:tgtEl>
                                      </p:cBhvr>
                                    </p:animEffect>
                                  </p:childTnLst>
                                </p:cTn>
                              </p:par>
                              <p:par>
                                <p:cTn id="72" presetID="10" presetClass="entr" presetSubtype="0" fill="hold" grpId="0" nodeType="withEffect">
                                  <p:stCondLst>
                                    <p:cond delay="10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200"/>
                                        <p:tgtEl>
                                          <p:spTgt spid="46"/>
                                        </p:tgtEl>
                                      </p:cBhvr>
                                    </p:animEffect>
                                  </p:childTnLst>
                                </p:cTn>
                              </p:par>
                              <p:par>
                                <p:cTn id="75" presetID="10" presetClass="entr" presetSubtype="0" fill="hold" grpId="0" nodeType="withEffect">
                                  <p:stCondLst>
                                    <p:cond delay="10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200"/>
                                        <p:tgtEl>
                                          <p:spTgt spid="33"/>
                                        </p:tgtEl>
                                      </p:cBhvr>
                                    </p:animEffect>
                                  </p:childTnLst>
                                </p:cTn>
                              </p:par>
                              <p:par>
                                <p:cTn id="78" presetID="10" presetClass="entr" presetSubtype="0" fill="hold" grpId="0" nodeType="withEffect">
                                  <p:stCondLst>
                                    <p:cond delay="1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2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3" grpId="0" animBg="1"/>
      <p:bldP spid="14" grpId="0" animBg="1"/>
      <p:bldP spid="15" grpId="0" animBg="1"/>
      <p:bldP spid="16" grpId="0" animBg="1"/>
      <p:bldP spid="29" grpId="0" animBg="1"/>
      <p:bldP spid="30" grpId="0" animBg="1"/>
      <p:bldP spid="31" grpId="0" animBg="1"/>
      <p:bldP spid="32" grpId="0" animBg="1"/>
      <p:bldP spid="33" grpId="0" animBg="1"/>
      <p:bldP spid="35" grpId="0" animBg="1"/>
      <p:bldP spid="36" grpId="0"/>
      <p:bldP spid="37" grpId="0"/>
      <p:bldP spid="44" grpId="0"/>
      <p:bldP spid="45" grpId="0"/>
      <p:bldP spid="46" grpId="0"/>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black background&#10;&#10;Description automatically generated">
            <a:extLst>
              <a:ext uri="{FF2B5EF4-FFF2-40B4-BE49-F238E27FC236}">
                <a16:creationId xmlns:a16="http://schemas.microsoft.com/office/drawing/2014/main" id="{915E82DE-2373-807F-4E96-2B177BE2F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0CE1324-42EE-DC44-A93B-4E9E4DECB068}"/>
              </a:ext>
            </a:extLst>
          </p:cNvPr>
          <p:cNvSpPr/>
          <p:nvPr/>
        </p:nvSpPr>
        <p:spPr>
          <a:xfrm>
            <a:off x="0" y="-5576"/>
            <a:ext cx="12192000" cy="6858000"/>
          </a:xfrm>
          <a:prstGeom prst="rect">
            <a:avLst/>
          </a:prstGeom>
          <a:solidFill>
            <a:schemeClr val="tx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3" action="ppaction://hlinksldjump"/>
            <a:extLst>
              <a:ext uri="{FF2B5EF4-FFF2-40B4-BE49-F238E27FC236}">
                <a16:creationId xmlns:a16="http://schemas.microsoft.com/office/drawing/2014/main" id="{D16D1AE3-5D12-CB9C-03F9-89D4D6DE1E5E}"/>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FA5560-C6FC-8A03-E68A-FF61384B9F6B}"/>
              </a:ext>
            </a:extLst>
          </p:cNvPr>
          <p:cNvSpPr txBox="1"/>
          <p:nvPr/>
        </p:nvSpPr>
        <p:spPr>
          <a:xfrm>
            <a:off x="3774690" y="2927101"/>
            <a:ext cx="8552983" cy="1107996"/>
          </a:xfrm>
          <a:prstGeom prst="rect">
            <a:avLst/>
          </a:prstGeom>
          <a:noFill/>
        </p:spPr>
        <p:txBody>
          <a:bodyPr wrap="square" rtlCol="0">
            <a:spAutoFit/>
          </a:bodyPr>
          <a:lstStyle/>
          <a:p>
            <a:pPr algn="ctr"/>
            <a:r>
              <a:rPr lang="en-US" sz="6600" b="1" dirty="0">
                <a:solidFill>
                  <a:schemeClr val="bg1"/>
                </a:solidFill>
                <a:latin typeface="Segoe UI Light" panose="020B0502040204020203" pitchFamily="34" charset="0"/>
                <a:cs typeface="Segoe UI Light" panose="020B0502040204020203" pitchFamily="34" charset="0"/>
              </a:rPr>
              <a:t>Understanding Needs</a:t>
            </a:r>
          </a:p>
        </p:txBody>
      </p:sp>
      <p:sp>
        <p:nvSpPr>
          <p:cNvPr id="11" name="Rectangle 10">
            <a:extLst>
              <a:ext uri="{FF2B5EF4-FFF2-40B4-BE49-F238E27FC236}">
                <a16:creationId xmlns:a16="http://schemas.microsoft.com/office/drawing/2014/main" id="{322A256E-8389-613D-BAE1-11BF2A201C6D}"/>
              </a:ext>
            </a:extLst>
          </p:cNvPr>
          <p:cNvSpPr/>
          <p:nvPr/>
        </p:nvSpPr>
        <p:spPr>
          <a:xfrm>
            <a:off x="1" y="0"/>
            <a:ext cx="1828799" cy="685800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2" name="Rectangle 11">
            <a:extLst>
              <a:ext uri="{FF2B5EF4-FFF2-40B4-BE49-F238E27FC236}">
                <a16:creationId xmlns:a16="http://schemas.microsoft.com/office/drawing/2014/main" id="{C32C297C-3045-5C82-F3C6-58A8AD1F2979}"/>
              </a:ext>
            </a:extLst>
          </p:cNvPr>
          <p:cNvSpPr/>
          <p:nvPr/>
        </p:nvSpPr>
        <p:spPr>
          <a:xfrm>
            <a:off x="1828800" y="0"/>
            <a:ext cx="2007220" cy="6858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273C02ED-79AA-97D8-6A66-79F35F784F84}"/>
              </a:ext>
            </a:extLst>
          </p:cNvPr>
          <p:cNvSpPr txBox="1"/>
          <p:nvPr/>
        </p:nvSpPr>
        <p:spPr>
          <a:xfrm>
            <a:off x="-1" y="3016645"/>
            <a:ext cx="1828799" cy="830997"/>
          </a:xfrm>
          <a:prstGeom prst="rect">
            <a:avLst/>
          </a:prstGeom>
          <a:noFill/>
        </p:spPr>
        <p:txBody>
          <a:bodyPr wrap="square" rtlCol="0">
            <a:spAutoFit/>
          </a:bodyPr>
          <a:lstStyle/>
          <a:p>
            <a:pPr algn="ctr"/>
            <a:r>
              <a:rPr lang="en-US" sz="2400" dirty="0">
                <a:solidFill>
                  <a:schemeClr val="bg1"/>
                </a:solidFill>
                <a:latin typeface="Segoe UI Light" panose="020B0502040204020203" pitchFamily="34" charset="0"/>
                <a:cs typeface="Segoe UI Light" panose="020B0502040204020203" pitchFamily="34" charset="0"/>
              </a:rPr>
              <a:t>Research Data</a:t>
            </a:r>
          </a:p>
        </p:txBody>
      </p:sp>
      <p:sp>
        <p:nvSpPr>
          <p:cNvPr id="14" name="TextBox 13">
            <a:extLst>
              <a:ext uri="{FF2B5EF4-FFF2-40B4-BE49-F238E27FC236}">
                <a16:creationId xmlns:a16="http://schemas.microsoft.com/office/drawing/2014/main" id="{0381CDB1-C8C7-D4BB-FF12-F91844D7D8D3}"/>
              </a:ext>
            </a:extLst>
          </p:cNvPr>
          <p:cNvSpPr txBox="1"/>
          <p:nvPr/>
        </p:nvSpPr>
        <p:spPr>
          <a:xfrm>
            <a:off x="1726985" y="2831980"/>
            <a:ext cx="2210849" cy="1200329"/>
          </a:xfrm>
          <a:prstGeom prst="rect">
            <a:avLst/>
          </a:prstGeom>
          <a:noFill/>
        </p:spPr>
        <p:txBody>
          <a:bodyPr wrap="square" rtlCol="0">
            <a:spAutoFit/>
          </a:bodyPr>
          <a:lstStyle/>
          <a:p>
            <a:pPr algn="ctr"/>
            <a:r>
              <a:rPr lang="en-US" sz="2400" dirty="0">
                <a:solidFill>
                  <a:schemeClr val="bg1"/>
                </a:solidFill>
                <a:latin typeface="Segoe UI Light" panose="020B0502040204020203" pitchFamily="34" charset="0"/>
                <a:cs typeface="Segoe UI Light" panose="020B0502040204020203" pitchFamily="34" charset="0"/>
              </a:rPr>
              <a:t>User Stories and Requirements</a:t>
            </a:r>
          </a:p>
        </p:txBody>
      </p:sp>
    </p:spTree>
    <p:extLst>
      <p:ext uri="{BB962C8B-B14F-4D97-AF65-F5344CB8AC3E}">
        <p14:creationId xmlns:p14="http://schemas.microsoft.com/office/powerpoint/2010/main" val="296099389"/>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6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600"/>
                                        <p:tgtEl>
                                          <p:spTgt spid="14"/>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300" fill="hold"/>
                                        <p:tgtEl>
                                          <p:spTgt spid="11"/>
                                        </p:tgtEl>
                                        <p:attrNameLst>
                                          <p:attrName>ppt_x</p:attrName>
                                        </p:attrNameLst>
                                      </p:cBhvr>
                                      <p:tavLst>
                                        <p:tav tm="0">
                                          <p:val>
                                            <p:strVal val="0-#ppt_w/2"/>
                                          </p:val>
                                        </p:tav>
                                        <p:tav tm="100000">
                                          <p:val>
                                            <p:strVal val="#ppt_x"/>
                                          </p:val>
                                        </p:tav>
                                      </p:tavLst>
                                    </p:anim>
                                    <p:anim calcmode="lin" valueType="num">
                                      <p:cBhvr additive="base">
                                        <p:cTn id="17" dur="3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300" fill="hold"/>
                                        <p:tgtEl>
                                          <p:spTgt spid="12"/>
                                        </p:tgtEl>
                                        <p:attrNameLst>
                                          <p:attrName>ppt_x</p:attrName>
                                        </p:attrNameLst>
                                      </p:cBhvr>
                                      <p:tavLst>
                                        <p:tav tm="0">
                                          <p:val>
                                            <p:strVal val="0-#ppt_w/2"/>
                                          </p:val>
                                        </p:tav>
                                        <p:tav tm="100000">
                                          <p:val>
                                            <p:strVal val="#ppt_x"/>
                                          </p:val>
                                        </p:tav>
                                      </p:tavLst>
                                    </p:anim>
                                    <p:anim calcmode="lin" valueType="num">
                                      <p:cBhvr additive="base">
                                        <p:cTn id="21" dur="3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49267" y="763794"/>
            <a:ext cx="10036884" cy="5232202"/>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What is </a:t>
            </a:r>
            <a:r>
              <a:rPr lang="en-US" sz="3200" b="1" dirty="0">
                <a:solidFill>
                  <a:schemeClr val="bg1"/>
                </a:solidFill>
                <a:latin typeface="Segoe UI Light" panose="020B0502040204020203" pitchFamily="34" charset="0"/>
                <a:cs typeface="Segoe UI Light" panose="020B0502040204020203" pitchFamily="34" charset="0"/>
              </a:rPr>
              <a:t>research data</a:t>
            </a:r>
            <a:r>
              <a:rPr lang="en-US" sz="3200" b="1" i="0" u="none" strike="noStrike" dirty="0">
                <a:solidFill>
                  <a:schemeClr val="bg1"/>
                </a:solidFill>
                <a:effectLst/>
                <a:latin typeface="Segoe UI Light" panose="020B0502040204020203" pitchFamily="34" charset="0"/>
                <a:cs typeface="Segoe UI Light" panose="020B0502040204020203" pitchFamily="34" charset="0"/>
              </a:rPr>
              <a:t>?</a:t>
            </a:r>
            <a:endParaRPr lang="en-US" sz="3200" b="1" dirty="0">
              <a:solidFill>
                <a:schemeClr val="bg1"/>
              </a:solidFill>
              <a:effectLst/>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endParaRPr lang="en-US" sz="200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r>
              <a:rPr lang="en-US" sz="2000" i="0" u="none" strike="noStrike" dirty="0">
                <a:solidFill>
                  <a:schemeClr val="bg1"/>
                </a:solidFill>
                <a:effectLst/>
                <a:latin typeface="Segoe UI Light" panose="020B0502040204020203" pitchFamily="34" charset="0"/>
                <a:cs typeface="Segoe UI Light" panose="020B0502040204020203" pitchFamily="34" charset="0"/>
              </a:rPr>
              <a:t>It is the process of understanding how users discover, interact, and use products to better a designer. This data is crucial for gaining insight and bettering design and development for products and services that are centered around a user. This can be done through several methods that are both qualitative and quantitative</a:t>
            </a:r>
          </a:p>
          <a:p>
            <a:pPr marL="342900" indent="-342900" rtl="0">
              <a:spcBef>
                <a:spcPts val="0"/>
              </a:spcBef>
              <a:spcAft>
                <a:spcPts val="1200"/>
              </a:spcAft>
              <a:buFont typeface="Arial" panose="020B0604020202020204" pitchFamily="34" charset="0"/>
              <a:buChar char="•"/>
            </a:pPr>
            <a:endParaRPr lang="en-US" sz="2000" dirty="0">
              <a:solidFill>
                <a:schemeClr val="bg1"/>
              </a:solidFill>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endParaRPr lang="en-US" sz="2000" dirty="0">
              <a:solidFill>
                <a:schemeClr val="bg1"/>
              </a:solidFill>
              <a:latin typeface="Segoe UI Light" panose="020B0502040204020203" pitchFamily="34" charset="0"/>
              <a:cs typeface="Segoe UI Light" panose="020B0502040204020203" pitchFamily="34" charset="0"/>
            </a:endParaRPr>
          </a:p>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Qualitative methods</a:t>
            </a:r>
            <a:endParaRPr lang="en-US" sz="3200" b="1" dirty="0">
              <a:solidFill>
                <a:schemeClr val="bg1"/>
              </a:solidFill>
              <a:effectLst/>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These methods are about gathering rich and in-depth insights about what a user thinks, feels and does. These insights are invaluable for improving the user experience to meet their needs and wants. </a:t>
            </a: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54939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59099" y="388240"/>
            <a:ext cx="10036884" cy="6186309"/>
          </a:xfrm>
          <a:prstGeom prst="rect">
            <a:avLst/>
          </a:prstGeom>
          <a:noFill/>
        </p:spPr>
        <p:txBody>
          <a:bodyPr wrap="square" rtlCol="0">
            <a:spAutoFit/>
          </a:bodyPr>
          <a:lstStyle/>
          <a:p>
            <a:pPr marL="457200" indent="-457200">
              <a:buFont typeface="+mj-lt"/>
              <a:buAutoNum type="arabicPeriod"/>
            </a:pPr>
            <a:r>
              <a:rPr lang="en-US" sz="3200" b="1" i="0" u="none" strike="noStrike" dirty="0">
                <a:solidFill>
                  <a:schemeClr val="bg1"/>
                </a:solidFill>
                <a:effectLst/>
                <a:latin typeface="Segoe UI Light" panose="020B0502040204020203" pitchFamily="34" charset="0"/>
                <a:cs typeface="Segoe UI Light" panose="020B0502040204020203" pitchFamily="34" charset="0"/>
              </a:rPr>
              <a:t>User Interviews</a:t>
            </a:r>
          </a:p>
          <a:p>
            <a:endParaRPr lang="en-US" sz="3200" b="0" i="0" u="none" strike="noStrike"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What is it: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User Interviews are deep conversations about their experiences, needs and frustrations. This gives a deep insight into the individual and how they feel about the software.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Drawbacks: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Users can have biases that influence their feelings, they could have bad memory, or the interviewer could ask bad questions. This is also a time intensive process.</a:t>
            </a:r>
          </a:p>
          <a:p>
            <a:pPr rtl="0">
              <a:spcBef>
                <a:spcPts val="0"/>
              </a:spcBef>
              <a:spcAft>
                <a:spcPts val="1200"/>
              </a:spcAft>
            </a:pPr>
            <a:endParaRPr lang="en-US" sz="2000" b="0" dirty="0">
              <a:solidFill>
                <a:schemeClr val="bg1"/>
              </a:solidFill>
              <a:effectLst/>
              <a:latin typeface="Segoe UI Light" panose="020B0502040204020203" pitchFamily="34" charset="0"/>
              <a:cs typeface="Segoe UI Light" panose="020B0502040204020203" pitchFamily="34" charset="0"/>
            </a:endParaRPr>
          </a:p>
          <a:p>
            <a:pPr marL="457200" indent="-457200">
              <a:buFont typeface="+mj-lt"/>
              <a:buAutoNum type="arabicPeriod"/>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457200" indent="-457200" rtl="0">
              <a:spcBef>
                <a:spcPts val="0"/>
              </a:spcBef>
              <a:spcAft>
                <a:spcPts val="0"/>
              </a:spcAft>
              <a:buFont typeface="+mj-lt"/>
              <a:buAutoNum type="arabicPeriod" startAt="2"/>
            </a:pPr>
            <a:r>
              <a:rPr lang="en-US" sz="3200" b="1" i="0" u="none" strike="noStrike" dirty="0">
                <a:solidFill>
                  <a:schemeClr val="bg1"/>
                </a:solidFill>
                <a:effectLst/>
                <a:latin typeface="Segoe UI Light" panose="020B0502040204020203" pitchFamily="34" charset="0"/>
                <a:cs typeface="Segoe UI Light" panose="020B0502040204020203" pitchFamily="34" charset="0"/>
              </a:rPr>
              <a:t>Focus Groups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dirty="0">
                <a:solidFill>
                  <a:schemeClr val="bg1"/>
                </a:solidFill>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What is it: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User review sessions where a small group discusses the product openly with a moderator. This can find the collective view and diverse opinions</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Drawbacks: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Groupthink can lead to only the dominant views coming through. The moderator could also influence the discussion with biases. Additionally, this method is not as deep as an interview. </a:t>
            </a: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8653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68624" y="677334"/>
            <a:ext cx="10036884" cy="5232202"/>
          </a:xfrm>
          <a:prstGeom prst="rect">
            <a:avLst/>
          </a:prstGeom>
          <a:noFill/>
        </p:spPr>
        <p:txBody>
          <a:bodyPr wrap="square" rtlCol="0">
            <a:spAutoFit/>
          </a:bodyPr>
          <a:lstStyle/>
          <a:p>
            <a:pPr marL="514350" indent="-514350" rtl="0">
              <a:spcBef>
                <a:spcPts val="0"/>
              </a:spcBef>
              <a:spcAft>
                <a:spcPts val="0"/>
              </a:spcAft>
              <a:buFont typeface="+mj-lt"/>
              <a:buAutoNum type="arabicPeriod" startAt="3"/>
            </a:pPr>
            <a:r>
              <a:rPr lang="en-US" sz="3200" b="1" i="0" u="none" strike="noStrike" dirty="0">
                <a:solidFill>
                  <a:schemeClr val="bg1"/>
                </a:solidFill>
                <a:effectLst/>
                <a:latin typeface="Segoe UI Light" panose="020B0502040204020203" pitchFamily="34" charset="0"/>
                <a:cs typeface="Segoe UI Light" panose="020B0502040204020203" pitchFamily="34" charset="0"/>
              </a:rPr>
              <a:t>Usability testing</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dirty="0">
                <a:solidFill>
                  <a:schemeClr val="bg1"/>
                </a:solidFill>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What is it: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Watching users use the product to find issues and understand user-friendly elements</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Drawbacks: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Limits scope due to focus on certain features. The artificial environment of it also does not represent the real-world usage the product would normally have. The user would also be influenced by the fa</a:t>
            </a:r>
            <a:r>
              <a:rPr lang="en-US" sz="2000" dirty="0">
                <a:solidFill>
                  <a:schemeClr val="bg1"/>
                </a:solidFill>
                <a:latin typeface="Segoe UI Light" panose="020B0502040204020203" pitchFamily="34" charset="0"/>
                <a:cs typeface="Segoe UI Light" panose="020B0502040204020203" pitchFamily="34" charset="0"/>
              </a:rPr>
              <a:t>ct</a:t>
            </a:r>
            <a:r>
              <a:rPr lang="en-US" sz="2000" b="0" i="0" u="none" strike="noStrike" dirty="0">
                <a:solidFill>
                  <a:schemeClr val="bg1"/>
                </a:solidFill>
                <a:effectLst/>
                <a:latin typeface="Segoe UI Light" panose="020B0502040204020203" pitchFamily="34" charset="0"/>
                <a:cs typeface="Segoe UI Light" panose="020B0502040204020203" pitchFamily="34" charset="0"/>
              </a:rPr>
              <a:t> they are being observed and that would affect their behavior.</a:t>
            </a:r>
            <a:endParaRPr lang="en-US" sz="2000" b="0" dirty="0">
              <a:solidFill>
                <a:schemeClr val="bg1"/>
              </a:solidFill>
              <a:effectLst/>
              <a:latin typeface="Segoe UI Light" panose="020B0502040204020203" pitchFamily="34" charset="0"/>
              <a:cs typeface="Segoe UI Light" panose="020B0502040204020203" pitchFamily="34" charset="0"/>
            </a:endParaRPr>
          </a:p>
          <a:p>
            <a:pPr marL="457200" indent="-457200" rtl="0">
              <a:spcBef>
                <a:spcPts val="0"/>
              </a:spcBef>
              <a:spcAft>
                <a:spcPts val="0"/>
              </a:spcAft>
              <a:buFont typeface="+mj-lt"/>
              <a:buAutoNum type="arabicPeriod"/>
            </a:pPr>
            <a:endParaRPr lang="en-US" sz="2000" b="1" i="0" u="none" strike="noStrike" dirty="0">
              <a:solidFill>
                <a:schemeClr val="bg1"/>
              </a:solidFill>
              <a:effectLst/>
              <a:latin typeface="Segoe UI Light" panose="020B0502040204020203" pitchFamily="34" charset="0"/>
              <a:cs typeface="Segoe UI Light" panose="020B0502040204020203" pitchFamily="34" charset="0"/>
            </a:endParaRPr>
          </a:p>
          <a:p>
            <a:pPr marL="514350" indent="-514350" rtl="0">
              <a:spcBef>
                <a:spcPts val="0"/>
              </a:spcBef>
              <a:spcAft>
                <a:spcPts val="0"/>
              </a:spcAft>
              <a:buFont typeface="+mj-lt"/>
              <a:buAutoNum type="arabicPeriod" startAt="4"/>
            </a:pPr>
            <a:r>
              <a:rPr lang="en-US" sz="3200" b="1" i="0" u="none" strike="noStrike" dirty="0">
                <a:solidFill>
                  <a:schemeClr val="bg1"/>
                </a:solidFill>
                <a:effectLst/>
                <a:latin typeface="Segoe UI Light" panose="020B0502040204020203" pitchFamily="34" charset="0"/>
                <a:cs typeface="Segoe UI Light" panose="020B0502040204020203" pitchFamily="34" charset="0"/>
              </a:rPr>
              <a:t>Concept testing</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dirty="0">
                <a:solidFill>
                  <a:schemeClr val="bg1"/>
                </a:solidFill>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What is it: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Presenting early prototypes, wireframes and high-level sketches of a product or feature.</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Drawbacks: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Early stages come with bias from people only wanting things they already know. Additionally, the vague nature of a prototype could lead to confusion</a:t>
            </a: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009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45847" y="547266"/>
            <a:ext cx="10036884" cy="6155531"/>
          </a:xfrm>
          <a:prstGeom prst="rect">
            <a:avLst/>
          </a:prstGeom>
          <a:noFill/>
        </p:spPr>
        <p:txBody>
          <a:bodyPr wrap="square" rtlCol="0">
            <a:spAutoFit/>
          </a:bodyPr>
          <a:lstStyle/>
          <a:p>
            <a:pPr marL="514350" indent="-514350" rtl="0">
              <a:spcBef>
                <a:spcPts val="0"/>
              </a:spcBef>
              <a:spcAft>
                <a:spcPts val="0"/>
              </a:spcAft>
              <a:buFont typeface="+mj-lt"/>
              <a:buAutoNum type="arabicPeriod" startAt="5"/>
            </a:pPr>
            <a:r>
              <a:rPr lang="en-US" sz="3200" b="1" i="0" u="none" strike="noStrike" dirty="0">
                <a:solidFill>
                  <a:schemeClr val="bg1"/>
                </a:solidFill>
                <a:effectLst/>
                <a:latin typeface="Segoe UI Light" panose="020B0502040204020203" pitchFamily="34" charset="0"/>
                <a:cs typeface="Segoe UI Light" panose="020B0502040204020203" pitchFamily="34" charset="0"/>
              </a:rPr>
              <a:t>Card Sorting</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dirty="0">
                <a:solidFill>
                  <a:schemeClr val="bg1"/>
                </a:solidFill>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What is it: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Users are given cards containing topics and ideas and are told to group them based on their personal interpretation. Of this there are two kinds, Open and closed card. Open cards have them categorize the topics into groups they create. In closed they put them into groups that are predetermined.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Drawbacks: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May not reflect how the users feel about the topics in the real world. Also has a limited scope due to the limit of categorization and hierarchy</a:t>
            </a:r>
          </a:p>
          <a:p>
            <a:pPr rtl="0">
              <a:spcBef>
                <a:spcPts val="0"/>
              </a:spcBef>
              <a:spcAft>
                <a:spcPts val="1200"/>
              </a:spcAft>
            </a:pPr>
            <a:endParaRPr lang="en-US" sz="2000" dirty="0">
              <a:solidFill>
                <a:schemeClr val="bg1"/>
              </a:solidFill>
              <a:latin typeface="Segoe UI Light" panose="020B0502040204020203" pitchFamily="34" charset="0"/>
              <a:cs typeface="Segoe UI Light" panose="020B0502040204020203" pitchFamily="34" charset="0"/>
            </a:endParaRPr>
          </a:p>
          <a:p>
            <a:pPr marL="514350" indent="-514350" rtl="0">
              <a:spcBef>
                <a:spcPts val="0"/>
              </a:spcBef>
              <a:spcAft>
                <a:spcPts val="0"/>
              </a:spcAft>
              <a:buFont typeface="+mj-lt"/>
              <a:buAutoNum type="arabicPeriod" startAt="6"/>
            </a:pPr>
            <a:r>
              <a:rPr lang="en-US" sz="3200" b="1" i="0" u="none" strike="noStrike" dirty="0">
                <a:solidFill>
                  <a:schemeClr val="bg1"/>
                </a:solidFill>
                <a:effectLst/>
                <a:latin typeface="Segoe UI Light" panose="020B0502040204020203" pitchFamily="34" charset="0"/>
                <a:cs typeface="Segoe UI Light" panose="020B0502040204020203" pitchFamily="34" charset="0"/>
              </a:rPr>
              <a:t>Journey mapping / Diary Studies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dirty="0">
                <a:solidFill>
                  <a:schemeClr val="bg1"/>
                </a:solidFill>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What is it: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user directed form of documentation where their experiences, interaction and thoughts about a product over time</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Drawbacks: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Very time consuming and has bias in self reporting data. Participants may also forget to journal. </a:t>
            </a:r>
            <a:endParaRPr lang="en-US" sz="2000" b="0" dirty="0">
              <a:solidFill>
                <a:schemeClr val="bg1"/>
              </a:solidFill>
              <a:effectLst/>
              <a:latin typeface="Segoe UI Light" panose="020B0502040204020203" pitchFamily="34" charset="0"/>
              <a:cs typeface="Segoe UI Light" panose="020B0502040204020203" pitchFamily="34" charset="0"/>
            </a:endParaRPr>
          </a:p>
          <a:p>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75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urple and white flower&#10;&#10;Description automatically generated">
            <a:extLst>
              <a:ext uri="{FF2B5EF4-FFF2-40B4-BE49-F238E27FC236}">
                <a16:creationId xmlns:a16="http://schemas.microsoft.com/office/drawing/2014/main" id="{F7352896-2273-99AC-5DCF-617E5098D530}"/>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descr="A black screen with white text&#10;&#10;Description automatically generated">
            <a:extLst>
              <a:ext uri="{FF2B5EF4-FFF2-40B4-BE49-F238E27FC236}">
                <a16:creationId xmlns:a16="http://schemas.microsoft.com/office/drawing/2014/main" id="{73B3ED8E-D6C4-290D-2CCE-5E44D81BD0F5}"/>
              </a:ext>
            </a:extLst>
          </p:cNvPr>
          <p:cNvPicPr>
            <a:picLocks noChangeAspect="1"/>
          </p:cNvPicPr>
          <p:nvPr/>
        </p:nvPicPr>
        <p:blipFill>
          <a:blip r:embed="rId3">
            <a:extLst>
              <a:ext uri="{28A0092B-C50C-407E-A947-70E740481C1C}">
                <a14:useLocalDpi xmlns:a14="http://schemas.microsoft.com/office/drawing/2010/main" val="0"/>
              </a:ext>
            </a:extLst>
          </a:blip>
          <a:srcRect l="16837" t="48178" r="14808" b="48461"/>
          <a:stretch/>
        </p:blipFill>
        <p:spPr>
          <a:xfrm>
            <a:off x="1" y="8466"/>
            <a:ext cx="12192000" cy="241005"/>
          </a:xfrm>
          <a:prstGeom prst="rect">
            <a:avLst/>
          </a:prstGeom>
        </p:spPr>
      </p:pic>
      <p:sp>
        <p:nvSpPr>
          <p:cNvPr id="4" name="Rectangle: Rounded Corners 3">
            <a:extLst>
              <a:ext uri="{FF2B5EF4-FFF2-40B4-BE49-F238E27FC236}">
                <a16:creationId xmlns:a16="http://schemas.microsoft.com/office/drawing/2014/main" id="{6EC7047E-2650-69D4-8E25-DC35D6AB77C9}"/>
              </a:ext>
            </a:extLst>
          </p:cNvPr>
          <p:cNvSpPr/>
          <p:nvPr/>
        </p:nvSpPr>
        <p:spPr>
          <a:xfrm>
            <a:off x="776349" y="5607838"/>
            <a:ext cx="10639302" cy="982980"/>
          </a:xfrm>
          <a:prstGeom prst="roundRect">
            <a:avLst>
              <a:gd name="adj" fmla="val 41086"/>
            </a:avLst>
          </a:prstGeom>
          <a:solidFill>
            <a:schemeClr val="bg2">
              <a:lumMod val="2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extLst>
              <a:ext uri="{FF2B5EF4-FFF2-40B4-BE49-F238E27FC236}">
                <a16:creationId xmlns:a16="http://schemas.microsoft.com/office/drawing/2014/main" id="{8D7ACE42-437A-4A7C-C680-FF38B2AEEEA0}"/>
              </a:ext>
            </a:extLst>
          </p:cNvPr>
          <p:cNvSpPr/>
          <p:nvPr/>
        </p:nvSpPr>
        <p:spPr>
          <a:xfrm>
            <a:off x="1407605" y="5707851"/>
            <a:ext cx="811530" cy="782955"/>
          </a:xfrm>
          <a:prstGeom prst="roundRect">
            <a:avLst>
              <a:gd name="adj" fmla="val 225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6"/>
            <a:extLst>
              <a:ext uri="{FF2B5EF4-FFF2-40B4-BE49-F238E27FC236}">
                <a16:creationId xmlns:a16="http://schemas.microsoft.com/office/drawing/2014/main" id="{4300C9D2-4E3C-070C-E8D8-4A830FC70085}"/>
              </a:ext>
            </a:extLst>
          </p:cNvPr>
          <p:cNvSpPr/>
          <p:nvPr/>
        </p:nvSpPr>
        <p:spPr>
          <a:xfrm>
            <a:off x="4616577" y="5707853"/>
            <a:ext cx="811530" cy="782955"/>
          </a:xfrm>
          <a:prstGeom prst="roundRect">
            <a:avLst>
              <a:gd name="adj" fmla="val 22506"/>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8"/>
            <a:extLst>
              <a:ext uri="{FF2B5EF4-FFF2-40B4-BE49-F238E27FC236}">
                <a16:creationId xmlns:a16="http://schemas.microsoft.com/office/drawing/2014/main" id="{764B0169-1E8F-8527-1142-C5E53990C63C}"/>
              </a:ext>
            </a:extLst>
          </p:cNvPr>
          <p:cNvSpPr/>
          <p:nvPr/>
        </p:nvSpPr>
        <p:spPr>
          <a:xfrm>
            <a:off x="9986772" y="5707853"/>
            <a:ext cx="811530" cy="782955"/>
          </a:xfrm>
          <a:prstGeom prst="roundRect">
            <a:avLst>
              <a:gd name="adj" fmla="val 22506"/>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hlinkClick r:id="rId10"/>
            <a:extLst>
              <a:ext uri="{FF2B5EF4-FFF2-40B4-BE49-F238E27FC236}">
                <a16:creationId xmlns:a16="http://schemas.microsoft.com/office/drawing/2014/main" id="{EB3A5778-929B-A7AA-DE64-28D8D1FF02E7}"/>
              </a:ext>
            </a:extLst>
          </p:cNvPr>
          <p:cNvSpPr/>
          <p:nvPr/>
        </p:nvSpPr>
        <p:spPr>
          <a:xfrm>
            <a:off x="8913876" y="5707854"/>
            <a:ext cx="811530" cy="782955"/>
          </a:xfrm>
          <a:prstGeom prst="roundRect">
            <a:avLst>
              <a:gd name="adj" fmla="val 22506"/>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hlinkClick r:id="rId12"/>
            <a:extLst>
              <a:ext uri="{FF2B5EF4-FFF2-40B4-BE49-F238E27FC236}">
                <a16:creationId xmlns:a16="http://schemas.microsoft.com/office/drawing/2014/main" id="{D5101A04-C8B5-3A83-FBF7-F16E1EAD8924}"/>
              </a:ext>
            </a:extLst>
          </p:cNvPr>
          <p:cNvSpPr/>
          <p:nvPr/>
        </p:nvSpPr>
        <p:spPr>
          <a:xfrm>
            <a:off x="7840980" y="5707855"/>
            <a:ext cx="811530" cy="782955"/>
          </a:xfrm>
          <a:prstGeom prst="roundRect">
            <a:avLst>
              <a:gd name="adj" fmla="val 22506"/>
            </a:avLst>
          </a:prstGeom>
          <a:blipFill dpi="0" rotWithShape="1">
            <a:blip r:embed="rId13">
              <a:extLst>
                <a:ext uri="{96DAC541-7B7A-43D3-8B79-37D633B846F1}">
                  <asvg:svgBlip xmlns:asvg="http://schemas.microsoft.com/office/drawing/2016/SVG/main" r:embed="rId1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hlinkClick r:id="rId15"/>
            <a:extLst>
              <a:ext uri="{FF2B5EF4-FFF2-40B4-BE49-F238E27FC236}">
                <a16:creationId xmlns:a16="http://schemas.microsoft.com/office/drawing/2014/main" id="{F749230F-A299-8A41-6EC0-91817C6573A0}"/>
              </a:ext>
            </a:extLst>
          </p:cNvPr>
          <p:cNvSpPr/>
          <p:nvPr/>
        </p:nvSpPr>
        <p:spPr>
          <a:xfrm>
            <a:off x="6764274" y="5708808"/>
            <a:ext cx="811530" cy="782955"/>
          </a:xfrm>
          <a:prstGeom prst="roundRect">
            <a:avLst>
              <a:gd name="adj" fmla="val 22506"/>
            </a:avLst>
          </a:pr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hlinkClick r:id="rId17"/>
            <a:extLst>
              <a:ext uri="{FF2B5EF4-FFF2-40B4-BE49-F238E27FC236}">
                <a16:creationId xmlns:a16="http://schemas.microsoft.com/office/drawing/2014/main" id="{E96B71A5-FEA7-96A4-D1ED-B968204558B7}"/>
              </a:ext>
            </a:extLst>
          </p:cNvPr>
          <p:cNvSpPr/>
          <p:nvPr/>
        </p:nvSpPr>
        <p:spPr>
          <a:xfrm>
            <a:off x="5691378" y="5712142"/>
            <a:ext cx="811530" cy="782955"/>
          </a:xfrm>
          <a:prstGeom prst="roundRect">
            <a:avLst>
              <a:gd name="adj" fmla="val 22506"/>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hlinkClick r:id="rId19"/>
            <a:extLst>
              <a:ext uri="{FF2B5EF4-FFF2-40B4-BE49-F238E27FC236}">
                <a16:creationId xmlns:a16="http://schemas.microsoft.com/office/drawing/2014/main" id="{78FD9544-CFAD-68E9-E4FD-1B9949C4EF9E}"/>
              </a:ext>
            </a:extLst>
          </p:cNvPr>
          <p:cNvSpPr/>
          <p:nvPr/>
        </p:nvSpPr>
        <p:spPr>
          <a:xfrm>
            <a:off x="2480501" y="5707851"/>
            <a:ext cx="811530" cy="782955"/>
          </a:xfrm>
          <a:prstGeom prst="roundRect">
            <a:avLst>
              <a:gd name="adj" fmla="val 22506"/>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hlinkClick r:id="rId21"/>
            <a:extLst>
              <a:ext uri="{FF2B5EF4-FFF2-40B4-BE49-F238E27FC236}">
                <a16:creationId xmlns:a16="http://schemas.microsoft.com/office/drawing/2014/main" id="{ED8244C2-4D26-F7FA-5ABE-374F7C5A3A79}"/>
              </a:ext>
            </a:extLst>
          </p:cNvPr>
          <p:cNvSpPr/>
          <p:nvPr/>
        </p:nvSpPr>
        <p:spPr>
          <a:xfrm>
            <a:off x="3547491" y="5707852"/>
            <a:ext cx="811530" cy="782955"/>
          </a:xfrm>
          <a:prstGeom prst="roundRect">
            <a:avLst>
              <a:gd name="adj" fmla="val 22506"/>
            </a:avLst>
          </a:prstGeom>
          <a:blipFill dpi="0" rotWithShape="1">
            <a:blip r:embed="rId2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hlinkClick r:id="rId23" action="ppaction://hlinksldjump"/>
            <a:extLst>
              <a:ext uri="{FF2B5EF4-FFF2-40B4-BE49-F238E27FC236}">
                <a16:creationId xmlns:a16="http://schemas.microsoft.com/office/drawing/2014/main" id="{D053B2B3-AB89-7E2E-A1A6-9FD1B0E32FC2}"/>
              </a:ext>
            </a:extLst>
          </p:cNvPr>
          <p:cNvSpPr/>
          <p:nvPr/>
        </p:nvSpPr>
        <p:spPr>
          <a:xfrm>
            <a:off x="753047" y="525120"/>
            <a:ext cx="811530" cy="782955"/>
          </a:xfrm>
          <a:prstGeom prst="roundRect">
            <a:avLst>
              <a:gd name="adj" fmla="val 22506"/>
            </a:avLst>
          </a:prstGeom>
          <a:blipFill dpi="0" rotWithShape="1">
            <a:blip r:embed="rId2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hlinkClick r:id="rId25" action="ppaction://hlinksldjump"/>
            <a:extLst>
              <a:ext uri="{FF2B5EF4-FFF2-40B4-BE49-F238E27FC236}">
                <a16:creationId xmlns:a16="http://schemas.microsoft.com/office/drawing/2014/main" id="{5FD104F6-6485-B224-1D12-60923FC1D8CB}"/>
              </a:ext>
            </a:extLst>
          </p:cNvPr>
          <p:cNvSpPr/>
          <p:nvPr/>
        </p:nvSpPr>
        <p:spPr>
          <a:xfrm>
            <a:off x="2171202" y="525120"/>
            <a:ext cx="811530" cy="782955"/>
          </a:xfrm>
          <a:prstGeom prst="roundRect">
            <a:avLst>
              <a:gd name="adj" fmla="val 22506"/>
            </a:avLst>
          </a:prstGeom>
          <a:blipFill dpi="0" rotWithShape="1">
            <a:blip r:embed="rId26">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hlinkClick r:id="rId27" action="ppaction://hlinksldjump"/>
            <a:extLst>
              <a:ext uri="{FF2B5EF4-FFF2-40B4-BE49-F238E27FC236}">
                <a16:creationId xmlns:a16="http://schemas.microsoft.com/office/drawing/2014/main" id="{982A47C4-D1BC-04DA-9348-C0786F6A5568}"/>
              </a:ext>
            </a:extLst>
          </p:cNvPr>
          <p:cNvSpPr/>
          <p:nvPr/>
        </p:nvSpPr>
        <p:spPr>
          <a:xfrm>
            <a:off x="6421447" y="525119"/>
            <a:ext cx="811530" cy="782955"/>
          </a:xfrm>
          <a:prstGeom prst="roundRect">
            <a:avLst>
              <a:gd name="adj" fmla="val 22506"/>
            </a:avLst>
          </a:prstGeom>
          <a:blipFill dpi="0" rotWithShape="1">
            <a:blip r:embed="rId28">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29" action="ppaction://hlinksldjump"/>
            <a:extLst>
              <a:ext uri="{FF2B5EF4-FFF2-40B4-BE49-F238E27FC236}">
                <a16:creationId xmlns:a16="http://schemas.microsoft.com/office/drawing/2014/main" id="{C97CDAFC-8F5D-24B8-6781-2606F4A70175}"/>
              </a:ext>
            </a:extLst>
          </p:cNvPr>
          <p:cNvSpPr/>
          <p:nvPr/>
        </p:nvSpPr>
        <p:spPr>
          <a:xfrm>
            <a:off x="3588141" y="525120"/>
            <a:ext cx="811530" cy="782955"/>
          </a:xfrm>
          <a:prstGeom prst="roundRect">
            <a:avLst>
              <a:gd name="adj" fmla="val 22506"/>
            </a:avLst>
          </a:prstGeom>
          <a:blipFill dpi="0" rotWithShape="1">
            <a:blip r:embed="rId30">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hlinkClick r:id="rId31" action="ppaction://hlinksldjump"/>
            <a:extLst>
              <a:ext uri="{FF2B5EF4-FFF2-40B4-BE49-F238E27FC236}">
                <a16:creationId xmlns:a16="http://schemas.microsoft.com/office/drawing/2014/main" id="{08EDFDFF-E6EC-0C04-B377-5D770D9F932A}"/>
              </a:ext>
            </a:extLst>
          </p:cNvPr>
          <p:cNvSpPr/>
          <p:nvPr/>
        </p:nvSpPr>
        <p:spPr>
          <a:xfrm>
            <a:off x="7838100" y="525118"/>
            <a:ext cx="811530" cy="782955"/>
          </a:xfrm>
          <a:prstGeom prst="roundRect">
            <a:avLst>
              <a:gd name="adj" fmla="val 22506"/>
            </a:avLst>
          </a:prstGeom>
          <a:blipFill dpi="0" rotWithShape="1">
            <a:blip r:embed="rId32">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hlinkClick r:id="rId33" action="ppaction://hlinksldjump"/>
            <a:extLst>
              <a:ext uri="{FF2B5EF4-FFF2-40B4-BE49-F238E27FC236}">
                <a16:creationId xmlns:a16="http://schemas.microsoft.com/office/drawing/2014/main" id="{2214EFB3-27F8-D248-F7AB-7221DEA918C7}"/>
              </a:ext>
            </a:extLst>
          </p:cNvPr>
          <p:cNvSpPr/>
          <p:nvPr/>
        </p:nvSpPr>
        <p:spPr>
          <a:xfrm>
            <a:off x="5004794" y="525120"/>
            <a:ext cx="811530" cy="782955"/>
          </a:xfrm>
          <a:prstGeom prst="roundRect">
            <a:avLst>
              <a:gd name="adj" fmla="val 22506"/>
            </a:avLst>
          </a:prstGeom>
          <a:blipFill dpi="0" rotWithShape="1">
            <a:blip r:embed="rId3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B03BA00-7784-CE5A-614B-315E1DEC0A9E}"/>
              </a:ext>
            </a:extLst>
          </p:cNvPr>
          <p:cNvSpPr txBox="1"/>
          <p:nvPr/>
        </p:nvSpPr>
        <p:spPr>
          <a:xfrm>
            <a:off x="706990" y="1371455"/>
            <a:ext cx="903643"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HCI/UX</a:t>
            </a:r>
          </a:p>
        </p:txBody>
      </p:sp>
      <p:sp>
        <p:nvSpPr>
          <p:cNvPr id="37" name="TextBox 36">
            <a:extLst>
              <a:ext uri="{FF2B5EF4-FFF2-40B4-BE49-F238E27FC236}">
                <a16:creationId xmlns:a16="http://schemas.microsoft.com/office/drawing/2014/main" id="{372BBB24-0D1E-ABA3-96A9-C26936616E15}"/>
              </a:ext>
            </a:extLst>
          </p:cNvPr>
          <p:cNvSpPr txBox="1"/>
          <p:nvPr/>
        </p:nvSpPr>
        <p:spPr>
          <a:xfrm>
            <a:off x="2171202" y="1376689"/>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Needs</a:t>
            </a:r>
          </a:p>
        </p:txBody>
      </p:sp>
      <p:sp>
        <p:nvSpPr>
          <p:cNvPr id="44" name="TextBox 43">
            <a:extLst>
              <a:ext uri="{FF2B5EF4-FFF2-40B4-BE49-F238E27FC236}">
                <a16:creationId xmlns:a16="http://schemas.microsoft.com/office/drawing/2014/main" id="{E6707428-EEA3-2DAD-1893-0FDFEFECC7CE}"/>
              </a:ext>
            </a:extLst>
          </p:cNvPr>
          <p:cNvSpPr txBox="1"/>
          <p:nvPr/>
        </p:nvSpPr>
        <p:spPr>
          <a:xfrm>
            <a:off x="3593384" y="1371455"/>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Design</a:t>
            </a:r>
          </a:p>
        </p:txBody>
      </p:sp>
      <p:sp>
        <p:nvSpPr>
          <p:cNvPr id="45" name="TextBox 44">
            <a:extLst>
              <a:ext uri="{FF2B5EF4-FFF2-40B4-BE49-F238E27FC236}">
                <a16:creationId xmlns:a16="http://schemas.microsoft.com/office/drawing/2014/main" id="{2CC5BEA9-77BC-84D8-E023-EDF13A44B171}"/>
              </a:ext>
            </a:extLst>
          </p:cNvPr>
          <p:cNvSpPr txBox="1"/>
          <p:nvPr/>
        </p:nvSpPr>
        <p:spPr>
          <a:xfrm>
            <a:off x="4864955" y="1371455"/>
            <a:ext cx="109120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Evaluation</a:t>
            </a:r>
          </a:p>
        </p:txBody>
      </p:sp>
      <p:sp>
        <p:nvSpPr>
          <p:cNvPr id="46" name="TextBox 45">
            <a:extLst>
              <a:ext uri="{FF2B5EF4-FFF2-40B4-BE49-F238E27FC236}">
                <a16:creationId xmlns:a16="http://schemas.microsoft.com/office/drawing/2014/main" id="{963EC0B1-59A4-B3E6-1DA2-71A239FADC42}"/>
              </a:ext>
            </a:extLst>
          </p:cNvPr>
          <p:cNvSpPr txBox="1"/>
          <p:nvPr/>
        </p:nvSpPr>
        <p:spPr>
          <a:xfrm>
            <a:off x="6502908" y="1371455"/>
            <a:ext cx="64631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Agile</a:t>
            </a:r>
          </a:p>
        </p:txBody>
      </p:sp>
      <p:sp>
        <p:nvSpPr>
          <p:cNvPr id="47" name="TextBox 46">
            <a:extLst>
              <a:ext uri="{FF2B5EF4-FFF2-40B4-BE49-F238E27FC236}">
                <a16:creationId xmlns:a16="http://schemas.microsoft.com/office/drawing/2014/main" id="{31EAB323-76C7-5445-77BA-F697693A9025}"/>
              </a:ext>
            </a:extLst>
          </p:cNvPr>
          <p:cNvSpPr txBox="1"/>
          <p:nvPr/>
        </p:nvSpPr>
        <p:spPr>
          <a:xfrm>
            <a:off x="7655925" y="1371455"/>
            <a:ext cx="1175879"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Responsive</a:t>
            </a:r>
          </a:p>
        </p:txBody>
      </p:sp>
    </p:spTree>
    <p:extLst>
      <p:ext uri="{BB962C8B-B14F-4D97-AF65-F5344CB8AC3E}">
        <p14:creationId xmlns:p14="http://schemas.microsoft.com/office/powerpoint/2010/main" val="1240187274"/>
      </p:ext>
    </p:extLst>
  </p:cSld>
  <p:clrMapOvr>
    <a:masterClrMapping/>
  </p:clrMapOvr>
  <mc:AlternateContent xmlns:mc="http://schemas.openxmlformats.org/markup-compatibility/2006" xmlns:p14="http://schemas.microsoft.com/office/powerpoint/2010/main">
    <mc:Choice Requires="p14">
      <p:transition p14:dur="400">
        <p:pull dir="u"/>
      </p:transition>
    </mc:Choice>
    <mc:Fallback xmlns="">
      <p:transition>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 fill="hold"/>
                                        <p:tgtEl>
                                          <p:spTgt spid="4"/>
                                        </p:tgtEl>
                                        <p:attrNameLst>
                                          <p:attrName>ppt_x</p:attrName>
                                        </p:attrNameLst>
                                      </p:cBhvr>
                                      <p:tavLst>
                                        <p:tav tm="0">
                                          <p:val>
                                            <p:strVal val="#ppt_x"/>
                                          </p:val>
                                        </p:tav>
                                        <p:tav tm="100000">
                                          <p:val>
                                            <p:strVal val="#ppt_x"/>
                                          </p:val>
                                        </p:tav>
                                      </p:tavLst>
                                    </p:anim>
                                    <p:anim calcmode="lin" valueType="num">
                                      <p:cBhvr additive="base">
                                        <p:cTn id="8" dur="2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 fill="hold"/>
                                        <p:tgtEl>
                                          <p:spTgt spid="5"/>
                                        </p:tgtEl>
                                        <p:attrNameLst>
                                          <p:attrName>ppt_x</p:attrName>
                                        </p:attrNameLst>
                                      </p:cBhvr>
                                      <p:tavLst>
                                        <p:tav tm="0">
                                          <p:val>
                                            <p:strVal val="#ppt_x"/>
                                          </p:val>
                                        </p:tav>
                                        <p:tav tm="100000">
                                          <p:val>
                                            <p:strVal val="#ppt_x"/>
                                          </p:val>
                                        </p:tav>
                                      </p:tavLst>
                                    </p:anim>
                                    <p:anim calcmode="lin" valueType="num">
                                      <p:cBhvr additive="base">
                                        <p:cTn id="12" dur="2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 fill="hold"/>
                                        <p:tgtEl>
                                          <p:spTgt spid="15"/>
                                        </p:tgtEl>
                                        <p:attrNameLst>
                                          <p:attrName>ppt_x</p:attrName>
                                        </p:attrNameLst>
                                      </p:cBhvr>
                                      <p:tavLst>
                                        <p:tav tm="0">
                                          <p:val>
                                            <p:strVal val="#ppt_x"/>
                                          </p:val>
                                        </p:tav>
                                        <p:tav tm="100000">
                                          <p:val>
                                            <p:strVal val="#ppt_x"/>
                                          </p:val>
                                        </p:tav>
                                      </p:tavLst>
                                    </p:anim>
                                    <p:anim calcmode="lin" valueType="num">
                                      <p:cBhvr additive="base">
                                        <p:cTn id="16" dur="2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 fill="hold"/>
                                        <p:tgtEl>
                                          <p:spTgt spid="16"/>
                                        </p:tgtEl>
                                        <p:attrNameLst>
                                          <p:attrName>ppt_x</p:attrName>
                                        </p:attrNameLst>
                                      </p:cBhvr>
                                      <p:tavLst>
                                        <p:tav tm="0">
                                          <p:val>
                                            <p:strVal val="#ppt_x"/>
                                          </p:val>
                                        </p:tav>
                                        <p:tav tm="100000">
                                          <p:val>
                                            <p:strVal val="#ppt_x"/>
                                          </p:val>
                                        </p:tav>
                                      </p:tavLst>
                                    </p:anim>
                                    <p:anim calcmode="lin" valueType="num">
                                      <p:cBhvr additive="base">
                                        <p:cTn id="20" dur="2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 fill="hold"/>
                                        <p:tgtEl>
                                          <p:spTgt spid="6"/>
                                        </p:tgtEl>
                                        <p:attrNameLst>
                                          <p:attrName>ppt_x</p:attrName>
                                        </p:attrNameLst>
                                      </p:cBhvr>
                                      <p:tavLst>
                                        <p:tav tm="0">
                                          <p:val>
                                            <p:strVal val="#ppt_x"/>
                                          </p:val>
                                        </p:tav>
                                        <p:tav tm="100000">
                                          <p:val>
                                            <p:strVal val="#ppt_x"/>
                                          </p:val>
                                        </p:tav>
                                      </p:tavLst>
                                    </p:anim>
                                    <p:anim calcmode="lin" valueType="num">
                                      <p:cBhvr additive="base">
                                        <p:cTn id="24" dur="2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00" fill="hold"/>
                                        <p:tgtEl>
                                          <p:spTgt spid="14"/>
                                        </p:tgtEl>
                                        <p:attrNameLst>
                                          <p:attrName>ppt_x</p:attrName>
                                        </p:attrNameLst>
                                      </p:cBhvr>
                                      <p:tavLst>
                                        <p:tav tm="0">
                                          <p:val>
                                            <p:strVal val="#ppt_x"/>
                                          </p:val>
                                        </p:tav>
                                        <p:tav tm="100000">
                                          <p:val>
                                            <p:strVal val="#ppt_x"/>
                                          </p:val>
                                        </p:tav>
                                      </p:tavLst>
                                    </p:anim>
                                    <p:anim calcmode="lin" valueType="num">
                                      <p:cBhvr additive="base">
                                        <p:cTn id="28" dur="2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00" fill="hold"/>
                                        <p:tgtEl>
                                          <p:spTgt spid="13"/>
                                        </p:tgtEl>
                                        <p:attrNameLst>
                                          <p:attrName>ppt_x</p:attrName>
                                        </p:attrNameLst>
                                      </p:cBhvr>
                                      <p:tavLst>
                                        <p:tav tm="0">
                                          <p:val>
                                            <p:strVal val="#ppt_x"/>
                                          </p:val>
                                        </p:tav>
                                        <p:tav tm="100000">
                                          <p:val>
                                            <p:strVal val="#ppt_x"/>
                                          </p:val>
                                        </p:tav>
                                      </p:tavLst>
                                    </p:anim>
                                    <p:anim calcmode="lin" valueType="num">
                                      <p:cBhvr additive="base">
                                        <p:cTn id="32" dur="2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00" fill="hold"/>
                                        <p:tgtEl>
                                          <p:spTgt spid="10"/>
                                        </p:tgtEl>
                                        <p:attrNameLst>
                                          <p:attrName>ppt_x</p:attrName>
                                        </p:attrNameLst>
                                      </p:cBhvr>
                                      <p:tavLst>
                                        <p:tav tm="0">
                                          <p:val>
                                            <p:strVal val="#ppt_x"/>
                                          </p:val>
                                        </p:tav>
                                        <p:tav tm="100000">
                                          <p:val>
                                            <p:strVal val="#ppt_x"/>
                                          </p:val>
                                        </p:tav>
                                      </p:tavLst>
                                    </p:anim>
                                    <p:anim calcmode="lin" valueType="num">
                                      <p:cBhvr additive="base">
                                        <p:cTn id="36" dur="2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200" fill="hold"/>
                                        <p:tgtEl>
                                          <p:spTgt spid="9"/>
                                        </p:tgtEl>
                                        <p:attrNameLst>
                                          <p:attrName>ppt_x</p:attrName>
                                        </p:attrNameLst>
                                      </p:cBhvr>
                                      <p:tavLst>
                                        <p:tav tm="0">
                                          <p:val>
                                            <p:strVal val="#ppt_x"/>
                                          </p:val>
                                        </p:tav>
                                        <p:tav tm="100000">
                                          <p:val>
                                            <p:strVal val="#ppt_x"/>
                                          </p:val>
                                        </p:tav>
                                      </p:tavLst>
                                    </p:anim>
                                    <p:anim calcmode="lin" valueType="num">
                                      <p:cBhvr additive="base">
                                        <p:cTn id="40" dur="2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 fill="hold"/>
                                        <p:tgtEl>
                                          <p:spTgt spid="8"/>
                                        </p:tgtEl>
                                        <p:attrNameLst>
                                          <p:attrName>ppt_x</p:attrName>
                                        </p:attrNameLst>
                                      </p:cBhvr>
                                      <p:tavLst>
                                        <p:tav tm="0">
                                          <p:val>
                                            <p:strVal val="#ppt_x"/>
                                          </p:val>
                                        </p:tav>
                                        <p:tav tm="100000">
                                          <p:val>
                                            <p:strVal val="#ppt_x"/>
                                          </p:val>
                                        </p:tav>
                                      </p:tavLst>
                                    </p:anim>
                                    <p:anim calcmode="lin" valueType="num">
                                      <p:cBhvr additive="base">
                                        <p:cTn id="44" dur="200" fill="hold"/>
                                        <p:tgtEl>
                                          <p:spTgt spid="8"/>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00"/>
                                        <p:tgtEl>
                                          <p:spTgt spid="29"/>
                                        </p:tgtEl>
                                      </p:cBhvr>
                                    </p:animEffect>
                                  </p:childTnLst>
                                </p:cTn>
                              </p:par>
                              <p:par>
                                <p:cTn id="48" presetID="10" presetClass="entr" presetSubtype="0" fill="hold" grpId="0" nodeType="withEffect">
                                  <p:stCondLst>
                                    <p:cond delay="1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200"/>
                                        <p:tgtEl>
                                          <p:spTgt spid="36"/>
                                        </p:tgtEl>
                                      </p:cBhvr>
                                    </p:animEffect>
                                  </p:childTnLst>
                                </p:cTn>
                              </p:par>
                              <p:par>
                                <p:cTn id="51" presetID="10" presetClass="entr" presetSubtype="0" fill="hold" grpId="0" nodeType="withEffect">
                                  <p:stCondLst>
                                    <p:cond delay="1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00"/>
                                        <p:tgtEl>
                                          <p:spTgt spid="30"/>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00"/>
                                        <p:tgtEl>
                                          <p:spTgt spid="37"/>
                                        </p:tgtEl>
                                      </p:cBhvr>
                                    </p:animEffect>
                                  </p:childTnLst>
                                </p:cTn>
                              </p:par>
                              <p:par>
                                <p:cTn id="57" presetID="10" presetClass="entr" presetSubtype="0" fill="hold" grpId="0" nodeType="withEffect">
                                  <p:stCondLst>
                                    <p:cond delay="10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200"/>
                                        <p:tgtEl>
                                          <p:spTgt spid="32"/>
                                        </p:tgtEl>
                                      </p:cBhvr>
                                    </p:animEffect>
                                  </p:childTnLst>
                                </p:cTn>
                              </p:par>
                              <p:par>
                                <p:cTn id="60" presetID="10" presetClass="entr" presetSubtype="0" fill="hold" grpId="0" nodeType="withEffect">
                                  <p:stCondLst>
                                    <p:cond delay="10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200"/>
                                        <p:tgtEl>
                                          <p:spTgt spid="44"/>
                                        </p:tgtEl>
                                      </p:cBhvr>
                                    </p:animEffect>
                                  </p:childTnLst>
                                </p:cTn>
                              </p:par>
                              <p:par>
                                <p:cTn id="63" presetID="10" presetClass="entr" presetSubtype="0" fill="hold" grpId="0" nodeType="withEffect">
                                  <p:stCondLst>
                                    <p:cond delay="10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
                                        <p:tgtEl>
                                          <p:spTgt spid="35"/>
                                        </p:tgtEl>
                                      </p:cBhvr>
                                    </p:animEffect>
                                  </p:childTnLst>
                                </p:cTn>
                              </p:par>
                              <p:par>
                                <p:cTn id="66" presetID="10" presetClass="entr" presetSubtype="0" fill="hold" grpId="0" nodeType="withEffect">
                                  <p:stCondLst>
                                    <p:cond delay="10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200"/>
                                        <p:tgtEl>
                                          <p:spTgt spid="45"/>
                                        </p:tgtEl>
                                      </p:cBhvr>
                                    </p:animEffect>
                                  </p:childTnLst>
                                </p:cTn>
                              </p:par>
                              <p:par>
                                <p:cTn id="69" presetID="10" presetClass="entr" presetSubtype="0" fill="hold" grpId="0" nodeType="withEffect">
                                  <p:stCondLst>
                                    <p:cond delay="10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200"/>
                                        <p:tgtEl>
                                          <p:spTgt spid="31"/>
                                        </p:tgtEl>
                                      </p:cBhvr>
                                    </p:animEffect>
                                  </p:childTnLst>
                                </p:cTn>
                              </p:par>
                              <p:par>
                                <p:cTn id="72" presetID="10" presetClass="entr" presetSubtype="0" fill="hold" grpId="0" nodeType="withEffect">
                                  <p:stCondLst>
                                    <p:cond delay="10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200"/>
                                        <p:tgtEl>
                                          <p:spTgt spid="46"/>
                                        </p:tgtEl>
                                      </p:cBhvr>
                                    </p:animEffect>
                                  </p:childTnLst>
                                </p:cTn>
                              </p:par>
                              <p:par>
                                <p:cTn id="75" presetID="10" presetClass="entr" presetSubtype="0" fill="hold" grpId="0" nodeType="withEffect">
                                  <p:stCondLst>
                                    <p:cond delay="10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200"/>
                                        <p:tgtEl>
                                          <p:spTgt spid="33"/>
                                        </p:tgtEl>
                                      </p:cBhvr>
                                    </p:animEffect>
                                  </p:childTnLst>
                                </p:cTn>
                              </p:par>
                              <p:par>
                                <p:cTn id="78" presetID="10" presetClass="entr" presetSubtype="0" fill="hold" grpId="0" nodeType="withEffect">
                                  <p:stCondLst>
                                    <p:cond delay="1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2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3" grpId="0" animBg="1"/>
      <p:bldP spid="14" grpId="0" animBg="1"/>
      <p:bldP spid="15" grpId="0" animBg="1"/>
      <p:bldP spid="16" grpId="0" animBg="1"/>
      <p:bldP spid="29" grpId="0" animBg="1"/>
      <p:bldP spid="30" grpId="0" animBg="1"/>
      <p:bldP spid="31" grpId="0" animBg="1"/>
      <p:bldP spid="32" grpId="0" animBg="1"/>
      <p:bldP spid="33" grpId="0" animBg="1"/>
      <p:bldP spid="35" grpId="0" animBg="1"/>
      <p:bldP spid="36" grpId="0"/>
      <p:bldP spid="37" grpId="0"/>
      <p:bldP spid="44" grpId="0"/>
      <p:bldP spid="45" grpId="0"/>
      <p:bldP spid="46"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59099" y="677334"/>
            <a:ext cx="10036884" cy="6001643"/>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Quantitative Research Methods</a:t>
            </a:r>
            <a:endParaRPr lang="en-US" sz="3200" b="1" dirty="0">
              <a:solidFill>
                <a:schemeClr val="bg1"/>
              </a:solidFill>
              <a:effectLst/>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Involves collecting and analyzing numerical data to focus on aspects like behavior, task completion times, click through rates and error frequencies. This makes it easy to find trends, patterns and behavior of users.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fontAlgn="base">
              <a:spcBef>
                <a:spcPts val="0"/>
              </a:spcBef>
              <a:spcAft>
                <a:spcPts val="0"/>
              </a:spcAft>
            </a:pPr>
            <a:endParaRPr lang="en-US" sz="2000" dirty="0">
              <a:solidFill>
                <a:schemeClr val="bg1"/>
              </a:solidFill>
              <a:latin typeface="Segoe UI Light" panose="020B0502040204020203" pitchFamily="34" charset="0"/>
              <a:cs typeface="Segoe UI Light" panose="020B0502040204020203" pitchFamily="34" charset="0"/>
            </a:endParaRPr>
          </a:p>
          <a:p>
            <a:pPr rtl="0" fontAlgn="base">
              <a:spcBef>
                <a:spcPts val="0"/>
              </a:spcBef>
              <a:spcAft>
                <a:spcPts val="0"/>
              </a:spcAft>
            </a:pPr>
            <a:endParaRPr lang="en-US" sz="2000" dirty="0">
              <a:solidFill>
                <a:schemeClr val="bg1"/>
              </a:solidFill>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3200" b="1" i="0" u="none" strike="noStrike" dirty="0">
                <a:solidFill>
                  <a:schemeClr val="bg1"/>
                </a:solidFill>
                <a:effectLst/>
                <a:latin typeface="Segoe UI Light" panose="020B0502040204020203" pitchFamily="34" charset="0"/>
                <a:cs typeface="Segoe UI Light" panose="020B0502040204020203" pitchFamily="34" charset="0"/>
              </a:rPr>
              <a:t>User Surveys</a:t>
            </a: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What is it: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structured questionnaires that are made to collect specific information from a broad base of users. These can include multiple types of questions such as multiple choice, open ended, and ratings.</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Drawbacks: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Multiple choice surveys can limit the depth of the responses. Not clear questions can lead to confusion and answers that don’t reflect their true feelings</a:t>
            </a:r>
            <a:endParaRPr lang="en-US" sz="2000" b="0" dirty="0">
              <a:solidFill>
                <a:schemeClr val="bg1"/>
              </a:solidFill>
              <a:effectLst/>
              <a:latin typeface="Segoe UI Light" panose="020B0502040204020203" pitchFamily="34" charset="0"/>
              <a:cs typeface="Segoe UI Light" panose="020B0502040204020203" pitchFamily="34" charset="0"/>
            </a:endParaRPr>
          </a:p>
          <a:p>
            <a:br>
              <a:rPr lang="en-US" sz="2000" dirty="0">
                <a:solidFill>
                  <a:schemeClr val="bg1"/>
                </a:solidFill>
                <a:latin typeface="Segoe UI Light" panose="020B0502040204020203" pitchFamily="34" charset="0"/>
                <a:cs typeface="Segoe UI Light" panose="020B0502040204020203" pitchFamily="34" charset="0"/>
              </a:rPr>
            </a:b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6997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59099" y="388240"/>
            <a:ext cx="10036884" cy="6001643"/>
          </a:xfrm>
          <a:prstGeom prst="rect">
            <a:avLst/>
          </a:prstGeom>
          <a:noFill/>
        </p:spPr>
        <p:txBody>
          <a:bodyPr wrap="square" rtlCol="0">
            <a:spAutoFit/>
          </a:bodyPr>
          <a:lstStyle/>
          <a:p>
            <a:pPr marL="514350" indent="-514350" rtl="0">
              <a:spcBef>
                <a:spcPts val="0"/>
              </a:spcBef>
              <a:spcAft>
                <a:spcPts val="0"/>
              </a:spcAft>
              <a:buFont typeface="+mj-lt"/>
              <a:buAutoNum type="arabicPeriod" startAt="2"/>
            </a:pPr>
            <a:r>
              <a:rPr lang="en-US" sz="3200" b="1" i="0" u="none" strike="noStrike" dirty="0">
                <a:solidFill>
                  <a:schemeClr val="bg1"/>
                </a:solidFill>
                <a:effectLst/>
                <a:latin typeface="Segoe UI Light" panose="020B0502040204020203" pitchFamily="34" charset="0"/>
                <a:cs typeface="Segoe UI Light" panose="020B0502040204020203" pitchFamily="34" charset="0"/>
              </a:rPr>
              <a:t>A/B Testing</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What is it: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It is a method in which two versions of a web page or feature are compared to which performs better. This can test various designs, content, or functionality changes.</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Drawbacks: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Limited scope since only one thing can change at a time. Users may also get confused by the changes in the program that they were not aware of. Also, could lead to only short-term gains with it hurting the long-term user satisfaction overall.</a:t>
            </a:r>
          </a:p>
          <a:p>
            <a:pPr rtl="0">
              <a:spcBef>
                <a:spcPts val="0"/>
              </a:spcBef>
              <a:spcAft>
                <a:spcPts val="1200"/>
              </a:spcAft>
            </a:pPr>
            <a:endParaRPr lang="en-US" sz="2000" dirty="0">
              <a:solidFill>
                <a:schemeClr val="bg1"/>
              </a:solidFill>
              <a:latin typeface="Segoe UI Light" panose="020B0502040204020203" pitchFamily="34" charset="0"/>
              <a:cs typeface="Segoe UI Light" panose="020B0502040204020203" pitchFamily="34" charset="0"/>
            </a:endParaRPr>
          </a:p>
          <a:p>
            <a:pPr marL="514350" indent="-514350" rtl="0">
              <a:spcBef>
                <a:spcPts val="0"/>
              </a:spcBef>
              <a:spcAft>
                <a:spcPts val="0"/>
              </a:spcAft>
              <a:buFont typeface="+mj-lt"/>
              <a:buAutoNum type="arabicPeriod" startAt="3"/>
            </a:pPr>
            <a:r>
              <a:rPr lang="en-US" sz="3200" b="1" i="0" u="none" strike="noStrike" dirty="0">
                <a:solidFill>
                  <a:schemeClr val="bg1"/>
                </a:solidFill>
                <a:effectLst/>
                <a:latin typeface="Segoe UI Light" panose="020B0502040204020203" pitchFamily="34" charset="0"/>
                <a:cs typeface="Segoe UI Light" panose="020B0502040204020203" pitchFamily="34" charset="0"/>
              </a:rPr>
              <a:t>Web Analytics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What is it: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This is about understanding how users interact with websites and tracks their actions about behavior. This data is invaluable for getting users habits, traffic patterns and performance overall.</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Drawbacks: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Privacy concerns can be made over this technique since you are looking at everything a user is doing. Additionally, you would need a way to hold all the data you would be getting from the users. </a:t>
            </a: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4723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59099" y="388240"/>
            <a:ext cx="10036884" cy="6309420"/>
          </a:xfrm>
          <a:prstGeom prst="rect">
            <a:avLst/>
          </a:prstGeom>
          <a:noFill/>
        </p:spPr>
        <p:txBody>
          <a:bodyPr wrap="square" rtlCol="0">
            <a:spAutoFit/>
          </a:bodyPr>
          <a:lstStyle/>
          <a:p>
            <a:pPr marL="514350" indent="-514350" rtl="0">
              <a:spcBef>
                <a:spcPts val="0"/>
              </a:spcBef>
              <a:spcAft>
                <a:spcPts val="0"/>
              </a:spcAft>
              <a:buFont typeface="+mj-lt"/>
              <a:buAutoNum type="arabicPeriod" startAt="4"/>
            </a:pPr>
            <a:r>
              <a:rPr lang="en-US" sz="3200" b="1" i="0" u="none" strike="noStrike" dirty="0">
                <a:solidFill>
                  <a:schemeClr val="bg1"/>
                </a:solidFill>
                <a:effectLst/>
                <a:latin typeface="Segoe UI Light" panose="020B0502040204020203" pitchFamily="34" charset="0"/>
                <a:cs typeface="Segoe UI Light" panose="020B0502040204020203" pitchFamily="34" charset="0"/>
              </a:rPr>
              <a:t>Usability Metrics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What is it: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Turns the user experience into numbers to measure how easy and efficient a product is. They focus on collecting hard data over opinions and analyzing user performance.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Drawbacks: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Focusing only on usability can lead to missing out on the broader user experience. Also, the data is missing context of the interactions, leaving it incomplete</a:t>
            </a:r>
            <a:endParaRPr lang="en-US" sz="2000" b="0" dirty="0">
              <a:solidFill>
                <a:schemeClr val="bg1"/>
              </a:solidFill>
              <a:effectLst/>
              <a:latin typeface="Segoe UI Light" panose="020B0502040204020203" pitchFamily="34" charset="0"/>
              <a:cs typeface="Segoe UI Light" panose="020B0502040204020203" pitchFamily="34" charset="0"/>
            </a:endParaRPr>
          </a:p>
          <a:p>
            <a:pPr marL="457200" indent="-457200" rtl="0">
              <a:spcBef>
                <a:spcPts val="0"/>
              </a:spcBef>
              <a:spcAft>
                <a:spcPts val="0"/>
              </a:spcAft>
              <a:buFont typeface="+mj-lt"/>
              <a:buAutoNum type="arabicPeriod"/>
            </a:pPr>
            <a:endParaRPr lang="en-US" sz="2000" b="1" i="0" u="none" strike="noStrike" dirty="0">
              <a:solidFill>
                <a:schemeClr val="bg1"/>
              </a:solidFill>
              <a:effectLst/>
              <a:latin typeface="Segoe UI Light" panose="020B0502040204020203" pitchFamily="34" charset="0"/>
              <a:cs typeface="Segoe UI Light" panose="020B0502040204020203" pitchFamily="34" charset="0"/>
            </a:endParaRPr>
          </a:p>
          <a:p>
            <a:pPr marL="457200" indent="-457200" rtl="0">
              <a:spcBef>
                <a:spcPts val="0"/>
              </a:spcBef>
              <a:spcAft>
                <a:spcPts val="0"/>
              </a:spcAft>
              <a:buFont typeface="+mj-lt"/>
              <a:buAutoNum type="arabicPeriod"/>
            </a:pPr>
            <a:endParaRPr lang="en-US" sz="2000" b="1" i="0" u="none" strike="noStrike" dirty="0">
              <a:solidFill>
                <a:schemeClr val="bg1"/>
              </a:solidFill>
              <a:effectLst/>
              <a:latin typeface="Segoe UI Light" panose="020B0502040204020203" pitchFamily="34" charset="0"/>
              <a:cs typeface="Segoe UI Light" panose="020B0502040204020203" pitchFamily="34" charset="0"/>
            </a:endParaRPr>
          </a:p>
          <a:p>
            <a:pPr marL="514350" indent="-514350" rtl="0">
              <a:spcBef>
                <a:spcPts val="0"/>
              </a:spcBef>
              <a:spcAft>
                <a:spcPts val="0"/>
              </a:spcAft>
              <a:buFont typeface="+mj-lt"/>
              <a:buAutoNum type="arabicPeriod" startAt="5"/>
            </a:pPr>
            <a:r>
              <a:rPr lang="en-US" sz="3200" b="1" i="0" u="none" strike="noStrike" dirty="0">
                <a:solidFill>
                  <a:schemeClr val="bg1"/>
                </a:solidFill>
                <a:effectLst/>
                <a:latin typeface="Segoe UI Light" panose="020B0502040204020203" pitchFamily="34" charset="0"/>
                <a:cs typeface="Segoe UI Light" panose="020B0502040204020203" pitchFamily="34" charset="0"/>
              </a:rPr>
              <a:t>Heatmaps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What is it: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They are visual tools that graphically show where users click or scroll on a webpage. Color codes highlight which parts of a webpage draw the most attention and interaction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Drawbacks: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These lack context for why users are clicking in certain spots, must be inferred. Heatmaps are also from a certain point in time and don’t show how that evolves. </a:t>
            </a:r>
            <a:endParaRPr lang="en-US" sz="2000" b="0" dirty="0">
              <a:solidFill>
                <a:schemeClr val="bg1"/>
              </a:solidFill>
              <a:effectLst/>
              <a:latin typeface="Segoe UI Light" panose="020B0502040204020203" pitchFamily="34" charset="0"/>
              <a:cs typeface="Segoe UI Light" panose="020B0502040204020203" pitchFamily="34" charset="0"/>
            </a:endParaRPr>
          </a:p>
          <a:p>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D1A2C468-F83B-F445-B7DA-6D025E712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2579" y="2172191"/>
            <a:ext cx="2401717" cy="251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643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1282"/>
            <a:ext cx="731521" cy="685800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731521" y="-1282"/>
            <a:ext cx="11458955" cy="6858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969782" y="677334"/>
            <a:ext cx="10036884" cy="6155531"/>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User Stories</a:t>
            </a:r>
            <a:endParaRPr lang="en-US" sz="3200" b="1" dirty="0">
              <a:solidFill>
                <a:schemeClr val="bg1"/>
              </a:solidFill>
              <a:effectLst/>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A user story is a short plain language description of how the software should work from the end user’s perspective. It is about what they want and hope to achieve with the product. It is not a product feature but is the end goal the user wants from the product. </a:t>
            </a:r>
          </a:p>
          <a:p>
            <a:pPr rtl="0">
              <a:spcBef>
                <a:spcPts val="0"/>
              </a:spcBef>
              <a:spcAft>
                <a:spcPts val="1200"/>
              </a:spcAft>
            </a:pP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Benefits:</a:t>
            </a:r>
            <a:endParaRPr lang="en-US" sz="3200" b="1"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Provide a clear and concise way to capture requirements that makes it easy for the dev team to know what to implement</a:t>
            </a:r>
          </a:p>
          <a:p>
            <a:pPr rtl="0" fontAlgn="base">
              <a:spcBef>
                <a:spcPts val="0"/>
              </a:spcBef>
              <a:spcAft>
                <a:spcPts val="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Prioritizes features and functionalities based on what the user wants.</a:t>
            </a:r>
          </a:p>
          <a:p>
            <a:pPr rtl="0" fontAlgn="base">
              <a:spcBef>
                <a:spcPts val="0"/>
              </a:spcBef>
              <a:spcAft>
                <a:spcPts val="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Minimizes scope creep by focusing only on what is needed and wanted</a:t>
            </a:r>
          </a:p>
          <a:p>
            <a:pPr rtl="0" fontAlgn="base">
              <a:spcBef>
                <a:spcPts val="0"/>
              </a:spcBef>
              <a:spcAft>
                <a:spcPts val="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Better for startups and small teams.</a:t>
            </a:r>
          </a:p>
          <a:p>
            <a:pPr rtl="0">
              <a:spcBef>
                <a:spcPts val="0"/>
              </a:spcBef>
              <a:spcAft>
                <a:spcPts val="0"/>
              </a:spcAft>
            </a:pP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23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1282"/>
            <a:ext cx="731521" cy="685800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731521" y="-1282"/>
            <a:ext cx="11458955" cy="6858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969783" y="560799"/>
            <a:ext cx="10036884" cy="6155531"/>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Requirements</a:t>
            </a:r>
            <a:endParaRPr lang="en-US" sz="3200" b="1" dirty="0">
              <a:solidFill>
                <a:schemeClr val="bg1"/>
              </a:solidFill>
              <a:effectLst/>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Requirements are the blueprint for the dev team. This involves analyzing the needs and expectations of the stakeholders, users, and clients involved in the project. The functional and non-functional requirements outline the aspects of the software that need to be developed. The written software requirements serve as the foundation for the project, including design, development, testing, and deployment.</a:t>
            </a:r>
          </a:p>
          <a:p>
            <a:pPr rtl="0">
              <a:spcBef>
                <a:spcPts val="0"/>
              </a:spcBef>
              <a:spcAft>
                <a:spcPts val="1200"/>
              </a:spcAft>
            </a:pP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Benefits: </a:t>
            </a:r>
            <a:endParaRPr lang="en-US" sz="3200" b="1"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Gives a clear understanding of what needs to be done or implemented</a:t>
            </a:r>
          </a:p>
          <a:p>
            <a:pPr rtl="0" fontAlgn="base">
              <a:spcBef>
                <a:spcPts val="0"/>
              </a:spcBef>
              <a:spcAft>
                <a:spcPts val="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Well defined requirements streamline the dev process, making it very efficient and with less risks</a:t>
            </a:r>
          </a:p>
          <a:p>
            <a:pPr rtl="0" fontAlgn="base">
              <a:spcBef>
                <a:spcPts val="0"/>
              </a:spcBef>
              <a:spcAft>
                <a:spcPts val="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Requirements serve as valuable documentation for future updates and maintenance</a:t>
            </a:r>
          </a:p>
          <a:p>
            <a:pPr rtl="0">
              <a:spcBef>
                <a:spcPts val="0"/>
              </a:spcBef>
              <a:spcAft>
                <a:spcPts val="0"/>
              </a:spcAft>
            </a:pP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3214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white flower&#10;&#10;Description automatically generated">
            <a:extLst>
              <a:ext uri="{FF2B5EF4-FFF2-40B4-BE49-F238E27FC236}">
                <a16:creationId xmlns:a16="http://schemas.microsoft.com/office/drawing/2014/main" id="{F7352896-2273-99AC-5DCF-617E5098D530}"/>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descr="A black screen with white text&#10;&#10;Description automatically generated">
            <a:extLst>
              <a:ext uri="{FF2B5EF4-FFF2-40B4-BE49-F238E27FC236}">
                <a16:creationId xmlns:a16="http://schemas.microsoft.com/office/drawing/2014/main" id="{73B3ED8E-D6C4-290D-2CCE-5E44D81BD0F5}"/>
              </a:ext>
            </a:extLst>
          </p:cNvPr>
          <p:cNvPicPr>
            <a:picLocks noChangeAspect="1"/>
          </p:cNvPicPr>
          <p:nvPr/>
        </p:nvPicPr>
        <p:blipFill>
          <a:blip r:embed="rId3">
            <a:extLst>
              <a:ext uri="{28A0092B-C50C-407E-A947-70E740481C1C}">
                <a14:useLocalDpi xmlns:a14="http://schemas.microsoft.com/office/drawing/2010/main" val="0"/>
              </a:ext>
            </a:extLst>
          </a:blip>
          <a:srcRect l="16837" t="48178" r="14808" b="48461"/>
          <a:stretch/>
        </p:blipFill>
        <p:spPr>
          <a:xfrm>
            <a:off x="1" y="8466"/>
            <a:ext cx="12192000" cy="241005"/>
          </a:xfrm>
          <a:prstGeom prst="rect">
            <a:avLst/>
          </a:prstGeom>
        </p:spPr>
      </p:pic>
      <p:sp>
        <p:nvSpPr>
          <p:cNvPr id="4" name="Rectangle: Rounded Corners 3">
            <a:extLst>
              <a:ext uri="{FF2B5EF4-FFF2-40B4-BE49-F238E27FC236}">
                <a16:creationId xmlns:a16="http://schemas.microsoft.com/office/drawing/2014/main" id="{6EC7047E-2650-69D4-8E25-DC35D6AB77C9}"/>
              </a:ext>
            </a:extLst>
          </p:cNvPr>
          <p:cNvSpPr/>
          <p:nvPr/>
        </p:nvSpPr>
        <p:spPr>
          <a:xfrm>
            <a:off x="776349" y="5607838"/>
            <a:ext cx="10639302" cy="982980"/>
          </a:xfrm>
          <a:prstGeom prst="roundRect">
            <a:avLst>
              <a:gd name="adj" fmla="val 41086"/>
            </a:avLst>
          </a:prstGeom>
          <a:solidFill>
            <a:schemeClr val="bg2">
              <a:lumMod val="2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extLst>
              <a:ext uri="{FF2B5EF4-FFF2-40B4-BE49-F238E27FC236}">
                <a16:creationId xmlns:a16="http://schemas.microsoft.com/office/drawing/2014/main" id="{8D7ACE42-437A-4A7C-C680-FF38B2AEEEA0}"/>
              </a:ext>
            </a:extLst>
          </p:cNvPr>
          <p:cNvSpPr/>
          <p:nvPr/>
        </p:nvSpPr>
        <p:spPr>
          <a:xfrm>
            <a:off x="1407605" y="5707851"/>
            <a:ext cx="811530" cy="782955"/>
          </a:xfrm>
          <a:prstGeom prst="roundRect">
            <a:avLst>
              <a:gd name="adj" fmla="val 225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6"/>
            <a:extLst>
              <a:ext uri="{FF2B5EF4-FFF2-40B4-BE49-F238E27FC236}">
                <a16:creationId xmlns:a16="http://schemas.microsoft.com/office/drawing/2014/main" id="{4300C9D2-4E3C-070C-E8D8-4A830FC70085}"/>
              </a:ext>
            </a:extLst>
          </p:cNvPr>
          <p:cNvSpPr/>
          <p:nvPr/>
        </p:nvSpPr>
        <p:spPr>
          <a:xfrm>
            <a:off x="4616577" y="5707853"/>
            <a:ext cx="811530" cy="782955"/>
          </a:xfrm>
          <a:prstGeom prst="roundRect">
            <a:avLst>
              <a:gd name="adj" fmla="val 22506"/>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8"/>
            <a:extLst>
              <a:ext uri="{FF2B5EF4-FFF2-40B4-BE49-F238E27FC236}">
                <a16:creationId xmlns:a16="http://schemas.microsoft.com/office/drawing/2014/main" id="{764B0169-1E8F-8527-1142-C5E53990C63C}"/>
              </a:ext>
            </a:extLst>
          </p:cNvPr>
          <p:cNvSpPr/>
          <p:nvPr/>
        </p:nvSpPr>
        <p:spPr>
          <a:xfrm>
            <a:off x="9986772" y="5707853"/>
            <a:ext cx="811530" cy="782955"/>
          </a:xfrm>
          <a:prstGeom prst="roundRect">
            <a:avLst>
              <a:gd name="adj" fmla="val 22506"/>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hlinkClick r:id="rId10"/>
            <a:extLst>
              <a:ext uri="{FF2B5EF4-FFF2-40B4-BE49-F238E27FC236}">
                <a16:creationId xmlns:a16="http://schemas.microsoft.com/office/drawing/2014/main" id="{EB3A5778-929B-A7AA-DE64-28D8D1FF02E7}"/>
              </a:ext>
            </a:extLst>
          </p:cNvPr>
          <p:cNvSpPr/>
          <p:nvPr/>
        </p:nvSpPr>
        <p:spPr>
          <a:xfrm>
            <a:off x="8913876" y="5707854"/>
            <a:ext cx="811530" cy="782955"/>
          </a:xfrm>
          <a:prstGeom prst="roundRect">
            <a:avLst>
              <a:gd name="adj" fmla="val 22506"/>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hlinkClick r:id="rId12"/>
            <a:extLst>
              <a:ext uri="{FF2B5EF4-FFF2-40B4-BE49-F238E27FC236}">
                <a16:creationId xmlns:a16="http://schemas.microsoft.com/office/drawing/2014/main" id="{D5101A04-C8B5-3A83-FBF7-F16E1EAD8924}"/>
              </a:ext>
            </a:extLst>
          </p:cNvPr>
          <p:cNvSpPr/>
          <p:nvPr/>
        </p:nvSpPr>
        <p:spPr>
          <a:xfrm>
            <a:off x="7840980" y="5707855"/>
            <a:ext cx="811530" cy="782955"/>
          </a:xfrm>
          <a:prstGeom prst="roundRect">
            <a:avLst>
              <a:gd name="adj" fmla="val 22506"/>
            </a:avLst>
          </a:prstGeom>
          <a:blipFill dpi="0" rotWithShape="1">
            <a:blip r:embed="rId13">
              <a:extLst>
                <a:ext uri="{96DAC541-7B7A-43D3-8B79-37D633B846F1}">
                  <asvg:svgBlip xmlns:asvg="http://schemas.microsoft.com/office/drawing/2016/SVG/main" r:embed="rId1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hlinkClick r:id="rId15"/>
            <a:extLst>
              <a:ext uri="{FF2B5EF4-FFF2-40B4-BE49-F238E27FC236}">
                <a16:creationId xmlns:a16="http://schemas.microsoft.com/office/drawing/2014/main" id="{F749230F-A299-8A41-6EC0-91817C6573A0}"/>
              </a:ext>
            </a:extLst>
          </p:cNvPr>
          <p:cNvSpPr/>
          <p:nvPr/>
        </p:nvSpPr>
        <p:spPr>
          <a:xfrm>
            <a:off x="6764274" y="5708808"/>
            <a:ext cx="811530" cy="782955"/>
          </a:xfrm>
          <a:prstGeom prst="roundRect">
            <a:avLst>
              <a:gd name="adj" fmla="val 22506"/>
            </a:avLst>
          </a:pr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hlinkClick r:id="rId17"/>
            <a:extLst>
              <a:ext uri="{FF2B5EF4-FFF2-40B4-BE49-F238E27FC236}">
                <a16:creationId xmlns:a16="http://schemas.microsoft.com/office/drawing/2014/main" id="{E96B71A5-FEA7-96A4-D1ED-B968204558B7}"/>
              </a:ext>
            </a:extLst>
          </p:cNvPr>
          <p:cNvSpPr/>
          <p:nvPr/>
        </p:nvSpPr>
        <p:spPr>
          <a:xfrm>
            <a:off x="5691378" y="5712142"/>
            <a:ext cx="811530" cy="782955"/>
          </a:xfrm>
          <a:prstGeom prst="roundRect">
            <a:avLst>
              <a:gd name="adj" fmla="val 22506"/>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hlinkClick r:id="rId19"/>
            <a:extLst>
              <a:ext uri="{FF2B5EF4-FFF2-40B4-BE49-F238E27FC236}">
                <a16:creationId xmlns:a16="http://schemas.microsoft.com/office/drawing/2014/main" id="{78FD9544-CFAD-68E9-E4FD-1B9949C4EF9E}"/>
              </a:ext>
            </a:extLst>
          </p:cNvPr>
          <p:cNvSpPr/>
          <p:nvPr/>
        </p:nvSpPr>
        <p:spPr>
          <a:xfrm>
            <a:off x="2480501" y="5707851"/>
            <a:ext cx="811530" cy="782955"/>
          </a:xfrm>
          <a:prstGeom prst="roundRect">
            <a:avLst>
              <a:gd name="adj" fmla="val 22506"/>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hlinkClick r:id="rId21"/>
            <a:extLst>
              <a:ext uri="{FF2B5EF4-FFF2-40B4-BE49-F238E27FC236}">
                <a16:creationId xmlns:a16="http://schemas.microsoft.com/office/drawing/2014/main" id="{ED8244C2-4D26-F7FA-5ABE-374F7C5A3A79}"/>
              </a:ext>
            </a:extLst>
          </p:cNvPr>
          <p:cNvSpPr/>
          <p:nvPr/>
        </p:nvSpPr>
        <p:spPr>
          <a:xfrm>
            <a:off x="3547491" y="5707852"/>
            <a:ext cx="811530" cy="782955"/>
          </a:xfrm>
          <a:prstGeom prst="roundRect">
            <a:avLst>
              <a:gd name="adj" fmla="val 22506"/>
            </a:avLst>
          </a:prstGeom>
          <a:blipFill dpi="0" rotWithShape="1">
            <a:blip r:embed="rId2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hlinkClick r:id="rId23" action="ppaction://hlinksldjump"/>
            <a:extLst>
              <a:ext uri="{FF2B5EF4-FFF2-40B4-BE49-F238E27FC236}">
                <a16:creationId xmlns:a16="http://schemas.microsoft.com/office/drawing/2014/main" id="{D053B2B3-AB89-7E2E-A1A6-9FD1B0E32FC2}"/>
              </a:ext>
            </a:extLst>
          </p:cNvPr>
          <p:cNvSpPr/>
          <p:nvPr/>
        </p:nvSpPr>
        <p:spPr>
          <a:xfrm>
            <a:off x="753047" y="525120"/>
            <a:ext cx="811530" cy="782955"/>
          </a:xfrm>
          <a:prstGeom prst="roundRect">
            <a:avLst>
              <a:gd name="adj" fmla="val 22506"/>
            </a:avLst>
          </a:prstGeom>
          <a:blipFill dpi="0" rotWithShape="1">
            <a:blip r:embed="rId2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hlinkClick r:id="rId25" action="ppaction://hlinksldjump"/>
            <a:extLst>
              <a:ext uri="{FF2B5EF4-FFF2-40B4-BE49-F238E27FC236}">
                <a16:creationId xmlns:a16="http://schemas.microsoft.com/office/drawing/2014/main" id="{5FD104F6-6485-B224-1D12-60923FC1D8CB}"/>
              </a:ext>
            </a:extLst>
          </p:cNvPr>
          <p:cNvSpPr/>
          <p:nvPr/>
        </p:nvSpPr>
        <p:spPr>
          <a:xfrm>
            <a:off x="2171202" y="525120"/>
            <a:ext cx="811530" cy="782955"/>
          </a:xfrm>
          <a:prstGeom prst="roundRect">
            <a:avLst>
              <a:gd name="adj" fmla="val 22506"/>
            </a:avLst>
          </a:prstGeom>
          <a:blipFill dpi="0" rotWithShape="1">
            <a:blip r:embed="rId26">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hlinkClick r:id="rId27" action="ppaction://hlinksldjump"/>
            <a:extLst>
              <a:ext uri="{FF2B5EF4-FFF2-40B4-BE49-F238E27FC236}">
                <a16:creationId xmlns:a16="http://schemas.microsoft.com/office/drawing/2014/main" id="{982A47C4-D1BC-04DA-9348-C0786F6A5568}"/>
              </a:ext>
            </a:extLst>
          </p:cNvPr>
          <p:cNvSpPr/>
          <p:nvPr/>
        </p:nvSpPr>
        <p:spPr>
          <a:xfrm>
            <a:off x="6421447" y="525119"/>
            <a:ext cx="811530" cy="782955"/>
          </a:xfrm>
          <a:prstGeom prst="roundRect">
            <a:avLst>
              <a:gd name="adj" fmla="val 22506"/>
            </a:avLst>
          </a:prstGeom>
          <a:blipFill dpi="0" rotWithShape="1">
            <a:blip r:embed="rId28">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29" action="ppaction://hlinksldjump"/>
            <a:extLst>
              <a:ext uri="{FF2B5EF4-FFF2-40B4-BE49-F238E27FC236}">
                <a16:creationId xmlns:a16="http://schemas.microsoft.com/office/drawing/2014/main" id="{C97CDAFC-8F5D-24B8-6781-2606F4A70175}"/>
              </a:ext>
            </a:extLst>
          </p:cNvPr>
          <p:cNvSpPr/>
          <p:nvPr/>
        </p:nvSpPr>
        <p:spPr>
          <a:xfrm>
            <a:off x="3588141" y="525120"/>
            <a:ext cx="811530" cy="782955"/>
          </a:xfrm>
          <a:prstGeom prst="roundRect">
            <a:avLst>
              <a:gd name="adj" fmla="val 22506"/>
            </a:avLst>
          </a:prstGeom>
          <a:blipFill dpi="0" rotWithShape="1">
            <a:blip r:embed="rId30">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hlinkClick r:id="rId31" action="ppaction://hlinksldjump"/>
            <a:extLst>
              <a:ext uri="{FF2B5EF4-FFF2-40B4-BE49-F238E27FC236}">
                <a16:creationId xmlns:a16="http://schemas.microsoft.com/office/drawing/2014/main" id="{08EDFDFF-E6EC-0C04-B377-5D770D9F932A}"/>
              </a:ext>
            </a:extLst>
          </p:cNvPr>
          <p:cNvSpPr/>
          <p:nvPr/>
        </p:nvSpPr>
        <p:spPr>
          <a:xfrm>
            <a:off x="7838100" y="525118"/>
            <a:ext cx="811530" cy="782955"/>
          </a:xfrm>
          <a:prstGeom prst="roundRect">
            <a:avLst>
              <a:gd name="adj" fmla="val 22506"/>
            </a:avLst>
          </a:prstGeom>
          <a:blipFill dpi="0" rotWithShape="1">
            <a:blip r:embed="rId32">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hlinkClick r:id="rId33" action="ppaction://hlinksldjump"/>
            <a:extLst>
              <a:ext uri="{FF2B5EF4-FFF2-40B4-BE49-F238E27FC236}">
                <a16:creationId xmlns:a16="http://schemas.microsoft.com/office/drawing/2014/main" id="{2214EFB3-27F8-D248-F7AB-7221DEA918C7}"/>
              </a:ext>
            </a:extLst>
          </p:cNvPr>
          <p:cNvSpPr/>
          <p:nvPr/>
        </p:nvSpPr>
        <p:spPr>
          <a:xfrm>
            <a:off x="5004794" y="525120"/>
            <a:ext cx="811530" cy="782955"/>
          </a:xfrm>
          <a:prstGeom prst="roundRect">
            <a:avLst>
              <a:gd name="adj" fmla="val 22506"/>
            </a:avLst>
          </a:prstGeom>
          <a:blipFill dpi="0" rotWithShape="1">
            <a:blip r:embed="rId3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B03BA00-7784-CE5A-614B-315E1DEC0A9E}"/>
              </a:ext>
            </a:extLst>
          </p:cNvPr>
          <p:cNvSpPr txBox="1"/>
          <p:nvPr/>
        </p:nvSpPr>
        <p:spPr>
          <a:xfrm>
            <a:off x="706990" y="1371455"/>
            <a:ext cx="903643"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HCI/UX</a:t>
            </a:r>
          </a:p>
        </p:txBody>
      </p:sp>
      <p:sp>
        <p:nvSpPr>
          <p:cNvPr id="37" name="TextBox 36">
            <a:extLst>
              <a:ext uri="{FF2B5EF4-FFF2-40B4-BE49-F238E27FC236}">
                <a16:creationId xmlns:a16="http://schemas.microsoft.com/office/drawing/2014/main" id="{372BBB24-0D1E-ABA3-96A9-C26936616E15}"/>
              </a:ext>
            </a:extLst>
          </p:cNvPr>
          <p:cNvSpPr txBox="1"/>
          <p:nvPr/>
        </p:nvSpPr>
        <p:spPr>
          <a:xfrm>
            <a:off x="2171202" y="1376689"/>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Needs</a:t>
            </a:r>
          </a:p>
        </p:txBody>
      </p:sp>
      <p:sp>
        <p:nvSpPr>
          <p:cNvPr id="44" name="TextBox 43">
            <a:extLst>
              <a:ext uri="{FF2B5EF4-FFF2-40B4-BE49-F238E27FC236}">
                <a16:creationId xmlns:a16="http://schemas.microsoft.com/office/drawing/2014/main" id="{E6707428-EEA3-2DAD-1893-0FDFEFECC7CE}"/>
              </a:ext>
            </a:extLst>
          </p:cNvPr>
          <p:cNvSpPr txBox="1"/>
          <p:nvPr/>
        </p:nvSpPr>
        <p:spPr>
          <a:xfrm>
            <a:off x="3593384" y="1371455"/>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Design</a:t>
            </a:r>
          </a:p>
        </p:txBody>
      </p:sp>
      <p:sp>
        <p:nvSpPr>
          <p:cNvPr id="45" name="TextBox 44">
            <a:extLst>
              <a:ext uri="{FF2B5EF4-FFF2-40B4-BE49-F238E27FC236}">
                <a16:creationId xmlns:a16="http://schemas.microsoft.com/office/drawing/2014/main" id="{2CC5BEA9-77BC-84D8-E023-EDF13A44B171}"/>
              </a:ext>
            </a:extLst>
          </p:cNvPr>
          <p:cNvSpPr txBox="1"/>
          <p:nvPr/>
        </p:nvSpPr>
        <p:spPr>
          <a:xfrm>
            <a:off x="4864955" y="1371455"/>
            <a:ext cx="109120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Evaluation</a:t>
            </a:r>
          </a:p>
        </p:txBody>
      </p:sp>
      <p:sp>
        <p:nvSpPr>
          <p:cNvPr id="46" name="TextBox 45">
            <a:extLst>
              <a:ext uri="{FF2B5EF4-FFF2-40B4-BE49-F238E27FC236}">
                <a16:creationId xmlns:a16="http://schemas.microsoft.com/office/drawing/2014/main" id="{963EC0B1-59A4-B3E6-1DA2-71A239FADC42}"/>
              </a:ext>
            </a:extLst>
          </p:cNvPr>
          <p:cNvSpPr txBox="1"/>
          <p:nvPr/>
        </p:nvSpPr>
        <p:spPr>
          <a:xfrm>
            <a:off x="6502908" y="1371455"/>
            <a:ext cx="64631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Agile</a:t>
            </a:r>
          </a:p>
        </p:txBody>
      </p:sp>
      <p:sp>
        <p:nvSpPr>
          <p:cNvPr id="47" name="TextBox 46">
            <a:extLst>
              <a:ext uri="{FF2B5EF4-FFF2-40B4-BE49-F238E27FC236}">
                <a16:creationId xmlns:a16="http://schemas.microsoft.com/office/drawing/2014/main" id="{31EAB323-76C7-5445-77BA-F697693A9025}"/>
              </a:ext>
            </a:extLst>
          </p:cNvPr>
          <p:cNvSpPr txBox="1"/>
          <p:nvPr/>
        </p:nvSpPr>
        <p:spPr>
          <a:xfrm>
            <a:off x="7655925" y="1371455"/>
            <a:ext cx="1175879"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Responsive</a:t>
            </a:r>
          </a:p>
        </p:txBody>
      </p:sp>
    </p:spTree>
    <p:extLst>
      <p:ext uri="{BB962C8B-B14F-4D97-AF65-F5344CB8AC3E}">
        <p14:creationId xmlns:p14="http://schemas.microsoft.com/office/powerpoint/2010/main" val="15891289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 fill="hold"/>
                                        <p:tgtEl>
                                          <p:spTgt spid="4"/>
                                        </p:tgtEl>
                                        <p:attrNameLst>
                                          <p:attrName>ppt_x</p:attrName>
                                        </p:attrNameLst>
                                      </p:cBhvr>
                                      <p:tavLst>
                                        <p:tav tm="0">
                                          <p:val>
                                            <p:strVal val="#ppt_x"/>
                                          </p:val>
                                        </p:tav>
                                        <p:tav tm="100000">
                                          <p:val>
                                            <p:strVal val="#ppt_x"/>
                                          </p:val>
                                        </p:tav>
                                      </p:tavLst>
                                    </p:anim>
                                    <p:anim calcmode="lin" valueType="num">
                                      <p:cBhvr additive="base">
                                        <p:cTn id="8" dur="2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 fill="hold"/>
                                        <p:tgtEl>
                                          <p:spTgt spid="5"/>
                                        </p:tgtEl>
                                        <p:attrNameLst>
                                          <p:attrName>ppt_x</p:attrName>
                                        </p:attrNameLst>
                                      </p:cBhvr>
                                      <p:tavLst>
                                        <p:tav tm="0">
                                          <p:val>
                                            <p:strVal val="#ppt_x"/>
                                          </p:val>
                                        </p:tav>
                                        <p:tav tm="100000">
                                          <p:val>
                                            <p:strVal val="#ppt_x"/>
                                          </p:val>
                                        </p:tav>
                                      </p:tavLst>
                                    </p:anim>
                                    <p:anim calcmode="lin" valueType="num">
                                      <p:cBhvr additive="base">
                                        <p:cTn id="12" dur="2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 fill="hold"/>
                                        <p:tgtEl>
                                          <p:spTgt spid="15"/>
                                        </p:tgtEl>
                                        <p:attrNameLst>
                                          <p:attrName>ppt_x</p:attrName>
                                        </p:attrNameLst>
                                      </p:cBhvr>
                                      <p:tavLst>
                                        <p:tav tm="0">
                                          <p:val>
                                            <p:strVal val="#ppt_x"/>
                                          </p:val>
                                        </p:tav>
                                        <p:tav tm="100000">
                                          <p:val>
                                            <p:strVal val="#ppt_x"/>
                                          </p:val>
                                        </p:tav>
                                      </p:tavLst>
                                    </p:anim>
                                    <p:anim calcmode="lin" valueType="num">
                                      <p:cBhvr additive="base">
                                        <p:cTn id="16" dur="2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 fill="hold"/>
                                        <p:tgtEl>
                                          <p:spTgt spid="16"/>
                                        </p:tgtEl>
                                        <p:attrNameLst>
                                          <p:attrName>ppt_x</p:attrName>
                                        </p:attrNameLst>
                                      </p:cBhvr>
                                      <p:tavLst>
                                        <p:tav tm="0">
                                          <p:val>
                                            <p:strVal val="#ppt_x"/>
                                          </p:val>
                                        </p:tav>
                                        <p:tav tm="100000">
                                          <p:val>
                                            <p:strVal val="#ppt_x"/>
                                          </p:val>
                                        </p:tav>
                                      </p:tavLst>
                                    </p:anim>
                                    <p:anim calcmode="lin" valueType="num">
                                      <p:cBhvr additive="base">
                                        <p:cTn id="20" dur="2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 fill="hold"/>
                                        <p:tgtEl>
                                          <p:spTgt spid="6"/>
                                        </p:tgtEl>
                                        <p:attrNameLst>
                                          <p:attrName>ppt_x</p:attrName>
                                        </p:attrNameLst>
                                      </p:cBhvr>
                                      <p:tavLst>
                                        <p:tav tm="0">
                                          <p:val>
                                            <p:strVal val="#ppt_x"/>
                                          </p:val>
                                        </p:tav>
                                        <p:tav tm="100000">
                                          <p:val>
                                            <p:strVal val="#ppt_x"/>
                                          </p:val>
                                        </p:tav>
                                      </p:tavLst>
                                    </p:anim>
                                    <p:anim calcmode="lin" valueType="num">
                                      <p:cBhvr additive="base">
                                        <p:cTn id="24" dur="2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00" fill="hold"/>
                                        <p:tgtEl>
                                          <p:spTgt spid="14"/>
                                        </p:tgtEl>
                                        <p:attrNameLst>
                                          <p:attrName>ppt_x</p:attrName>
                                        </p:attrNameLst>
                                      </p:cBhvr>
                                      <p:tavLst>
                                        <p:tav tm="0">
                                          <p:val>
                                            <p:strVal val="#ppt_x"/>
                                          </p:val>
                                        </p:tav>
                                        <p:tav tm="100000">
                                          <p:val>
                                            <p:strVal val="#ppt_x"/>
                                          </p:val>
                                        </p:tav>
                                      </p:tavLst>
                                    </p:anim>
                                    <p:anim calcmode="lin" valueType="num">
                                      <p:cBhvr additive="base">
                                        <p:cTn id="28" dur="2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00" fill="hold"/>
                                        <p:tgtEl>
                                          <p:spTgt spid="13"/>
                                        </p:tgtEl>
                                        <p:attrNameLst>
                                          <p:attrName>ppt_x</p:attrName>
                                        </p:attrNameLst>
                                      </p:cBhvr>
                                      <p:tavLst>
                                        <p:tav tm="0">
                                          <p:val>
                                            <p:strVal val="#ppt_x"/>
                                          </p:val>
                                        </p:tav>
                                        <p:tav tm="100000">
                                          <p:val>
                                            <p:strVal val="#ppt_x"/>
                                          </p:val>
                                        </p:tav>
                                      </p:tavLst>
                                    </p:anim>
                                    <p:anim calcmode="lin" valueType="num">
                                      <p:cBhvr additive="base">
                                        <p:cTn id="32" dur="2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00" fill="hold"/>
                                        <p:tgtEl>
                                          <p:spTgt spid="10"/>
                                        </p:tgtEl>
                                        <p:attrNameLst>
                                          <p:attrName>ppt_x</p:attrName>
                                        </p:attrNameLst>
                                      </p:cBhvr>
                                      <p:tavLst>
                                        <p:tav tm="0">
                                          <p:val>
                                            <p:strVal val="#ppt_x"/>
                                          </p:val>
                                        </p:tav>
                                        <p:tav tm="100000">
                                          <p:val>
                                            <p:strVal val="#ppt_x"/>
                                          </p:val>
                                        </p:tav>
                                      </p:tavLst>
                                    </p:anim>
                                    <p:anim calcmode="lin" valueType="num">
                                      <p:cBhvr additive="base">
                                        <p:cTn id="36" dur="2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200" fill="hold"/>
                                        <p:tgtEl>
                                          <p:spTgt spid="9"/>
                                        </p:tgtEl>
                                        <p:attrNameLst>
                                          <p:attrName>ppt_x</p:attrName>
                                        </p:attrNameLst>
                                      </p:cBhvr>
                                      <p:tavLst>
                                        <p:tav tm="0">
                                          <p:val>
                                            <p:strVal val="#ppt_x"/>
                                          </p:val>
                                        </p:tav>
                                        <p:tav tm="100000">
                                          <p:val>
                                            <p:strVal val="#ppt_x"/>
                                          </p:val>
                                        </p:tav>
                                      </p:tavLst>
                                    </p:anim>
                                    <p:anim calcmode="lin" valueType="num">
                                      <p:cBhvr additive="base">
                                        <p:cTn id="40" dur="2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 fill="hold"/>
                                        <p:tgtEl>
                                          <p:spTgt spid="8"/>
                                        </p:tgtEl>
                                        <p:attrNameLst>
                                          <p:attrName>ppt_x</p:attrName>
                                        </p:attrNameLst>
                                      </p:cBhvr>
                                      <p:tavLst>
                                        <p:tav tm="0">
                                          <p:val>
                                            <p:strVal val="#ppt_x"/>
                                          </p:val>
                                        </p:tav>
                                        <p:tav tm="100000">
                                          <p:val>
                                            <p:strVal val="#ppt_x"/>
                                          </p:val>
                                        </p:tav>
                                      </p:tavLst>
                                    </p:anim>
                                    <p:anim calcmode="lin" valueType="num">
                                      <p:cBhvr additive="base">
                                        <p:cTn id="44" dur="200" fill="hold"/>
                                        <p:tgtEl>
                                          <p:spTgt spid="8"/>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00"/>
                                        <p:tgtEl>
                                          <p:spTgt spid="29"/>
                                        </p:tgtEl>
                                      </p:cBhvr>
                                    </p:animEffect>
                                  </p:childTnLst>
                                </p:cTn>
                              </p:par>
                              <p:par>
                                <p:cTn id="48" presetID="10" presetClass="entr" presetSubtype="0" fill="hold" grpId="0" nodeType="withEffect">
                                  <p:stCondLst>
                                    <p:cond delay="1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200"/>
                                        <p:tgtEl>
                                          <p:spTgt spid="36"/>
                                        </p:tgtEl>
                                      </p:cBhvr>
                                    </p:animEffect>
                                  </p:childTnLst>
                                </p:cTn>
                              </p:par>
                              <p:par>
                                <p:cTn id="51" presetID="10" presetClass="entr" presetSubtype="0" fill="hold" grpId="0" nodeType="withEffect">
                                  <p:stCondLst>
                                    <p:cond delay="1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00"/>
                                        <p:tgtEl>
                                          <p:spTgt spid="30"/>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00"/>
                                        <p:tgtEl>
                                          <p:spTgt spid="37"/>
                                        </p:tgtEl>
                                      </p:cBhvr>
                                    </p:animEffect>
                                  </p:childTnLst>
                                </p:cTn>
                              </p:par>
                              <p:par>
                                <p:cTn id="57" presetID="10" presetClass="entr" presetSubtype="0" fill="hold" grpId="0" nodeType="withEffect">
                                  <p:stCondLst>
                                    <p:cond delay="10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200"/>
                                        <p:tgtEl>
                                          <p:spTgt spid="32"/>
                                        </p:tgtEl>
                                      </p:cBhvr>
                                    </p:animEffect>
                                  </p:childTnLst>
                                </p:cTn>
                              </p:par>
                              <p:par>
                                <p:cTn id="60" presetID="10" presetClass="entr" presetSubtype="0" fill="hold" grpId="0" nodeType="withEffect">
                                  <p:stCondLst>
                                    <p:cond delay="10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200"/>
                                        <p:tgtEl>
                                          <p:spTgt spid="44"/>
                                        </p:tgtEl>
                                      </p:cBhvr>
                                    </p:animEffect>
                                  </p:childTnLst>
                                </p:cTn>
                              </p:par>
                              <p:par>
                                <p:cTn id="63" presetID="10" presetClass="entr" presetSubtype="0" fill="hold" grpId="0" nodeType="withEffect">
                                  <p:stCondLst>
                                    <p:cond delay="10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
                                        <p:tgtEl>
                                          <p:spTgt spid="35"/>
                                        </p:tgtEl>
                                      </p:cBhvr>
                                    </p:animEffect>
                                  </p:childTnLst>
                                </p:cTn>
                              </p:par>
                              <p:par>
                                <p:cTn id="66" presetID="10" presetClass="entr" presetSubtype="0" fill="hold" grpId="0" nodeType="withEffect">
                                  <p:stCondLst>
                                    <p:cond delay="10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200"/>
                                        <p:tgtEl>
                                          <p:spTgt spid="45"/>
                                        </p:tgtEl>
                                      </p:cBhvr>
                                    </p:animEffect>
                                  </p:childTnLst>
                                </p:cTn>
                              </p:par>
                              <p:par>
                                <p:cTn id="69" presetID="10" presetClass="entr" presetSubtype="0" fill="hold" grpId="0" nodeType="withEffect">
                                  <p:stCondLst>
                                    <p:cond delay="10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200"/>
                                        <p:tgtEl>
                                          <p:spTgt spid="31"/>
                                        </p:tgtEl>
                                      </p:cBhvr>
                                    </p:animEffect>
                                  </p:childTnLst>
                                </p:cTn>
                              </p:par>
                              <p:par>
                                <p:cTn id="72" presetID="10" presetClass="entr" presetSubtype="0" fill="hold" grpId="0" nodeType="withEffect">
                                  <p:stCondLst>
                                    <p:cond delay="10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200"/>
                                        <p:tgtEl>
                                          <p:spTgt spid="46"/>
                                        </p:tgtEl>
                                      </p:cBhvr>
                                    </p:animEffect>
                                  </p:childTnLst>
                                </p:cTn>
                              </p:par>
                              <p:par>
                                <p:cTn id="75" presetID="10" presetClass="entr" presetSubtype="0" fill="hold" grpId="0" nodeType="withEffect">
                                  <p:stCondLst>
                                    <p:cond delay="10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200"/>
                                        <p:tgtEl>
                                          <p:spTgt spid="33"/>
                                        </p:tgtEl>
                                      </p:cBhvr>
                                    </p:animEffect>
                                  </p:childTnLst>
                                </p:cTn>
                              </p:par>
                              <p:par>
                                <p:cTn id="78" presetID="10" presetClass="entr" presetSubtype="0" fill="hold" grpId="0" nodeType="withEffect">
                                  <p:stCondLst>
                                    <p:cond delay="1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2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3" grpId="0" animBg="1"/>
      <p:bldP spid="14" grpId="0" animBg="1"/>
      <p:bldP spid="15" grpId="0" animBg="1"/>
      <p:bldP spid="16" grpId="0" animBg="1"/>
      <p:bldP spid="29" grpId="0" animBg="1"/>
      <p:bldP spid="30" grpId="0" animBg="1"/>
      <p:bldP spid="31" grpId="0" animBg="1"/>
      <p:bldP spid="32" grpId="0" animBg="1"/>
      <p:bldP spid="33" grpId="0" animBg="1"/>
      <p:bldP spid="35" grpId="0" animBg="1"/>
      <p:bldP spid="36" grpId="0"/>
      <p:bldP spid="37" grpId="0"/>
      <p:bldP spid="44"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blocks with letters on them&#10;&#10;Description automatically generated">
            <a:extLst>
              <a:ext uri="{FF2B5EF4-FFF2-40B4-BE49-F238E27FC236}">
                <a16:creationId xmlns:a16="http://schemas.microsoft.com/office/drawing/2014/main" id="{00DD5A91-F2B9-2664-CC54-E45D33812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3" cy="6858000"/>
          </a:xfrm>
          <a:prstGeom prst="rect">
            <a:avLst/>
          </a:prstGeom>
        </p:spPr>
      </p:pic>
      <p:sp>
        <p:nvSpPr>
          <p:cNvPr id="7" name="Rectangle 6">
            <a:extLst>
              <a:ext uri="{FF2B5EF4-FFF2-40B4-BE49-F238E27FC236}">
                <a16:creationId xmlns:a16="http://schemas.microsoft.com/office/drawing/2014/main" id="{E0CE1324-42EE-DC44-A93B-4E9E4DECB068}"/>
              </a:ext>
            </a:extLst>
          </p:cNvPr>
          <p:cNvSpPr/>
          <p:nvPr/>
        </p:nvSpPr>
        <p:spPr>
          <a:xfrm>
            <a:off x="0" y="0"/>
            <a:ext cx="12192000" cy="6858000"/>
          </a:xfrm>
          <a:prstGeom prst="rect">
            <a:avLst/>
          </a:prstGeom>
          <a:solidFill>
            <a:schemeClr val="tx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3" action="ppaction://hlinksldjump"/>
            <a:extLst>
              <a:ext uri="{FF2B5EF4-FFF2-40B4-BE49-F238E27FC236}">
                <a16:creationId xmlns:a16="http://schemas.microsoft.com/office/drawing/2014/main" id="{D16D1AE3-5D12-CB9C-03F9-89D4D6DE1E5E}"/>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FA5560-C6FC-8A03-E68A-FF61384B9F6B}"/>
              </a:ext>
            </a:extLst>
          </p:cNvPr>
          <p:cNvSpPr txBox="1"/>
          <p:nvPr/>
        </p:nvSpPr>
        <p:spPr>
          <a:xfrm>
            <a:off x="4098839" y="2705838"/>
            <a:ext cx="8033969" cy="2123658"/>
          </a:xfrm>
          <a:prstGeom prst="rect">
            <a:avLst/>
          </a:prstGeom>
          <a:noFill/>
        </p:spPr>
        <p:txBody>
          <a:bodyPr wrap="square" rtlCol="0">
            <a:spAutoFit/>
          </a:bodyPr>
          <a:lstStyle/>
          <a:p>
            <a:pPr algn="ctr"/>
            <a:r>
              <a:rPr lang="en-US" sz="6600" b="1" dirty="0">
                <a:solidFill>
                  <a:schemeClr val="bg1"/>
                </a:solidFill>
                <a:latin typeface="Segoe UI Light" panose="020B0502040204020203" pitchFamily="34" charset="0"/>
                <a:cs typeface="Segoe UI Light" panose="020B0502040204020203" pitchFamily="34" charset="0"/>
              </a:rPr>
              <a:t>Design Approaches for Displays</a:t>
            </a:r>
          </a:p>
        </p:txBody>
      </p:sp>
      <p:sp>
        <p:nvSpPr>
          <p:cNvPr id="11" name="Rectangle 10">
            <a:extLst>
              <a:ext uri="{FF2B5EF4-FFF2-40B4-BE49-F238E27FC236}">
                <a16:creationId xmlns:a16="http://schemas.microsoft.com/office/drawing/2014/main" id="{322A256E-8389-613D-BAE1-11BF2A201C6D}"/>
              </a:ext>
            </a:extLst>
          </p:cNvPr>
          <p:cNvSpPr/>
          <p:nvPr/>
        </p:nvSpPr>
        <p:spPr>
          <a:xfrm>
            <a:off x="1" y="0"/>
            <a:ext cx="1828799"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2" name="Rectangle 11">
            <a:extLst>
              <a:ext uri="{FF2B5EF4-FFF2-40B4-BE49-F238E27FC236}">
                <a16:creationId xmlns:a16="http://schemas.microsoft.com/office/drawing/2014/main" id="{C32C297C-3045-5C82-F3C6-58A8AD1F2979}"/>
              </a:ext>
            </a:extLst>
          </p:cNvPr>
          <p:cNvSpPr/>
          <p:nvPr/>
        </p:nvSpPr>
        <p:spPr>
          <a:xfrm>
            <a:off x="1828800" y="0"/>
            <a:ext cx="2007220"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273C02ED-79AA-97D8-6A66-79F35F784F84}"/>
              </a:ext>
            </a:extLst>
          </p:cNvPr>
          <p:cNvSpPr txBox="1"/>
          <p:nvPr/>
        </p:nvSpPr>
        <p:spPr>
          <a:xfrm>
            <a:off x="-1" y="3016645"/>
            <a:ext cx="1828799" cy="830997"/>
          </a:xfrm>
          <a:prstGeom prst="rect">
            <a:avLst/>
          </a:prstGeom>
          <a:noFill/>
        </p:spPr>
        <p:txBody>
          <a:bodyPr wrap="square" rtlCol="0">
            <a:spAutoFit/>
          </a:bodyPr>
          <a:lstStyle/>
          <a:p>
            <a:pPr algn="ctr"/>
            <a:r>
              <a:rPr lang="en-US" sz="2400" dirty="0">
                <a:solidFill>
                  <a:schemeClr val="bg1"/>
                </a:solidFill>
                <a:latin typeface="Segoe UI Light" panose="020B0502040204020203" pitchFamily="34" charset="0"/>
                <a:cs typeface="Segoe UI Light" panose="020B0502040204020203" pitchFamily="34" charset="0"/>
              </a:rPr>
              <a:t>Wickens’ 13 Principles</a:t>
            </a:r>
          </a:p>
        </p:txBody>
      </p:sp>
      <p:sp>
        <p:nvSpPr>
          <p:cNvPr id="14" name="TextBox 13">
            <a:extLst>
              <a:ext uri="{FF2B5EF4-FFF2-40B4-BE49-F238E27FC236}">
                <a16:creationId xmlns:a16="http://schemas.microsoft.com/office/drawing/2014/main" id="{0381CDB1-C8C7-D4BB-FF12-F91844D7D8D3}"/>
              </a:ext>
            </a:extLst>
          </p:cNvPr>
          <p:cNvSpPr txBox="1"/>
          <p:nvPr/>
        </p:nvSpPr>
        <p:spPr>
          <a:xfrm>
            <a:off x="1726985" y="3016645"/>
            <a:ext cx="2210849" cy="830997"/>
          </a:xfrm>
          <a:prstGeom prst="rect">
            <a:avLst/>
          </a:prstGeom>
          <a:noFill/>
        </p:spPr>
        <p:txBody>
          <a:bodyPr wrap="square" rtlCol="0">
            <a:spAutoFit/>
          </a:bodyPr>
          <a:lstStyle/>
          <a:p>
            <a:pPr algn="ctr"/>
            <a:r>
              <a:rPr lang="en-US" sz="2400" dirty="0">
                <a:solidFill>
                  <a:schemeClr val="bg1"/>
                </a:solidFill>
                <a:latin typeface="Segoe UI Light" panose="020B0502040204020203" pitchFamily="34" charset="0"/>
                <a:cs typeface="Segoe UI Light" panose="020B0502040204020203" pitchFamily="34" charset="0"/>
              </a:rPr>
              <a:t>Prototyping Techniques</a:t>
            </a:r>
          </a:p>
        </p:txBody>
      </p:sp>
    </p:spTree>
    <p:extLst>
      <p:ext uri="{BB962C8B-B14F-4D97-AF65-F5344CB8AC3E}">
        <p14:creationId xmlns:p14="http://schemas.microsoft.com/office/powerpoint/2010/main" val="3692267926"/>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6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600"/>
                                        <p:tgtEl>
                                          <p:spTgt spid="14"/>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300" fill="hold"/>
                                        <p:tgtEl>
                                          <p:spTgt spid="11"/>
                                        </p:tgtEl>
                                        <p:attrNameLst>
                                          <p:attrName>ppt_x</p:attrName>
                                        </p:attrNameLst>
                                      </p:cBhvr>
                                      <p:tavLst>
                                        <p:tav tm="0">
                                          <p:val>
                                            <p:strVal val="0-#ppt_w/2"/>
                                          </p:val>
                                        </p:tav>
                                        <p:tav tm="100000">
                                          <p:val>
                                            <p:strVal val="#ppt_x"/>
                                          </p:val>
                                        </p:tav>
                                      </p:tavLst>
                                    </p:anim>
                                    <p:anim calcmode="lin" valueType="num">
                                      <p:cBhvr additive="base">
                                        <p:cTn id="17" dur="3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300" fill="hold"/>
                                        <p:tgtEl>
                                          <p:spTgt spid="12"/>
                                        </p:tgtEl>
                                        <p:attrNameLst>
                                          <p:attrName>ppt_x</p:attrName>
                                        </p:attrNameLst>
                                      </p:cBhvr>
                                      <p:tavLst>
                                        <p:tav tm="0">
                                          <p:val>
                                            <p:strVal val="0-#ppt_w/2"/>
                                          </p:val>
                                        </p:tav>
                                        <p:tav tm="100000">
                                          <p:val>
                                            <p:strVal val="#ppt_x"/>
                                          </p:val>
                                        </p:tav>
                                      </p:tavLst>
                                    </p:anim>
                                    <p:anim calcmode="lin" valueType="num">
                                      <p:cBhvr additive="base">
                                        <p:cTn id="21" dur="3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49267" y="99146"/>
            <a:ext cx="10931457" cy="6647974"/>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Wickens’ Thirteen Principles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Developed in 2013 by Christopher Wickens in his book, “An Introduction to Human Factors Engineering”</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These principles can be divided into four different sections: </a:t>
            </a:r>
            <a:endParaRPr lang="en-US" sz="2000" b="0"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Perceptual Principles (5)</a:t>
            </a: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Mental Model Principles (2)</a:t>
            </a: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Principles based on Attention (3)  </a:t>
            </a: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Memory principles (3)</a:t>
            </a:r>
          </a:p>
          <a:p>
            <a:pPr rtl="0">
              <a:spcBef>
                <a:spcPts val="0"/>
              </a:spcBef>
              <a:spcAft>
                <a:spcPts val="0"/>
              </a:spcAft>
            </a:pPr>
            <a:endParaRPr lang="en-US" sz="2000" dirty="0">
              <a:solidFill>
                <a:schemeClr val="bg1"/>
              </a:solidFill>
              <a:latin typeface="Segoe UI Light" panose="020B0502040204020203" pitchFamily="34" charset="0"/>
              <a:cs typeface="Segoe UI Light" panose="020B0502040204020203" pitchFamily="34" charset="0"/>
            </a:endParaRPr>
          </a:p>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Perceptual Principles</a:t>
            </a:r>
          </a:p>
          <a:p>
            <a:pPr rtl="0">
              <a:spcBef>
                <a:spcPts val="0"/>
              </a:spcBef>
              <a:spcAft>
                <a:spcPts val="0"/>
              </a:spcAft>
            </a:pPr>
            <a:endParaRPr lang="en-US" sz="3200" b="1"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i="0" u="none" strike="noStrike" dirty="0">
                <a:solidFill>
                  <a:schemeClr val="bg1"/>
                </a:solidFill>
                <a:effectLst/>
                <a:latin typeface="Segoe UI Light" panose="020B0502040204020203" pitchFamily="34" charset="0"/>
                <a:cs typeface="Segoe UI Light" panose="020B0502040204020203" pitchFamily="34" charset="0"/>
              </a:rPr>
              <a:t>Display</a:t>
            </a:r>
            <a:r>
              <a:rPr lang="en-US" sz="2000" b="0" i="0" u="none" strike="noStrike" dirty="0">
                <a:solidFill>
                  <a:schemeClr val="bg1"/>
                </a:solidFill>
                <a:effectLst/>
                <a:latin typeface="Segoe UI Light" panose="020B0502040204020203" pitchFamily="34" charset="0"/>
                <a:cs typeface="Segoe UI Light" panose="020B0502040204020203" pitchFamily="34" charset="0"/>
              </a:rPr>
              <a:t> is defined as a human-made artifact “designed to support the perception of relevant system variables and facilitate the further processing of that information.”</a:t>
            </a:r>
          </a:p>
          <a:p>
            <a:pPr rtl="0" fontAlgn="base">
              <a:spcBef>
                <a:spcPts val="0"/>
              </a:spcBef>
              <a:spcAft>
                <a:spcPts val="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The perceptual principles deal with the way a user initially perceives the material presented. The information needs to be presented in a clear and unambiguous manner to avoid confusion by the user. </a:t>
            </a: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F977EF14-1189-2208-2849-8211AA33C7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6503" y="1964901"/>
            <a:ext cx="2462567" cy="246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3059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393893" y="657729"/>
            <a:ext cx="10036884" cy="5847755"/>
          </a:xfrm>
          <a:prstGeom prst="rect">
            <a:avLst/>
          </a:prstGeom>
          <a:noFill/>
        </p:spPr>
        <p:txBody>
          <a:bodyPr wrap="square" rtlCol="0">
            <a:spAutoFit/>
          </a:bodyPr>
          <a:lstStyle/>
          <a:p>
            <a:pPr marL="514350" indent="-514350" rtl="0" fontAlgn="base">
              <a:spcBef>
                <a:spcPts val="0"/>
              </a:spcBef>
              <a:spcAft>
                <a:spcPts val="0"/>
              </a:spcAft>
              <a:buFont typeface="+mj-lt"/>
              <a:buAutoNum type="arabicPeriod"/>
            </a:pPr>
            <a:r>
              <a:rPr lang="en-US" sz="3200" b="0" i="0" u="none" strike="noStrike" dirty="0">
                <a:solidFill>
                  <a:schemeClr val="bg1"/>
                </a:solidFill>
                <a:effectLst/>
                <a:latin typeface="Segoe UI Light" panose="020B0502040204020203" pitchFamily="34" charset="0"/>
                <a:cs typeface="Segoe UI Light" panose="020B0502040204020203" pitchFamily="34" charset="0"/>
              </a:rPr>
              <a:t>Make display legible or audible</a:t>
            </a:r>
          </a:p>
          <a:p>
            <a:pPr marL="342900" indent="-342900" rtl="0" fontAlgn="base">
              <a:spcBef>
                <a:spcPts val="0"/>
              </a:spcBef>
              <a:spcAft>
                <a:spcPts val="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The</a:t>
            </a:r>
            <a:r>
              <a:rPr lang="en-US" sz="2000" b="1" i="0" u="none" strike="noStrike" dirty="0">
                <a:solidFill>
                  <a:schemeClr val="bg1"/>
                </a:solidFill>
                <a:effectLst/>
                <a:latin typeface="Segoe UI Light" panose="020B0502040204020203" pitchFamily="34" charset="0"/>
                <a:cs typeface="Segoe UI Light" panose="020B0502040204020203" pitchFamily="34" charset="0"/>
              </a:rPr>
              <a:t> most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important principle of display design. Every display must be legible (or audible, if needed) to allow the user to interact with it successfully. </a:t>
            </a:r>
          </a:p>
          <a:p>
            <a:pPr rtl="0" fontAlgn="base">
              <a:spcBef>
                <a:spcPts val="0"/>
              </a:spcBef>
              <a:spcAft>
                <a:spcPts val="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The correct combination of colors, contrasts, and sounds should be used to ensure that the user gets the necessary information from the display</a:t>
            </a:r>
          </a:p>
          <a:p>
            <a:endParaRPr lang="en-US" sz="2000" b="0" dirty="0">
              <a:solidFill>
                <a:schemeClr val="bg1"/>
              </a:solidFill>
              <a:effectLst/>
              <a:latin typeface="Segoe UI Light" panose="020B0502040204020203" pitchFamily="34" charset="0"/>
              <a:cs typeface="Segoe UI Light" panose="020B0502040204020203" pitchFamily="34" charset="0"/>
            </a:endParaRPr>
          </a:p>
          <a:p>
            <a:endParaRPr lang="en-US" sz="2000" b="0" dirty="0">
              <a:solidFill>
                <a:schemeClr val="bg1"/>
              </a:solidFill>
              <a:effectLst/>
              <a:latin typeface="Segoe UI Light" panose="020B0502040204020203" pitchFamily="34" charset="0"/>
              <a:cs typeface="Segoe UI Light" panose="020B0502040204020203" pitchFamily="34" charset="0"/>
            </a:endParaRPr>
          </a:p>
          <a:p>
            <a:pPr marL="514350" indent="-514350" rtl="0">
              <a:spcBef>
                <a:spcPts val="0"/>
              </a:spcBef>
              <a:spcAft>
                <a:spcPts val="0"/>
              </a:spcAft>
              <a:buFont typeface="+mj-lt"/>
              <a:buAutoNum type="arabicPeriod" startAt="2"/>
            </a:pPr>
            <a:r>
              <a:rPr lang="en-US" sz="3200" b="0" i="0" u="none" strike="noStrike" dirty="0">
                <a:solidFill>
                  <a:schemeClr val="bg1"/>
                </a:solidFill>
                <a:effectLst/>
                <a:latin typeface="Segoe UI Light" panose="020B0502040204020203" pitchFamily="34" charset="0"/>
                <a:cs typeface="Segoe UI Light" panose="020B0502040204020203" pitchFamily="34" charset="0"/>
              </a:rPr>
              <a:t>Avoid Judgement Limits</a:t>
            </a:r>
            <a:endParaRPr lang="en-US" sz="3200" b="0"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Do not require the operator to judge the level of a represented variable based on a single sensory variable (e.g., color, size, loudness) which contains more than five to seven possible levels</a:t>
            </a:r>
          </a:p>
          <a:p>
            <a:pPr rtl="0" fontAlgn="base">
              <a:spcBef>
                <a:spcPts val="0"/>
              </a:spcBef>
              <a:spcAft>
                <a:spcPts val="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It is important to use multiple different variables so that the operator can tell what is happening in a short amount of time. </a:t>
            </a: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4616B953-4B34-D473-70FC-D519ACCCB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8787" y="2832742"/>
            <a:ext cx="2542296" cy="169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9510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885327" y="257619"/>
            <a:ext cx="9688301" cy="6340197"/>
          </a:xfrm>
          <a:prstGeom prst="rect">
            <a:avLst/>
          </a:prstGeom>
          <a:noFill/>
        </p:spPr>
        <p:txBody>
          <a:bodyPr wrap="square" rtlCol="0">
            <a:spAutoFit/>
          </a:bodyPr>
          <a:lstStyle/>
          <a:p>
            <a:pPr marL="514350" indent="-514350" rtl="0">
              <a:spcBef>
                <a:spcPts val="0"/>
              </a:spcBef>
              <a:spcAft>
                <a:spcPts val="0"/>
              </a:spcAft>
              <a:buFont typeface="+mj-lt"/>
              <a:buAutoNum type="arabicPeriod" startAt="3"/>
            </a:pPr>
            <a:r>
              <a:rPr lang="en-US" sz="3200" b="1" i="0" u="none" strike="noStrike" dirty="0">
                <a:solidFill>
                  <a:schemeClr val="bg1"/>
                </a:solidFill>
                <a:effectLst/>
                <a:latin typeface="Segoe UI Light" panose="020B0502040204020203" pitchFamily="34" charset="0"/>
                <a:cs typeface="Segoe UI Light" panose="020B0502040204020203" pitchFamily="34" charset="0"/>
              </a:rPr>
              <a:t>Top-Down Processing</a:t>
            </a:r>
            <a:endParaRPr lang="en-US" sz="3200" b="1" dirty="0">
              <a:solidFill>
                <a:schemeClr val="bg1"/>
              </a:solidFill>
              <a:effectLst/>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If a signal is presented that is contrary to expectations, then more evidence will be needed to better represent that. Design signals that go along with people’s expectations.</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Ex. Is this light switch on or off?</a:t>
            </a:r>
          </a:p>
          <a:p>
            <a:pPr rtl="0">
              <a:spcBef>
                <a:spcPts val="0"/>
              </a:spcBef>
              <a:spcAft>
                <a:spcPts val="1200"/>
              </a:spcAft>
            </a:pPr>
            <a:endParaRPr lang="en-US" sz="2000" dirty="0">
              <a:solidFill>
                <a:schemeClr val="bg1"/>
              </a:solidFill>
              <a:latin typeface="Segoe UI Light" panose="020B0502040204020203" pitchFamily="34" charset="0"/>
              <a:cs typeface="Segoe UI Light" panose="020B0502040204020203" pitchFamily="34" charset="0"/>
            </a:endParaRPr>
          </a:p>
          <a:p>
            <a:pPr rtl="0">
              <a:spcBef>
                <a:spcPts val="0"/>
              </a:spcBef>
              <a:spcAft>
                <a:spcPts val="1200"/>
              </a:spcAft>
            </a:pPr>
            <a:endParaRPr lang="en-US" sz="2000" dirty="0">
              <a:solidFill>
                <a:schemeClr val="bg1"/>
              </a:solidFill>
              <a:latin typeface="Segoe UI Light" panose="020B0502040204020203" pitchFamily="34" charset="0"/>
              <a:cs typeface="Segoe UI Light" panose="020B0502040204020203" pitchFamily="34" charset="0"/>
            </a:endParaRPr>
          </a:p>
          <a:p>
            <a:pPr marL="514350" indent="-514350" rtl="0">
              <a:spcBef>
                <a:spcPts val="0"/>
              </a:spcBef>
              <a:spcAft>
                <a:spcPts val="0"/>
              </a:spcAft>
              <a:buFont typeface="+mj-lt"/>
              <a:buAutoNum type="arabicPeriod" startAt="4"/>
            </a:pPr>
            <a:r>
              <a:rPr lang="en-US" sz="3200" b="1" i="0" u="none" strike="noStrike" dirty="0">
                <a:solidFill>
                  <a:schemeClr val="bg1"/>
                </a:solidFill>
                <a:effectLst/>
                <a:latin typeface="Segoe UI Light" panose="020B0502040204020203" pitchFamily="34" charset="0"/>
                <a:cs typeface="Segoe UI Light" panose="020B0502040204020203" pitchFamily="34" charset="0"/>
              </a:rPr>
              <a:t>Make use of redundancy gain</a:t>
            </a:r>
          </a:p>
          <a:p>
            <a:pPr rtl="0">
              <a:spcBef>
                <a:spcPts val="0"/>
              </a:spcBef>
              <a:spcAft>
                <a:spcPts val="0"/>
              </a:spcAft>
            </a:pPr>
            <a:endParaRPr lang="en-US" sz="3200" b="1"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i="0" u="none" strike="noStrike" dirty="0">
                <a:solidFill>
                  <a:schemeClr val="bg1"/>
                </a:solidFill>
                <a:latin typeface="Segoe UI Light" panose="020B0502040204020203" pitchFamily="34" charset="0"/>
                <a:cs typeface="Segoe UI Light" panose="020B0502040204020203" pitchFamily="34" charset="0"/>
              </a:rPr>
              <a:t>P</a:t>
            </a:r>
            <a:r>
              <a:rPr lang="en-US" sz="2000" b="0" i="0" u="none" strike="noStrike" dirty="0">
                <a:solidFill>
                  <a:schemeClr val="bg1"/>
                </a:solidFill>
                <a:effectLst/>
                <a:latin typeface="Segoe UI Light" panose="020B0502040204020203" pitchFamily="34" charset="0"/>
                <a:cs typeface="Segoe UI Light" panose="020B0502040204020203" pitchFamily="34" charset="0"/>
              </a:rPr>
              <a:t>resenting multiple redundant stimuli can lead to faster and more accurate responses than presenting a single stimulus</a:t>
            </a:r>
          </a:p>
          <a:p>
            <a:pPr marL="342900" indent="-342900" rtl="0" fontAlgn="base">
              <a:spcBef>
                <a:spcPts val="0"/>
              </a:spcBef>
              <a:spcAft>
                <a:spcPts val="0"/>
              </a:spcAft>
              <a:buFont typeface="Arial" panose="020B0604020202020204" pitchFamily="34" charset="0"/>
              <a:buChar char="•"/>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Ex. Traffic light, position and hue are redundant because they can both tell you the same thing. Top light is stop and bottom is go, and red is stop and green is go. Having both makes it easier to tell at a glance what to do.</a:t>
            </a: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a:extLst>
              <a:ext uri="{FF2B5EF4-FFF2-40B4-BE49-F238E27FC236}">
                <a16:creationId xmlns:a16="http://schemas.microsoft.com/office/drawing/2014/main" id="{1B85354C-00F3-9D8C-685A-8004702636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6865" y="2237286"/>
            <a:ext cx="1390733" cy="139073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44A87697-2B5E-B167-4974-868571D991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6035" y="2233666"/>
            <a:ext cx="2104878" cy="139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7665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49F0F666-69AB-372D-9A40-BF16D0C8904E}"/>
              </a:ext>
            </a:extLst>
          </p:cNvPr>
          <p:cNvSpPr/>
          <p:nvPr/>
        </p:nvSpPr>
        <p:spPr>
          <a:xfrm>
            <a:off x="3656837" y="0"/>
            <a:ext cx="1988486"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D7F530E3-46D4-3CF2-5C5E-614295906679}"/>
              </a:ext>
            </a:extLst>
          </p:cNvPr>
          <p:cNvSpPr txBox="1"/>
          <p:nvPr/>
        </p:nvSpPr>
        <p:spPr>
          <a:xfrm>
            <a:off x="6546678" y="2748294"/>
            <a:ext cx="4582758" cy="1107996"/>
          </a:xfrm>
          <a:prstGeom prst="rect">
            <a:avLst/>
          </a:prstGeom>
          <a:noFill/>
        </p:spPr>
        <p:txBody>
          <a:bodyPr wrap="square" rtlCol="0">
            <a:spAutoFit/>
          </a:bodyPr>
          <a:lstStyle/>
          <a:p>
            <a:r>
              <a:rPr lang="en-US" sz="6600" b="1" dirty="0">
                <a:solidFill>
                  <a:schemeClr val="bg1"/>
                </a:solidFill>
                <a:latin typeface="Segoe UI Light" panose="020B0502040204020203" pitchFamily="34" charset="0"/>
                <a:cs typeface="Segoe UI Light" panose="020B0502040204020203" pitchFamily="34" charset="0"/>
              </a:rPr>
              <a:t>Introduction</a:t>
            </a:r>
          </a:p>
        </p:txBody>
      </p:sp>
      <p:sp>
        <p:nvSpPr>
          <p:cNvPr id="7" name="Rectangle 6">
            <a:extLst>
              <a:ext uri="{FF2B5EF4-FFF2-40B4-BE49-F238E27FC236}">
                <a16:creationId xmlns:a16="http://schemas.microsoft.com/office/drawing/2014/main" id="{A8A1B0A6-AF02-D323-B166-14FD0A50F5CD}"/>
              </a:ext>
            </a:extLst>
          </p:cNvPr>
          <p:cNvSpPr/>
          <p:nvPr/>
        </p:nvSpPr>
        <p:spPr>
          <a:xfrm>
            <a:off x="1" y="0"/>
            <a:ext cx="1828799"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1828800" y="0"/>
            <a:ext cx="1828799"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E5D7814C-DE13-E6C1-8304-8F4E4D3959DF}"/>
              </a:ext>
            </a:extLst>
          </p:cNvPr>
          <p:cNvSpPr txBox="1"/>
          <p:nvPr/>
        </p:nvSpPr>
        <p:spPr>
          <a:xfrm>
            <a:off x="12286" y="3201313"/>
            <a:ext cx="1828799" cy="461665"/>
          </a:xfrm>
          <a:prstGeom prst="rect">
            <a:avLst/>
          </a:prstGeom>
          <a:noFill/>
        </p:spPr>
        <p:txBody>
          <a:bodyPr wrap="square" rtlCol="0">
            <a:spAutoFit/>
          </a:bodyPr>
          <a:lstStyle/>
          <a:p>
            <a:r>
              <a:rPr lang="en-US" sz="2400" dirty="0">
                <a:solidFill>
                  <a:schemeClr val="bg1"/>
                </a:solidFill>
                <a:latin typeface="Segoe UI Light" panose="020B0502040204020203" pitchFamily="34" charset="0"/>
                <a:cs typeface="Segoe UI Light" panose="020B0502040204020203" pitchFamily="34" charset="0"/>
              </a:rPr>
              <a:t>What is HCI?</a:t>
            </a:r>
          </a:p>
        </p:txBody>
      </p:sp>
      <p:sp>
        <p:nvSpPr>
          <p:cNvPr id="20" name="TextBox 19">
            <a:extLst>
              <a:ext uri="{FF2B5EF4-FFF2-40B4-BE49-F238E27FC236}">
                <a16:creationId xmlns:a16="http://schemas.microsoft.com/office/drawing/2014/main" id="{C65D7A5B-DF02-7104-1BB5-B1856FF38A35}"/>
              </a:ext>
            </a:extLst>
          </p:cNvPr>
          <p:cNvSpPr txBox="1"/>
          <p:nvPr/>
        </p:nvSpPr>
        <p:spPr>
          <a:xfrm>
            <a:off x="1870497" y="3198167"/>
            <a:ext cx="1743881" cy="461665"/>
          </a:xfrm>
          <a:prstGeom prst="rect">
            <a:avLst/>
          </a:prstGeom>
          <a:noFill/>
        </p:spPr>
        <p:txBody>
          <a:bodyPr wrap="square" rtlCol="0">
            <a:spAutoFit/>
          </a:bodyPr>
          <a:lstStyle/>
          <a:p>
            <a:r>
              <a:rPr lang="en-US" sz="2400" dirty="0">
                <a:solidFill>
                  <a:schemeClr val="bg1"/>
                </a:solidFill>
                <a:latin typeface="Segoe UI Light" panose="020B0502040204020203" pitchFamily="34" charset="0"/>
                <a:cs typeface="Segoe UI Light" panose="020B0502040204020203" pitchFamily="34" charset="0"/>
              </a:rPr>
              <a:t>What is UX?</a:t>
            </a:r>
          </a:p>
        </p:txBody>
      </p:sp>
      <p:sp>
        <p:nvSpPr>
          <p:cNvPr id="21" name="TextBox 20">
            <a:extLst>
              <a:ext uri="{FF2B5EF4-FFF2-40B4-BE49-F238E27FC236}">
                <a16:creationId xmlns:a16="http://schemas.microsoft.com/office/drawing/2014/main" id="{13AD1B1C-4065-5330-EB98-6445287D00ED}"/>
              </a:ext>
            </a:extLst>
          </p:cNvPr>
          <p:cNvSpPr txBox="1"/>
          <p:nvPr/>
        </p:nvSpPr>
        <p:spPr>
          <a:xfrm>
            <a:off x="3699298" y="3198167"/>
            <a:ext cx="1988486" cy="461665"/>
          </a:xfrm>
          <a:prstGeom prst="rect">
            <a:avLst/>
          </a:prstGeom>
          <a:noFill/>
        </p:spPr>
        <p:txBody>
          <a:bodyPr wrap="square" rtlCol="0">
            <a:spAutoFit/>
          </a:bodyPr>
          <a:lstStyle/>
          <a:p>
            <a:r>
              <a:rPr lang="en-US" sz="2400" dirty="0">
                <a:solidFill>
                  <a:schemeClr val="bg1"/>
                </a:solidFill>
                <a:latin typeface="Segoe UI Light" panose="020B0502040204020203" pitchFamily="34" charset="0"/>
                <a:cs typeface="Segoe UI Light" panose="020B0502040204020203" pitchFamily="34" charset="0"/>
              </a:rPr>
              <a:t>Why HCI/UX?</a:t>
            </a:r>
          </a:p>
        </p:txBody>
      </p:sp>
      <p:sp>
        <p:nvSpPr>
          <p:cNvPr id="24" name="Oval 23">
            <a:hlinkClick r:id="rId3" action="ppaction://hlinksldjump"/>
            <a:extLst>
              <a:ext uri="{FF2B5EF4-FFF2-40B4-BE49-F238E27FC236}">
                <a16:creationId xmlns:a16="http://schemas.microsoft.com/office/drawing/2014/main" id="{15FCC75B-CB84-7B16-F26F-3594DE5B3DCC}"/>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766236"/>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6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600"/>
                                        <p:tgtEl>
                                          <p:spTgt spid="21"/>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300" fill="hold"/>
                                        <p:tgtEl>
                                          <p:spTgt spid="7"/>
                                        </p:tgtEl>
                                        <p:attrNameLst>
                                          <p:attrName>ppt_x</p:attrName>
                                        </p:attrNameLst>
                                      </p:cBhvr>
                                      <p:tavLst>
                                        <p:tav tm="0">
                                          <p:val>
                                            <p:strVal val="0-#ppt_w/2"/>
                                          </p:val>
                                        </p:tav>
                                        <p:tav tm="100000">
                                          <p:val>
                                            <p:strVal val="#ppt_x"/>
                                          </p:val>
                                        </p:tav>
                                      </p:tavLst>
                                    </p:anim>
                                    <p:anim calcmode="lin" valueType="num">
                                      <p:cBhvr additive="base">
                                        <p:cTn id="17" dur="3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300" fill="hold"/>
                                        <p:tgtEl>
                                          <p:spTgt spid="9"/>
                                        </p:tgtEl>
                                        <p:attrNameLst>
                                          <p:attrName>ppt_x</p:attrName>
                                        </p:attrNameLst>
                                      </p:cBhvr>
                                      <p:tavLst>
                                        <p:tav tm="0">
                                          <p:val>
                                            <p:strVal val="0-#ppt_w/2"/>
                                          </p:val>
                                        </p:tav>
                                        <p:tav tm="100000">
                                          <p:val>
                                            <p:strVal val="#ppt_x"/>
                                          </p:val>
                                        </p:tav>
                                      </p:tavLst>
                                    </p:anim>
                                    <p:anim calcmode="lin" valueType="num">
                                      <p:cBhvr additive="base">
                                        <p:cTn id="21" dur="3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300" fill="hold"/>
                                        <p:tgtEl>
                                          <p:spTgt spid="11"/>
                                        </p:tgtEl>
                                        <p:attrNameLst>
                                          <p:attrName>ppt_x</p:attrName>
                                        </p:attrNameLst>
                                      </p:cBhvr>
                                      <p:tavLst>
                                        <p:tav tm="0">
                                          <p:val>
                                            <p:strVal val="0-#ppt_w/2"/>
                                          </p:val>
                                        </p:tav>
                                        <p:tav tm="100000">
                                          <p:val>
                                            <p:strVal val="#ppt_x"/>
                                          </p:val>
                                        </p:tav>
                                      </p:tavLst>
                                    </p:anim>
                                    <p:anim calcmode="lin" valueType="num">
                                      <p:cBhvr additive="base">
                                        <p:cTn id="25" dur="300" fill="hold"/>
                                        <p:tgtEl>
                                          <p:spTgt spid="11"/>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9" grpId="0" animBg="1"/>
      <p:bldP spid="19" grpId="0"/>
      <p:bldP spid="20" grpId="0"/>
      <p:bldP spid="21" grpId="0"/>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42367" y="931937"/>
            <a:ext cx="10572695" cy="4616648"/>
          </a:xfrm>
          <a:prstGeom prst="rect">
            <a:avLst/>
          </a:prstGeom>
          <a:noFill/>
        </p:spPr>
        <p:txBody>
          <a:bodyPr wrap="square" rtlCol="0">
            <a:spAutoFit/>
          </a:bodyPr>
          <a:lstStyle/>
          <a:p>
            <a:pPr marL="457200" indent="-457200" rtl="0">
              <a:spcBef>
                <a:spcPts val="0"/>
              </a:spcBef>
              <a:spcAft>
                <a:spcPts val="0"/>
              </a:spcAft>
              <a:buFont typeface="+mj-lt"/>
              <a:buAutoNum type="arabicPeriod" startAt="5"/>
            </a:pPr>
            <a:r>
              <a:rPr lang="en-US" sz="3200" b="1" i="0" u="none" strike="noStrike" dirty="0">
                <a:solidFill>
                  <a:schemeClr val="bg1"/>
                </a:solidFill>
                <a:effectLst/>
                <a:latin typeface="Segoe UI Light" panose="020B0502040204020203" pitchFamily="34" charset="0"/>
                <a:cs typeface="Segoe UI Light" panose="020B0502040204020203" pitchFamily="34" charset="0"/>
              </a:rPr>
              <a:t>Ensure Discrimination</a:t>
            </a:r>
          </a:p>
          <a:p>
            <a:pPr rtl="0">
              <a:spcBef>
                <a:spcPts val="0"/>
              </a:spcBef>
              <a:spcAft>
                <a:spcPts val="0"/>
              </a:spcAft>
            </a:pPr>
            <a:endParaRPr lang="en-US" sz="2000" b="1"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Similarity causes confusion. </a:t>
            </a: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Delete unnecessary similar features and highlight dissimilar ones to create distinctiveness</a:t>
            </a:r>
          </a:p>
          <a:p>
            <a:endParaRPr lang="en-US" sz="2000" b="0" dirty="0">
              <a:solidFill>
                <a:schemeClr val="bg1"/>
              </a:solidFill>
              <a:effectLst/>
              <a:latin typeface="Segoe UI Light" panose="020B0502040204020203" pitchFamily="34" charset="0"/>
              <a:cs typeface="Segoe UI Light" panose="020B0502040204020203" pitchFamily="34" charset="0"/>
            </a:endParaRPr>
          </a:p>
          <a:p>
            <a:endParaRPr lang="en-US" sz="2000" b="0" dirty="0">
              <a:solidFill>
                <a:schemeClr val="bg1"/>
              </a:solidFill>
              <a:effectLst/>
              <a:latin typeface="Segoe UI Light" panose="020B0502040204020203" pitchFamily="34" charset="0"/>
              <a:cs typeface="Segoe UI Light" panose="020B0502040204020203" pitchFamily="34" charset="0"/>
            </a:endParaRPr>
          </a:p>
          <a:p>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Mental Model Principles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When a user sees a display, they usually interpret the display based on their expectations of the system being displayed. These expectations come from past experiences which have formed a mental model of the system and how it works. It is important to design displays that are consistent with the mental models of the user. </a:t>
            </a: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B431571C-0B9D-9D82-D010-AB6CC7DA97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8667" y="2556866"/>
            <a:ext cx="2065787" cy="1373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1916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384462" y="141658"/>
            <a:ext cx="11128651" cy="6617196"/>
          </a:xfrm>
          <a:prstGeom prst="rect">
            <a:avLst/>
          </a:prstGeom>
          <a:noFill/>
        </p:spPr>
        <p:txBody>
          <a:bodyPr wrap="square" rtlCol="0">
            <a:spAutoFit/>
          </a:bodyPr>
          <a:lstStyle/>
          <a:p>
            <a:pPr marL="514350" indent="-514350" rtl="0">
              <a:spcBef>
                <a:spcPts val="0"/>
              </a:spcBef>
              <a:spcAft>
                <a:spcPts val="0"/>
              </a:spcAft>
              <a:buFont typeface="+mj-lt"/>
              <a:buAutoNum type="arabicPeriod" startAt="6"/>
            </a:pPr>
            <a:r>
              <a:rPr lang="en-US" sz="3200" b="0" i="0" u="none" strike="noStrike" dirty="0">
                <a:solidFill>
                  <a:schemeClr val="bg1"/>
                </a:solidFill>
                <a:effectLst/>
                <a:latin typeface="Segoe UI Light" panose="020B0502040204020203" pitchFamily="34" charset="0"/>
                <a:cs typeface="Segoe UI Light" panose="020B0502040204020203" pitchFamily="34" charset="0"/>
              </a:rPr>
              <a:t>Principle of Pictorial Realism</a:t>
            </a:r>
            <a:endParaRPr lang="en-US" sz="32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Displayed quantities should correspond to a person’s internal model of these quantities.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Example: A thermometer measures temps from high to low, so it should me displayed vertically. </a:t>
            </a:r>
            <a:endParaRPr lang="en-US" sz="2000" b="0" dirty="0">
              <a:solidFill>
                <a:schemeClr val="bg1"/>
              </a:solidFill>
              <a:effectLst/>
              <a:latin typeface="Segoe UI Light" panose="020B0502040204020203" pitchFamily="34" charset="0"/>
              <a:cs typeface="Segoe UI Light" panose="020B0502040204020203" pitchFamily="34" charset="0"/>
            </a:endParaRPr>
          </a:p>
          <a:p>
            <a:br>
              <a:rPr lang="en-US" sz="2000" dirty="0">
                <a:solidFill>
                  <a:schemeClr val="bg1"/>
                </a:solidFill>
                <a:latin typeface="Segoe UI Light" panose="020B0502040204020203" pitchFamily="34" charset="0"/>
                <a:cs typeface="Segoe UI Light" panose="020B0502040204020203" pitchFamily="34" charset="0"/>
              </a:rPr>
            </a:br>
            <a:endParaRPr lang="en-US" sz="2000" dirty="0">
              <a:solidFill>
                <a:schemeClr val="bg1"/>
              </a:solidFill>
              <a:latin typeface="Segoe UI Light" panose="020B0502040204020203" pitchFamily="34" charset="0"/>
              <a:cs typeface="Segoe UI Light" panose="020B0502040204020203" pitchFamily="34" charset="0"/>
            </a:endParaRPr>
          </a:p>
          <a:p>
            <a:pPr marL="514350" indent="-514350" rtl="0">
              <a:spcBef>
                <a:spcPts val="0"/>
              </a:spcBef>
              <a:spcAft>
                <a:spcPts val="0"/>
              </a:spcAft>
              <a:buFont typeface="+mj-lt"/>
              <a:buAutoNum type="arabicPeriod" startAt="7"/>
            </a:pPr>
            <a:r>
              <a:rPr lang="en-US" sz="3200" b="0" i="0" u="none" strike="noStrike" dirty="0">
                <a:solidFill>
                  <a:schemeClr val="bg1"/>
                </a:solidFill>
                <a:effectLst/>
                <a:latin typeface="Segoe UI Light" panose="020B0502040204020203" pitchFamily="34" charset="0"/>
                <a:cs typeface="Segoe UI Light" panose="020B0502040204020203" pitchFamily="34" charset="0"/>
              </a:rPr>
              <a:t>Principle of the Moving Part</a:t>
            </a:r>
            <a:endParaRPr lang="en-US" sz="32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The direction of moving parts of an indicator should change in accordance with the internal model a person has of the change.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Ex. Thermometer mercury rises as temperature rises</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Some cases could have different perspectives of the same change, and it is important to account for these</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Ex. When a plane banks a direction, the pilot sees the horizon moving while from an outside perspective, it is the plane that is moving. How would you show the change on a display.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Answer: fast turns are displayed using outside perspective, gradual ones are displayed with pilot’s perspective</a:t>
            </a: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83DF0FE4-2D12-F7C1-BAB0-71520B82E8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9011" y="1879181"/>
            <a:ext cx="1396005" cy="131792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a:extLst>
              <a:ext uri="{FF2B5EF4-FFF2-40B4-BE49-F238E27FC236}">
                <a16:creationId xmlns:a16="http://schemas.microsoft.com/office/drawing/2014/main" id="{AB49FE24-BF07-A4EC-2967-7BBA096958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5895" y="1879182"/>
            <a:ext cx="1317928" cy="131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8682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49267" y="677334"/>
            <a:ext cx="10036884" cy="5539978"/>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Principles based on Attention</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These are based on the person operating being able to keep attention easily by reducing clutter and using simplicity. Cluttered displays can make people lose focus and cause confusion. </a:t>
            </a:r>
            <a:endParaRPr lang="en-US" sz="2000" b="0" dirty="0">
              <a:solidFill>
                <a:schemeClr val="bg1"/>
              </a:solidFill>
              <a:effectLst/>
              <a:latin typeface="Segoe UI Light" panose="020B0502040204020203" pitchFamily="34" charset="0"/>
              <a:cs typeface="Segoe UI Light" panose="020B0502040204020203" pitchFamily="34" charset="0"/>
            </a:endParaRPr>
          </a:p>
          <a:p>
            <a:endParaRPr lang="en-US" sz="2000" dirty="0">
              <a:solidFill>
                <a:schemeClr val="bg1"/>
              </a:solidFill>
              <a:latin typeface="Segoe UI Light" panose="020B0502040204020203" pitchFamily="34" charset="0"/>
              <a:cs typeface="Segoe UI Light" panose="020B0502040204020203" pitchFamily="34" charset="0"/>
            </a:endParaRPr>
          </a:p>
          <a:p>
            <a:endParaRPr lang="en-US" sz="2000" dirty="0">
              <a:solidFill>
                <a:schemeClr val="bg1"/>
              </a:solidFill>
              <a:latin typeface="Segoe UI Light" panose="020B0502040204020203" pitchFamily="34" charset="0"/>
              <a:cs typeface="Segoe UI Light" panose="020B0502040204020203" pitchFamily="34" charset="0"/>
            </a:endParaRPr>
          </a:p>
          <a:p>
            <a:endParaRPr lang="en-US" sz="2000" dirty="0">
              <a:solidFill>
                <a:schemeClr val="bg1"/>
              </a:solidFill>
              <a:latin typeface="Segoe UI Light" panose="020B0502040204020203" pitchFamily="34" charset="0"/>
              <a:cs typeface="Segoe UI Light" panose="020B0502040204020203" pitchFamily="34" charset="0"/>
            </a:endParaRPr>
          </a:p>
          <a:p>
            <a:pPr marL="514350" indent="-514350" rtl="0">
              <a:spcBef>
                <a:spcPts val="0"/>
              </a:spcBef>
              <a:spcAft>
                <a:spcPts val="0"/>
              </a:spcAft>
              <a:buFont typeface="+mj-lt"/>
              <a:buAutoNum type="arabicPeriod" startAt="8"/>
            </a:pPr>
            <a:r>
              <a:rPr lang="en-US" sz="3200" b="1" i="0" u="none" strike="noStrike" dirty="0">
                <a:solidFill>
                  <a:schemeClr val="bg1"/>
                </a:solidFill>
                <a:effectLst/>
                <a:latin typeface="Segoe UI Light" panose="020B0502040204020203" pitchFamily="34" charset="0"/>
                <a:cs typeface="Segoe UI Light" panose="020B0502040204020203" pitchFamily="34" charset="0"/>
              </a:rPr>
              <a:t>Minimizing information access cost</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fontAlgn="base">
              <a:spcBef>
                <a:spcPts val="0"/>
              </a:spcBef>
              <a:spcAft>
                <a:spcPts val="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1" i="0" u="none" strike="noStrike" dirty="0">
                <a:solidFill>
                  <a:schemeClr val="bg1"/>
                </a:solidFill>
                <a:effectLst/>
                <a:latin typeface="Segoe UI Light" panose="020B0502040204020203" pitchFamily="34" charset="0"/>
                <a:cs typeface="Segoe UI Light" panose="020B0502040204020203" pitchFamily="34" charset="0"/>
              </a:rPr>
              <a:t>Selective attention: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the idea people should pay more attention to the most relevant information rather than all information.</a:t>
            </a:r>
          </a:p>
          <a:p>
            <a:pPr marL="342900" indent="-342900" rtl="0" fontAlgn="base">
              <a:spcBef>
                <a:spcPts val="0"/>
              </a:spcBef>
              <a:spcAft>
                <a:spcPts val="0"/>
              </a:spcAft>
              <a:buFont typeface="Arial" panose="020B0604020202020204" pitchFamily="34" charset="0"/>
              <a:buChar char="•"/>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Minimize the cost in time and effort of moving selective attention from one display location to another by keeping frequently accessed information sources close together so that the cost of “traveling” between them is small.</a:t>
            </a: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3B4A746F-557D-3B97-95B8-CFBD1057FB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286" y="2310616"/>
            <a:ext cx="3105150" cy="144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8793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389979" y="99146"/>
            <a:ext cx="11052409" cy="6786473"/>
          </a:xfrm>
          <a:prstGeom prst="rect">
            <a:avLst/>
          </a:prstGeom>
          <a:noFill/>
        </p:spPr>
        <p:txBody>
          <a:bodyPr wrap="square" rtlCol="0">
            <a:spAutoFit/>
          </a:bodyPr>
          <a:lstStyle/>
          <a:p>
            <a:pPr marL="514350" indent="-514350" rtl="0">
              <a:spcBef>
                <a:spcPts val="0"/>
              </a:spcBef>
              <a:spcAft>
                <a:spcPts val="0"/>
              </a:spcAft>
              <a:buFont typeface="+mj-lt"/>
              <a:buAutoNum type="arabicPeriod" startAt="9"/>
            </a:pPr>
            <a:r>
              <a:rPr lang="en-US" sz="3200" b="1" i="0" u="none" strike="noStrike" dirty="0">
                <a:solidFill>
                  <a:schemeClr val="bg1"/>
                </a:solidFill>
                <a:effectLst/>
                <a:latin typeface="Segoe UI Light" panose="020B0502040204020203" pitchFamily="34" charset="0"/>
                <a:cs typeface="Segoe UI Light" panose="020B0502040204020203" pitchFamily="34" charset="0"/>
              </a:rPr>
              <a:t>Proximity compatibility principle</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Gestalt</a:t>
            </a:r>
            <a:r>
              <a:rPr lang="en-US" sz="2000" b="0" i="0" u="none" strike="noStrike" dirty="0">
                <a:solidFill>
                  <a:schemeClr val="bg1"/>
                </a:solidFill>
                <a:effectLst/>
                <a:latin typeface="Segoe UI Light" panose="020B0502040204020203" pitchFamily="34" charset="0"/>
                <a:cs typeface="Segoe UI Light" panose="020B0502040204020203" pitchFamily="34" charset="0"/>
              </a:rPr>
              <a:t> - human tendency to perceive complex configurations as complete entries</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Mental proximity: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When two or more sources of info are related to the same task and must be mentally integrated to complete the task</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When sources have a close mental proximity, provide users with close display proximity by having them close together. This lowers the information access cost.</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However too many close displays proximity could be bad, especially if one source requires more attention than others. </a:t>
            </a:r>
            <a:endParaRPr lang="en-US" sz="1200" b="0" i="0" u="none" strike="noStrike"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endParaRPr lang="en-US" sz="1100" dirty="0">
              <a:solidFill>
                <a:schemeClr val="bg1"/>
              </a:solidFill>
              <a:latin typeface="Segoe UI Light" panose="020B0502040204020203" pitchFamily="34" charset="0"/>
              <a:cs typeface="Segoe UI Light" panose="020B0502040204020203" pitchFamily="34" charset="0"/>
            </a:endParaRPr>
          </a:p>
          <a:p>
            <a:pPr marL="514350" indent="-514350" rtl="0">
              <a:spcBef>
                <a:spcPts val="0"/>
              </a:spcBef>
              <a:spcAft>
                <a:spcPts val="1200"/>
              </a:spcAft>
              <a:buFont typeface="+mj-lt"/>
              <a:buAutoNum type="arabicPeriod" startAt="10"/>
            </a:pPr>
            <a:r>
              <a:rPr lang="en-US" sz="3200" b="1" i="0" u="none" strike="noStrike" dirty="0">
                <a:solidFill>
                  <a:schemeClr val="bg1"/>
                </a:solidFill>
                <a:effectLst/>
                <a:latin typeface="Segoe UI Light" panose="020B0502040204020203" pitchFamily="34" charset="0"/>
                <a:cs typeface="Segoe UI Light" panose="020B0502040204020203" pitchFamily="34" charset="0"/>
              </a:rPr>
              <a:t>Principle of Multiple Resources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Processing large amounts of info can be facilitated by dividing that info across resources. This can be done by presenting with both auditory and visual info rather than just one or the other.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Input modes, response devices, and tasks should be combined such that they are dissimilar in terms of processing stages, input modularity, and processing codes.</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Ex. Texting and Driving </a:t>
            </a: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4"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5">
              <a:extLst>
                <a:ext uri="{BEBA8EAE-BF5A-486C-A8C5-ECC9F3942E4B}">
                  <a14:imgProps xmlns:a14="http://schemas.microsoft.com/office/drawing/2010/main">
                    <a14:imgLayer r:embed="rId6">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94338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93512" y="1427170"/>
            <a:ext cx="10036884" cy="4001095"/>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Memory Principles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These principles have to do with a person’s own memory and how that affects their ability to complete tasks quickly.  </a:t>
            </a:r>
            <a:endParaRPr lang="en-US" sz="2000" b="0" dirty="0">
              <a:solidFill>
                <a:schemeClr val="bg1"/>
              </a:solidFill>
              <a:effectLst/>
              <a:latin typeface="Segoe UI Light" panose="020B0502040204020203" pitchFamily="34" charset="0"/>
              <a:cs typeface="Segoe UI Light" panose="020B0502040204020203" pitchFamily="34" charset="0"/>
            </a:endParaRPr>
          </a:p>
          <a:p>
            <a:endParaRPr lang="en-US" sz="2000" b="0" dirty="0">
              <a:solidFill>
                <a:schemeClr val="bg1"/>
              </a:solidFill>
              <a:effectLst/>
              <a:latin typeface="Segoe UI Light" panose="020B0502040204020203" pitchFamily="34" charset="0"/>
              <a:cs typeface="Segoe UI Light" panose="020B0502040204020203" pitchFamily="34" charset="0"/>
            </a:endParaRPr>
          </a:p>
          <a:p>
            <a:endParaRPr lang="en-US" sz="2000" b="0" dirty="0">
              <a:solidFill>
                <a:schemeClr val="bg1"/>
              </a:solidFill>
              <a:effectLst/>
              <a:latin typeface="Segoe UI Light" panose="020B0502040204020203" pitchFamily="34" charset="0"/>
              <a:cs typeface="Segoe UI Light" panose="020B0502040204020203" pitchFamily="34" charset="0"/>
            </a:endParaRPr>
          </a:p>
          <a:p>
            <a:pPr marL="514350" indent="-514350" rtl="0">
              <a:spcBef>
                <a:spcPts val="0"/>
              </a:spcBef>
              <a:spcAft>
                <a:spcPts val="0"/>
              </a:spcAft>
              <a:buFont typeface="+mj-lt"/>
              <a:buAutoNum type="arabicPeriod" startAt="11"/>
            </a:pPr>
            <a:r>
              <a:rPr lang="en-US" sz="3200" b="1" i="0" u="none" strike="noStrike" dirty="0">
                <a:solidFill>
                  <a:schemeClr val="bg1"/>
                </a:solidFill>
                <a:effectLst/>
                <a:latin typeface="Segoe UI Light" panose="020B0502040204020203" pitchFamily="34" charset="0"/>
                <a:cs typeface="Segoe UI Light" panose="020B0502040204020203" pitchFamily="34" charset="0"/>
              </a:rPr>
              <a:t>Principle of predictive aiding</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Prediction is hard for a person to do and is even harder if they are already doing another cognitive task. Displays that can explicitly predict what will (or what is most likely going to) happen will be more effective. </a:t>
            </a: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5577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93511" y="734673"/>
            <a:ext cx="10744759" cy="5386090"/>
          </a:xfrm>
          <a:prstGeom prst="rect">
            <a:avLst/>
          </a:prstGeom>
          <a:noFill/>
        </p:spPr>
        <p:txBody>
          <a:bodyPr wrap="square" rtlCol="0">
            <a:spAutoFit/>
          </a:bodyPr>
          <a:lstStyle/>
          <a:p>
            <a:pPr marL="457200" indent="-457200" rtl="0">
              <a:spcBef>
                <a:spcPts val="0"/>
              </a:spcBef>
              <a:spcAft>
                <a:spcPts val="0"/>
              </a:spcAft>
              <a:buFont typeface="+mj-lt"/>
              <a:buAutoNum type="arabicPeriod" startAt="12"/>
            </a:pPr>
            <a:r>
              <a:rPr lang="en-US" sz="3200" b="1" i="0" u="none" strike="noStrike" dirty="0">
                <a:solidFill>
                  <a:schemeClr val="bg1"/>
                </a:solidFill>
                <a:effectLst/>
                <a:latin typeface="Segoe UI Light" panose="020B0502040204020203" pitchFamily="34" charset="0"/>
                <a:cs typeface="Segoe UI Light" panose="020B0502040204020203" pitchFamily="34" charset="0"/>
              </a:rPr>
              <a:t>Principle of Knowledge in the World vs Knowledge in Head</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1" i="0" u="none" strike="noStrike" dirty="0">
                <a:solidFill>
                  <a:schemeClr val="bg1"/>
                </a:solidFill>
                <a:effectLst/>
                <a:latin typeface="Segoe UI Light" panose="020B0502040204020203" pitchFamily="34" charset="0"/>
                <a:cs typeface="Segoe UI Light" panose="020B0502040204020203" pitchFamily="34" charset="0"/>
              </a:rPr>
              <a:t>Penny Test: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You know what all is on a penny, but do you know where they go on that penny.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Placing explicit reminders or statements of what is to be done at the time and place that will trigger the appropriate action</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This can lead to clutter; good design must find a balance</a:t>
            </a:r>
            <a:endParaRPr lang="en-US" sz="2000" b="0" dirty="0">
              <a:solidFill>
                <a:schemeClr val="bg1"/>
              </a:solidFill>
              <a:effectLst/>
              <a:latin typeface="Segoe UI Light" panose="020B0502040204020203" pitchFamily="34" charset="0"/>
              <a:cs typeface="Segoe UI Light" panose="020B0502040204020203" pitchFamily="34" charset="0"/>
            </a:endParaRPr>
          </a:p>
          <a:p>
            <a:pPr marL="457200" indent="-457200" rtl="0">
              <a:spcBef>
                <a:spcPts val="0"/>
              </a:spcBef>
              <a:spcAft>
                <a:spcPts val="0"/>
              </a:spcAft>
              <a:buFont typeface="+mj-lt"/>
              <a:buAutoNum type="arabicPeriod"/>
            </a:pPr>
            <a:endParaRPr lang="en-US" sz="2000" b="1" i="0" u="none" strike="noStrike" dirty="0">
              <a:solidFill>
                <a:schemeClr val="bg1"/>
              </a:solidFill>
              <a:effectLst/>
              <a:latin typeface="Segoe UI Light" panose="020B0502040204020203" pitchFamily="34" charset="0"/>
              <a:cs typeface="Segoe UI Light" panose="020B0502040204020203" pitchFamily="34" charset="0"/>
            </a:endParaRPr>
          </a:p>
          <a:p>
            <a:pPr marL="457200" indent="-457200" rtl="0">
              <a:spcBef>
                <a:spcPts val="0"/>
              </a:spcBef>
              <a:spcAft>
                <a:spcPts val="0"/>
              </a:spcAft>
              <a:buFont typeface="+mj-lt"/>
              <a:buAutoNum type="arabicPeriod"/>
            </a:pPr>
            <a:endParaRPr lang="en-US" sz="2000" b="1" i="0" u="none" strike="noStrike" dirty="0">
              <a:solidFill>
                <a:schemeClr val="bg1"/>
              </a:solidFill>
              <a:effectLst/>
              <a:latin typeface="Segoe UI Light" panose="020B0502040204020203" pitchFamily="34" charset="0"/>
              <a:cs typeface="Segoe UI Light" panose="020B0502040204020203" pitchFamily="34" charset="0"/>
            </a:endParaRPr>
          </a:p>
          <a:p>
            <a:pPr marL="457200" indent="-457200" rtl="0">
              <a:spcBef>
                <a:spcPts val="0"/>
              </a:spcBef>
              <a:spcAft>
                <a:spcPts val="0"/>
              </a:spcAft>
              <a:buFont typeface="+mj-lt"/>
              <a:buAutoNum type="arabicPeriod" startAt="13"/>
            </a:pPr>
            <a:r>
              <a:rPr lang="en-US" sz="3200" b="1" i="0" u="none" strike="noStrike" dirty="0">
                <a:solidFill>
                  <a:schemeClr val="bg1"/>
                </a:solidFill>
                <a:effectLst/>
                <a:latin typeface="Segoe UI Light" panose="020B0502040204020203" pitchFamily="34" charset="0"/>
                <a:cs typeface="Segoe UI Light" panose="020B0502040204020203" pitchFamily="34" charset="0"/>
              </a:rPr>
              <a:t>Principle of Consistency</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Consistency leads to a positive transfer between different displays.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This means you should have consistency between displays of the same system (Red colored objects all mean the same thing) and should be consistent with a user’s mental model of how something should work (Red means hot, stop, bad, </a:t>
            </a:r>
            <a:r>
              <a:rPr lang="en-US" sz="2000" b="0" i="0" u="none" strike="noStrike" dirty="0" err="1">
                <a:solidFill>
                  <a:schemeClr val="bg1"/>
                </a:solidFill>
                <a:effectLst/>
                <a:latin typeface="Segoe UI Light" panose="020B0502040204020203" pitchFamily="34" charset="0"/>
                <a:cs typeface="Segoe UI Light" panose="020B0502040204020203" pitchFamily="34" charset="0"/>
              </a:rPr>
              <a:t>etc</a:t>
            </a:r>
            <a:r>
              <a:rPr lang="en-US" sz="2000" b="0" i="0" u="none" strike="noStrike" dirty="0">
                <a:solidFill>
                  <a:schemeClr val="bg1"/>
                </a:solidFill>
                <a:effectLst/>
                <a:latin typeface="Segoe UI Light" panose="020B0502040204020203" pitchFamily="34" charset="0"/>
                <a:cs typeface="Segoe UI Light" panose="020B0502040204020203" pitchFamily="34" charset="0"/>
              </a:rPr>
              <a:t>)</a:t>
            </a: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1630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1282"/>
            <a:ext cx="73152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731521" y="-1282"/>
            <a:ext cx="11458955"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1077558" y="1042449"/>
            <a:ext cx="10414531" cy="4770537"/>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Why does prototyping matter?</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Prototypes are the visual representation of your plan for your final project. They help with visualizing concepts, gathering feedback, and testing functionality. This allows you to show off your project without needing a finished product.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0"/>
              </a:spcAft>
            </a:pPr>
            <a:br>
              <a:rPr lang="en-US" sz="2000" dirty="0">
                <a:solidFill>
                  <a:schemeClr val="bg1"/>
                </a:solidFill>
                <a:latin typeface="Segoe UI Light" panose="020B0502040204020203" pitchFamily="34" charset="0"/>
                <a:cs typeface="Segoe UI Light" panose="020B0502040204020203" pitchFamily="34" charset="0"/>
              </a:rPr>
            </a:br>
            <a:r>
              <a:rPr lang="en-US" sz="3200" b="1" i="0" u="none" strike="noStrike" dirty="0">
                <a:solidFill>
                  <a:schemeClr val="bg1"/>
                </a:solidFill>
                <a:effectLst/>
                <a:latin typeface="Segoe UI Light" panose="020B0502040204020203" pitchFamily="34" charset="0"/>
                <a:cs typeface="Segoe UI Light" panose="020B0502040204020203" pitchFamily="34" charset="0"/>
              </a:rPr>
              <a:t>Types of Prototypes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There are many types of prototypes but for HCI/UX there are four main ones. These types are:</a:t>
            </a:r>
            <a:endParaRPr lang="en-US" sz="2000" b="0"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Paper</a:t>
            </a: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Low-Fidelity</a:t>
            </a: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Mid-Fidelity</a:t>
            </a: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High-Fidelity</a:t>
            </a: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051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1282"/>
            <a:ext cx="73152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731521" y="-1282"/>
            <a:ext cx="11458955"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1077558" y="677334"/>
            <a:ext cx="10036884" cy="5539978"/>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Paper Prototypes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These are the most basic and involve using hand drawn sketches and layouts of an interface on paper.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Pros: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Easy to make, little to no cost, easy to modify during creation and brainstorming</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Cons: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no interactivity, limited design testing</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0"/>
              </a:spcAft>
            </a:pPr>
            <a:endParaRPr lang="en-US" sz="2000" dirty="0">
              <a:solidFill>
                <a:schemeClr val="bg1"/>
              </a:solidFill>
              <a:latin typeface="Segoe UI Light" panose="020B0502040204020203" pitchFamily="34" charset="0"/>
              <a:cs typeface="Segoe UI Light" panose="020B0502040204020203" pitchFamily="34" charset="0"/>
            </a:endParaRPr>
          </a:p>
          <a:p>
            <a:pPr rtl="0">
              <a:spcBef>
                <a:spcPts val="0"/>
              </a:spcBef>
              <a:spcAft>
                <a:spcPts val="0"/>
              </a:spcAft>
            </a:pPr>
            <a:br>
              <a:rPr lang="en-US" sz="2000" dirty="0">
                <a:solidFill>
                  <a:schemeClr val="bg1"/>
                </a:solidFill>
                <a:latin typeface="Segoe UI Light" panose="020B0502040204020203" pitchFamily="34" charset="0"/>
                <a:cs typeface="Segoe UI Light" panose="020B0502040204020203" pitchFamily="34" charset="0"/>
              </a:rPr>
            </a:br>
            <a:r>
              <a:rPr lang="en-US" sz="3200" b="1" i="0" u="none" strike="noStrike" dirty="0">
                <a:solidFill>
                  <a:schemeClr val="bg1"/>
                </a:solidFill>
                <a:effectLst/>
                <a:latin typeface="Segoe UI Light" panose="020B0502040204020203" pitchFamily="34" charset="0"/>
                <a:cs typeface="Segoe UI Light" panose="020B0502040204020203" pitchFamily="34" charset="0"/>
              </a:rPr>
              <a:t>Low-Fidelity Digital Prototypes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These are digital representations made with basic design software. They are more functional but lack great amounts of detail</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Pros: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Functionality and testing can be done</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Cons: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Little detain and doesn’t convey the intended feel of app</a:t>
            </a: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808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1282"/>
            <a:ext cx="731521" cy="68580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731521" y="-1282"/>
            <a:ext cx="11458955"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960222" y="981342"/>
            <a:ext cx="11001553" cy="5232202"/>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Mid-Fidelity Prototype</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These is midpoint between low and high fidelity. This adds more features that will be in the final project but is still unfinished enough that things can be easily changed. This allows you to focus on refining the user </a:t>
            </a:r>
            <a:r>
              <a:rPr lang="en-US" sz="2000" dirty="0">
                <a:solidFill>
                  <a:schemeClr val="bg1"/>
                </a:solidFill>
                <a:latin typeface="Segoe UI Light" panose="020B0502040204020203" pitchFamily="34" charset="0"/>
                <a:cs typeface="Segoe UI Light" panose="020B0502040204020203" pitchFamily="34" charset="0"/>
              </a:rPr>
              <a:t>e</a:t>
            </a:r>
            <a:r>
              <a:rPr lang="en-US" sz="2000" b="0" i="0" u="none" strike="noStrike" dirty="0">
                <a:solidFill>
                  <a:schemeClr val="bg1"/>
                </a:solidFill>
                <a:effectLst/>
                <a:latin typeface="Segoe UI Light" panose="020B0502040204020203" pitchFamily="34" charset="0"/>
                <a:cs typeface="Segoe UI Light" panose="020B0502040204020203" pitchFamily="34" charset="0"/>
              </a:rPr>
              <a:t>xperience and test more specific functions.</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0"/>
              </a:spcAft>
            </a:pPr>
            <a:endParaRPr lang="en-US" sz="2000" dirty="0">
              <a:solidFill>
                <a:schemeClr val="bg1"/>
              </a:solidFill>
              <a:latin typeface="Segoe UI Light" panose="020B0502040204020203" pitchFamily="34" charset="0"/>
              <a:cs typeface="Segoe UI Light" panose="020B0502040204020203" pitchFamily="34" charset="0"/>
            </a:endParaRPr>
          </a:p>
          <a:p>
            <a:pPr rtl="0">
              <a:spcBef>
                <a:spcPts val="0"/>
              </a:spcBef>
              <a:spcAft>
                <a:spcPts val="0"/>
              </a:spcAft>
            </a:pPr>
            <a:endParaRPr lang="en-US" sz="2000" dirty="0">
              <a:solidFill>
                <a:schemeClr val="bg1"/>
              </a:solidFill>
              <a:latin typeface="Segoe UI Light" panose="020B0502040204020203" pitchFamily="34" charset="0"/>
              <a:cs typeface="Segoe UI Light" panose="020B0502040204020203" pitchFamily="34" charset="0"/>
            </a:endParaRPr>
          </a:p>
          <a:p>
            <a:pPr rtl="0">
              <a:spcBef>
                <a:spcPts val="0"/>
              </a:spcBef>
              <a:spcAft>
                <a:spcPts val="0"/>
              </a:spcAft>
            </a:pPr>
            <a:br>
              <a:rPr lang="en-US" sz="2000" dirty="0">
                <a:solidFill>
                  <a:schemeClr val="bg1"/>
                </a:solidFill>
                <a:latin typeface="Segoe UI Light" panose="020B0502040204020203" pitchFamily="34" charset="0"/>
                <a:cs typeface="Segoe UI Light" panose="020B0502040204020203" pitchFamily="34" charset="0"/>
              </a:rPr>
            </a:br>
            <a:r>
              <a:rPr lang="en-US" sz="3200" b="1" i="0" u="none" strike="noStrike" dirty="0">
                <a:solidFill>
                  <a:schemeClr val="bg1"/>
                </a:solidFill>
                <a:effectLst/>
                <a:latin typeface="Segoe UI Light" panose="020B0502040204020203" pitchFamily="34" charset="0"/>
                <a:cs typeface="Segoe UI Light" panose="020B0502040204020203" pitchFamily="34" charset="0"/>
              </a:rPr>
              <a:t>High Fidelity Prototypes</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2000" b="0" i="0" u="none" strike="noStrike" dirty="0">
                <a:solidFill>
                  <a:schemeClr val="bg1"/>
                </a:solidFill>
                <a:effectLst/>
                <a:latin typeface="Segoe UI Light" panose="020B0502040204020203" pitchFamily="34" charset="0"/>
                <a:cs typeface="Segoe UI Light" panose="020B0502040204020203" pitchFamily="34" charset="0"/>
              </a:rPr>
              <a:t>This is the most detailed and closest to final design prototype. This uses intricate design elements and functionality. </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Pros: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Most realistic representation, very valuable for user testing and showing to clients</a:t>
            </a:r>
            <a:endParaRPr lang="en-US" sz="20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1" i="0" u="none" strike="noStrike" dirty="0">
                <a:solidFill>
                  <a:schemeClr val="bg1"/>
                </a:solidFill>
                <a:effectLst/>
                <a:latin typeface="Segoe UI Light" panose="020B0502040204020203" pitchFamily="34" charset="0"/>
                <a:cs typeface="Segoe UI Light" panose="020B0502040204020203" pitchFamily="34" charset="0"/>
              </a:rPr>
              <a:t>Cons: </a:t>
            </a:r>
            <a:r>
              <a:rPr lang="en-US" sz="2000" b="0" i="0" u="none" strike="noStrike" dirty="0">
                <a:solidFill>
                  <a:schemeClr val="bg1"/>
                </a:solidFill>
                <a:effectLst/>
                <a:latin typeface="Segoe UI Light" panose="020B0502040204020203" pitchFamily="34" charset="0"/>
                <a:cs typeface="Segoe UI Light" panose="020B0502040204020203" pitchFamily="34" charset="0"/>
              </a:rPr>
              <a:t>Most time consuming and focus may be put too much on the looks and not the actual design. </a:t>
            </a:r>
            <a:endParaRPr lang="en-US" sz="2000" b="0"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1F049CA2-059F-623B-915F-F32BF0D40F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9395" y="2513112"/>
            <a:ext cx="1012694" cy="1829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387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white flower&#10;&#10;Description automatically generated">
            <a:extLst>
              <a:ext uri="{FF2B5EF4-FFF2-40B4-BE49-F238E27FC236}">
                <a16:creationId xmlns:a16="http://schemas.microsoft.com/office/drawing/2014/main" id="{F7352896-2273-99AC-5DCF-617E5098D530}"/>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descr="A black screen with white text&#10;&#10;Description automatically generated">
            <a:extLst>
              <a:ext uri="{FF2B5EF4-FFF2-40B4-BE49-F238E27FC236}">
                <a16:creationId xmlns:a16="http://schemas.microsoft.com/office/drawing/2014/main" id="{73B3ED8E-D6C4-290D-2CCE-5E44D81BD0F5}"/>
              </a:ext>
            </a:extLst>
          </p:cNvPr>
          <p:cNvPicPr>
            <a:picLocks noChangeAspect="1"/>
          </p:cNvPicPr>
          <p:nvPr/>
        </p:nvPicPr>
        <p:blipFill>
          <a:blip r:embed="rId3">
            <a:extLst>
              <a:ext uri="{28A0092B-C50C-407E-A947-70E740481C1C}">
                <a14:useLocalDpi xmlns:a14="http://schemas.microsoft.com/office/drawing/2010/main" val="0"/>
              </a:ext>
            </a:extLst>
          </a:blip>
          <a:srcRect l="16837" t="48178" r="14808" b="48461"/>
          <a:stretch/>
        </p:blipFill>
        <p:spPr>
          <a:xfrm>
            <a:off x="1" y="8466"/>
            <a:ext cx="12192000" cy="241005"/>
          </a:xfrm>
          <a:prstGeom prst="rect">
            <a:avLst/>
          </a:prstGeom>
        </p:spPr>
      </p:pic>
      <p:sp>
        <p:nvSpPr>
          <p:cNvPr id="4" name="Rectangle: Rounded Corners 3">
            <a:extLst>
              <a:ext uri="{FF2B5EF4-FFF2-40B4-BE49-F238E27FC236}">
                <a16:creationId xmlns:a16="http://schemas.microsoft.com/office/drawing/2014/main" id="{6EC7047E-2650-69D4-8E25-DC35D6AB77C9}"/>
              </a:ext>
            </a:extLst>
          </p:cNvPr>
          <p:cNvSpPr/>
          <p:nvPr/>
        </p:nvSpPr>
        <p:spPr>
          <a:xfrm>
            <a:off x="776349" y="5607838"/>
            <a:ext cx="10639302" cy="982980"/>
          </a:xfrm>
          <a:prstGeom prst="roundRect">
            <a:avLst>
              <a:gd name="adj" fmla="val 41086"/>
            </a:avLst>
          </a:prstGeom>
          <a:solidFill>
            <a:schemeClr val="bg2">
              <a:lumMod val="2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extLst>
              <a:ext uri="{FF2B5EF4-FFF2-40B4-BE49-F238E27FC236}">
                <a16:creationId xmlns:a16="http://schemas.microsoft.com/office/drawing/2014/main" id="{8D7ACE42-437A-4A7C-C680-FF38B2AEEEA0}"/>
              </a:ext>
            </a:extLst>
          </p:cNvPr>
          <p:cNvSpPr/>
          <p:nvPr/>
        </p:nvSpPr>
        <p:spPr>
          <a:xfrm>
            <a:off x="1407605" y="5707851"/>
            <a:ext cx="811530" cy="782955"/>
          </a:xfrm>
          <a:prstGeom prst="roundRect">
            <a:avLst>
              <a:gd name="adj" fmla="val 225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6"/>
            <a:extLst>
              <a:ext uri="{FF2B5EF4-FFF2-40B4-BE49-F238E27FC236}">
                <a16:creationId xmlns:a16="http://schemas.microsoft.com/office/drawing/2014/main" id="{4300C9D2-4E3C-070C-E8D8-4A830FC70085}"/>
              </a:ext>
            </a:extLst>
          </p:cNvPr>
          <p:cNvSpPr/>
          <p:nvPr/>
        </p:nvSpPr>
        <p:spPr>
          <a:xfrm>
            <a:off x="4616577" y="5707853"/>
            <a:ext cx="811530" cy="782955"/>
          </a:xfrm>
          <a:prstGeom prst="roundRect">
            <a:avLst>
              <a:gd name="adj" fmla="val 22506"/>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8"/>
            <a:extLst>
              <a:ext uri="{FF2B5EF4-FFF2-40B4-BE49-F238E27FC236}">
                <a16:creationId xmlns:a16="http://schemas.microsoft.com/office/drawing/2014/main" id="{764B0169-1E8F-8527-1142-C5E53990C63C}"/>
              </a:ext>
            </a:extLst>
          </p:cNvPr>
          <p:cNvSpPr/>
          <p:nvPr/>
        </p:nvSpPr>
        <p:spPr>
          <a:xfrm>
            <a:off x="9986772" y="5707853"/>
            <a:ext cx="811530" cy="782955"/>
          </a:xfrm>
          <a:prstGeom prst="roundRect">
            <a:avLst>
              <a:gd name="adj" fmla="val 22506"/>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hlinkClick r:id="rId10"/>
            <a:extLst>
              <a:ext uri="{FF2B5EF4-FFF2-40B4-BE49-F238E27FC236}">
                <a16:creationId xmlns:a16="http://schemas.microsoft.com/office/drawing/2014/main" id="{EB3A5778-929B-A7AA-DE64-28D8D1FF02E7}"/>
              </a:ext>
            </a:extLst>
          </p:cNvPr>
          <p:cNvSpPr/>
          <p:nvPr/>
        </p:nvSpPr>
        <p:spPr>
          <a:xfrm>
            <a:off x="8913876" y="5707854"/>
            <a:ext cx="811530" cy="782955"/>
          </a:xfrm>
          <a:prstGeom prst="roundRect">
            <a:avLst>
              <a:gd name="adj" fmla="val 22506"/>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hlinkClick r:id="rId12"/>
            <a:extLst>
              <a:ext uri="{FF2B5EF4-FFF2-40B4-BE49-F238E27FC236}">
                <a16:creationId xmlns:a16="http://schemas.microsoft.com/office/drawing/2014/main" id="{D5101A04-C8B5-3A83-FBF7-F16E1EAD8924}"/>
              </a:ext>
            </a:extLst>
          </p:cNvPr>
          <p:cNvSpPr/>
          <p:nvPr/>
        </p:nvSpPr>
        <p:spPr>
          <a:xfrm>
            <a:off x="7840980" y="5707855"/>
            <a:ext cx="811530" cy="782955"/>
          </a:xfrm>
          <a:prstGeom prst="roundRect">
            <a:avLst>
              <a:gd name="adj" fmla="val 22506"/>
            </a:avLst>
          </a:prstGeom>
          <a:blipFill dpi="0" rotWithShape="1">
            <a:blip r:embed="rId13">
              <a:extLst>
                <a:ext uri="{96DAC541-7B7A-43D3-8B79-37D633B846F1}">
                  <asvg:svgBlip xmlns:asvg="http://schemas.microsoft.com/office/drawing/2016/SVG/main" r:embed="rId1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hlinkClick r:id="rId15"/>
            <a:extLst>
              <a:ext uri="{FF2B5EF4-FFF2-40B4-BE49-F238E27FC236}">
                <a16:creationId xmlns:a16="http://schemas.microsoft.com/office/drawing/2014/main" id="{F749230F-A299-8A41-6EC0-91817C6573A0}"/>
              </a:ext>
            </a:extLst>
          </p:cNvPr>
          <p:cNvSpPr/>
          <p:nvPr/>
        </p:nvSpPr>
        <p:spPr>
          <a:xfrm>
            <a:off x="6764274" y="5708808"/>
            <a:ext cx="811530" cy="782955"/>
          </a:xfrm>
          <a:prstGeom prst="roundRect">
            <a:avLst>
              <a:gd name="adj" fmla="val 22506"/>
            </a:avLst>
          </a:pr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hlinkClick r:id="rId17"/>
            <a:extLst>
              <a:ext uri="{FF2B5EF4-FFF2-40B4-BE49-F238E27FC236}">
                <a16:creationId xmlns:a16="http://schemas.microsoft.com/office/drawing/2014/main" id="{E96B71A5-FEA7-96A4-D1ED-B968204558B7}"/>
              </a:ext>
            </a:extLst>
          </p:cNvPr>
          <p:cNvSpPr/>
          <p:nvPr/>
        </p:nvSpPr>
        <p:spPr>
          <a:xfrm>
            <a:off x="5691378" y="5712142"/>
            <a:ext cx="811530" cy="782955"/>
          </a:xfrm>
          <a:prstGeom prst="roundRect">
            <a:avLst>
              <a:gd name="adj" fmla="val 22506"/>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hlinkClick r:id="rId19"/>
            <a:extLst>
              <a:ext uri="{FF2B5EF4-FFF2-40B4-BE49-F238E27FC236}">
                <a16:creationId xmlns:a16="http://schemas.microsoft.com/office/drawing/2014/main" id="{78FD9544-CFAD-68E9-E4FD-1B9949C4EF9E}"/>
              </a:ext>
            </a:extLst>
          </p:cNvPr>
          <p:cNvSpPr/>
          <p:nvPr/>
        </p:nvSpPr>
        <p:spPr>
          <a:xfrm>
            <a:off x="2480501" y="5707851"/>
            <a:ext cx="811530" cy="782955"/>
          </a:xfrm>
          <a:prstGeom prst="roundRect">
            <a:avLst>
              <a:gd name="adj" fmla="val 22506"/>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hlinkClick r:id="rId21"/>
            <a:extLst>
              <a:ext uri="{FF2B5EF4-FFF2-40B4-BE49-F238E27FC236}">
                <a16:creationId xmlns:a16="http://schemas.microsoft.com/office/drawing/2014/main" id="{ED8244C2-4D26-F7FA-5ABE-374F7C5A3A79}"/>
              </a:ext>
            </a:extLst>
          </p:cNvPr>
          <p:cNvSpPr/>
          <p:nvPr/>
        </p:nvSpPr>
        <p:spPr>
          <a:xfrm>
            <a:off x="3547491" y="5707852"/>
            <a:ext cx="811530" cy="782955"/>
          </a:xfrm>
          <a:prstGeom prst="roundRect">
            <a:avLst>
              <a:gd name="adj" fmla="val 22506"/>
            </a:avLst>
          </a:prstGeom>
          <a:blipFill dpi="0" rotWithShape="1">
            <a:blip r:embed="rId2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hlinkClick r:id="rId23" action="ppaction://hlinksldjump"/>
            <a:extLst>
              <a:ext uri="{FF2B5EF4-FFF2-40B4-BE49-F238E27FC236}">
                <a16:creationId xmlns:a16="http://schemas.microsoft.com/office/drawing/2014/main" id="{D053B2B3-AB89-7E2E-A1A6-9FD1B0E32FC2}"/>
              </a:ext>
            </a:extLst>
          </p:cNvPr>
          <p:cNvSpPr/>
          <p:nvPr/>
        </p:nvSpPr>
        <p:spPr>
          <a:xfrm>
            <a:off x="753047" y="525120"/>
            <a:ext cx="811530" cy="782955"/>
          </a:xfrm>
          <a:prstGeom prst="roundRect">
            <a:avLst>
              <a:gd name="adj" fmla="val 22506"/>
            </a:avLst>
          </a:prstGeom>
          <a:blipFill dpi="0" rotWithShape="1">
            <a:blip r:embed="rId2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hlinkClick r:id="rId25" action="ppaction://hlinksldjump"/>
            <a:extLst>
              <a:ext uri="{FF2B5EF4-FFF2-40B4-BE49-F238E27FC236}">
                <a16:creationId xmlns:a16="http://schemas.microsoft.com/office/drawing/2014/main" id="{5FD104F6-6485-B224-1D12-60923FC1D8CB}"/>
              </a:ext>
            </a:extLst>
          </p:cNvPr>
          <p:cNvSpPr/>
          <p:nvPr/>
        </p:nvSpPr>
        <p:spPr>
          <a:xfrm>
            <a:off x="2171202" y="525120"/>
            <a:ext cx="811530" cy="782955"/>
          </a:xfrm>
          <a:prstGeom prst="roundRect">
            <a:avLst>
              <a:gd name="adj" fmla="val 22506"/>
            </a:avLst>
          </a:prstGeom>
          <a:blipFill dpi="0" rotWithShape="1">
            <a:blip r:embed="rId26">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hlinkClick r:id="rId27" action="ppaction://hlinksldjump"/>
            <a:extLst>
              <a:ext uri="{FF2B5EF4-FFF2-40B4-BE49-F238E27FC236}">
                <a16:creationId xmlns:a16="http://schemas.microsoft.com/office/drawing/2014/main" id="{982A47C4-D1BC-04DA-9348-C0786F6A5568}"/>
              </a:ext>
            </a:extLst>
          </p:cNvPr>
          <p:cNvSpPr/>
          <p:nvPr/>
        </p:nvSpPr>
        <p:spPr>
          <a:xfrm>
            <a:off x="6421447" y="525119"/>
            <a:ext cx="811530" cy="782955"/>
          </a:xfrm>
          <a:prstGeom prst="roundRect">
            <a:avLst>
              <a:gd name="adj" fmla="val 22506"/>
            </a:avLst>
          </a:prstGeom>
          <a:blipFill dpi="0" rotWithShape="1">
            <a:blip r:embed="rId28">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29" action="ppaction://hlinksldjump"/>
            <a:extLst>
              <a:ext uri="{FF2B5EF4-FFF2-40B4-BE49-F238E27FC236}">
                <a16:creationId xmlns:a16="http://schemas.microsoft.com/office/drawing/2014/main" id="{C97CDAFC-8F5D-24B8-6781-2606F4A70175}"/>
              </a:ext>
            </a:extLst>
          </p:cNvPr>
          <p:cNvSpPr/>
          <p:nvPr/>
        </p:nvSpPr>
        <p:spPr>
          <a:xfrm>
            <a:off x="3588141" y="525120"/>
            <a:ext cx="811530" cy="782955"/>
          </a:xfrm>
          <a:prstGeom prst="roundRect">
            <a:avLst>
              <a:gd name="adj" fmla="val 22506"/>
            </a:avLst>
          </a:prstGeom>
          <a:blipFill dpi="0" rotWithShape="1">
            <a:blip r:embed="rId30">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hlinkClick r:id="rId31" action="ppaction://hlinksldjump"/>
            <a:extLst>
              <a:ext uri="{FF2B5EF4-FFF2-40B4-BE49-F238E27FC236}">
                <a16:creationId xmlns:a16="http://schemas.microsoft.com/office/drawing/2014/main" id="{08EDFDFF-E6EC-0C04-B377-5D770D9F932A}"/>
              </a:ext>
            </a:extLst>
          </p:cNvPr>
          <p:cNvSpPr/>
          <p:nvPr/>
        </p:nvSpPr>
        <p:spPr>
          <a:xfrm>
            <a:off x="7838100" y="525118"/>
            <a:ext cx="811530" cy="782955"/>
          </a:xfrm>
          <a:prstGeom prst="roundRect">
            <a:avLst>
              <a:gd name="adj" fmla="val 22506"/>
            </a:avLst>
          </a:prstGeom>
          <a:blipFill dpi="0" rotWithShape="1">
            <a:blip r:embed="rId32">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hlinkClick r:id="rId33" action="ppaction://hlinksldjump"/>
            <a:extLst>
              <a:ext uri="{FF2B5EF4-FFF2-40B4-BE49-F238E27FC236}">
                <a16:creationId xmlns:a16="http://schemas.microsoft.com/office/drawing/2014/main" id="{2214EFB3-27F8-D248-F7AB-7221DEA918C7}"/>
              </a:ext>
            </a:extLst>
          </p:cNvPr>
          <p:cNvSpPr/>
          <p:nvPr/>
        </p:nvSpPr>
        <p:spPr>
          <a:xfrm>
            <a:off x="5004794" y="525120"/>
            <a:ext cx="811530" cy="782955"/>
          </a:xfrm>
          <a:prstGeom prst="roundRect">
            <a:avLst>
              <a:gd name="adj" fmla="val 22506"/>
            </a:avLst>
          </a:prstGeom>
          <a:blipFill dpi="0" rotWithShape="1">
            <a:blip r:embed="rId3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B03BA00-7784-CE5A-614B-315E1DEC0A9E}"/>
              </a:ext>
            </a:extLst>
          </p:cNvPr>
          <p:cNvSpPr txBox="1"/>
          <p:nvPr/>
        </p:nvSpPr>
        <p:spPr>
          <a:xfrm>
            <a:off x="706990" y="1371455"/>
            <a:ext cx="903643"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HCI/UX</a:t>
            </a:r>
          </a:p>
        </p:txBody>
      </p:sp>
      <p:sp>
        <p:nvSpPr>
          <p:cNvPr id="37" name="TextBox 36">
            <a:extLst>
              <a:ext uri="{FF2B5EF4-FFF2-40B4-BE49-F238E27FC236}">
                <a16:creationId xmlns:a16="http://schemas.microsoft.com/office/drawing/2014/main" id="{372BBB24-0D1E-ABA3-96A9-C26936616E15}"/>
              </a:ext>
            </a:extLst>
          </p:cNvPr>
          <p:cNvSpPr txBox="1"/>
          <p:nvPr/>
        </p:nvSpPr>
        <p:spPr>
          <a:xfrm>
            <a:off x="2171202" y="1376689"/>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Needs</a:t>
            </a:r>
          </a:p>
        </p:txBody>
      </p:sp>
      <p:sp>
        <p:nvSpPr>
          <p:cNvPr id="44" name="TextBox 43">
            <a:extLst>
              <a:ext uri="{FF2B5EF4-FFF2-40B4-BE49-F238E27FC236}">
                <a16:creationId xmlns:a16="http://schemas.microsoft.com/office/drawing/2014/main" id="{E6707428-EEA3-2DAD-1893-0FDFEFECC7CE}"/>
              </a:ext>
            </a:extLst>
          </p:cNvPr>
          <p:cNvSpPr txBox="1"/>
          <p:nvPr/>
        </p:nvSpPr>
        <p:spPr>
          <a:xfrm>
            <a:off x="3593384" y="1371455"/>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Design</a:t>
            </a:r>
          </a:p>
        </p:txBody>
      </p:sp>
      <p:sp>
        <p:nvSpPr>
          <p:cNvPr id="45" name="TextBox 44">
            <a:extLst>
              <a:ext uri="{FF2B5EF4-FFF2-40B4-BE49-F238E27FC236}">
                <a16:creationId xmlns:a16="http://schemas.microsoft.com/office/drawing/2014/main" id="{2CC5BEA9-77BC-84D8-E023-EDF13A44B171}"/>
              </a:ext>
            </a:extLst>
          </p:cNvPr>
          <p:cNvSpPr txBox="1"/>
          <p:nvPr/>
        </p:nvSpPr>
        <p:spPr>
          <a:xfrm>
            <a:off x="4864955" y="1371455"/>
            <a:ext cx="109120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Evaluation</a:t>
            </a:r>
          </a:p>
        </p:txBody>
      </p:sp>
      <p:sp>
        <p:nvSpPr>
          <p:cNvPr id="46" name="TextBox 45">
            <a:extLst>
              <a:ext uri="{FF2B5EF4-FFF2-40B4-BE49-F238E27FC236}">
                <a16:creationId xmlns:a16="http://schemas.microsoft.com/office/drawing/2014/main" id="{963EC0B1-59A4-B3E6-1DA2-71A239FADC42}"/>
              </a:ext>
            </a:extLst>
          </p:cNvPr>
          <p:cNvSpPr txBox="1"/>
          <p:nvPr/>
        </p:nvSpPr>
        <p:spPr>
          <a:xfrm>
            <a:off x="6502908" y="1371455"/>
            <a:ext cx="64631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Agile</a:t>
            </a:r>
          </a:p>
        </p:txBody>
      </p:sp>
      <p:sp>
        <p:nvSpPr>
          <p:cNvPr id="47" name="TextBox 46">
            <a:extLst>
              <a:ext uri="{FF2B5EF4-FFF2-40B4-BE49-F238E27FC236}">
                <a16:creationId xmlns:a16="http://schemas.microsoft.com/office/drawing/2014/main" id="{31EAB323-76C7-5445-77BA-F697693A9025}"/>
              </a:ext>
            </a:extLst>
          </p:cNvPr>
          <p:cNvSpPr txBox="1"/>
          <p:nvPr/>
        </p:nvSpPr>
        <p:spPr>
          <a:xfrm>
            <a:off x="7655925" y="1371455"/>
            <a:ext cx="1175879"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Responsive</a:t>
            </a:r>
          </a:p>
        </p:txBody>
      </p:sp>
    </p:spTree>
    <p:extLst>
      <p:ext uri="{BB962C8B-B14F-4D97-AF65-F5344CB8AC3E}">
        <p14:creationId xmlns:p14="http://schemas.microsoft.com/office/powerpoint/2010/main" val="27568018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 fill="hold"/>
                                        <p:tgtEl>
                                          <p:spTgt spid="4"/>
                                        </p:tgtEl>
                                        <p:attrNameLst>
                                          <p:attrName>ppt_x</p:attrName>
                                        </p:attrNameLst>
                                      </p:cBhvr>
                                      <p:tavLst>
                                        <p:tav tm="0">
                                          <p:val>
                                            <p:strVal val="#ppt_x"/>
                                          </p:val>
                                        </p:tav>
                                        <p:tav tm="100000">
                                          <p:val>
                                            <p:strVal val="#ppt_x"/>
                                          </p:val>
                                        </p:tav>
                                      </p:tavLst>
                                    </p:anim>
                                    <p:anim calcmode="lin" valueType="num">
                                      <p:cBhvr additive="base">
                                        <p:cTn id="8" dur="2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 fill="hold"/>
                                        <p:tgtEl>
                                          <p:spTgt spid="5"/>
                                        </p:tgtEl>
                                        <p:attrNameLst>
                                          <p:attrName>ppt_x</p:attrName>
                                        </p:attrNameLst>
                                      </p:cBhvr>
                                      <p:tavLst>
                                        <p:tav tm="0">
                                          <p:val>
                                            <p:strVal val="#ppt_x"/>
                                          </p:val>
                                        </p:tav>
                                        <p:tav tm="100000">
                                          <p:val>
                                            <p:strVal val="#ppt_x"/>
                                          </p:val>
                                        </p:tav>
                                      </p:tavLst>
                                    </p:anim>
                                    <p:anim calcmode="lin" valueType="num">
                                      <p:cBhvr additive="base">
                                        <p:cTn id="12" dur="2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 fill="hold"/>
                                        <p:tgtEl>
                                          <p:spTgt spid="15"/>
                                        </p:tgtEl>
                                        <p:attrNameLst>
                                          <p:attrName>ppt_x</p:attrName>
                                        </p:attrNameLst>
                                      </p:cBhvr>
                                      <p:tavLst>
                                        <p:tav tm="0">
                                          <p:val>
                                            <p:strVal val="#ppt_x"/>
                                          </p:val>
                                        </p:tav>
                                        <p:tav tm="100000">
                                          <p:val>
                                            <p:strVal val="#ppt_x"/>
                                          </p:val>
                                        </p:tav>
                                      </p:tavLst>
                                    </p:anim>
                                    <p:anim calcmode="lin" valueType="num">
                                      <p:cBhvr additive="base">
                                        <p:cTn id="16" dur="2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 fill="hold"/>
                                        <p:tgtEl>
                                          <p:spTgt spid="16"/>
                                        </p:tgtEl>
                                        <p:attrNameLst>
                                          <p:attrName>ppt_x</p:attrName>
                                        </p:attrNameLst>
                                      </p:cBhvr>
                                      <p:tavLst>
                                        <p:tav tm="0">
                                          <p:val>
                                            <p:strVal val="#ppt_x"/>
                                          </p:val>
                                        </p:tav>
                                        <p:tav tm="100000">
                                          <p:val>
                                            <p:strVal val="#ppt_x"/>
                                          </p:val>
                                        </p:tav>
                                      </p:tavLst>
                                    </p:anim>
                                    <p:anim calcmode="lin" valueType="num">
                                      <p:cBhvr additive="base">
                                        <p:cTn id="20" dur="2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 fill="hold"/>
                                        <p:tgtEl>
                                          <p:spTgt spid="6"/>
                                        </p:tgtEl>
                                        <p:attrNameLst>
                                          <p:attrName>ppt_x</p:attrName>
                                        </p:attrNameLst>
                                      </p:cBhvr>
                                      <p:tavLst>
                                        <p:tav tm="0">
                                          <p:val>
                                            <p:strVal val="#ppt_x"/>
                                          </p:val>
                                        </p:tav>
                                        <p:tav tm="100000">
                                          <p:val>
                                            <p:strVal val="#ppt_x"/>
                                          </p:val>
                                        </p:tav>
                                      </p:tavLst>
                                    </p:anim>
                                    <p:anim calcmode="lin" valueType="num">
                                      <p:cBhvr additive="base">
                                        <p:cTn id="24" dur="2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00" fill="hold"/>
                                        <p:tgtEl>
                                          <p:spTgt spid="14"/>
                                        </p:tgtEl>
                                        <p:attrNameLst>
                                          <p:attrName>ppt_x</p:attrName>
                                        </p:attrNameLst>
                                      </p:cBhvr>
                                      <p:tavLst>
                                        <p:tav tm="0">
                                          <p:val>
                                            <p:strVal val="#ppt_x"/>
                                          </p:val>
                                        </p:tav>
                                        <p:tav tm="100000">
                                          <p:val>
                                            <p:strVal val="#ppt_x"/>
                                          </p:val>
                                        </p:tav>
                                      </p:tavLst>
                                    </p:anim>
                                    <p:anim calcmode="lin" valueType="num">
                                      <p:cBhvr additive="base">
                                        <p:cTn id="28" dur="2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00" fill="hold"/>
                                        <p:tgtEl>
                                          <p:spTgt spid="13"/>
                                        </p:tgtEl>
                                        <p:attrNameLst>
                                          <p:attrName>ppt_x</p:attrName>
                                        </p:attrNameLst>
                                      </p:cBhvr>
                                      <p:tavLst>
                                        <p:tav tm="0">
                                          <p:val>
                                            <p:strVal val="#ppt_x"/>
                                          </p:val>
                                        </p:tav>
                                        <p:tav tm="100000">
                                          <p:val>
                                            <p:strVal val="#ppt_x"/>
                                          </p:val>
                                        </p:tav>
                                      </p:tavLst>
                                    </p:anim>
                                    <p:anim calcmode="lin" valueType="num">
                                      <p:cBhvr additive="base">
                                        <p:cTn id="32" dur="2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00" fill="hold"/>
                                        <p:tgtEl>
                                          <p:spTgt spid="10"/>
                                        </p:tgtEl>
                                        <p:attrNameLst>
                                          <p:attrName>ppt_x</p:attrName>
                                        </p:attrNameLst>
                                      </p:cBhvr>
                                      <p:tavLst>
                                        <p:tav tm="0">
                                          <p:val>
                                            <p:strVal val="#ppt_x"/>
                                          </p:val>
                                        </p:tav>
                                        <p:tav tm="100000">
                                          <p:val>
                                            <p:strVal val="#ppt_x"/>
                                          </p:val>
                                        </p:tav>
                                      </p:tavLst>
                                    </p:anim>
                                    <p:anim calcmode="lin" valueType="num">
                                      <p:cBhvr additive="base">
                                        <p:cTn id="36" dur="2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200" fill="hold"/>
                                        <p:tgtEl>
                                          <p:spTgt spid="9"/>
                                        </p:tgtEl>
                                        <p:attrNameLst>
                                          <p:attrName>ppt_x</p:attrName>
                                        </p:attrNameLst>
                                      </p:cBhvr>
                                      <p:tavLst>
                                        <p:tav tm="0">
                                          <p:val>
                                            <p:strVal val="#ppt_x"/>
                                          </p:val>
                                        </p:tav>
                                        <p:tav tm="100000">
                                          <p:val>
                                            <p:strVal val="#ppt_x"/>
                                          </p:val>
                                        </p:tav>
                                      </p:tavLst>
                                    </p:anim>
                                    <p:anim calcmode="lin" valueType="num">
                                      <p:cBhvr additive="base">
                                        <p:cTn id="40" dur="2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 fill="hold"/>
                                        <p:tgtEl>
                                          <p:spTgt spid="8"/>
                                        </p:tgtEl>
                                        <p:attrNameLst>
                                          <p:attrName>ppt_x</p:attrName>
                                        </p:attrNameLst>
                                      </p:cBhvr>
                                      <p:tavLst>
                                        <p:tav tm="0">
                                          <p:val>
                                            <p:strVal val="#ppt_x"/>
                                          </p:val>
                                        </p:tav>
                                        <p:tav tm="100000">
                                          <p:val>
                                            <p:strVal val="#ppt_x"/>
                                          </p:val>
                                        </p:tav>
                                      </p:tavLst>
                                    </p:anim>
                                    <p:anim calcmode="lin" valueType="num">
                                      <p:cBhvr additive="base">
                                        <p:cTn id="44" dur="200" fill="hold"/>
                                        <p:tgtEl>
                                          <p:spTgt spid="8"/>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00"/>
                                        <p:tgtEl>
                                          <p:spTgt spid="29"/>
                                        </p:tgtEl>
                                      </p:cBhvr>
                                    </p:animEffect>
                                  </p:childTnLst>
                                </p:cTn>
                              </p:par>
                              <p:par>
                                <p:cTn id="48" presetID="10" presetClass="entr" presetSubtype="0" fill="hold" grpId="0" nodeType="withEffect">
                                  <p:stCondLst>
                                    <p:cond delay="1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200"/>
                                        <p:tgtEl>
                                          <p:spTgt spid="36"/>
                                        </p:tgtEl>
                                      </p:cBhvr>
                                    </p:animEffect>
                                  </p:childTnLst>
                                </p:cTn>
                              </p:par>
                              <p:par>
                                <p:cTn id="51" presetID="10" presetClass="entr" presetSubtype="0" fill="hold" grpId="0" nodeType="withEffect">
                                  <p:stCondLst>
                                    <p:cond delay="1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00"/>
                                        <p:tgtEl>
                                          <p:spTgt spid="30"/>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00"/>
                                        <p:tgtEl>
                                          <p:spTgt spid="37"/>
                                        </p:tgtEl>
                                      </p:cBhvr>
                                    </p:animEffect>
                                  </p:childTnLst>
                                </p:cTn>
                              </p:par>
                              <p:par>
                                <p:cTn id="57" presetID="10" presetClass="entr" presetSubtype="0" fill="hold" grpId="0" nodeType="withEffect">
                                  <p:stCondLst>
                                    <p:cond delay="10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200"/>
                                        <p:tgtEl>
                                          <p:spTgt spid="32"/>
                                        </p:tgtEl>
                                      </p:cBhvr>
                                    </p:animEffect>
                                  </p:childTnLst>
                                </p:cTn>
                              </p:par>
                              <p:par>
                                <p:cTn id="60" presetID="10" presetClass="entr" presetSubtype="0" fill="hold" grpId="0" nodeType="withEffect">
                                  <p:stCondLst>
                                    <p:cond delay="10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200"/>
                                        <p:tgtEl>
                                          <p:spTgt spid="44"/>
                                        </p:tgtEl>
                                      </p:cBhvr>
                                    </p:animEffect>
                                  </p:childTnLst>
                                </p:cTn>
                              </p:par>
                              <p:par>
                                <p:cTn id="63" presetID="10" presetClass="entr" presetSubtype="0" fill="hold" grpId="0" nodeType="withEffect">
                                  <p:stCondLst>
                                    <p:cond delay="10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
                                        <p:tgtEl>
                                          <p:spTgt spid="35"/>
                                        </p:tgtEl>
                                      </p:cBhvr>
                                    </p:animEffect>
                                  </p:childTnLst>
                                </p:cTn>
                              </p:par>
                              <p:par>
                                <p:cTn id="66" presetID="10" presetClass="entr" presetSubtype="0" fill="hold" grpId="0" nodeType="withEffect">
                                  <p:stCondLst>
                                    <p:cond delay="10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200"/>
                                        <p:tgtEl>
                                          <p:spTgt spid="45"/>
                                        </p:tgtEl>
                                      </p:cBhvr>
                                    </p:animEffect>
                                  </p:childTnLst>
                                </p:cTn>
                              </p:par>
                              <p:par>
                                <p:cTn id="69" presetID="10" presetClass="entr" presetSubtype="0" fill="hold" grpId="0" nodeType="withEffect">
                                  <p:stCondLst>
                                    <p:cond delay="10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200"/>
                                        <p:tgtEl>
                                          <p:spTgt spid="31"/>
                                        </p:tgtEl>
                                      </p:cBhvr>
                                    </p:animEffect>
                                  </p:childTnLst>
                                </p:cTn>
                              </p:par>
                              <p:par>
                                <p:cTn id="72" presetID="10" presetClass="entr" presetSubtype="0" fill="hold" grpId="0" nodeType="withEffect">
                                  <p:stCondLst>
                                    <p:cond delay="10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200"/>
                                        <p:tgtEl>
                                          <p:spTgt spid="46"/>
                                        </p:tgtEl>
                                      </p:cBhvr>
                                    </p:animEffect>
                                  </p:childTnLst>
                                </p:cTn>
                              </p:par>
                              <p:par>
                                <p:cTn id="75" presetID="10" presetClass="entr" presetSubtype="0" fill="hold" grpId="0" nodeType="withEffect">
                                  <p:stCondLst>
                                    <p:cond delay="10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200"/>
                                        <p:tgtEl>
                                          <p:spTgt spid="33"/>
                                        </p:tgtEl>
                                      </p:cBhvr>
                                    </p:animEffect>
                                  </p:childTnLst>
                                </p:cTn>
                              </p:par>
                              <p:par>
                                <p:cTn id="78" presetID="10" presetClass="entr" presetSubtype="0" fill="hold" grpId="0" nodeType="withEffect">
                                  <p:stCondLst>
                                    <p:cond delay="1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2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3" grpId="0" animBg="1"/>
      <p:bldP spid="14" grpId="0" animBg="1"/>
      <p:bldP spid="15" grpId="0" animBg="1"/>
      <p:bldP spid="16" grpId="0" animBg="1"/>
      <p:bldP spid="29" grpId="0" animBg="1"/>
      <p:bldP spid="30" grpId="0" animBg="1"/>
      <p:bldP spid="31" grpId="0" animBg="1"/>
      <p:bldP spid="32" grpId="0" animBg="1"/>
      <p:bldP spid="33" grpId="0" animBg="1"/>
      <p:bldP spid="35" grpId="0" animBg="1"/>
      <p:bldP spid="36" grpId="0"/>
      <p:bldP spid="37" grpId="0"/>
      <p:bldP spid="44" grpId="0"/>
      <p:bldP spid="45" grpId="0"/>
      <p:bldP spid="46"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0724385"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10725910" y="0"/>
            <a:ext cx="731521"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49267" y="763794"/>
            <a:ext cx="10036884" cy="5847755"/>
          </a:xfrm>
          <a:prstGeom prst="rect">
            <a:avLst/>
          </a:prstGeom>
          <a:noFill/>
        </p:spPr>
        <p:txBody>
          <a:bodyPr wrap="square" rtlCol="0">
            <a:spAutoFit/>
          </a:bodyPr>
          <a:lstStyle/>
          <a:p>
            <a:r>
              <a:rPr lang="en-US" sz="3200" b="1" dirty="0">
                <a:solidFill>
                  <a:schemeClr val="bg1"/>
                </a:solidFill>
                <a:latin typeface="Segoe UI Light" panose="020B0502040204020203" pitchFamily="34" charset="0"/>
                <a:cs typeface="Segoe UI Light" panose="020B0502040204020203" pitchFamily="34" charset="0"/>
              </a:rPr>
              <a:t>What is HCI?</a:t>
            </a:r>
          </a:p>
          <a:p>
            <a:endParaRPr lang="en-US" dirty="0">
              <a:solidFill>
                <a:schemeClr val="bg1"/>
              </a:solidFill>
              <a:latin typeface="Segoe UI Light" panose="020B0502040204020203" pitchFamily="34" charset="0"/>
              <a:cs typeface="Segoe UI Light" panose="020B0502040204020203" pitchFamily="34" charset="0"/>
            </a:endParaRPr>
          </a:p>
          <a:p>
            <a:endParaRPr lang="en-US" dirty="0">
              <a:solidFill>
                <a:schemeClr val="bg1"/>
              </a:solidFill>
              <a:latin typeface="Segoe UI Light" panose="020B0502040204020203" pitchFamily="34" charset="0"/>
              <a:cs typeface="Segoe UI Light" panose="020B0502040204020203" pitchFamily="34" charset="0"/>
            </a:endParaRPr>
          </a:p>
          <a:p>
            <a:endParaRPr lang="en-US"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HCI is a field of study that refers to communication between the human user and a computer system.</a:t>
            </a:r>
          </a:p>
          <a:p>
            <a:pPr marL="342900" indent="-342900" rtl="0" fontAlgn="base">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HCI is also known as Computer Human Interface (CHI) or Man Machine Interaction (MMI)</a:t>
            </a:r>
          </a:p>
          <a:p>
            <a:pPr rtl="0" fontAlgn="base">
              <a:spcBef>
                <a:spcPts val="0"/>
              </a:spcBef>
              <a:spcAft>
                <a:spcPts val="120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Main Concerns: Design, Evaluation, and Implementation (these will be discussed later in the presentation)</a:t>
            </a:r>
          </a:p>
          <a:p>
            <a:pPr marL="342900" indent="-342900" rtl="0" fontAlgn="base">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Goal of HCI: design systems in such a way that make them efficient, stable, usable, attainable</a:t>
            </a:r>
          </a:p>
          <a:p>
            <a:endParaRPr lang="en-US" dirty="0">
              <a:solidFill>
                <a:schemeClr val="bg1"/>
              </a:solidFill>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83303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red rectangles with a red stripe&#10;&#10;Description automatically generated">
            <a:extLst>
              <a:ext uri="{FF2B5EF4-FFF2-40B4-BE49-F238E27FC236}">
                <a16:creationId xmlns:a16="http://schemas.microsoft.com/office/drawing/2014/main" id="{8B905EB4-1B9A-47B5-7E06-0F541F038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40"/>
            <a:ext cx="12204284" cy="6861834"/>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24988" y="-6974"/>
            <a:ext cx="12229273" cy="6871766"/>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F0F666-69AB-372D-9A40-BF16D0C8904E}"/>
              </a:ext>
            </a:extLst>
          </p:cNvPr>
          <p:cNvSpPr/>
          <p:nvPr/>
        </p:nvSpPr>
        <p:spPr>
          <a:xfrm>
            <a:off x="3966978" y="4528"/>
            <a:ext cx="1984570"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D7F530E3-46D4-3CF2-5C5E-614295906679}"/>
              </a:ext>
            </a:extLst>
          </p:cNvPr>
          <p:cNvSpPr txBox="1"/>
          <p:nvPr/>
        </p:nvSpPr>
        <p:spPr>
          <a:xfrm>
            <a:off x="6096000" y="2624178"/>
            <a:ext cx="5983111" cy="2123658"/>
          </a:xfrm>
          <a:prstGeom prst="rect">
            <a:avLst/>
          </a:prstGeom>
          <a:noFill/>
        </p:spPr>
        <p:txBody>
          <a:bodyPr wrap="square" rtlCol="0">
            <a:spAutoFit/>
          </a:bodyPr>
          <a:lstStyle/>
          <a:p>
            <a:pPr algn="ctr"/>
            <a:r>
              <a:rPr lang="en-US" sz="6600" b="1" dirty="0">
                <a:solidFill>
                  <a:schemeClr val="bg1"/>
                </a:solidFill>
                <a:latin typeface="Segoe UI Light" panose="020B0502040204020203" pitchFamily="34" charset="0"/>
                <a:cs typeface="Segoe UI Light" panose="020B0502040204020203" pitchFamily="34" charset="0"/>
              </a:rPr>
              <a:t>Evaluating </a:t>
            </a:r>
          </a:p>
          <a:p>
            <a:pPr algn="ctr"/>
            <a:r>
              <a:rPr lang="en-US" sz="6600" b="1" dirty="0">
                <a:solidFill>
                  <a:schemeClr val="bg1"/>
                </a:solidFill>
                <a:latin typeface="Segoe UI Light" panose="020B0502040204020203" pitchFamily="34" charset="0"/>
                <a:cs typeface="Segoe UI Light" panose="020B0502040204020203" pitchFamily="34" charset="0"/>
              </a:rPr>
              <a:t>a Design</a:t>
            </a:r>
          </a:p>
        </p:txBody>
      </p:sp>
      <p:sp>
        <p:nvSpPr>
          <p:cNvPr id="7" name="Rectangle 6">
            <a:extLst>
              <a:ext uri="{FF2B5EF4-FFF2-40B4-BE49-F238E27FC236}">
                <a16:creationId xmlns:a16="http://schemas.microsoft.com/office/drawing/2014/main" id="{A8A1B0A6-AF02-D323-B166-14FD0A50F5CD}"/>
              </a:ext>
            </a:extLst>
          </p:cNvPr>
          <p:cNvSpPr/>
          <p:nvPr/>
        </p:nvSpPr>
        <p:spPr>
          <a:xfrm>
            <a:off x="2217" y="-3140"/>
            <a:ext cx="1984570"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1984414" y="2264"/>
            <a:ext cx="1984570"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E5D7814C-DE13-E6C1-8304-8F4E4D3959DF}"/>
              </a:ext>
            </a:extLst>
          </p:cNvPr>
          <p:cNvSpPr txBox="1"/>
          <p:nvPr/>
        </p:nvSpPr>
        <p:spPr>
          <a:xfrm>
            <a:off x="2799" y="3270509"/>
            <a:ext cx="1972127" cy="830997"/>
          </a:xfrm>
          <a:prstGeom prst="rect">
            <a:avLst/>
          </a:prstGeom>
          <a:noFill/>
        </p:spPr>
        <p:txBody>
          <a:bodyPr wrap="square" rtlCol="0">
            <a:spAutoFit/>
          </a:bodyPr>
          <a:lstStyle/>
          <a:p>
            <a:pPr algn="ctr"/>
            <a:r>
              <a:rPr lang="en-US" sz="2400" dirty="0">
                <a:solidFill>
                  <a:schemeClr val="bg1"/>
                </a:solidFill>
                <a:latin typeface="Segoe UI Light" panose="020B0502040204020203" pitchFamily="34" charset="0"/>
                <a:cs typeface="Segoe UI Light" panose="020B0502040204020203" pitchFamily="34" charset="0"/>
              </a:rPr>
              <a:t>Users and Tasks</a:t>
            </a:r>
          </a:p>
        </p:txBody>
      </p:sp>
      <p:sp>
        <p:nvSpPr>
          <p:cNvPr id="20" name="TextBox 19">
            <a:extLst>
              <a:ext uri="{FF2B5EF4-FFF2-40B4-BE49-F238E27FC236}">
                <a16:creationId xmlns:a16="http://schemas.microsoft.com/office/drawing/2014/main" id="{C65D7A5B-DF02-7104-1BB5-B1856FF38A35}"/>
              </a:ext>
            </a:extLst>
          </p:cNvPr>
          <p:cNvSpPr txBox="1"/>
          <p:nvPr/>
        </p:nvSpPr>
        <p:spPr>
          <a:xfrm>
            <a:off x="1911651" y="3263981"/>
            <a:ext cx="2102865" cy="830997"/>
          </a:xfrm>
          <a:prstGeom prst="rect">
            <a:avLst/>
          </a:prstGeom>
          <a:noFill/>
        </p:spPr>
        <p:txBody>
          <a:bodyPr wrap="square" rtlCol="0">
            <a:spAutoFit/>
          </a:bodyPr>
          <a:lstStyle/>
          <a:p>
            <a:pPr algn="ctr"/>
            <a:r>
              <a:rPr lang="en-US" sz="2400" dirty="0">
                <a:solidFill>
                  <a:schemeClr val="bg1"/>
                </a:solidFill>
                <a:latin typeface="Segoe UI Light" panose="020B0502040204020203" pitchFamily="34" charset="0"/>
                <a:cs typeface="Segoe UI Light" panose="020B0502040204020203" pitchFamily="34" charset="0"/>
              </a:rPr>
              <a:t>Measurements and Testing</a:t>
            </a:r>
          </a:p>
        </p:txBody>
      </p:sp>
      <p:sp>
        <p:nvSpPr>
          <p:cNvPr id="24" name="Oval 23">
            <a:hlinkClick r:id="rId3" action="ppaction://hlinksldjump"/>
            <a:extLst>
              <a:ext uri="{FF2B5EF4-FFF2-40B4-BE49-F238E27FC236}">
                <a16:creationId xmlns:a16="http://schemas.microsoft.com/office/drawing/2014/main" id="{15FCC75B-CB84-7B16-F26F-3594DE5B3DCC}"/>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56B2DBF-2886-BD29-176C-A6816184FB22}"/>
              </a:ext>
            </a:extLst>
          </p:cNvPr>
          <p:cNvSpPr txBox="1"/>
          <p:nvPr/>
        </p:nvSpPr>
        <p:spPr>
          <a:xfrm>
            <a:off x="3991413" y="3263981"/>
            <a:ext cx="1996853" cy="830997"/>
          </a:xfrm>
          <a:prstGeom prst="rect">
            <a:avLst/>
          </a:prstGeom>
          <a:noFill/>
        </p:spPr>
        <p:txBody>
          <a:bodyPr wrap="square" rtlCol="0">
            <a:spAutoFit/>
          </a:bodyPr>
          <a:lstStyle/>
          <a:p>
            <a:pPr algn="ctr"/>
            <a:r>
              <a:rPr lang="en-US" sz="2400" dirty="0">
                <a:solidFill>
                  <a:schemeClr val="bg1"/>
                </a:solidFill>
                <a:latin typeface="Segoe UI Light" panose="020B0502040204020203" pitchFamily="34" charset="0"/>
                <a:cs typeface="Segoe UI Light" panose="020B0502040204020203" pitchFamily="34" charset="0"/>
              </a:rPr>
              <a:t>Iterating the Design</a:t>
            </a:r>
          </a:p>
        </p:txBody>
      </p:sp>
    </p:spTree>
    <p:extLst>
      <p:ext uri="{BB962C8B-B14F-4D97-AF65-F5344CB8AC3E}">
        <p14:creationId xmlns:p14="http://schemas.microsoft.com/office/powerpoint/2010/main" val="2990050390"/>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fill="hold"/>
                                        <p:tgtEl>
                                          <p:spTgt spid="7"/>
                                        </p:tgtEl>
                                        <p:attrNameLst>
                                          <p:attrName>ppt_x</p:attrName>
                                        </p:attrNameLst>
                                      </p:cBhvr>
                                      <p:tavLst>
                                        <p:tav tm="0">
                                          <p:val>
                                            <p:strVal val="0-#ppt_w/2"/>
                                          </p:val>
                                        </p:tav>
                                        <p:tav tm="100000">
                                          <p:val>
                                            <p:strVal val="#ppt_x"/>
                                          </p:val>
                                        </p:tav>
                                      </p:tavLst>
                                    </p:anim>
                                    <p:anim calcmode="lin" valueType="num">
                                      <p:cBhvr additive="base">
                                        <p:cTn id="8" dur="3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300" fill="hold"/>
                                        <p:tgtEl>
                                          <p:spTgt spid="9"/>
                                        </p:tgtEl>
                                        <p:attrNameLst>
                                          <p:attrName>ppt_x</p:attrName>
                                        </p:attrNameLst>
                                      </p:cBhvr>
                                      <p:tavLst>
                                        <p:tav tm="0">
                                          <p:val>
                                            <p:strVal val="0-#ppt_w/2"/>
                                          </p:val>
                                        </p:tav>
                                        <p:tav tm="100000">
                                          <p:val>
                                            <p:strVal val="#ppt_x"/>
                                          </p:val>
                                        </p:tav>
                                      </p:tavLst>
                                    </p:anim>
                                    <p:anim calcmode="lin" valueType="num">
                                      <p:cBhvr additive="base">
                                        <p:cTn id="12" dur="3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300" fill="hold"/>
                                        <p:tgtEl>
                                          <p:spTgt spid="11"/>
                                        </p:tgtEl>
                                        <p:attrNameLst>
                                          <p:attrName>ppt_x</p:attrName>
                                        </p:attrNameLst>
                                      </p:cBhvr>
                                      <p:tavLst>
                                        <p:tav tm="0">
                                          <p:val>
                                            <p:strVal val="0-#ppt_w/2"/>
                                          </p:val>
                                        </p:tav>
                                        <p:tav tm="100000">
                                          <p:val>
                                            <p:strVal val="#ppt_x"/>
                                          </p:val>
                                        </p:tav>
                                      </p:tavLst>
                                    </p:anim>
                                    <p:anim calcmode="lin" valueType="num">
                                      <p:cBhvr additive="base">
                                        <p:cTn id="16" dur="3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300" fill="hold"/>
                                        <p:tgtEl>
                                          <p:spTgt spid="19"/>
                                        </p:tgtEl>
                                        <p:attrNameLst>
                                          <p:attrName>ppt_x</p:attrName>
                                        </p:attrNameLst>
                                      </p:cBhvr>
                                      <p:tavLst>
                                        <p:tav tm="0">
                                          <p:val>
                                            <p:strVal val="0-#ppt_w/2"/>
                                          </p:val>
                                        </p:tav>
                                        <p:tav tm="100000">
                                          <p:val>
                                            <p:strVal val="#ppt_x"/>
                                          </p:val>
                                        </p:tav>
                                      </p:tavLst>
                                    </p:anim>
                                    <p:anim calcmode="lin" valueType="num">
                                      <p:cBhvr additive="base">
                                        <p:cTn id="20" dur="3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300" fill="hold"/>
                                        <p:tgtEl>
                                          <p:spTgt spid="20"/>
                                        </p:tgtEl>
                                        <p:attrNameLst>
                                          <p:attrName>ppt_x</p:attrName>
                                        </p:attrNameLst>
                                      </p:cBhvr>
                                      <p:tavLst>
                                        <p:tav tm="0">
                                          <p:val>
                                            <p:strVal val="0-#ppt_w/2"/>
                                          </p:val>
                                        </p:tav>
                                        <p:tav tm="100000">
                                          <p:val>
                                            <p:strVal val="#ppt_x"/>
                                          </p:val>
                                        </p:tav>
                                      </p:tavLst>
                                    </p:anim>
                                    <p:anim calcmode="lin" valueType="num">
                                      <p:cBhvr additive="base">
                                        <p:cTn id="24" dur="3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300" fill="hold"/>
                                        <p:tgtEl>
                                          <p:spTgt spid="14"/>
                                        </p:tgtEl>
                                        <p:attrNameLst>
                                          <p:attrName>ppt_x</p:attrName>
                                        </p:attrNameLst>
                                      </p:cBhvr>
                                      <p:tavLst>
                                        <p:tav tm="0">
                                          <p:val>
                                            <p:strVal val="0-#ppt_w/2"/>
                                          </p:val>
                                        </p:tav>
                                        <p:tav tm="100000">
                                          <p:val>
                                            <p:strVal val="#ppt_x"/>
                                          </p:val>
                                        </p:tav>
                                      </p:tavLst>
                                    </p:anim>
                                    <p:anim calcmode="lin" valueType="num">
                                      <p:cBhvr additive="base">
                                        <p:cTn id="28" dur="300" fill="hold"/>
                                        <p:tgtEl>
                                          <p:spTgt spid="14"/>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9" grpId="0" animBg="1"/>
      <p:bldP spid="19" grpId="0"/>
      <p:bldP spid="20" grpId="0"/>
      <p:bldP spid="24"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9B9E72-D283-41DF-8455-ABC54C2ACD49}"/>
              </a:ext>
            </a:extLst>
          </p:cNvPr>
          <p:cNvSpPr/>
          <p:nvPr/>
        </p:nvSpPr>
        <p:spPr>
          <a:xfrm>
            <a:off x="11476899" y="0"/>
            <a:ext cx="731521"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16133" y="531910"/>
            <a:ext cx="9574323" cy="6017032"/>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Evaluating a design for HCI/UX</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br>
              <a:rPr lang="en-US" sz="2000" b="0" dirty="0">
                <a:solidFill>
                  <a:schemeClr val="bg1"/>
                </a:solidFill>
                <a:effectLst/>
                <a:latin typeface="Segoe UI Light" panose="020B0502040204020203" pitchFamily="34" charset="0"/>
                <a:cs typeface="Segoe UI Light" panose="020B0502040204020203" pitchFamily="34" charset="0"/>
              </a:rPr>
            </a:br>
            <a:r>
              <a:rPr lang="en-US" sz="2400" b="1" i="0" u="none" strike="noStrike" dirty="0">
                <a:solidFill>
                  <a:schemeClr val="bg1"/>
                </a:solidFill>
                <a:effectLst/>
                <a:latin typeface="Segoe UI Light" panose="020B0502040204020203" pitchFamily="34" charset="0"/>
                <a:cs typeface="Segoe UI Light" panose="020B0502040204020203" pitchFamily="34" charset="0"/>
              </a:rPr>
              <a:t>Why do we evaluate HCI / UX? (</a:t>
            </a:r>
            <a:r>
              <a:rPr lang="en-US" sz="2400" b="1" i="0" u="none" strike="noStrike" dirty="0">
                <a:solidFill>
                  <a:srgbClr val="FFFF00"/>
                </a:solidFill>
                <a:effectLst/>
                <a:latin typeface="Segoe UI Light" panose="020B0502040204020203" pitchFamily="34" charset="0"/>
                <a:cs typeface="Segoe UI Light" panose="020B0502040204020203" pitchFamily="34" charset="0"/>
              </a:rPr>
              <a:t>AIA</a:t>
            </a:r>
            <a:r>
              <a:rPr lang="en-US" sz="2400" b="1" i="0" u="none" strike="noStrike" dirty="0">
                <a:solidFill>
                  <a:schemeClr val="bg1"/>
                </a:solidFill>
                <a:effectLst/>
                <a:latin typeface="Segoe UI Light" panose="020B0502040204020203" pitchFamily="34" charset="0"/>
                <a:cs typeface="Segoe UI Light" panose="020B0502040204020203" pitchFamily="34" charset="0"/>
              </a:rPr>
              <a:t> = Andy Is Angry)</a:t>
            </a:r>
            <a:endParaRPr lang="en-US" sz="2000" b="0" dirty="0">
              <a:solidFill>
                <a:schemeClr val="bg1"/>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Clr>
                <a:schemeClr val="bg1"/>
              </a:buClr>
              <a:buFont typeface="+mj-lt"/>
              <a:buAutoNum type="arabicPeriod"/>
            </a:pPr>
            <a:r>
              <a:rPr lang="en-US" sz="2000" b="1" i="0" u="none" strike="noStrike" dirty="0">
                <a:solidFill>
                  <a:srgbClr val="FFFF00"/>
                </a:solidFill>
                <a:effectLst/>
                <a:latin typeface="Segoe UI Light" panose="020B0502040204020203" pitchFamily="34" charset="0"/>
                <a:cs typeface="Segoe UI Light" panose="020B0502040204020203" pitchFamily="34" charset="0"/>
              </a:rPr>
              <a:t>A</a:t>
            </a:r>
            <a:r>
              <a:rPr lang="en-US" sz="2000" b="0" i="0" u="none" strike="noStrike" dirty="0">
                <a:solidFill>
                  <a:schemeClr val="bg1"/>
                </a:solidFill>
                <a:effectLst/>
                <a:latin typeface="Segoe UI Light" panose="020B0502040204020203" pitchFamily="34" charset="0"/>
                <a:cs typeface="Segoe UI Light" panose="020B0502040204020203" pitchFamily="34" charset="0"/>
              </a:rPr>
              <a:t>ssess the system’s functionality</a:t>
            </a:r>
          </a:p>
          <a:p>
            <a:pPr marL="457200" indent="-457200" rtl="0" fontAlgn="base">
              <a:spcBef>
                <a:spcPts val="0"/>
              </a:spcBef>
              <a:spcAft>
                <a:spcPts val="0"/>
              </a:spcAft>
              <a:buClr>
                <a:schemeClr val="bg1"/>
              </a:buClr>
              <a:buFont typeface="+mj-lt"/>
              <a:buAutoNum type="arabicPeriod"/>
            </a:pPr>
            <a:r>
              <a:rPr lang="en-US" sz="2000" b="1" i="0" u="none" strike="noStrike" dirty="0">
                <a:solidFill>
                  <a:srgbClr val="FFFF00"/>
                </a:solidFill>
                <a:effectLst/>
                <a:latin typeface="Segoe UI Light" panose="020B0502040204020203" pitchFamily="34" charset="0"/>
                <a:cs typeface="Segoe UI Light" panose="020B0502040204020203" pitchFamily="34" charset="0"/>
              </a:rPr>
              <a:t>I</a:t>
            </a:r>
            <a:r>
              <a:rPr lang="en-US" sz="2000" b="0" i="0" u="none" strike="noStrike" dirty="0">
                <a:solidFill>
                  <a:schemeClr val="bg1"/>
                </a:solidFill>
                <a:effectLst/>
                <a:latin typeface="Segoe UI Light" panose="020B0502040204020203" pitchFamily="34" charset="0"/>
                <a:cs typeface="Segoe UI Light" panose="020B0502040204020203" pitchFamily="34" charset="0"/>
              </a:rPr>
              <a:t>dentify specific problems with the interface</a:t>
            </a:r>
          </a:p>
          <a:p>
            <a:pPr marL="457200" indent="-457200" rtl="0" fontAlgn="base">
              <a:spcBef>
                <a:spcPts val="0"/>
              </a:spcBef>
              <a:spcAft>
                <a:spcPts val="1200"/>
              </a:spcAft>
              <a:buClr>
                <a:schemeClr val="bg1"/>
              </a:buClr>
              <a:buFont typeface="+mj-lt"/>
              <a:buAutoNum type="arabicPeriod"/>
            </a:pPr>
            <a:r>
              <a:rPr lang="en-US" sz="2000" b="1" i="0" u="none" strike="noStrike" dirty="0">
                <a:solidFill>
                  <a:srgbClr val="FFFF00"/>
                </a:solidFill>
                <a:effectLst/>
                <a:latin typeface="Segoe UI Light" panose="020B0502040204020203" pitchFamily="34" charset="0"/>
                <a:cs typeface="Segoe UI Light" panose="020B0502040204020203" pitchFamily="34" charset="0"/>
              </a:rPr>
              <a:t>A</a:t>
            </a:r>
            <a:r>
              <a:rPr lang="en-US" sz="2000" b="0" i="0" u="none" strike="noStrike" dirty="0">
                <a:solidFill>
                  <a:schemeClr val="bg1"/>
                </a:solidFill>
                <a:effectLst/>
                <a:latin typeface="Segoe UI Light" panose="020B0502040204020203" pitchFamily="34" charset="0"/>
                <a:cs typeface="Segoe UI Light" panose="020B0502040204020203" pitchFamily="34" charset="0"/>
              </a:rPr>
              <a:t>ssess users’ experience with the interface</a:t>
            </a:r>
          </a:p>
          <a:p>
            <a:pPr rtl="0" fontAlgn="base">
              <a:spcBef>
                <a:spcPts val="0"/>
              </a:spcBef>
              <a:spcAft>
                <a:spcPts val="1200"/>
              </a:spcAft>
            </a:pPr>
            <a:endParaRPr lang="en-US" sz="2000" b="0" dirty="0">
              <a:solidFill>
                <a:schemeClr val="bg1"/>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a:pPr>
            <a:r>
              <a:rPr lang="en-US" sz="3200" b="1" i="0" u="none" strike="noStrike" dirty="0">
                <a:solidFill>
                  <a:schemeClr val="bg1"/>
                </a:solidFill>
                <a:effectLst/>
                <a:latin typeface="Segoe UI Light" panose="020B0502040204020203" pitchFamily="34" charset="0"/>
                <a:cs typeface="Segoe UI Light" panose="020B0502040204020203" pitchFamily="34" charset="0"/>
              </a:rPr>
              <a:t>Assess the system’s functionality</a:t>
            </a:r>
          </a:p>
          <a:p>
            <a:pPr marL="457200" rtl="0">
              <a:spcBef>
                <a:spcPts val="0"/>
              </a:spcBef>
              <a:spcAft>
                <a:spcPts val="1200"/>
              </a:spcAft>
            </a:pPr>
            <a:r>
              <a:rPr lang="en-US" sz="2000" b="0" i="0" u="none" strike="noStrike" dirty="0">
                <a:solidFill>
                  <a:schemeClr val="bg1"/>
                </a:solidFill>
                <a:effectLst/>
                <a:latin typeface="Segoe UI Light" panose="020B0502040204020203" pitchFamily="34" charset="0"/>
                <a:cs typeface="Segoe UI Light" panose="020B0502040204020203" pitchFamily="34" charset="0"/>
              </a:rPr>
              <a:t>System evaluation should ensure:</a:t>
            </a:r>
            <a:endParaRPr lang="en-US" sz="2000" b="0" dirty="0">
              <a:solidFill>
                <a:schemeClr val="bg1"/>
              </a:solidFill>
              <a:effectLst/>
              <a:latin typeface="Segoe UI Light" panose="020B0502040204020203" pitchFamily="34" charset="0"/>
              <a:cs typeface="Segoe UI Light" panose="020B0502040204020203" pitchFamily="34" charset="0"/>
            </a:endParaRPr>
          </a:p>
          <a:p>
            <a:pPr marL="800100" indent="-342900" rtl="0" fontAlgn="base">
              <a:spcBef>
                <a:spcPts val="0"/>
              </a:spcBef>
              <a:spcAft>
                <a:spcPts val="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Provision of sufficient functionality for users to perform tasks efficiently. </a:t>
            </a:r>
          </a:p>
          <a:p>
            <a:pPr marL="8001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Assessment on how effectively users interact with the system. </a:t>
            </a:r>
          </a:p>
          <a:p>
            <a:pPr rtl="0">
              <a:spcBef>
                <a:spcPts val="0"/>
              </a:spcBef>
              <a:spcAft>
                <a:spcPts val="1200"/>
              </a:spcAft>
            </a:pPr>
            <a:br>
              <a:rPr lang="en-US" sz="2000" b="0" dirty="0">
                <a:solidFill>
                  <a:schemeClr val="bg1"/>
                </a:solidFill>
                <a:effectLst/>
                <a:latin typeface="Segoe UI Light" panose="020B0502040204020203" pitchFamily="34" charset="0"/>
                <a:cs typeface="Segoe UI Light" panose="020B0502040204020203" pitchFamily="34" charset="0"/>
              </a:rPr>
            </a:br>
            <a:r>
              <a:rPr lang="en-US" sz="700" b="0" i="0" u="none" strike="noStrike" dirty="0">
                <a:solidFill>
                  <a:schemeClr val="bg1"/>
                </a:solidFill>
                <a:effectLst/>
                <a:latin typeface="Segoe UI Light" panose="020B0502040204020203" pitchFamily="34" charset="0"/>
                <a:cs typeface="Segoe UI Light" panose="020B0502040204020203" pitchFamily="34" charset="0"/>
              </a:rPr>
              <a:t>Source: https://www.educative.io/answers/what-are-the-evaluation-and-goals-in-hci</a:t>
            </a: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863A29-DEA8-3878-03AA-DF714839E893}"/>
              </a:ext>
            </a:extLst>
          </p:cNvPr>
          <p:cNvSpPr/>
          <p:nvPr/>
        </p:nvSpPr>
        <p:spPr>
          <a:xfrm>
            <a:off x="10743559" y="0"/>
            <a:ext cx="731521"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0688382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80851-5FEB-4358-4781-F721EE51C3D8}"/>
              </a:ext>
            </a:extLst>
          </p:cNvPr>
          <p:cNvSpPr/>
          <p:nvPr/>
        </p:nvSpPr>
        <p:spPr>
          <a:xfrm>
            <a:off x="11460459" y="0"/>
            <a:ext cx="731521"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345118" y="959093"/>
            <a:ext cx="10036884" cy="4939814"/>
          </a:xfrm>
          <a:prstGeom prst="rect">
            <a:avLst/>
          </a:prstGeom>
          <a:noFill/>
        </p:spPr>
        <p:txBody>
          <a:bodyPr wrap="square" rtlCol="0">
            <a:spAutoFit/>
          </a:bodyPr>
          <a:lstStyle/>
          <a:p>
            <a:pPr marL="514350" indent="-514350" rtl="0">
              <a:spcBef>
                <a:spcPts val="0"/>
              </a:spcBef>
              <a:spcAft>
                <a:spcPts val="0"/>
              </a:spcAft>
              <a:buFont typeface="+mj-lt"/>
              <a:buAutoNum type="arabicPeriod" startAt="2"/>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Identify specific problems with the interface</a:t>
            </a:r>
          </a:p>
          <a:p>
            <a:pPr rtl="0">
              <a:spcBef>
                <a:spcPts val="0"/>
              </a:spcBef>
              <a:spcAft>
                <a:spcPts val="0"/>
              </a:spcAft>
            </a:pPr>
            <a:endParaRPr lang="en-US" sz="3200" b="1" i="0" u="none" strike="noStrike" dirty="0">
              <a:solidFill>
                <a:srgbClr val="FFFFFF"/>
              </a:solidFill>
              <a:effectLst/>
              <a:latin typeface="Segoe UI Light" panose="020B0502040204020203" pitchFamily="34" charset="0"/>
              <a:cs typeface="Segoe UI Light" panose="020B0502040204020203" pitchFamily="34" charset="0"/>
            </a:endParaRPr>
          </a:p>
          <a:p>
            <a:pPr marL="800100" indent="-342900" rtl="0" fontAlgn="base">
              <a:spcBef>
                <a:spcPts val="0"/>
              </a:spcBef>
              <a:spcAft>
                <a:spcPts val="0"/>
              </a:spcAft>
              <a:buFont typeface="Arial" panose="020B0604020202020204" pitchFamily="34" charset="0"/>
              <a:buChar char="•"/>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Related to system functionality and usability of  interface design.</a:t>
            </a:r>
          </a:p>
          <a:p>
            <a:pPr marL="800100" indent="-342900" rtl="0" fontAlgn="base">
              <a:spcBef>
                <a:spcPts val="0"/>
              </a:spcBef>
              <a:spcAft>
                <a:spcPts val="1200"/>
              </a:spcAft>
              <a:buFont typeface="Arial" panose="020B0604020202020204" pitchFamily="34" charset="0"/>
              <a:buChar char="•"/>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Inspecting interface components which generate unexpected outputs and confuse users.</a:t>
            </a:r>
          </a:p>
          <a:p>
            <a:pPr rtl="0" fontAlgn="base">
              <a:spcBef>
                <a:spcPts val="0"/>
              </a:spcBef>
              <a:spcAft>
                <a:spcPts val="0"/>
              </a:spcAft>
              <a:buClr>
                <a:schemeClr val="bg1"/>
              </a:buClr>
            </a:pPr>
            <a:endParaRPr lang="en-US" sz="2000" dirty="0">
              <a:solidFill>
                <a:srgbClr val="FFFFFF"/>
              </a:solidFill>
              <a:latin typeface="Segoe UI Light" panose="020B0502040204020203" pitchFamily="34" charset="0"/>
              <a:cs typeface="Segoe UI Light" panose="020B0502040204020203" pitchFamily="34" charset="0"/>
            </a:endParaRPr>
          </a:p>
          <a:p>
            <a:pPr marL="514350" indent="-514350" rtl="0" fontAlgn="base">
              <a:spcBef>
                <a:spcPts val="0"/>
              </a:spcBef>
              <a:spcAft>
                <a:spcPts val="0"/>
              </a:spcAft>
              <a:buClr>
                <a:schemeClr val="bg1"/>
              </a:buClr>
              <a:buFont typeface="+mj-lt"/>
              <a:buAutoNum type="arabicPeriod" startAt="3"/>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Assess users’ experience with the interface</a:t>
            </a:r>
          </a:p>
          <a:p>
            <a:pPr rtl="0" fontAlgn="base">
              <a:spcBef>
                <a:spcPts val="0"/>
              </a:spcBef>
              <a:spcAft>
                <a:spcPts val="0"/>
              </a:spcAft>
            </a:pPr>
            <a:endParaRPr lang="en-US" sz="3200" b="1" i="0" u="none" strike="noStrike" dirty="0">
              <a:solidFill>
                <a:srgbClr val="FFFFFF"/>
              </a:solidFill>
              <a:effectLst/>
              <a:latin typeface="Segoe UI Light" panose="020B0502040204020203" pitchFamily="34" charset="0"/>
              <a:cs typeface="Segoe UI Light" panose="020B0502040204020203" pitchFamily="34" charset="0"/>
            </a:endParaRPr>
          </a:p>
          <a:p>
            <a:pPr marL="800100" indent="-342900" rtl="0" fontAlgn="base">
              <a:spcBef>
                <a:spcPts val="0"/>
              </a:spcBef>
              <a:spcAft>
                <a:spcPts val="0"/>
              </a:spcAft>
              <a:buFont typeface="Arial" panose="020B0604020202020204" pitchFamily="34" charset="0"/>
              <a:buChar char="•"/>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Evaluate user’s experience with interaction</a:t>
            </a:r>
          </a:p>
          <a:p>
            <a:pPr marL="800100" indent="-342900" rtl="0" fontAlgn="base">
              <a:spcBef>
                <a:spcPts val="0"/>
              </a:spcBef>
              <a:spcAft>
                <a:spcPts val="0"/>
              </a:spcAft>
              <a:buFont typeface="Arial" panose="020B0604020202020204" pitchFamily="34" charset="0"/>
              <a:buChar char="•"/>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Evaluated through learnability, usability, and user satisfaction</a:t>
            </a:r>
          </a:p>
          <a:p>
            <a:pPr marL="800100" indent="-342900" rtl="0" fontAlgn="base">
              <a:spcBef>
                <a:spcPts val="0"/>
              </a:spcBef>
              <a:spcAft>
                <a:spcPts val="1200"/>
              </a:spcAft>
              <a:buFont typeface="Arial" panose="020B0604020202020204" pitchFamily="34" charset="0"/>
              <a:buChar char="•"/>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Examine pain points and avoid them</a:t>
            </a: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https://www.educative.io/answers/what-are-the-evaluation-and-goals-in-hci</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2354E9-A4C7-C44D-A0FE-3A4A3DF392FC}"/>
              </a:ext>
            </a:extLst>
          </p:cNvPr>
          <p:cNvSpPr/>
          <p:nvPr/>
        </p:nvSpPr>
        <p:spPr>
          <a:xfrm>
            <a:off x="10727119" y="0"/>
            <a:ext cx="731521"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490662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80851-5FEB-4358-4781-F721EE51C3D8}"/>
              </a:ext>
            </a:extLst>
          </p:cNvPr>
          <p:cNvSpPr/>
          <p:nvPr/>
        </p:nvSpPr>
        <p:spPr>
          <a:xfrm>
            <a:off x="11476899" y="0"/>
            <a:ext cx="731521"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26225" y="759038"/>
            <a:ext cx="10036884" cy="5339923"/>
          </a:xfrm>
          <a:prstGeom prst="rect">
            <a:avLst/>
          </a:prstGeom>
          <a:noFill/>
        </p:spPr>
        <p:txBody>
          <a:bodyPr wrap="square" rtlCol="0">
            <a:spAutoFit/>
          </a:bodyPr>
          <a:lstStyle/>
          <a:p>
            <a:pPr rtl="0">
              <a:spcBef>
                <a:spcPts val="0"/>
              </a:spcBef>
              <a:spcAft>
                <a:spcPts val="0"/>
              </a:spcAft>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Users and Tasks</a:t>
            </a:r>
            <a:endParaRPr lang="en-US" sz="3200" b="1" dirty="0">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2000" b="0" i="0" u="none" strike="noStrike" dirty="0">
                <a:solidFill>
                  <a:srgbClr val="FFFFFF"/>
                </a:solidFill>
                <a:effectLst/>
                <a:latin typeface="Segoe UI Light" panose="020B0502040204020203" pitchFamily="34" charset="0"/>
                <a:cs typeface="Segoe UI Light" panose="020B0502040204020203" pitchFamily="34" charset="0"/>
              </a:rPr>
              <a:t>In evaluating a HCI/UX design, we need to recognize the importance of understanding users and the tasks they wish to achieve. </a:t>
            </a:r>
            <a:endParaRPr lang="en-US" sz="2000" b="0" dirty="0">
              <a:effectLst/>
              <a:latin typeface="Segoe UI Light" panose="020B0502040204020203" pitchFamily="34" charset="0"/>
              <a:cs typeface="Segoe UI Light" panose="020B0502040204020203" pitchFamily="34" charset="0"/>
            </a:endParaRPr>
          </a:p>
          <a:p>
            <a:pPr rtl="0">
              <a:spcBef>
                <a:spcPts val="0"/>
              </a:spcBef>
              <a:spcAft>
                <a:spcPts val="1200"/>
              </a:spcAft>
            </a:pPr>
            <a:endParaRPr lang="en-US" sz="2000" b="0" dirty="0">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3200" b="1" i="0" u="none" strike="noStrike" dirty="0">
                <a:solidFill>
                  <a:srgbClr val="FFFFFF"/>
                </a:solidFill>
                <a:effectLst/>
                <a:latin typeface="Segoe UI Light" panose="020B0502040204020203" pitchFamily="34" charset="0"/>
                <a:cs typeface="Segoe UI Light" panose="020B0502040204020203" pitchFamily="34" charset="0"/>
              </a:rPr>
              <a:t>Users:</a:t>
            </a:r>
            <a:endParaRPr lang="en-US" sz="3200" b="1" dirty="0">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In understanding the users, we utilize personas. Personas are fictional characters which are created based on research. They are used to:</a:t>
            </a:r>
            <a:endParaRPr lang="en-US" sz="2000" b="0" dirty="0">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Identify different user groups</a:t>
            </a:r>
          </a:p>
          <a:p>
            <a:pPr marL="342900" indent="-342900" rtl="0" fontAlgn="base">
              <a:spcBef>
                <a:spcPts val="0"/>
              </a:spcBef>
              <a:spcAft>
                <a:spcPts val="0"/>
              </a:spcAft>
              <a:buFont typeface="Arial" panose="020B0604020202020204" pitchFamily="34" charset="0"/>
              <a:buChar char="•"/>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Understand their goals and needs</a:t>
            </a:r>
          </a:p>
          <a:p>
            <a:pPr marL="342900" indent="-342900" rtl="0" fontAlgn="base">
              <a:spcBef>
                <a:spcPts val="0"/>
              </a:spcBef>
              <a:spcAft>
                <a:spcPts val="1200"/>
              </a:spcAft>
              <a:buFont typeface="Arial" panose="020B0604020202020204" pitchFamily="34" charset="0"/>
              <a:buChar char="•"/>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Address potential frustrations</a:t>
            </a: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https://www.interaction-design.org/literature/article/personas-why-and-how-you-should-use-them</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2354E9-A4C7-C44D-A0FE-3A4A3DF392FC}"/>
              </a:ext>
            </a:extLst>
          </p:cNvPr>
          <p:cNvSpPr/>
          <p:nvPr/>
        </p:nvSpPr>
        <p:spPr>
          <a:xfrm>
            <a:off x="10743559" y="0"/>
            <a:ext cx="731521"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pic>
        <p:nvPicPr>
          <p:cNvPr id="16386" name="Picture 2">
            <a:extLst>
              <a:ext uri="{FF2B5EF4-FFF2-40B4-BE49-F238E27FC236}">
                <a16:creationId xmlns:a16="http://schemas.microsoft.com/office/drawing/2014/main" id="{D287BE78-8DF8-995F-E597-4E00DAB264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0531" y="4210745"/>
            <a:ext cx="2562578" cy="250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97903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80851-5FEB-4358-4781-F721EE51C3D8}"/>
              </a:ext>
            </a:extLst>
          </p:cNvPr>
          <p:cNvSpPr/>
          <p:nvPr/>
        </p:nvSpPr>
        <p:spPr>
          <a:xfrm>
            <a:off x="11460479" y="0"/>
            <a:ext cx="731521"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309862" y="487837"/>
            <a:ext cx="10427109" cy="6140142"/>
          </a:xfrm>
          <a:prstGeom prst="rect">
            <a:avLst/>
          </a:prstGeom>
          <a:noFill/>
        </p:spPr>
        <p:txBody>
          <a:bodyPr wrap="square" rtlCol="0">
            <a:spAutoFit/>
          </a:bodyPr>
          <a:lstStyle/>
          <a:p>
            <a:pPr rtl="0">
              <a:spcBef>
                <a:spcPts val="0"/>
              </a:spcBef>
              <a:spcAft>
                <a:spcPts val="0"/>
              </a:spcAft>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Types of Personas </a:t>
            </a:r>
            <a:r>
              <a:rPr lang="en-US" sz="2000" b="1" i="0" u="none" strike="noStrike" dirty="0">
                <a:solidFill>
                  <a:srgbClr val="FFFFFF"/>
                </a:solidFill>
                <a:effectLst/>
                <a:latin typeface="Segoe UI Light" panose="020B0502040204020203" pitchFamily="34" charset="0"/>
                <a:cs typeface="Segoe UI Light" panose="020B0502040204020203" pitchFamily="34" charset="0"/>
              </a:rPr>
              <a:t>(GEFR = Great Elephants Fear Rain) </a:t>
            </a:r>
            <a:endParaRPr lang="en-US" sz="2000" b="1" dirty="0">
              <a:effectLst/>
              <a:latin typeface="Segoe UI Light" panose="020B0502040204020203" pitchFamily="34" charset="0"/>
              <a:cs typeface="Segoe UI Light" panose="020B0502040204020203" pitchFamily="34" charset="0"/>
            </a:endParaRPr>
          </a:p>
          <a:p>
            <a:pPr rtl="0">
              <a:spcBef>
                <a:spcPts val="0"/>
              </a:spcBef>
              <a:spcAft>
                <a:spcPts val="1200"/>
              </a:spcAft>
            </a:pPr>
            <a:endParaRPr lang="en-US" sz="2400" b="1" dirty="0">
              <a:effectLst/>
              <a:latin typeface="Segoe UI Light" panose="020B0502040204020203" pitchFamily="34" charset="0"/>
              <a:cs typeface="Segoe UI Light" panose="020B0502040204020203" pitchFamily="34" charset="0"/>
            </a:endParaRPr>
          </a:p>
          <a:p>
            <a:pPr rtl="0" fontAlgn="base">
              <a:spcBef>
                <a:spcPts val="0"/>
              </a:spcBef>
              <a:spcAft>
                <a:spcPts val="1200"/>
              </a:spcAft>
              <a:buClr>
                <a:schemeClr val="bg1"/>
              </a:buClr>
              <a:buFont typeface="+mj-lt"/>
              <a:buAutoNum type="arabicPeriod"/>
            </a:pPr>
            <a:r>
              <a:rPr lang="en-US" sz="2000" b="1" i="0" u="none" strike="noStrike" dirty="0">
                <a:solidFill>
                  <a:srgbClr val="FFFF00"/>
                </a:solidFill>
                <a:effectLst/>
                <a:latin typeface="Segoe UI Light" panose="020B0502040204020203" pitchFamily="34" charset="0"/>
                <a:cs typeface="Segoe UI Light" panose="020B0502040204020203" pitchFamily="34" charset="0"/>
              </a:rPr>
              <a:t>G</a:t>
            </a:r>
            <a:r>
              <a:rPr lang="en-US" sz="2000" b="1" i="0" u="none" strike="noStrike" dirty="0">
                <a:solidFill>
                  <a:srgbClr val="FFFFFF"/>
                </a:solidFill>
                <a:effectLst/>
                <a:latin typeface="Segoe UI Light" panose="020B0502040204020203" pitchFamily="34" charset="0"/>
                <a:cs typeface="Segoe UI Light" panose="020B0502040204020203" pitchFamily="34" charset="0"/>
              </a:rPr>
              <a:t>oal-directed Personas</a:t>
            </a:r>
          </a:p>
          <a:p>
            <a:pPr marL="457200" indent="457200"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The main goal is to analyze how the user would like to achieve their goals while utilizing the product.</a:t>
            </a:r>
            <a:endParaRPr lang="en-US" sz="2000" b="0" dirty="0">
              <a:effectLst/>
              <a:latin typeface="Segoe UI Light" panose="020B0502040204020203" pitchFamily="34" charset="0"/>
              <a:cs typeface="Segoe UI Light" panose="020B0502040204020203" pitchFamily="34" charset="0"/>
            </a:endParaRPr>
          </a:p>
          <a:p>
            <a:pPr rtl="0" fontAlgn="base">
              <a:spcBef>
                <a:spcPts val="0"/>
              </a:spcBef>
              <a:spcAft>
                <a:spcPts val="1200"/>
              </a:spcAft>
              <a:buClr>
                <a:schemeClr val="bg1"/>
              </a:buClr>
              <a:buFont typeface="+mj-lt"/>
              <a:buAutoNum type="arabicPeriod" startAt="2"/>
            </a:pPr>
            <a:r>
              <a:rPr lang="en-US" sz="2000" b="1" i="0" u="none" strike="noStrike" dirty="0">
                <a:solidFill>
                  <a:srgbClr val="FFFF00"/>
                </a:solidFill>
                <a:effectLst/>
                <a:latin typeface="Segoe UI Light" panose="020B0502040204020203" pitchFamily="34" charset="0"/>
                <a:cs typeface="Segoe UI Light" panose="020B0502040204020203" pitchFamily="34" charset="0"/>
              </a:rPr>
              <a:t>E</a:t>
            </a:r>
            <a:r>
              <a:rPr lang="en-US" sz="2000" b="1" i="0" u="none" strike="noStrike" dirty="0">
                <a:solidFill>
                  <a:srgbClr val="FFFFFF"/>
                </a:solidFill>
                <a:effectLst/>
                <a:latin typeface="Segoe UI Light" panose="020B0502040204020203" pitchFamily="34" charset="0"/>
                <a:cs typeface="Segoe UI Light" panose="020B0502040204020203" pitchFamily="34" charset="0"/>
              </a:rPr>
              <a:t>ngaging Personas</a:t>
            </a:r>
          </a:p>
          <a:p>
            <a:pPr marL="457200"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	Engaging personas are used to help designers become more engaged with them, so that they are considered during process design.</a:t>
            </a:r>
            <a:endParaRPr lang="en-US" sz="2000" b="0" dirty="0">
              <a:effectLst/>
              <a:latin typeface="Segoe UI Light" panose="020B0502040204020203" pitchFamily="34" charset="0"/>
              <a:cs typeface="Segoe UI Light" panose="020B0502040204020203" pitchFamily="34" charset="0"/>
            </a:endParaRPr>
          </a:p>
          <a:p>
            <a:pPr rtl="0" fontAlgn="base">
              <a:spcBef>
                <a:spcPts val="0"/>
              </a:spcBef>
              <a:spcAft>
                <a:spcPts val="1200"/>
              </a:spcAft>
              <a:buClr>
                <a:schemeClr val="bg1"/>
              </a:buClr>
              <a:buFont typeface="+mj-lt"/>
              <a:buAutoNum type="arabicPeriod" startAt="3"/>
            </a:pPr>
            <a:r>
              <a:rPr lang="en-US" sz="2000" b="1" i="0" u="none" strike="noStrike" dirty="0">
                <a:solidFill>
                  <a:srgbClr val="FFFF00"/>
                </a:solidFill>
                <a:effectLst/>
                <a:latin typeface="Segoe UI Light" panose="020B0502040204020203" pitchFamily="34" charset="0"/>
                <a:cs typeface="Segoe UI Light" panose="020B0502040204020203" pitchFamily="34" charset="0"/>
              </a:rPr>
              <a:t>F</a:t>
            </a:r>
            <a:r>
              <a:rPr lang="en-US" sz="2000" b="1" i="0" u="none" strike="noStrike" dirty="0">
                <a:solidFill>
                  <a:srgbClr val="FFFFFF"/>
                </a:solidFill>
                <a:effectLst/>
                <a:latin typeface="Segoe UI Light" panose="020B0502040204020203" pitchFamily="34" charset="0"/>
                <a:cs typeface="Segoe UI Light" panose="020B0502040204020203" pitchFamily="34" charset="0"/>
              </a:rPr>
              <a:t>ictional Personas</a:t>
            </a:r>
          </a:p>
          <a:p>
            <a:pPr marL="457200"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	These personas come from the UX design team, to make assumptions on how users look like. These assumptions are based on past interactions.</a:t>
            </a:r>
            <a:endParaRPr lang="en-US" sz="2000" b="0" dirty="0">
              <a:effectLst/>
              <a:latin typeface="Segoe UI Light" panose="020B0502040204020203" pitchFamily="34" charset="0"/>
              <a:cs typeface="Segoe UI Light" panose="020B0502040204020203" pitchFamily="34" charset="0"/>
            </a:endParaRPr>
          </a:p>
          <a:p>
            <a:pPr rtl="0" fontAlgn="base">
              <a:spcBef>
                <a:spcPts val="0"/>
              </a:spcBef>
              <a:spcAft>
                <a:spcPts val="1200"/>
              </a:spcAft>
              <a:buClr>
                <a:schemeClr val="bg1"/>
              </a:buClr>
              <a:buFont typeface="+mj-lt"/>
              <a:buAutoNum type="arabicPeriod" startAt="4"/>
            </a:pPr>
            <a:r>
              <a:rPr lang="en-US" sz="2000" b="1" i="0" u="none" strike="noStrike" dirty="0">
                <a:solidFill>
                  <a:srgbClr val="FFFF00"/>
                </a:solidFill>
                <a:effectLst/>
                <a:latin typeface="Segoe UI Light" panose="020B0502040204020203" pitchFamily="34" charset="0"/>
                <a:cs typeface="Segoe UI Light" panose="020B0502040204020203" pitchFamily="34" charset="0"/>
              </a:rPr>
              <a:t>R</a:t>
            </a:r>
            <a:r>
              <a:rPr lang="en-US" sz="2000" b="1" i="0" u="none" strike="noStrike" dirty="0">
                <a:solidFill>
                  <a:srgbClr val="FFFFFF"/>
                </a:solidFill>
                <a:effectLst/>
                <a:latin typeface="Segoe UI Light" panose="020B0502040204020203" pitchFamily="34" charset="0"/>
                <a:cs typeface="Segoe UI Light" panose="020B0502040204020203" pitchFamily="34" charset="0"/>
              </a:rPr>
              <a:t>ole-based Personas</a:t>
            </a:r>
          </a:p>
          <a:p>
            <a:pPr marL="457200" indent="457200"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Role-based personas focus on the user’s role in the organization . The role we play helps determine how our designs are created to meet these needs.</a:t>
            </a:r>
            <a:endParaRPr lang="en-US" sz="2000" b="0" dirty="0">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https://www.interaction-design.org/literature/article/personas-why-and-how-you-should-use-them</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2354E9-A4C7-C44D-A0FE-3A4A3DF392FC}"/>
              </a:ext>
            </a:extLst>
          </p:cNvPr>
          <p:cNvSpPr/>
          <p:nvPr/>
        </p:nvSpPr>
        <p:spPr>
          <a:xfrm>
            <a:off x="10736971" y="0"/>
            <a:ext cx="731521"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0111490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80851-5FEB-4358-4781-F721EE51C3D8}"/>
              </a:ext>
            </a:extLst>
          </p:cNvPr>
          <p:cNvSpPr/>
          <p:nvPr/>
        </p:nvSpPr>
        <p:spPr>
          <a:xfrm>
            <a:off x="11475670" y="0"/>
            <a:ext cx="731521"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1457431"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35934" y="774427"/>
            <a:ext cx="10036884" cy="5309146"/>
          </a:xfrm>
          <a:prstGeom prst="rect">
            <a:avLst/>
          </a:prstGeom>
          <a:noFill/>
        </p:spPr>
        <p:txBody>
          <a:bodyPr wrap="square" rtlCol="0">
            <a:spAutoFit/>
          </a:bodyPr>
          <a:lstStyle/>
          <a:p>
            <a:pPr rtl="0">
              <a:spcBef>
                <a:spcPts val="0"/>
              </a:spcBef>
              <a:spcAft>
                <a:spcPts val="0"/>
              </a:spcAft>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Tasks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(TDBRA= The Dragon Breathes Red Air)</a:t>
            </a:r>
          </a:p>
          <a:p>
            <a:pPr rtl="0">
              <a:spcBef>
                <a:spcPts val="0"/>
              </a:spcBef>
              <a:spcAft>
                <a:spcPts val="0"/>
              </a:spcAft>
            </a:pPr>
            <a:endParaRPr lang="en-US" sz="2000" b="0" dirty="0">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Understanding required tasks are another important part of HCI/UX design, as it helps in evaluating as well as designing the system. Five types of data for analyzing tasks are:</a:t>
            </a:r>
            <a:endParaRPr lang="en-US" sz="2000" b="0" dirty="0">
              <a:effectLst/>
              <a:latin typeface="Segoe UI Light" panose="020B0502040204020203" pitchFamily="34" charset="0"/>
              <a:cs typeface="Segoe UI Light" panose="020B0502040204020203" pitchFamily="34" charset="0"/>
            </a:endParaRPr>
          </a:p>
          <a:p>
            <a:pPr rtl="0" fontAlgn="base">
              <a:spcBef>
                <a:spcPts val="0"/>
              </a:spcBef>
              <a:spcAft>
                <a:spcPts val="0"/>
              </a:spcAft>
              <a:buFont typeface="+mj-lt"/>
              <a:buAutoNum type="arabicPeriod"/>
            </a:pPr>
            <a:endParaRPr lang="en-US" sz="2000" i="0" u="none" strike="noStrike" dirty="0">
              <a:solidFill>
                <a:srgbClr val="FFFF00"/>
              </a:solidFill>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Clr>
                <a:schemeClr val="bg1"/>
              </a:buClr>
              <a:buFont typeface="+mj-lt"/>
              <a:buAutoNum type="arabicPeriod"/>
            </a:pPr>
            <a:r>
              <a:rPr lang="en-US" sz="2000" b="0" i="0" u="none" strike="noStrike" dirty="0">
                <a:solidFill>
                  <a:srgbClr val="FFFF00"/>
                </a:solidFill>
                <a:effectLst/>
                <a:latin typeface="Segoe UI Light" panose="020B0502040204020203" pitchFamily="34" charset="0"/>
                <a:cs typeface="Segoe UI Light" panose="020B0502040204020203" pitchFamily="34" charset="0"/>
              </a:rPr>
              <a:t>T</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rigger - What initiates the task for the user?</a:t>
            </a:r>
          </a:p>
          <a:p>
            <a:pPr marL="457200" indent="-457200" rtl="0" fontAlgn="base">
              <a:spcBef>
                <a:spcPts val="0"/>
              </a:spcBef>
              <a:spcAft>
                <a:spcPts val="0"/>
              </a:spcAft>
              <a:buClr>
                <a:schemeClr val="bg1"/>
              </a:buClr>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Clr>
                <a:schemeClr val="bg1"/>
              </a:buClr>
              <a:buFont typeface="+mj-lt"/>
              <a:buAutoNum type="arabicPeriod"/>
            </a:pPr>
            <a:r>
              <a:rPr lang="en-US" sz="2000" b="0" i="0" u="none" strike="noStrike" dirty="0">
                <a:solidFill>
                  <a:srgbClr val="FFFF00"/>
                </a:solidFill>
                <a:effectLst/>
                <a:latin typeface="Segoe UI Light" panose="020B0502040204020203" pitchFamily="34" charset="0"/>
                <a:cs typeface="Segoe UI Light" panose="020B0502040204020203" pitchFamily="34" charset="0"/>
              </a:rPr>
              <a:t>D</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esired Outcome - How will the user know they have successfully completed the task?</a:t>
            </a:r>
          </a:p>
          <a:p>
            <a:pPr marL="457200" indent="-457200" rtl="0" fontAlgn="base">
              <a:spcBef>
                <a:spcPts val="0"/>
              </a:spcBef>
              <a:spcAft>
                <a:spcPts val="0"/>
              </a:spcAft>
              <a:buClr>
                <a:schemeClr val="bg1"/>
              </a:buClr>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Clr>
                <a:schemeClr val="bg1"/>
              </a:buClr>
              <a:buFont typeface="+mj-lt"/>
              <a:buAutoNum type="arabicPeriod"/>
            </a:pPr>
            <a:r>
              <a:rPr lang="en-US" sz="2000" b="0" i="0" u="none" strike="noStrike" dirty="0">
                <a:solidFill>
                  <a:srgbClr val="FFFF00"/>
                </a:solidFill>
                <a:effectLst/>
                <a:latin typeface="Segoe UI Light" panose="020B0502040204020203" pitchFamily="34" charset="0"/>
                <a:cs typeface="Segoe UI Light" panose="020B0502040204020203" pitchFamily="34" charset="0"/>
              </a:rPr>
              <a:t>B</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ase Knowledge - What will the users be expected to know when starting the task?</a:t>
            </a:r>
          </a:p>
          <a:p>
            <a:pPr marL="457200" indent="-457200" rtl="0" fontAlgn="base">
              <a:spcBef>
                <a:spcPts val="0"/>
              </a:spcBef>
              <a:spcAft>
                <a:spcPts val="0"/>
              </a:spcAft>
              <a:buClr>
                <a:schemeClr val="bg1"/>
              </a:buClr>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Clr>
                <a:schemeClr val="bg1"/>
              </a:buClr>
              <a:buFont typeface="+mj-lt"/>
              <a:buAutoNum type="arabicPeriod"/>
            </a:pPr>
            <a:r>
              <a:rPr lang="en-US" sz="2000" b="0" i="0" u="none" strike="noStrike" dirty="0">
                <a:solidFill>
                  <a:srgbClr val="FFFF00"/>
                </a:solidFill>
                <a:effectLst/>
                <a:latin typeface="Segoe UI Light" panose="020B0502040204020203" pitchFamily="34" charset="0"/>
                <a:cs typeface="Segoe UI Light" panose="020B0502040204020203" pitchFamily="34" charset="0"/>
              </a:rPr>
              <a:t>R</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equired Knowledge - What do users already know before starting the task?</a:t>
            </a:r>
          </a:p>
          <a:p>
            <a:pPr marL="457200" indent="-457200" rtl="0" fontAlgn="base">
              <a:spcBef>
                <a:spcPts val="0"/>
              </a:spcBef>
              <a:spcAft>
                <a:spcPts val="0"/>
              </a:spcAft>
              <a:buClr>
                <a:schemeClr val="bg1"/>
              </a:buClr>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Clr>
                <a:schemeClr val="bg1"/>
              </a:buClr>
              <a:buFont typeface="+mj-lt"/>
              <a:buAutoNum type="arabicPeriod"/>
            </a:pPr>
            <a:r>
              <a:rPr lang="en-US" sz="2000" b="0" i="0" u="none" strike="noStrike" dirty="0">
                <a:solidFill>
                  <a:srgbClr val="FFFF00"/>
                </a:solidFill>
                <a:effectLst/>
                <a:latin typeface="Segoe UI Light" panose="020B0502040204020203" pitchFamily="34" charset="0"/>
                <a:cs typeface="Segoe UI Light" panose="020B0502040204020203" pitchFamily="34" charset="0"/>
              </a:rPr>
              <a:t>A</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rtifacts - What resource or tools will users require during task?</a:t>
            </a: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https://www.interaction-design.org/literature/article/task-analysis-a-ux-designer-s-best-friend</a:t>
            </a:r>
            <a:endParaRPr lang="en-US" sz="20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2354E9-A4C7-C44D-A0FE-3A4A3DF392FC}"/>
              </a:ext>
            </a:extLst>
          </p:cNvPr>
          <p:cNvSpPr/>
          <p:nvPr/>
        </p:nvSpPr>
        <p:spPr>
          <a:xfrm>
            <a:off x="10742330" y="0"/>
            <a:ext cx="731521"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5676697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80851-5FEB-4358-4781-F721EE51C3D8}"/>
              </a:ext>
            </a:extLst>
          </p:cNvPr>
          <p:cNvSpPr/>
          <p:nvPr/>
        </p:nvSpPr>
        <p:spPr>
          <a:xfrm>
            <a:off x="11495665" y="0"/>
            <a:ext cx="731521"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6" name="Rectangle 5">
            <a:extLst>
              <a:ext uri="{FF2B5EF4-FFF2-40B4-BE49-F238E27FC236}">
                <a16:creationId xmlns:a16="http://schemas.microsoft.com/office/drawing/2014/main" id="{092354E9-A4C7-C44D-A0FE-3A4A3DF392FC}"/>
              </a:ext>
            </a:extLst>
          </p:cNvPr>
          <p:cNvSpPr/>
          <p:nvPr/>
        </p:nvSpPr>
        <p:spPr>
          <a:xfrm>
            <a:off x="734865" y="0"/>
            <a:ext cx="10757224"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A8A1B0A6-AF02-D323-B166-14FD0A50F5CD}"/>
              </a:ext>
            </a:extLst>
          </p:cNvPr>
          <p:cNvSpPr/>
          <p:nvPr/>
        </p:nvSpPr>
        <p:spPr>
          <a:xfrm>
            <a:off x="0" y="-1282"/>
            <a:ext cx="739916"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1077558" y="954242"/>
            <a:ext cx="10036884" cy="5309146"/>
          </a:xfrm>
          <a:prstGeom prst="rect">
            <a:avLst/>
          </a:prstGeom>
          <a:noFill/>
        </p:spPr>
        <p:txBody>
          <a:bodyPr wrap="square" rtlCol="0">
            <a:spAutoFit/>
          </a:bodyPr>
          <a:lstStyle/>
          <a:p>
            <a:pPr rtl="0">
              <a:spcBef>
                <a:spcPts val="0"/>
              </a:spcBef>
              <a:spcAft>
                <a:spcPts val="0"/>
              </a:spcAft>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Measurement and Testing</a:t>
            </a:r>
            <a:endParaRPr lang="en-US" sz="3200" b="1" dirty="0">
              <a:effectLst/>
              <a:latin typeface="Segoe UI Light" panose="020B0502040204020203" pitchFamily="34" charset="0"/>
              <a:cs typeface="Segoe UI Light" panose="020B0502040204020203" pitchFamily="34" charset="0"/>
            </a:endParaRPr>
          </a:p>
          <a:p>
            <a:pPr indent="457200"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2000" b="0" i="0" u="none" strike="noStrike" dirty="0">
                <a:solidFill>
                  <a:srgbClr val="FFFFFF"/>
                </a:solidFill>
                <a:effectLst/>
                <a:latin typeface="Segoe UI Light" panose="020B0502040204020203" pitchFamily="34" charset="0"/>
                <a:cs typeface="Segoe UI Light" panose="020B0502040204020203" pitchFamily="34" charset="0"/>
              </a:rPr>
              <a:t>UI/UX metrics provide insights into user behaviors, attitudes, and preferences. This helps analyze and facilitate a seamless and pleasant user experience. There are four categories of UI/UX measurement metrics:</a:t>
            </a:r>
            <a:endParaRPr lang="en-US" sz="2000" b="0" dirty="0">
              <a:effectLst/>
              <a:latin typeface="Segoe UI Light" panose="020B0502040204020203" pitchFamily="34" charset="0"/>
              <a:cs typeface="Segoe UI Light" panose="020B0502040204020203" pitchFamily="34" charset="0"/>
            </a:endParaRPr>
          </a:p>
          <a:p>
            <a:pPr rtl="0" fontAlgn="base">
              <a:spcBef>
                <a:spcPts val="0"/>
              </a:spcBef>
              <a:spcAft>
                <a:spcPts val="0"/>
              </a:spcAft>
              <a:buFont typeface="+mj-lt"/>
              <a:buAutoNum type="arabicPeriod"/>
            </a:pPr>
            <a:endParaRPr lang="en-US" sz="2000" i="0" u="none" strike="noStrike" dirty="0">
              <a:solidFill>
                <a:srgbClr val="FFFFFF"/>
              </a:solidFill>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Quantitative: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Numerical data that provide insights into user behavior and interactions with product</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Qualitative: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Capture users’ feelings and experiences towards the product</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Behavioral: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Tracking users’ actions and engagement with product</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Attitudinal: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Capturing how users feel about the product</a:t>
            </a: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https://medium.com/kubo/10-crucial-ui-ux-metrics-every-start-up-should-be-tracking-ee6f87af693a</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490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80851-5FEB-4358-4781-F721EE51C3D8}"/>
              </a:ext>
            </a:extLst>
          </p:cNvPr>
          <p:cNvSpPr/>
          <p:nvPr/>
        </p:nvSpPr>
        <p:spPr>
          <a:xfrm>
            <a:off x="11460479" y="0"/>
            <a:ext cx="731521"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6" name="Rectangle 5">
            <a:extLst>
              <a:ext uri="{FF2B5EF4-FFF2-40B4-BE49-F238E27FC236}">
                <a16:creationId xmlns:a16="http://schemas.microsoft.com/office/drawing/2014/main" id="{092354E9-A4C7-C44D-A0FE-3A4A3DF392FC}"/>
              </a:ext>
            </a:extLst>
          </p:cNvPr>
          <p:cNvSpPr/>
          <p:nvPr/>
        </p:nvSpPr>
        <p:spPr>
          <a:xfrm>
            <a:off x="734865" y="0"/>
            <a:ext cx="10725614"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A8A1B0A6-AF02-D323-B166-14FD0A50F5CD}"/>
              </a:ext>
            </a:extLst>
          </p:cNvPr>
          <p:cNvSpPr/>
          <p:nvPr/>
        </p:nvSpPr>
        <p:spPr>
          <a:xfrm>
            <a:off x="0" y="-1282"/>
            <a:ext cx="739916"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1059598" y="188369"/>
            <a:ext cx="10036884" cy="6478697"/>
          </a:xfrm>
          <a:prstGeom prst="rect">
            <a:avLst/>
          </a:prstGeom>
          <a:noFill/>
        </p:spPr>
        <p:txBody>
          <a:bodyPr wrap="square" rtlCol="0">
            <a:spAutoFit/>
          </a:bodyPr>
          <a:lstStyle/>
          <a:p>
            <a:pPr rtl="0">
              <a:spcBef>
                <a:spcPts val="0"/>
              </a:spcBef>
              <a:spcAft>
                <a:spcPts val="1200"/>
              </a:spcAft>
            </a:pPr>
            <a:r>
              <a:rPr lang="en-US" b="0" i="0" u="none" strike="noStrike" dirty="0">
                <a:solidFill>
                  <a:srgbClr val="FFFFFF"/>
                </a:solidFill>
                <a:effectLst/>
                <a:latin typeface="Segoe UI Light" panose="020B0502040204020203" pitchFamily="34" charset="0"/>
                <a:cs typeface="Segoe UI Light" panose="020B0502040204020203" pitchFamily="34" charset="0"/>
              </a:rPr>
              <a:t>Based on the four categories mentioned in the previous slide, we have ten UI/UX metrics:</a:t>
            </a:r>
          </a:p>
          <a:p>
            <a:pPr rtl="0">
              <a:spcBef>
                <a:spcPts val="0"/>
              </a:spcBef>
              <a:spcAft>
                <a:spcPts val="1200"/>
              </a:spcAft>
            </a:pPr>
            <a:endParaRPr lang="en-US" b="0" dirty="0">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mj-lt"/>
              <a:buAutoNum type="arabicPeriod"/>
            </a:pPr>
            <a:r>
              <a:rPr lang="en-US" b="1" i="0" u="none" strike="noStrike" dirty="0">
                <a:solidFill>
                  <a:srgbClr val="FFFFFF"/>
                </a:solidFill>
                <a:effectLst/>
                <a:latin typeface="Segoe UI Light" panose="020B0502040204020203" pitchFamily="34" charset="0"/>
                <a:cs typeface="Segoe UI Light" panose="020B0502040204020203" pitchFamily="34" charset="0"/>
              </a:rPr>
              <a:t>User satisfaction</a:t>
            </a:r>
            <a:r>
              <a:rPr lang="en-US" b="0" i="0" u="none" strike="noStrike" dirty="0">
                <a:solidFill>
                  <a:srgbClr val="FFFFFF"/>
                </a:solidFill>
                <a:effectLst/>
                <a:latin typeface="Segoe UI Light" panose="020B0502040204020203" pitchFamily="34" charset="0"/>
                <a:cs typeface="Segoe UI Light" panose="020B0502040204020203" pitchFamily="34" charset="0"/>
              </a:rPr>
              <a:t>: Helps measure happiness quotient of users </a:t>
            </a:r>
          </a:p>
          <a:p>
            <a:pPr marL="342900" indent="-342900" rtl="0" fontAlgn="base">
              <a:spcBef>
                <a:spcPts val="0"/>
              </a:spcBef>
              <a:spcAft>
                <a:spcPts val="0"/>
              </a:spcAft>
              <a:buFont typeface="+mj-lt"/>
              <a:buAutoNum type="arabicPeriod"/>
            </a:pPr>
            <a:endParaRPr lang="en-US" b="0" i="0" u="none" strike="noStrike" dirty="0">
              <a:solidFill>
                <a:srgbClr val="FFFFFF"/>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mj-lt"/>
              <a:buAutoNum type="arabicPeriod"/>
            </a:pPr>
            <a:r>
              <a:rPr lang="en-US" b="1" i="0" u="none" strike="noStrike" dirty="0">
                <a:solidFill>
                  <a:srgbClr val="FFFFFF"/>
                </a:solidFill>
                <a:effectLst/>
                <a:latin typeface="Segoe UI Light" panose="020B0502040204020203" pitchFamily="34" charset="0"/>
                <a:cs typeface="Segoe UI Light" panose="020B0502040204020203" pitchFamily="34" charset="0"/>
              </a:rPr>
              <a:t>Task Success</a:t>
            </a:r>
            <a:r>
              <a:rPr lang="en-US" b="0" i="0" u="none" strike="noStrike" dirty="0">
                <a:solidFill>
                  <a:srgbClr val="FFFFFF"/>
                </a:solidFill>
                <a:effectLst/>
                <a:latin typeface="Segoe UI Light" panose="020B0502040204020203" pitchFamily="34" charset="0"/>
                <a:cs typeface="Segoe UI Light" panose="020B0502040204020203" pitchFamily="34" charset="0"/>
              </a:rPr>
              <a:t>: Analyze if users achieve what they set out to do</a:t>
            </a:r>
          </a:p>
          <a:p>
            <a:pPr marL="342900" indent="-342900" rtl="0" fontAlgn="base">
              <a:spcBef>
                <a:spcPts val="0"/>
              </a:spcBef>
              <a:spcAft>
                <a:spcPts val="0"/>
              </a:spcAft>
              <a:buFont typeface="+mj-lt"/>
              <a:buAutoNum type="arabicPeriod"/>
            </a:pPr>
            <a:endParaRPr lang="en-US" b="0" i="0" u="none" strike="noStrike" dirty="0">
              <a:solidFill>
                <a:srgbClr val="FFFFFF"/>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mj-lt"/>
              <a:buAutoNum type="arabicPeriod"/>
            </a:pPr>
            <a:r>
              <a:rPr lang="en-US" b="1" i="0" u="none" strike="noStrike" dirty="0">
                <a:solidFill>
                  <a:srgbClr val="FFFFFF"/>
                </a:solidFill>
                <a:effectLst/>
                <a:latin typeface="Segoe UI Light" panose="020B0502040204020203" pitchFamily="34" charset="0"/>
                <a:cs typeface="Segoe UI Light" panose="020B0502040204020203" pitchFamily="34" charset="0"/>
              </a:rPr>
              <a:t>Engagement</a:t>
            </a:r>
            <a:r>
              <a:rPr lang="en-US" b="0" i="0" u="none" strike="noStrike" dirty="0">
                <a:solidFill>
                  <a:srgbClr val="FFFFFF"/>
                </a:solidFill>
                <a:effectLst/>
                <a:latin typeface="Segoe UI Light" panose="020B0502040204020203" pitchFamily="34" charset="0"/>
                <a:cs typeface="Segoe UI Light" panose="020B0502040204020203" pitchFamily="34" charset="0"/>
              </a:rPr>
              <a:t>: How often do users interact with your product</a:t>
            </a:r>
          </a:p>
          <a:p>
            <a:pPr marL="342900" indent="-342900" rtl="0" fontAlgn="base">
              <a:spcBef>
                <a:spcPts val="0"/>
              </a:spcBef>
              <a:spcAft>
                <a:spcPts val="0"/>
              </a:spcAft>
              <a:buFont typeface="+mj-lt"/>
              <a:buAutoNum type="arabicPeriod"/>
            </a:pPr>
            <a:endParaRPr lang="en-US" b="0" i="0" u="none" strike="noStrike" dirty="0">
              <a:solidFill>
                <a:srgbClr val="FFFFFF"/>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mj-lt"/>
              <a:buAutoNum type="arabicPeriod"/>
            </a:pPr>
            <a:r>
              <a:rPr lang="en-US" b="1" i="0" u="none" strike="noStrike" dirty="0">
                <a:solidFill>
                  <a:srgbClr val="FFFFFF"/>
                </a:solidFill>
                <a:effectLst/>
                <a:latin typeface="Segoe UI Light" panose="020B0502040204020203" pitchFamily="34" charset="0"/>
                <a:cs typeface="Segoe UI Light" panose="020B0502040204020203" pitchFamily="34" charset="0"/>
              </a:rPr>
              <a:t>Usability</a:t>
            </a:r>
            <a:r>
              <a:rPr lang="en-US" b="0" i="0" u="none" strike="noStrike" dirty="0">
                <a:solidFill>
                  <a:srgbClr val="FFFFFF"/>
                </a:solidFill>
                <a:effectLst/>
                <a:latin typeface="Segoe UI Light" panose="020B0502040204020203" pitchFamily="34" charset="0"/>
                <a:cs typeface="Segoe UI Light" panose="020B0502040204020203" pitchFamily="34" charset="0"/>
              </a:rPr>
              <a:t>: How easy is it for users to use your product</a:t>
            </a:r>
          </a:p>
          <a:p>
            <a:pPr marL="342900" indent="-342900" rtl="0" fontAlgn="base">
              <a:spcBef>
                <a:spcPts val="0"/>
              </a:spcBef>
              <a:spcAft>
                <a:spcPts val="0"/>
              </a:spcAft>
              <a:buFont typeface="+mj-lt"/>
              <a:buAutoNum type="arabicPeriod"/>
            </a:pPr>
            <a:endParaRPr lang="en-US" b="0" i="0" u="none" strike="noStrike" dirty="0">
              <a:solidFill>
                <a:srgbClr val="FFFFFF"/>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mj-lt"/>
              <a:buAutoNum type="arabicPeriod"/>
            </a:pPr>
            <a:r>
              <a:rPr lang="en-US" b="1" i="0" u="none" strike="noStrike" dirty="0">
                <a:solidFill>
                  <a:srgbClr val="FFFFFF"/>
                </a:solidFill>
                <a:effectLst/>
                <a:latin typeface="Segoe UI Light" panose="020B0502040204020203" pitchFamily="34" charset="0"/>
                <a:cs typeface="Segoe UI Light" panose="020B0502040204020203" pitchFamily="34" charset="0"/>
              </a:rPr>
              <a:t>Conversion Rate</a:t>
            </a:r>
            <a:r>
              <a:rPr lang="en-US" b="0" i="0" u="none" strike="noStrike" dirty="0">
                <a:solidFill>
                  <a:srgbClr val="FFFFFF"/>
                </a:solidFill>
                <a:effectLst/>
                <a:latin typeface="Segoe UI Light" panose="020B0502040204020203" pitchFamily="34" charset="0"/>
                <a:cs typeface="Segoe UI Light" panose="020B0502040204020203" pitchFamily="34" charset="0"/>
              </a:rPr>
              <a:t>: Percentage of users who completed a desired action</a:t>
            </a:r>
          </a:p>
          <a:p>
            <a:pPr marL="342900" indent="-342900" rtl="0" fontAlgn="base">
              <a:spcBef>
                <a:spcPts val="0"/>
              </a:spcBef>
              <a:spcAft>
                <a:spcPts val="0"/>
              </a:spcAft>
              <a:buFont typeface="+mj-lt"/>
              <a:buAutoNum type="arabicPeriod"/>
            </a:pPr>
            <a:endParaRPr lang="en-US" b="0" i="0" u="none" strike="noStrike" dirty="0">
              <a:solidFill>
                <a:srgbClr val="FFFFFF"/>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mj-lt"/>
              <a:buAutoNum type="arabicPeriod"/>
            </a:pPr>
            <a:r>
              <a:rPr lang="en-US" b="1" i="0" u="none" strike="noStrike" dirty="0">
                <a:solidFill>
                  <a:srgbClr val="FFFFFF"/>
                </a:solidFill>
                <a:effectLst/>
                <a:latin typeface="Segoe UI Light" panose="020B0502040204020203" pitchFamily="34" charset="0"/>
                <a:cs typeface="Segoe UI Light" panose="020B0502040204020203" pitchFamily="34" charset="0"/>
              </a:rPr>
              <a:t>Retention Rate</a:t>
            </a:r>
            <a:r>
              <a:rPr lang="en-US" b="0" i="0" u="none" strike="noStrike" dirty="0">
                <a:solidFill>
                  <a:srgbClr val="FFFFFF"/>
                </a:solidFill>
                <a:effectLst/>
                <a:latin typeface="Segoe UI Light" panose="020B0502040204020203" pitchFamily="34" charset="0"/>
                <a:cs typeface="Segoe UI Light" panose="020B0502040204020203" pitchFamily="34" charset="0"/>
              </a:rPr>
              <a:t>: Percentage of returning users after initial visit</a:t>
            </a:r>
          </a:p>
          <a:p>
            <a:pPr marL="342900" indent="-342900" rtl="0" fontAlgn="base">
              <a:spcBef>
                <a:spcPts val="0"/>
              </a:spcBef>
              <a:spcAft>
                <a:spcPts val="0"/>
              </a:spcAft>
              <a:buFont typeface="+mj-lt"/>
              <a:buAutoNum type="arabicPeriod"/>
            </a:pPr>
            <a:endParaRPr lang="en-US" b="0" i="0" u="none" strike="noStrike" dirty="0">
              <a:solidFill>
                <a:srgbClr val="FFFFFF"/>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mj-lt"/>
              <a:buAutoNum type="arabicPeriod"/>
            </a:pPr>
            <a:r>
              <a:rPr lang="en-US" b="1" i="0" u="none" strike="noStrike" dirty="0">
                <a:solidFill>
                  <a:srgbClr val="FFFFFF"/>
                </a:solidFill>
                <a:effectLst/>
                <a:latin typeface="Segoe UI Light" panose="020B0502040204020203" pitchFamily="34" charset="0"/>
                <a:cs typeface="Segoe UI Light" panose="020B0502040204020203" pitchFamily="34" charset="0"/>
              </a:rPr>
              <a:t>Error Rate</a:t>
            </a:r>
            <a:r>
              <a:rPr lang="en-US" b="0" i="0" u="none" strike="noStrike" dirty="0">
                <a:solidFill>
                  <a:srgbClr val="FFFFFF"/>
                </a:solidFill>
                <a:effectLst/>
                <a:latin typeface="Segoe UI Light" panose="020B0502040204020203" pitchFamily="34" charset="0"/>
                <a:cs typeface="Segoe UI Light" panose="020B0502040204020203" pitchFamily="34" charset="0"/>
              </a:rPr>
              <a:t>: Number of errors encountered while using product</a:t>
            </a:r>
          </a:p>
          <a:p>
            <a:pPr marL="342900" indent="-342900" rtl="0" fontAlgn="base">
              <a:spcBef>
                <a:spcPts val="0"/>
              </a:spcBef>
              <a:spcAft>
                <a:spcPts val="0"/>
              </a:spcAft>
              <a:buFont typeface="+mj-lt"/>
              <a:buAutoNum type="arabicPeriod"/>
            </a:pPr>
            <a:endParaRPr lang="en-US" b="0" i="0" u="none" strike="noStrike" dirty="0">
              <a:solidFill>
                <a:srgbClr val="FFFFFF"/>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mj-lt"/>
              <a:buAutoNum type="arabicPeriod"/>
            </a:pPr>
            <a:r>
              <a:rPr lang="en-US" b="1" i="0" u="none" strike="noStrike" dirty="0">
                <a:solidFill>
                  <a:srgbClr val="FFFFFF"/>
                </a:solidFill>
                <a:effectLst/>
                <a:latin typeface="Segoe UI Light" panose="020B0502040204020203" pitchFamily="34" charset="0"/>
                <a:cs typeface="Segoe UI Light" panose="020B0502040204020203" pitchFamily="34" charset="0"/>
              </a:rPr>
              <a:t>Loading Time</a:t>
            </a:r>
            <a:r>
              <a:rPr lang="en-US" b="0" i="0" u="none" strike="noStrike" dirty="0">
                <a:solidFill>
                  <a:srgbClr val="FFFFFF"/>
                </a:solidFill>
                <a:effectLst/>
                <a:latin typeface="Segoe UI Light" panose="020B0502040204020203" pitchFamily="34" charset="0"/>
                <a:cs typeface="Segoe UI Light" panose="020B0502040204020203" pitchFamily="34" charset="0"/>
              </a:rPr>
              <a:t>: Keep track of loading times for optimization of user experience</a:t>
            </a:r>
          </a:p>
          <a:p>
            <a:pPr marL="342900" indent="-342900" rtl="0" fontAlgn="base">
              <a:spcBef>
                <a:spcPts val="0"/>
              </a:spcBef>
              <a:spcAft>
                <a:spcPts val="0"/>
              </a:spcAft>
              <a:buFont typeface="+mj-lt"/>
              <a:buAutoNum type="arabicPeriod"/>
            </a:pPr>
            <a:endParaRPr lang="en-US" b="0" i="0" u="none" strike="noStrike" dirty="0">
              <a:solidFill>
                <a:srgbClr val="FFFFFF"/>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0"/>
              </a:spcAft>
              <a:buFont typeface="+mj-lt"/>
              <a:buAutoNum type="arabicPeriod"/>
            </a:pPr>
            <a:r>
              <a:rPr lang="en-US" b="1" i="0" u="none" strike="noStrike" dirty="0">
                <a:solidFill>
                  <a:srgbClr val="FFFFFF"/>
                </a:solidFill>
                <a:effectLst/>
                <a:latin typeface="Segoe UI Light" panose="020B0502040204020203" pitchFamily="34" charset="0"/>
                <a:cs typeface="Segoe UI Light" panose="020B0502040204020203" pitchFamily="34" charset="0"/>
              </a:rPr>
              <a:t>Navigation</a:t>
            </a:r>
            <a:r>
              <a:rPr lang="en-US" b="0" i="0" u="none" strike="noStrike" dirty="0">
                <a:solidFill>
                  <a:srgbClr val="FFFFFF"/>
                </a:solidFill>
                <a:effectLst/>
                <a:latin typeface="Segoe UI Light" panose="020B0502040204020203" pitchFamily="34" charset="0"/>
                <a:cs typeface="Segoe UI Light" panose="020B0502040204020203" pitchFamily="34" charset="0"/>
              </a:rPr>
              <a:t>: Measure how user-friendly the product navigation is</a:t>
            </a:r>
          </a:p>
          <a:p>
            <a:pPr marL="342900" indent="-342900" rtl="0" fontAlgn="base">
              <a:spcBef>
                <a:spcPts val="0"/>
              </a:spcBef>
              <a:spcAft>
                <a:spcPts val="0"/>
              </a:spcAft>
              <a:buFont typeface="+mj-lt"/>
              <a:buAutoNum type="arabicPeriod"/>
            </a:pPr>
            <a:endParaRPr lang="en-US" b="0" i="0" u="none" strike="noStrike" dirty="0">
              <a:solidFill>
                <a:srgbClr val="FFFFFF"/>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mj-lt"/>
              <a:buAutoNum type="arabicPeriod"/>
            </a:pPr>
            <a:r>
              <a:rPr lang="en-US" b="1" i="0" u="none" strike="noStrike" dirty="0">
                <a:solidFill>
                  <a:srgbClr val="FFFFFF"/>
                </a:solidFill>
                <a:effectLst/>
                <a:latin typeface="Segoe UI Light" panose="020B0502040204020203" pitchFamily="34" charset="0"/>
                <a:cs typeface="Segoe UI Light" panose="020B0502040204020203" pitchFamily="34" charset="0"/>
              </a:rPr>
              <a:t>Accessibility</a:t>
            </a:r>
            <a:r>
              <a:rPr lang="en-US" b="0" i="0" u="none" strike="noStrike" dirty="0">
                <a:solidFill>
                  <a:srgbClr val="FFFFFF"/>
                </a:solidFill>
                <a:effectLst/>
                <a:latin typeface="Segoe UI Light" panose="020B0502040204020203" pitchFamily="34" charset="0"/>
                <a:cs typeface="Segoe UI Light" panose="020B0502040204020203" pitchFamily="34" charset="0"/>
              </a:rPr>
              <a:t>: Ability to be used by people of all abilities</a:t>
            </a:r>
          </a:p>
          <a:p>
            <a:pPr rtl="0">
              <a:spcBef>
                <a:spcPts val="0"/>
              </a:spcBef>
              <a:spcAft>
                <a:spcPts val="1200"/>
              </a:spcAft>
            </a:pP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https://medium.com/kubo/10-crucial-ui-ux-metrics-every-start-up-should-be-tracking-ee6f87af693a</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1223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80851-5FEB-4358-4781-F721EE51C3D8}"/>
              </a:ext>
            </a:extLst>
          </p:cNvPr>
          <p:cNvSpPr/>
          <p:nvPr/>
        </p:nvSpPr>
        <p:spPr>
          <a:xfrm>
            <a:off x="11460479" y="-1282"/>
            <a:ext cx="731521"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6" name="Rectangle 5">
            <a:extLst>
              <a:ext uri="{FF2B5EF4-FFF2-40B4-BE49-F238E27FC236}">
                <a16:creationId xmlns:a16="http://schemas.microsoft.com/office/drawing/2014/main" id="{092354E9-A4C7-C44D-A0FE-3A4A3DF392FC}"/>
              </a:ext>
            </a:extLst>
          </p:cNvPr>
          <p:cNvSpPr/>
          <p:nvPr/>
        </p:nvSpPr>
        <p:spPr>
          <a:xfrm>
            <a:off x="734865" y="0"/>
            <a:ext cx="10725614"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A8A1B0A6-AF02-D323-B166-14FD0A50F5CD}"/>
              </a:ext>
            </a:extLst>
          </p:cNvPr>
          <p:cNvSpPr/>
          <p:nvPr/>
        </p:nvSpPr>
        <p:spPr>
          <a:xfrm>
            <a:off x="0" y="-1282"/>
            <a:ext cx="739916"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972589" y="126814"/>
            <a:ext cx="10519500" cy="6601807"/>
          </a:xfrm>
          <a:prstGeom prst="rect">
            <a:avLst/>
          </a:prstGeom>
          <a:noFill/>
        </p:spPr>
        <p:txBody>
          <a:bodyPr wrap="square" rtlCol="0">
            <a:spAutoFit/>
          </a:bodyPr>
          <a:lstStyle/>
          <a:p>
            <a:pPr rtl="0">
              <a:spcBef>
                <a:spcPts val="0"/>
              </a:spcBef>
              <a:spcAft>
                <a:spcPts val="1200"/>
              </a:spcAft>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Testing:</a:t>
            </a:r>
            <a:endParaRPr lang="en-US" sz="3200" b="1" dirty="0">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 Testing is done by combining information from user responses to prototypes, as well as experiences from earlier product iterations.</a:t>
            </a:r>
            <a:endParaRPr lang="en-US" sz="2000" b="0" dirty="0">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2400" b="1" i="0" u="none" strike="noStrike" dirty="0">
                <a:solidFill>
                  <a:srgbClr val="FFFFFF"/>
                </a:solidFill>
                <a:effectLst/>
                <a:latin typeface="Segoe UI Light" panose="020B0502040204020203" pitchFamily="34" charset="0"/>
                <a:cs typeface="Segoe UI Light" panose="020B0502040204020203" pitchFamily="34" charset="0"/>
              </a:rPr>
              <a:t>7 types of product testing methods are:</a:t>
            </a:r>
            <a:endParaRPr lang="en-US" sz="2400" b="1" dirty="0">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Concept validation</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 Asking real and potential users to respond to early product design and hypotheses.</a:t>
            </a: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Usability task analysis</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 Checking whether users can complete key tasks on the product without hitches.</a:t>
            </a: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First-click testing</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 Teams observe users to see where they click first on an interface to complete certain tasks.</a:t>
            </a: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Card sorting</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 Tests the design, usability, and information architecture of the product page.</a:t>
            </a: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Tree testing</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 Ask participants to do specific tasks on a pared-down product map, to analyze product experience.</a:t>
            </a: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User feedback</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 Open-ended research method for direct feedback about overall user experience.</a:t>
            </a:r>
          </a:p>
          <a:p>
            <a:pPr marL="457200" indent="-457200" rtl="0" fontAlgn="base">
              <a:spcBef>
                <a:spcPts val="0"/>
              </a:spcBef>
              <a:spcAft>
                <a:spcPts val="120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Split testing</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 Performing multivariate tests on controlled groups to try different design combinations, and analyze to which designs users respond best</a:t>
            </a:r>
          </a:p>
          <a:p>
            <a:pPr rtl="0">
              <a:spcBef>
                <a:spcPts val="0"/>
              </a:spcBef>
              <a:spcAft>
                <a:spcPts val="1200"/>
              </a:spcAft>
            </a:pP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https://www.hotjar.com/product-design/testing-methods/</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8763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80851-5FEB-4358-4781-F721EE51C3D8}"/>
              </a:ext>
            </a:extLst>
          </p:cNvPr>
          <p:cNvSpPr/>
          <p:nvPr/>
        </p:nvSpPr>
        <p:spPr>
          <a:xfrm>
            <a:off x="11460479" y="0"/>
            <a:ext cx="731521"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6" name="Rectangle 5">
            <a:extLst>
              <a:ext uri="{FF2B5EF4-FFF2-40B4-BE49-F238E27FC236}">
                <a16:creationId xmlns:a16="http://schemas.microsoft.com/office/drawing/2014/main" id="{092354E9-A4C7-C44D-A0FE-3A4A3DF392FC}"/>
              </a:ext>
            </a:extLst>
          </p:cNvPr>
          <p:cNvSpPr/>
          <p:nvPr/>
        </p:nvSpPr>
        <p:spPr>
          <a:xfrm>
            <a:off x="734865" y="0"/>
            <a:ext cx="10757224"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A8A1B0A6-AF02-D323-B166-14FD0A50F5CD}"/>
              </a:ext>
            </a:extLst>
          </p:cNvPr>
          <p:cNvSpPr/>
          <p:nvPr/>
        </p:nvSpPr>
        <p:spPr>
          <a:xfrm>
            <a:off x="0" y="0"/>
            <a:ext cx="739916" cy="686924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922395" y="996283"/>
            <a:ext cx="10036884" cy="5463034"/>
          </a:xfrm>
          <a:prstGeom prst="rect">
            <a:avLst/>
          </a:prstGeom>
          <a:noFill/>
        </p:spPr>
        <p:txBody>
          <a:bodyPr wrap="square" rtlCol="0">
            <a:spAutoFit/>
          </a:bodyPr>
          <a:lstStyle/>
          <a:p>
            <a:pPr rtl="0">
              <a:spcBef>
                <a:spcPts val="0"/>
              </a:spcBef>
              <a:spcAft>
                <a:spcPts val="1200"/>
              </a:spcAft>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Usability Testing</a:t>
            </a:r>
            <a:endParaRPr lang="en-US" sz="3200" b="1" dirty="0">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Usability Testing is the practice of testing how easy a design is to use with a group of representative users. Chief objectives are:</a:t>
            </a:r>
            <a:endParaRPr lang="en-US" sz="2000" b="0" dirty="0">
              <a:effectLst/>
              <a:latin typeface="Segoe UI Light" panose="020B0502040204020203" pitchFamily="34" charset="0"/>
              <a:cs typeface="Segoe UI Light" panose="020B0502040204020203" pitchFamily="34" charset="0"/>
            </a:endParaRPr>
          </a:p>
          <a:p>
            <a:pPr rtl="0" fontAlgn="base">
              <a:spcBef>
                <a:spcPts val="0"/>
              </a:spcBef>
              <a:spcAft>
                <a:spcPts val="0"/>
              </a:spcAft>
              <a:buFont typeface="+mj-lt"/>
              <a:buAutoNum type="arabicPeriod"/>
            </a:pPr>
            <a:endParaRPr lang="en-US" sz="2000" i="0" u="none" strike="noStrike" dirty="0">
              <a:solidFill>
                <a:srgbClr val="FFFFFF"/>
              </a:solidFill>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Determine whether testers can complete tasks successfully and independently.</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Assess their performance and mental state as they try to complete tasks, to see how well your design works.</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See how much users enjoy using it.</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Identify problems and their severity.</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Find solutions.</a:t>
            </a: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https://www.interaction-design.org/literature/topics/usability-testing</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5347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0724385"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10725910" y="0"/>
            <a:ext cx="731521"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49267" y="763794"/>
            <a:ext cx="10036884" cy="1692771"/>
          </a:xfrm>
          <a:prstGeom prst="rect">
            <a:avLst/>
          </a:prstGeom>
          <a:noFill/>
        </p:spPr>
        <p:txBody>
          <a:bodyPr wrap="square" rtlCol="0">
            <a:spAutoFit/>
          </a:bodyPr>
          <a:lstStyle/>
          <a:p>
            <a:r>
              <a:rPr lang="en-US" sz="3200" b="1" dirty="0">
                <a:solidFill>
                  <a:schemeClr val="bg1"/>
                </a:solidFill>
                <a:latin typeface="Segoe UI Light" panose="020B0502040204020203" pitchFamily="34" charset="0"/>
                <a:cs typeface="Segoe UI Light" panose="020B0502040204020203" pitchFamily="34" charset="0"/>
              </a:rPr>
              <a:t>What is HCI?</a:t>
            </a:r>
          </a:p>
          <a:p>
            <a:endParaRPr lang="en-US" dirty="0">
              <a:solidFill>
                <a:schemeClr val="bg1"/>
              </a:solidFill>
              <a:latin typeface="Segoe UI Light" panose="020B0502040204020203" pitchFamily="34" charset="0"/>
              <a:cs typeface="Segoe UI Light" panose="020B0502040204020203" pitchFamily="34" charset="0"/>
            </a:endParaRPr>
          </a:p>
          <a:p>
            <a:endParaRPr lang="en-US" dirty="0">
              <a:solidFill>
                <a:schemeClr val="bg1"/>
              </a:solidFill>
              <a:latin typeface="Segoe UI Light" panose="020B0502040204020203" pitchFamily="34" charset="0"/>
              <a:cs typeface="Segoe UI Light" panose="020B0502040204020203" pitchFamily="34" charset="0"/>
            </a:endParaRPr>
          </a:p>
          <a:p>
            <a:endParaRPr lang="en-US" dirty="0">
              <a:solidFill>
                <a:schemeClr val="bg1"/>
              </a:solidFill>
              <a:latin typeface="Segoe UI Light" panose="020B0502040204020203" pitchFamily="34" charset="0"/>
              <a:cs typeface="Segoe UI Light" panose="020B0502040204020203" pitchFamily="34" charset="0"/>
            </a:endParaRPr>
          </a:p>
          <a:p>
            <a:endParaRPr lang="en-US" dirty="0">
              <a:solidFill>
                <a:schemeClr val="bg1"/>
              </a:solidFill>
              <a:latin typeface="Segoe UI Light" panose="020B0502040204020203" pitchFamily="34" charset="0"/>
              <a:cs typeface="Segoe UI Light" panose="020B0502040204020203" pitchFamily="34" charset="0"/>
            </a:endParaRPr>
          </a:p>
        </p:txBody>
      </p:sp>
      <p:pic>
        <p:nvPicPr>
          <p:cNvPr id="1026" name="Picture 2">
            <a:extLst>
              <a:ext uri="{FF2B5EF4-FFF2-40B4-BE49-F238E27FC236}">
                <a16:creationId xmlns:a16="http://schemas.microsoft.com/office/drawing/2014/main" id="{C2454EA0-5B45-92A8-8312-3F647B524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320" y="0"/>
            <a:ext cx="7520023" cy="688834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4" action="ppaction://hlinksldjump"/>
            <a:extLst>
              <a:ext uri="{FF2B5EF4-FFF2-40B4-BE49-F238E27FC236}">
                <a16:creationId xmlns:a16="http://schemas.microsoft.com/office/drawing/2014/main" id="{D6BF0E62-EC17-2CB5-3FDB-7018C4A5134E}"/>
              </a:ext>
            </a:extLst>
          </p:cNvPr>
          <p:cNvSpPr/>
          <p:nvPr/>
        </p:nvSpPr>
        <p:spPr>
          <a:xfrm>
            <a:off x="11492089" y="99146"/>
            <a:ext cx="587022" cy="578188"/>
          </a:xfrm>
          <a:prstGeom prst="ellipse">
            <a:avLst/>
          </a:prstGeom>
          <a:blipFill dpi="0" rotWithShape="1">
            <a:blip r:embed="rId5">
              <a:extLst>
                <a:ext uri="{BEBA8EAE-BF5A-486C-A8C5-ECC9F3942E4B}">
                  <a14:imgProps xmlns:a14="http://schemas.microsoft.com/office/drawing/2010/main">
                    <a14:imgLayer r:embed="rId6">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6843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80851-5FEB-4358-4781-F721EE51C3D8}"/>
              </a:ext>
            </a:extLst>
          </p:cNvPr>
          <p:cNvSpPr/>
          <p:nvPr/>
        </p:nvSpPr>
        <p:spPr>
          <a:xfrm>
            <a:off x="11460479" y="-1282"/>
            <a:ext cx="731521"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6" name="Rectangle 5">
            <a:extLst>
              <a:ext uri="{FF2B5EF4-FFF2-40B4-BE49-F238E27FC236}">
                <a16:creationId xmlns:a16="http://schemas.microsoft.com/office/drawing/2014/main" id="{092354E9-A4C7-C44D-A0FE-3A4A3DF392FC}"/>
              </a:ext>
            </a:extLst>
          </p:cNvPr>
          <p:cNvSpPr/>
          <p:nvPr/>
        </p:nvSpPr>
        <p:spPr>
          <a:xfrm>
            <a:off x="734865" y="0"/>
            <a:ext cx="10725614"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A8A1B0A6-AF02-D323-B166-14FD0A50F5CD}"/>
              </a:ext>
            </a:extLst>
          </p:cNvPr>
          <p:cNvSpPr/>
          <p:nvPr/>
        </p:nvSpPr>
        <p:spPr>
          <a:xfrm>
            <a:off x="0" y="-1282"/>
            <a:ext cx="739916"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924452" y="126269"/>
            <a:ext cx="10592472" cy="6632585"/>
          </a:xfrm>
          <a:prstGeom prst="rect">
            <a:avLst/>
          </a:prstGeom>
          <a:noFill/>
        </p:spPr>
        <p:txBody>
          <a:bodyPr wrap="square" rtlCol="0">
            <a:spAutoFit/>
          </a:bodyPr>
          <a:lstStyle/>
          <a:p>
            <a:pPr rtl="0">
              <a:spcBef>
                <a:spcPts val="0"/>
              </a:spcBef>
              <a:spcAft>
                <a:spcPts val="1200"/>
              </a:spcAft>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How to make a usability testing work best:</a:t>
            </a:r>
            <a:endParaRPr lang="en-US" sz="3200" b="1" dirty="0">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a:pPr>
            <a:r>
              <a:rPr lang="en-US" sz="2400" b="1" i="0" u="none" strike="noStrike" dirty="0">
                <a:solidFill>
                  <a:srgbClr val="FFFFFF"/>
                </a:solidFill>
                <a:effectLst/>
                <a:latin typeface="Segoe UI Light" panose="020B0502040204020203" pitchFamily="34" charset="0"/>
                <a:cs typeface="Segoe UI Light" panose="020B0502040204020203" pitchFamily="34" charset="0"/>
              </a:rPr>
              <a:t>Plan</a:t>
            </a:r>
          </a:p>
          <a:p>
            <a:pPr marL="914400" indent="-457200" rtl="0">
              <a:spcBef>
                <a:spcPts val="0"/>
              </a:spcBef>
              <a:spcAft>
                <a:spcPts val="1200"/>
              </a:spcAft>
              <a:buFont typeface="+mj-lt"/>
              <a:buAutoNum type="alphaL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Define what you want to test : Have a clear aspect of design to test</a:t>
            </a:r>
            <a:endParaRPr lang="en-US" sz="2000" b="0" dirty="0">
              <a:effectLst/>
              <a:latin typeface="Segoe UI Light" panose="020B0502040204020203" pitchFamily="34" charset="0"/>
              <a:cs typeface="Segoe UI Light" panose="020B0502040204020203" pitchFamily="34" charset="0"/>
            </a:endParaRPr>
          </a:p>
          <a:p>
            <a:pPr marL="914400" indent="-457200" rtl="0">
              <a:spcBef>
                <a:spcPts val="0"/>
              </a:spcBef>
              <a:spcAft>
                <a:spcPts val="1200"/>
              </a:spcAft>
              <a:buFont typeface="+mj-lt"/>
              <a:buAutoNum type="alphaL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Decide how to conduct your test: Determine scope of test, methods of testing, and stick to it</a:t>
            </a:r>
          </a:p>
          <a:p>
            <a:pPr marL="914400" indent="-457200" rtl="0">
              <a:spcBef>
                <a:spcPts val="0"/>
              </a:spcBef>
              <a:spcAft>
                <a:spcPts val="1200"/>
              </a:spcAft>
              <a:buFont typeface="+mj-lt"/>
              <a:buAutoNum type="alphaLcPeriod"/>
            </a:pPr>
            <a:endParaRPr lang="en-US" sz="2000" b="0" dirty="0">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startAt="2"/>
            </a:pPr>
            <a:r>
              <a:rPr lang="en-US" sz="2400" b="1" i="0" u="none" strike="noStrike" dirty="0">
                <a:solidFill>
                  <a:srgbClr val="FFFFFF"/>
                </a:solidFill>
                <a:effectLst/>
                <a:latin typeface="Segoe UI Light" panose="020B0502040204020203" pitchFamily="34" charset="0"/>
                <a:cs typeface="Segoe UI Light" panose="020B0502040204020203" pitchFamily="34" charset="0"/>
              </a:rPr>
              <a:t>Set user tasks</a:t>
            </a:r>
          </a:p>
          <a:p>
            <a:pPr marL="457200"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a. Prioritize most important tasks to meet objectives</a:t>
            </a:r>
            <a:endParaRPr lang="en-US" sz="2000" b="0" dirty="0">
              <a:effectLst/>
              <a:latin typeface="Segoe UI Light" panose="020B0502040204020203" pitchFamily="34" charset="0"/>
              <a:cs typeface="Segoe UI Light" panose="020B0502040204020203" pitchFamily="34" charset="0"/>
            </a:endParaRPr>
          </a:p>
          <a:p>
            <a:pPr marL="457200"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b. Clearly define tasks with realistic goals</a:t>
            </a:r>
            <a:endParaRPr lang="en-US" sz="2000" b="0" dirty="0">
              <a:effectLst/>
              <a:latin typeface="Segoe UI Light" panose="020B0502040204020203" pitchFamily="34" charset="0"/>
              <a:cs typeface="Segoe UI Light" panose="020B0502040204020203" pitchFamily="34" charset="0"/>
            </a:endParaRPr>
          </a:p>
          <a:p>
            <a:pPr marL="457200"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c. Create scenarios where users can try to use design naturally</a:t>
            </a:r>
          </a:p>
          <a:p>
            <a:pPr marL="457200" rtl="0">
              <a:spcBef>
                <a:spcPts val="0"/>
              </a:spcBef>
              <a:spcAft>
                <a:spcPts val="1200"/>
              </a:spcAft>
            </a:pPr>
            <a:endParaRPr lang="en-US" sz="2000" b="0" dirty="0">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startAt="3"/>
            </a:pPr>
            <a:r>
              <a:rPr lang="en-US" sz="2400" b="1" i="0" u="none" strike="noStrike" dirty="0">
                <a:solidFill>
                  <a:srgbClr val="FFFFFF"/>
                </a:solidFill>
                <a:effectLst/>
                <a:latin typeface="Segoe UI Light" panose="020B0502040204020203" pitchFamily="34" charset="0"/>
                <a:cs typeface="Segoe UI Light" panose="020B0502040204020203" pitchFamily="34" charset="0"/>
              </a:rPr>
              <a:t>Recruit testers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which are part of your target group</a:t>
            </a:r>
          </a:p>
          <a:p>
            <a:pPr rtl="0" fontAlgn="base">
              <a:spcBef>
                <a:spcPts val="0"/>
              </a:spcBef>
              <a:spcAft>
                <a:spcPts val="0"/>
              </a:spcAft>
              <a:buFont typeface="+mj-lt"/>
              <a:buAutoNum type="arabicPeriod" startAt="3"/>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startAt="4"/>
            </a:pPr>
            <a:r>
              <a:rPr lang="en-US" sz="2400" b="1" i="0" u="none" strike="noStrike" dirty="0">
                <a:solidFill>
                  <a:srgbClr val="FFFFFF"/>
                </a:solidFill>
                <a:effectLst/>
                <a:latin typeface="Segoe UI Light" panose="020B0502040204020203" pitchFamily="34" charset="0"/>
                <a:cs typeface="Segoe UI Light" panose="020B0502040204020203" pitchFamily="34" charset="0"/>
              </a:rPr>
              <a:t>Facilitate testing</a:t>
            </a:r>
            <a:r>
              <a:rPr lang="en-US" sz="2400" b="0" i="0" u="none" strike="noStrike" dirty="0">
                <a:solidFill>
                  <a:srgbClr val="FFFFFF"/>
                </a:solidFill>
                <a:effectLst/>
                <a:latin typeface="Segoe UI Light" panose="020B0502040204020203" pitchFamily="34" charset="0"/>
                <a:cs typeface="Segoe UI Light" panose="020B0502040204020203" pitchFamily="34" charset="0"/>
              </a:rPr>
              <a:t>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in a suitable environment, observe and interview users, and notice issues</a:t>
            </a:r>
          </a:p>
          <a:p>
            <a:pPr rtl="0">
              <a:spcBef>
                <a:spcPts val="0"/>
              </a:spcBef>
              <a:spcAft>
                <a:spcPts val="1200"/>
              </a:spcAft>
            </a:pP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https://www.interaction-design.org/literature/topics/usability-testing</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4174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80851-5FEB-4358-4781-F721EE51C3D8}"/>
              </a:ext>
            </a:extLst>
          </p:cNvPr>
          <p:cNvSpPr/>
          <p:nvPr/>
        </p:nvSpPr>
        <p:spPr>
          <a:xfrm>
            <a:off x="1466386" y="0"/>
            <a:ext cx="10725614"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6" name="Rectangle 5">
            <a:extLst>
              <a:ext uri="{FF2B5EF4-FFF2-40B4-BE49-F238E27FC236}">
                <a16:creationId xmlns:a16="http://schemas.microsoft.com/office/drawing/2014/main" id="{092354E9-A4C7-C44D-A0FE-3A4A3DF392FC}"/>
              </a:ext>
            </a:extLst>
          </p:cNvPr>
          <p:cNvSpPr/>
          <p:nvPr/>
        </p:nvSpPr>
        <p:spPr>
          <a:xfrm>
            <a:off x="734865" y="0"/>
            <a:ext cx="731521"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A8A1B0A6-AF02-D323-B166-14FD0A50F5CD}"/>
              </a:ext>
            </a:extLst>
          </p:cNvPr>
          <p:cNvSpPr/>
          <p:nvPr/>
        </p:nvSpPr>
        <p:spPr>
          <a:xfrm>
            <a:off x="0" y="-1282"/>
            <a:ext cx="739916"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1582091" y="162578"/>
            <a:ext cx="10036884" cy="6694140"/>
          </a:xfrm>
          <a:prstGeom prst="rect">
            <a:avLst/>
          </a:prstGeom>
          <a:noFill/>
        </p:spPr>
        <p:txBody>
          <a:bodyPr wrap="square" rtlCol="0">
            <a:spAutoFit/>
          </a:bodyPr>
          <a:lstStyle/>
          <a:p>
            <a:pPr rtl="0">
              <a:spcBef>
                <a:spcPts val="0"/>
              </a:spcBef>
              <a:spcAft>
                <a:spcPts val="0"/>
              </a:spcAft>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Iterative Design</a:t>
            </a:r>
            <a:endParaRPr lang="en-US" sz="3200" b="1" dirty="0">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2000" b="0" i="0" u="none" strike="noStrike" dirty="0">
                <a:solidFill>
                  <a:srgbClr val="FFFFFF"/>
                </a:solidFill>
                <a:effectLst/>
                <a:latin typeface="Segoe UI Light" panose="020B0502040204020203" pitchFamily="34" charset="0"/>
                <a:cs typeface="Segoe UI Light" panose="020B0502040204020203" pitchFamily="34" charset="0"/>
              </a:rPr>
              <a:t>Iterating a design helps refine a product, by including user feedback and testing into consideration. Design, testing, analysis, and redesign are conducted iteratively to help the product evolve into a better version of itself.</a:t>
            </a:r>
            <a:endParaRPr lang="en-US" sz="2000" b="0" dirty="0">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2000" b="0" i="0" u="none" strike="noStrike" dirty="0">
                <a:solidFill>
                  <a:srgbClr val="FFFFFF"/>
                </a:solidFill>
                <a:effectLst/>
                <a:latin typeface="Segoe UI Light" panose="020B0502040204020203" pitchFamily="34" charset="0"/>
                <a:cs typeface="Segoe UI Light" panose="020B0502040204020203" pitchFamily="34" charset="0"/>
              </a:rPr>
              <a:t>There are five key steps in iterative design:</a:t>
            </a:r>
            <a:endParaRPr lang="en-US" sz="2000" b="0" dirty="0">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Prototype creation: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Creation of simple representation of product to test main functionalities</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User testing and feedback: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Prototype is tested by users, and feedback is recorded</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Analysis of results: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Feedbacks from users are analyzed</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Redesign: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Design is refined from these feedbacks to improve user experience</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a:pPr>
            <a:r>
              <a:rPr lang="en-US" sz="2000" b="1" i="0" u="none" strike="noStrike" dirty="0">
                <a:solidFill>
                  <a:srgbClr val="FFFFFF"/>
                </a:solidFill>
                <a:effectLst/>
                <a:latin typeface="Segoe UI Light" panose="020B0502040204020203" pitchFamily="34" charset="0"/>
                <a:cs typeface="Segoe UI Light" panose="020B0502040204020203" pitchFamily="34" charset="0"/>
              </a:rPr>
              <a:t>Repeat testing and feedback: </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After redesign, the product is tested again with users. The cycle continues</a:t>
            </a: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https://www.thedesignership.com/blog/a-complete-guide-to-primary-and-secondary-research-in-ux</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905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white flower&#10;&#10;Description automatically generated">
            <a:extLst>
              <a:ext uri="{FF2B5EF4-FFF2-40B4-BE49-F238E27FC236}">
                <a16:creationId xmlns:a16="http://schemas.microsoft.com/office/drawing/2014/main" id="{F7352896-2273-99AC-5DCF-617E5098D530}"/>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descr="A black screen with white text&#10;&#10;Description automatically generated">
            <a:extLst>
              <a:ext uri="{FF2B5EF4-FFF2-40B4-BE49-F238E27FC236}">
                <a16:creationId xmlns:a16="http://schemas.microsoft.com/office/drawing/2014/main" id="{73B3ED8E-D6C4-290D-2CCE-5E44D81BD0F5}"/>
              </a:ext>
            </a:extLst>
          </p:cNvPr>
          <p:cNvPicPr>
            <a:picLocks noChangeAspect="1"/>
          </p:cNvPicPr>
          <p:nvPr/>
        </p:nvPicPr>
        <p:blipFill>
          <a:blip r:embed="rId3">
            <a:extLst>
              <a:ext uri="{28A0092B-C50C-407E-A947-70E740481C1C}">
                <a14:useLocalDpi xmlns:a14="http://schemas.microsoft.com/office/drawing/2010/main" val="0"/>
              </a:ext>
            </a:extLst>
          </a:blip>
          <a:srcRect l="16837" t="48178" r="14808" b="48461"/>
          <a:stretch/>
        </p:blipFill>
        <p:spPr>
          <a:xfrm>
            <a:off x="1" y="8466"/>
            <a:ext cx="12192000" cy="241005"/>
          </a:xfrm>
          <a:prstGeom prst="rect">
            <a:avLst/>
          </a:prstGeom>
        </p:spPr>
      </p:pic>
      <p:sp>
        <p:nvSpPr>
          <p:cNvPr id="4" name="Rectangle: Rounded Corners 3">
            <a:extLst>
              <a:ext uri="{FF2B5EF4-FFF2-40B4-BE49-F238E27FC236}">
                <a16:creationId xmlns:a16="http://schemas.microsoft.com/office/drawing/2014/main" id="{6EC7047E-2650-69D4-8E25-DC35D6AB77C9}"/>
              </a:ext>
            </a:extLst>
          </p:cNvPr>
          <p:cNvSpPr/>
          <p:nvPr/>
        </p:nvSpPr>
        <p:spPr>
          <a:xfrm>
            <a:off x="776349" y="5607838"/>
            <a:ext cx="10639302" cy="982980"/>
          </a:xfrm>
          <a:prstGeom prst="roundRect">
            <a:avLst>
              <a:gd name="adj" fmla="val 41086"/>
            </a:avLst>
          </a:prstGeom>
          <a:solidFill>
            <a:schemeClr val="bg2">
              <a:lumMod val="2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extLst>
              <a:ext uri="{FF2B5EF4-FFF2-40B4-BE49-F238E27FC236}">
                <a16:creationId xmlns:a16="http://schemas.microsoft.com/office/drawing/2014/main" id="{8D7ACE42-437A-4A7C-C680-FF38B2AEEEA0}"/>
              </a:ext>
            </a:extLst>
          </p:cNvPr>
          <p:cNvSpPr/>
          <p:nvPr/>
        </p:nvSpPr>
        <p:spPr>
          <a:xfrm>
            <a:off x="1407605" y="5707851"/>
            <a:ext cx="811530" cy="782955"/>
          </a:xfrm>
          <a:prstGeom prst="roundRect">
            <a:avLst>
              <a:gd name="adj" fmla="val 225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6"/>
            <a:extLst>
              <a:ext uri="{FF2B5EF4-FFF2-40B4-BE49-F238E27FC236}">
                <a16:creationId xmlns:a16="http://schemas.microsoft.com/office/drawing/2014/main" id="{4300C9D2-4E3C-070C-E8D8-4A830FC70085}"/>
              </a:ext>
            </a:extLst>
          </p:cNvPr>
          <p:cNvSpPr/>
          <p:nvPr/>
        </p:nvSpPr>
        <p:spPr>
          <a:xfrm>
            <a:off x="4616577" y="5707853"/>
            <a:ext cx="811530" cy="782955"/>
          </a:xfrm>
          <a:prstGeom prst="roundRect">
            <a:avLst>
              <a:gd name="adj" fmla="val 22506"/>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8"/>
            <a:extLst>
              <a:ext uri="{FF2B5EF4-FFF2-40B4-BE49-F238E27FC236}">
                <a16:creationId xmlns:a16="http://schemas.microsoft.com/office/drawing/2014/main" id="{764B0169-1E8F-8527-1142-C5E53990C63C}"/>
              </a:ext>
            </a:extLst>
          </p:cNvPr>
          <p:cNvSpPr/>
          <p:nvPr/>
        </p:nvSpPr>
        <p:spPr>
          <a:xfrm>
            <a:off x="9986772" y="5707853"/>
            <a:ext cx="811530" cy="782955"/>
          </a:xfrm>
          <a:prstGeom prst="roundRect">
            <a:avLst>
              <a:gd name="adj" fmla="val 22506"/>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hlinkClick r:id="rId10"/>
            <a:extLst>
              <a:ext uri="{FF2B5EF4-FFF2-40B4-BE49-F238E27FC236}">
                <a16:creationId xmlns:a16="http://schemas.microsoft.com/office/drawing/2014/main" id="{EB3A5778-929B-A7AA-DE64-28D8D1FF02E7}"/>
              </a:ext>
            </a:extLst>
          </p:cNvPr>
          <p:cNvSpPr/>
          <p:nvPr/>
        </p:nvSpPr>
        <p:spPr>
          <a:xfrm>
            <a:off x="8913876" y="5707854"/>
            <a:ext cx="811530" cy="782955"/>
          </a:xfrm>
          <a:prstGeom prst="roundRect">
            <a:avLst>
              <a:gd name="adj" fmla="val 22506"/>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hlinkClick r:id="rId12"/>
            <a:extLst>
              <a:ext uri="{FF2B5EF4-FFF2-40B4-BE49-F238E27FC236}">
                <a16:creationId xmlns:a16="http://schemas.microsoft.com/office/drawing/2014/main" id="{D5101A04-C8B5-3A83-FBF7-F16E1EAD8924}"/>
              </a:ext>
            </a:extLst>
          </p:cNvPr>
          <p:cNvSpPr/>
          <p:nvPr/>
        </p:nvSpPr>
        <p:spPr>
          <a:xfrm>
            <a:off x="7840980" y="5707855"/>
            <a:ext cx="811530" cy="782955"/>
          </a:xfrm>
          <a:prstGeom prst="roundRect">
            <a:avLst>
              <a:gd name="adj" fmla="val 22506"/>
            </a:avLst>
          </a:prstGeom>
          <a:blipFill dpi="0" rotWithShape="1">
            <a:blip r:embed="rId13">
              <a:extLst>
                <a:ext uri="{96DAC541-7B7A-43D3-8B79-37D633B846F1}">
                  <asvg:svgBlip xmlns:asvg="http://schemas.microsoft.com/office/drawing/2016/SVG/main" r:embed="rId1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hlinkClick r:id="rId15"/>
            <a:extLst>
              <a:ext uri="{FF2B5EF4-FFF2-40B4-BE49-F238E27FC236}">
                <a16:creationId xmlns:a16="http://schemas.microsoft.com/office/drawing/2014/main" id="{F749230F-A299-8A41-6EC0-91817C6573A0}"/>
              </a:ext>
            </a:extLst>
          </p:cNvPr>
          <p:cNvSpPr/>
          <p:nvPr/>
        </p:nvSpPr>
        <p:spPr>
          <a:xfrm>
            <a:off x="6764274" y="5708808"/>
            <a:ext cx="811530" cy="782955"/>
          </a:xfrm>
          <a:prstGeom prst="roundRect">
            <a:avLst>
              <a:gd name="adj" fmla="val 22506"/>
            </a:avLst>
          </a:pr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hlinkClick r:id="rId17"/>
            <a:extLst>
              <a:ext uri="{FF2B5EF4-FFF2-40B4-BE49-F238E27FC236}">
                <a16:creationId xmlns:a16="http://schemas.microsoft.com/office/drawing/2014/main" id="{E96B71A5-FEA7-96A4-D1ED-B968204558B7}"/>
              </a:ext>
            </a:extLst>
          </p:cNvPr>
          <p:cNvSpPr/>
          <p:nvPr/>
        </p:nvSpPr>
        <p:spPr>
          <a:xfrm>
            <a:off x="5691378" y="5712142"/>
            <a:ext cx="811530" cy="782955"/>
          </a:xfrm>
          <a:prstGeom prst="roundRect">
            <a:avLst>
              <a:gd name="adj" fmla="val 22506"/>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hlinkClick r:id="rId19"/>
            <a:extLst>
              <a:ext uri="{FF2B5EF4-FFF2-40B4-BE49-F238E27FC236}">
                <a16:creationId xmlns:a16="http://schemas.microsoft.com/office/drawing/2014/main" id="{78FD9544-CFAD-68E9-E4FD-1B9949C4EF9E}"/>
              </a:ext>
            </a:extLst>
          </p:cNvPr>
          <p:cNvSpPr/>
          <p:nvPr/>
        </p:nvSpPr>
        <p:spPr>
          <a:xfrm>
            <a:off x="2480501" y="5707851"/>
            <a:ext cx="811530" cy="782955"/>
          </a:xfrm>
          <a:prstGeom prst="roundRect">
            <a:avLst>
              <a:gd name="adj" fmla="val 22506"/>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hlinkClick r:id="rId21"/>
            <a:extLst>
              <a:ext uri="{FF2B5EF4-FFF2-40B4-BE49-F238E27FC236}">
                <a16:creationId xmlns:a16="http://schemas.microsoft.com/office/drawing/2014/main" id="{ED8244C2-4D26-F7FA-5ABE-374F7C5A3A79}"/>
              </a:ext>
            </a:extLst>
          </p:cNvPr>
          <p:cNvSpPr/>
          <p:nvPr/>
        </p:nvSpPr>
        <p:spPr>
          <a:xfrm>
            <a:off x="3547491" y="5707852"/>
            <a:ext cx="811530" cy="782955"/>
          </a:xfrm>
          <a:prstGeom prst="roundRect">
            <a:avLst>
              <a:gd name="adj" fmla="val 22506"/>
            </a:avLst>
          </a:prstGeom>
          <a:blipFill dpi="0" rotWithShape="1">
            <a:blip r:embed="rId2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hlinkClick r:id="rId23" action="ppaction://hlinksldjump"/>
            <a:extLst>
              <a:ext uri="{FF2B5EF4-FFF2-40B4-BE49-F238E27FC236}">
                <a16:creationId xmlns:a16="http://schemas.microsoft.com/office/drawing/2014/main" id="{D053B2B3-AB89-7E2E-A1A6-9FD1B0E32FC2}"/>
              </a:ext>
            </a:extLst>
          </p:cNvPr>
          <p:cNvSpPr/>
          <p:nvPr/>
        </p:nvSpPr>
        <p:spPr>
          <a:xfrm>
            <a:off x="753047" y="525120"/>
            <a:ext cx="811530" cy="782955"/>
          </a:xfrm>
          <a:prstGeom prst="roundRect">
            <a:avLst>
              <a:gd name="adj" fmla="val 22506"/>
            </a:avLst>
          </a:prstGeom>
          <a:blipFill dpi="0" rotWithShape="1">
            <a:blip r:embed="rId2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hlinkClick r:id="rId25" action="ppaction://hlinksldjump"/>
            <a:extLst>
              <a:ext uri="{FF2B5EF4-FFF2-40B4-BE49-F238E27FC236}">
                <a16:creationId xmlns:a16="http://schemas.microsoft.com/office/drawing/2014/main" id="{5FD104F6-6485-B224-1D12-60923FC1D8CB}"/>
              </a:ext>
            </a:extLst>
          </p:cNvPr>
          <p:cNvSpPr/>
          <p:nvPr/>
        </p:nvSpPr>
        <p:spPr>
          <a:xfrm>
            <a:off x="2171202" y="525120"/>
            <a:ext cx="811530" cy="782955"/>
          </a:xfrm>
          <a:prstGeom prst="roundRect">
            <a:avLst>
              <a:gd name="adj" fmla="val 22506"/>
            </a:avLst>
          </a:prstGeom>
          <a:blipFill dpi="0" rotWithShape="1">
            <a:blip r:embed="rId26">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hlinkClick r:id="rId27" action="ppaction://hlinksldjump"/>
            <a:extLst>
              <a:ext uri="{FF2B5EF4-FFF2-40B4-BE49-F238E27FC236}">
                <a16:creationId xmlns:a16="http://schemas.microsoft.com/office/drawing/2014/main" id="{982A47C4-D1BC-04DA-9348-C0786F6A5568}"/>
              </a:ext>
            </a:extLst>
          </p:cNvPr>
          <p:cNvSpPr/>
          <p:nvPr/>
        </p:nvSpPr>
        <p:spPr>
          <a:xfrm>
            <a:off x="6421447" y="525119"/>
            <a:ext cx="811530" cy="782955"/>
          </a:xfrm>
          <a:prstGeom prst="roundRect">
            <a:avLst>
              <a:gd name="adj" fmla="val 22506"/>
            </a:avLst>
          </a:prstGeom>
          <a:blipFill dpi="0" rotWithShape="1">
            <a:blip r:embed="rId28">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29" action="ppaction://hlinksldjump"/>
            <a:extLst>
              <a:ext uri="{FF2B5EF4-FFF2-40B4-BE49-F238E27FC236}">
                <a16:creationId xmlns:a16="http://schemas.microsoft.com/office/drawing/2014/main" id="{C97CDAFC-8F5D-24B8-6781-2606F4A70175}"/>
              </a:ext>
            </a:extLst>
          </p:cNvPr>
          <p:cNvSpPr/>
          <p:nvPr/>
        </p:nvSpPr>
        <p:spPr>
          <a:xfrm>
            <a:off x="3588141" y="525120"/>
            <a:ext cx="811530" cy="782955"/>
          </a:xfrm>
          <a:prstGeom prst="roundRect">
            <a:avLst>
              <a:gd name="adj" fmla="val 22506"/>
            </a:avLst>
          </a:prstGeom>
          <a:blipFill dpi="0" rotWithShape="1">
            <a:blip r:embed="rId30">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hlinkClick r:id="rId31" action="ppaction://hlinksldjump"/>
            <a:extLst>
              <a:ext uri="{FF2B5EF4-FFF2-40B4-BE49-F238E27FC236}">
                <a16:creationId xmlns:a16="http://schemas.microsoft.com/office/drawing/2014/main" id="{08EDFDFF-E6EC-0C04-B377-5D770D9F932A}"/>
              </a:ext>
            </a:extLst>
          </p:cNvPr>
          <p:cNvSpPr/>
          <p:nvPr/>
        </p:nvSpPr>
        <p:spPr>
          <a:xfrm>
            <a:off x="7838100" y="525118"/>
            <a:ext cx="811530" cy="782955"/>
          </a:xfrm>
          <a:prstGeom prst="roundRect">
            <a:avLst>
              <a:gd name="adj" fmla="val 22506"/>
            </a:avLst>
          </a:prstGeom>
          <a:blipFill dpi="0" rotWithShape="1">
            <a:blip r:embed="rId32">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hlinkClick r:id="rId33" action="ppaction://hlinksldjump"/>
            <a:extLst>
              <a:ext uri="{FF2B5EF4-FFF2-40B4-BE49-F238E27FC236}">
                <a16:creationId xmlns:a16="http://schemas.microsoft.com/office/drawing/2014/main" id="{2214EFB3-27F8-D248-F7AB-7221DEA918C7}"/>
              </a:ext>
            </a:extLst>
          </p:cNvPr>
          <p:cNvSpPr/>
          <p:nvPr/>
        </p:nvSpPr>
        <p:spPr>
          <a:xfrm>
            <a:off x="5004794" y="525120"/>
            <a:ext cx="811530" cy="782955"/>
          </a:xfrm>
          <a:prstGeom prst="roundRect">
            <a:avLst>
              <a:gd name="adj" fmla="val 22506"/>
            </a:avLst>
          </a:prstGeom>
          <a:blipFill dpi="0" rotWithShape="1">
            <a:blip r:embed="rId3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B03BA00-7784-CE5A-614B-315E1DEC0A9E}"/>
              </a:ext>
            </a:extLst>
          </p:cNvPr>
          <p:cNvSpPr txBox="1"/>
          <p:nvPr/>
        </p:nvSpPr>
        <p:spPr>
          <a:xfrm>
            <a:off x="706990" y="1371455"/>
            <a:ext cx="903643"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HCI/UX</a:t>
            </a:r>
          </a:p>
        </p:txBody>
      </p:sp>
      <p:sp>
        <p:nvSpPr>
          <p:cNvPr id="37" name="TextBox 36">
            <a:extLst>
              <a:ext uri="{FF2B5EF4-FFF2-40B4-BE49-F238E27FC236}">
                <a16:creationId xmlns:a16="http://schemas.microsoft.com/office/drawing/2014/main" id="{372BBB24-0D1E-ABA3-96A9-C26936616E15}"/>
              </a:ext>
            </a:extLst>
          </p:cNvPr>
          <p:cNvSpPr txBox="1"/>
          <p:nvPr/>
        </p:nvSpPr>
        <p:spPr>
          <a:xfrm>
            <a:off x="2171202" y="1376689"/>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Needs</a:t>
            </a:r>
          </a:p>
        </p:txBody>
      </p:sp>
      <p:sp>
        <p:nvSpPr>
          <p:cNvPr id="44" name="TextBox 43">
            <a:extLst>
              <a:ext uri="{FF2B5EF4-FFF2-40B4-BE49-F238E27FC236}">
                <a16:creationId xmlns:a16="http://schemas.microsoft.com/office/drawing/2014/main" id="{E6707428-EEA3-2DAD-1893-0FDFEFECC7CE}"/>
              </a:ext>
            </a:extLst>
          </p:cNvPr>
          <p:cNvSpPr txBox="1"/>
          <p:nvPr/>
        </p:nvSpPr>
        <p:spPr>
          <a:xfrm>
            <a:off x="3593384" y="1371455"/>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Design</a:t>
            </a:r>
          </a:p>
        </p:txBody>
      </p:sp>
      <p:sp>
        <p:nvSpPr>
          <p:cNvPr id="45" name="TextBox 44">
            <a:extLst>
              <a:ext uri="{FF2B5EF4-FFF2-40B4-BE49-F238E27FC236}">
                <a16:creationId xmlns:a16="http://schemas.microsoft.com/office/drawing/2014/main" id="{2CC5BEA9-77BC-84D8-E023-EDF13A44B171}"/>
              </a:ext>
            </a:extLst>
          </p:cNvPr>
          <p:cNvSpPr txBox="1"/>
          <p:nvPr/>
        </p:nvSpPr>
        <p:spPr>
          <a:xfrm>
            <a:off x="4864955" y="1371455"/>
            <a:ext cx="109120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Evaluation</a:t>
            </a:r>
          </a:p>
        </p:txBody>
      </p:sp>
      <p:sp>
        <p:nvSpPr>
          <p:cNvPr id="46" name="TextBox 45">
            <a:extLst>
              <a:ext uri="{FF2B5EF4-FFF2-40B4-BE49-F238E27FC236}">
                <a16:creationId xmlns:a16="http://schemas.microsoft.com/office/drawing/2014/main" id="{963EC0B1-59A4-B3E6-1DA2-71A239FADC42}"/>
              </a:ext>
            </a:extLst>
          </p:cNvPr>
          <p:cNvSpPr txBox="1"/>
          <p:nvPr/>
        </p:nvSpPr>
        <p:spPr>
          <a:xfrm>
            <a:off x="6502908" y="1371455"/>
            <a:ext cx="64631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Agile</a:t>
            </a:r>
          </a:p>
        </p:txBody>
      </p:sp>
      <p:sp>
        <p:nvSpPr>
          <p:cNvPr id="47" name="TextBox 46">
            <a:extLst>
              <a:ext uri="{FF2B5EF4-FFF2-40B4-BE49-F238E27FC236}">
                <a16:creationId xmlns:a16="http://schemas.microsoft.com/office/drawing/2014/main" id="{31EAB323-76C7-5445-77BA-F697693A9025}"/>
              </a:ext>
            </a:extLst>
          </p:cNvPr>
          <p:cNvSpPr txBox="1"/>
          <p:nvPr/>
        </p:nvSpPr>
        <p:spPr>
          <a:xfrm>
            <a:off x="7655925" y="1371455"/>
            <a:ext cx="1175879"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Responsive</a:t>
            </a:r>
          </a:p>
        </p:txBody>
      </p:sp>
    </p:spTree>
    <p:extLst>
      <p:ext uri="{BB962C8B-B14F-4D97-AF65-F5344CB8AC3E}">
        <p14:creationId xmlns:p14="http://schemas.microsoft.com/office/powerpoint/2010/main" val="16610106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 fill="hold"/>
                                        <p:tgtEl>
                                          <p:spTgt spid="4"/>
                                        </p:tgtEl>
                                        <p:attrNameLst>
                                          <p:attrName>ppt_x</p:attrName>
                                        </p:attrNameLst>
                                      </p:cBhvr>
                                      <p:tavLst>
                                        <p:tav tm="0">
                                          <p:val>
                                            <p:strVal val="#ppt_x"/>
                                          </p:val>
                                        </p:tav>
                                        <p:tav tm="100000">
                                          <p:val>
                                            <p:strVal val="#ppt_x"/>
                                          </p:val>
                                        </p:tav>
                                      </p:tavLst>
                                    </p:anim>
                                    <p:anim calcmode="lin" valueType="num">
                                      <p:cBhvr additive="base">
                                        <p:cTn id="8" dur="2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 fill="hold"/>
                                        <p:tgtEl>
                                          <p:spTgt spid="5"/>
                                        </p:tgtEl>
                                        <p:attrNameLst>
                                          <p:attrName>ppt_x</p:attrName>
                                        </p:attrNameLst>
                                      </p:cBhvr>
                                      <p:tavLst>
                                        <p:tav tm="0">
                                          <p:val>
                                            <p:strVal val="#ppt_x"/>
                                          </p:val>
                                        </p:tav>
                                        <p:tav tm="100000">
                                          <p:val>
                                            <p:strVal val="#ppt_x"/>
                                          </p:val>
                                        </p:tav>
                                      </p:tavLst>
                                    </p:anim>
                                    <p:anim calcmode="lin" valueType="num">
                                      <p:cBhvr additive="base">
                                        <p:cTn id="12" dur="2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 fill="hold"/>
                                        <p:tgtEl>
                                          <p:spTgt spid="15"/>
                                        </p:tgtEl>
                                        <p:attrNameLst>
                                          <p:attrName>ppt_x</p:attrName>
                                        </p:attrNameLst>
                                      </p:cBhvr>
                                      <p:tavLst>
                                        <p:tav tm="0">
                                          <p:val>
                                            <p:strVal val="#ppt_x"/>
                                          </p:val>
                                        </p:tav>
                                        <p:tav tm="100000">
                                          <p:val>
                                            <p:strVal val="#ppt_x"/>
                                          </p:val>
                                        </p:tav>
                                      </p:tavLst>
                                    </p:anim>
                                    <p:anim calcmode="lin" valueType="num">
                                      <p:cBhvr additive="base">
                                        <p:cTn id="16" dur="2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 fill="hold"/>
                                        <p:tgtEl>
                                          <p:spTgt spid="16"/>
                                        </p:tgtEl>
                                        <p:attrNameLst>
                                          <p:attrName>ppt_x</p:attrName>
                                        </p:attrNameLst>
                                      </p:cBhvr>
                                      <p:tavLst>
                                        <p:tav tm="0">
                                          <p:val>
                                            <p:strVal val="#ppt_x"/>
                                          </p:val>
                                        </p:tav>
                                        <p:tav tm="100000">
                                          <p:val>
                                            <p:strVal val="#ppt_x"/>
                                          </p:val>
                                        </p:tav>
                                      </p:tavLst>
                                    </p:anim>
                                    <p:anim calcmode="lin" valueType="num">
                                      <p:cBhvr additive="base">
                                        <p:cTn id="20" dur="2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 fill="hold"/>
                                        <p:tgtEl>
                                          <p:spTgt spid="6"/>
                                        </p:tgtEl>
                                        <p:attrNameLst>
                                          <p:attrName>ppt_x</p:attrName>
                                        </p:attrNameLst>
                                      </p:cBhvr>
                                      <p:tavLst>
                                        <p:tav tm="0">
                                          <p:val>
                                            <p:strVal val="#ppt_x"/>
                                          </p:val>
                                        </p:tav>
                                        <p:tav tm="100000">
                                          <p:val>
                                            <p:strVal val="#ppt_x"/>
                                          </p:val>
                                        </p:tav>
                                      </p:tavLst>
                                    </p:anim>
                                    <p:anim calcmode="lin" valueType="num">
                                      <p:cBhvr additive="base">
                                        <p:cTn id="24" dur="2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00" fill="hold"/>
                                        <p:tgtEl>
                                          <p:spTgt spid="14"/>
                                        </p:tgtEl>
                                        <p:attrNameLst>
                                          <p:attrName>ppt_x</p:attrName>
                                        </p:attrNameLst>
                                      </p:cBhvr>
                                      <p:tavLst>
                                        <p:tav tm="0">
                                          <p:val>
                                            <p:strVal val="#ppt_x"/>
                                          </p:val>
                                        </p:tav>
                                        <p:tav tm="100000">
                                          <p:val>
                                            <p:strVal val="#ppt_x"/>
                                          </p:val>
                                        </p:tav>
                                      </p:tavLst>
                                    </p:anim>
                                    <p:anim calcmode="lin" valueType="num">
                                      <p:cBhvr additive="base">
                                        <p:cTn id="28" dur="2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00" fill="hold"/>
                                        <p:tgtEl>
                                          <p:spTgt spid="13"/>
                                        </p:tgtEl>
                                        <p:attrNameLst>
                                          <p:attrName>ppt_x</p:attrName>
                                        </p:attrNameLst>
                                      </p:cBhvr>
                                      <p:tavLst>
                                        <p:tav tm="0">
                                          <p:val>
                                            <p:strVal val="#ppt_x"/>
                                          </p:val>
                                        </p:tav>
                                        <p:tav tm="100000">
                                          <p:val>
                                            <p:strVal val="#ppt_x"/>
                                          </p:val>
                                        </p:tav>
                                      </p:tavLst>
                                    </p:anim>
                                    <p:anim calcmode="lin" valueType="num">
                                      <p:cBhvr additive="base">
                                        <p:cTn id="32" dur="2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00" fill="hold"/>
                                        <p:tgtEl>
                                          <p:spTgt spid="10"/>
                                        </p:tgtEl>
                                        <p:attrNameLst>
                                          <p:attrName>ppt_x</p:attrName>
                                        </p:attrNameLst>
                                      </p:cBhvr>
                                      <p:tavLst>
                                        <p:tav tm="0">
                                          <p:val>
                                            <p:strVal val="#ppt_x"/>
                                          </p:val>
                                        </p:tav>
                                        <p:tav tm="100000">
                                          <p:val>
                                            <p:strVal val="#ppt_x"/>
                                          </p:val>
                                        </p:tav>
                                      </p:tavLst>
                                    </p:anim>
                                    <p:anim calcmode="lin" valueType="num">
                                      <p:cBhvr additive="base">
                                        <p:cTn id="36" dur="2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200" fill="hold"/>
                                        <p:tgtEl>
                                          <p:spTgt spid="9"/>
                                        </p:tgtEl>
                                        <p:attrNameLst>
                                          <p:attrName>ppt_x</p:attrName>
                                        </p:attrNameLst>
                                      </p:cBhvr>
                                      <p:tavLst>
                                        <p:tav tm="0">
                                          <p:val>
                                            <p:strVal val="#ppt_x"/>
                                          </p:val>
                                        </p:tav>
                                        <p:tav tm="100000">
                                          <p:val>
                                            <p:strVal val="#ppt_x"/>
                                          </p:val>
                                        </p:tav>
                                      </p:tavLst>
                                    </p:anim>
                                    <p:anim calcmode="lin" valueType="num">
                                      <p:cBhvr additive="base">
                                        <p:cTn id="40" dur="2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 fill="hold"/>
                                        <p:tgtEl>
                                          <p:spTgt spid="8"/>
                                        </p:tgtEl>
                                        <p:attrNameLst>
                                          <p:attrName>ppt_x</p:attrName>
                                        </p:attrNameLst>
                                      </p:cBhvr>
                                      <p:tavLst>
                                        <p:tav tm="0">
                                          <p:val>
                                            <p:strVal val="#ppt_x"/>
                                          </p:val>
                                        </p:tav>
                                        <p:tav tm="100000">
                                          <p:val>
                                            <p:strVal val="#ppt_x"/>
                                          </p:val>
                                        </p:tav>
                                      </p:tavLst>
                                    </p:anim>
                                    <p:anim calcmode="lin" valueType="num">
                                      <p:cBhvr additive="base">
                                        <p:cTn id="44" dur="200" fill="hold"/>
                                        <p:tgtEl>
                                          <p:spTgt spid="8"/>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00"/>
                                        <p:tgtEl>
                                          <p:spTgt spid="29"/>
                                        </p:tgtEl>
                                      </p:cBhvr>
                                    </p:animEffect>
                                  </p:childTnLst>
                                </p:cTn>
                              </p:par>
                              <p:par>
                                <p:cTn id="48" presetID="10" presetClass="entr" presetSubtype="0" fill="hold" grpId="0" nodeType="withEffect">
                                  <p:stCondLst>
                                    <p:cond delay="1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200"/>
                                        <p:tgtEl>
                                          <p:spTgt spid="36"/>
                                        </p:tgtEl>
                                      </p:cBhvr>
                                    </p:animEffect>
                                  </p:childTnLst>
                                </p:cTn>
                              </p:par>
                              <p:par>
                                <p:cTn id="51" presetID="10" presetClass="entr" presetSubtype="0" fill="hold" grpId="0" nodeType="withEffect">
                                  <p:stCondLst>
                                    <p:cond delay="1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00"/>
                                        <p:tgtEl>
                                          <p:spTgt spid="30"/>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00"/>
                                        <p:tgtEl>
                                          <p:spTgt spid="37"/>
                                        </p:tgtEl>
                                      </p:cBhvr>
                                    </p:animEffect>
                                  </p:childTnLst>
                                </p:cTn>
                              </p:par>
                              <p:par>
                                <p:cTn id="57" presetID="10" presetClass="entr" presetSubtype="0" fill="hold" grpId="0" nodeType="withEffect">
                                  <p:stCondLst>
                                    <p:cond delay="10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200"/>
                                        <p:tgtEl>
                                          <p:spTgt spid="32"/>
                                        </p:tgtEl>
                                      </p:cBhvr>
                                    </p:animEffect>
                                  </p:childTnLst>
                                </p:cTn>
                              </p:par>
                              <p:par>
                                <p:cTn id="60" presetID="10" presetClass="entr" presetSubtype="0" fill="hold" grpId="0" nodeType="withEffect">
                                  <p:stCondLst>
                                    <p:cond delay="10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200"/>
                                        <p:tgtEl>
                                          <p:spTgt spid="44"/>
                                        </p:tgtEl>
                                      </p:cBhvr>
                                    </p:animEffect>
                                  </p:childTnLst>
                                </p:cTn>
                              </p:par>
                              <p:par>
                                <p:cTn id="63" presetID="10" presetClass="entr" presetSubtype="0" fill="hold" grpId="0" nodeType="withEffect">
                                  <p:stCondLst>
                                    <p:cond delay="10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
                                        <p:tgtEl>
                                          <p:spTgt spid="35"/>
                                        </p:tgtEl>
                                      </p:cBhvr>
                                    </p:animEffect>
                                  </p:childTnLst>
                                </p:cTn>
                              </p:par>
                              <p:par>
                                <p:cTn id="66" presetID="10" presetClass="entr" presetSubtype="0" fill="hold" grpId="0" nodeType="withEffect">
                                  <p:stCondLst>
                                    <p:cond delay="10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200"/>
                                        <p:tgtEl>
                                          <p:spTgt spid="45"/>
                                        </p:tgtEl>
                                      </p:cBhvr>
                                    </p:animEffect>
                                  </p:childTnLst>
                                </p:cTn>
                              </p:par>
                              <p:par>
                                <p:cTn id="69" presetID="10" presetClass="entr" presetSubtype="0" fill="hold" grpId="0" nodeType="withEffect">
                                  <p:stCondLst>
                                    <p:cond delay="10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200"/>
                                        <p:tgtEl>
                                          <p:spTgt spid="31"/>
                                        </p:tgtEl>
                                      </p:cBhvr>
                                    </p:animEffect>
                                  </p:childTnLst>
                                </p:cTn>
                              </p:par>
                              <p:par>
                                <p:cTn id="72" presetID="10" presetClass="entr" presetSubtype="0" fill="hold" grpId="0" nodeType="withEffect">
                                  <p:stCondLst>
                                    <p:cond delay="10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200"/>
                                        <p:tgtEl>
                                          <p:spTgt spid="46"/>
                                        </p:tgtEl>
                                      </p:cBhvr>
                                    </p:animEffect>
                                  </p:childTnLst>
                                </p:cTn>
                              </p:par>
                              <p:par>
                                <p:cTn id="75" presetID="10" presetClass="entr" presetSubtype="0" fill="hold" grpId="0" nodeType="withEffect">
                                  <p:stCondLst>
                                    <p:cond delay="10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200"/>
                                        <p:tgtEl>
                                          <p:spTgt spid="33"/>
                                        </p:tgtEl>
                                      </p:cBhvr>
                                    </p:animEffect>
                                  </p:childTnLst>
                                </p:cTn>
                              </p:par>
                              <p:par>
                                <p:cTn id="78" presetID="10" presetClass="entr" presetSubtype="0" fill="hold" grpId="0" nodeType="withEffect">
                                  <p:stCondLst>
                                    <p:cond delay="1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2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3" grpId="0" animBg="1"/>
      <p:bldP spid="14" grpId="0" animBg="1"/>
      <p:bldP spid="15" grpId="0" animBg="1"/>
      <p:bldP spid="16" grpId="0" animBg="1"/>
      <p:bldP spid="29" grpId="0" animBg="1"/>
      <p:bldP spid="30" grpId="0" animBg="1"/>
      <p:bldP spid="31" grpId="0" animBg="1"/>
      <p:bldP spid="32" grpId="0" animBg="1"/>
      <p:bldP spid="33" grpId="0" animBg="1"/>
      <p:bldP spid="35" grpId="0" animBg="1"/>
      <p:bldP spid="36" grpId="0"/>
      <p:bldP spid="37" grpId="0"/>
      <p:bldP spid="44" grpId="0"/>
      <p:bldP spid="45" grpId="0"/>
      <p:bldP spid="46" grpId="0"/>
      <p:bldP spid="4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gold diamond shapes&#10;&#10;Description automatically generated">
            <a:extLst>
              <a:ext uri="{FF2B5EF4-FFF2-40B4-BE49-F238E27FC236}">
                <a16:creationId xmlns:a16="http://schemas.microsoft.com/office/drawing/2014/main" id="{D12B4541-103E-788F-ECA4-8DC610050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3400"/>
          </a:xfrm>
          <a:prstGeom prst="rect">
            <a:avLst/>
          </a:prstGeom>
        </p:spPr>
      </p:pic>
      <p:sp>
        <p:nvSpPr>
          <p:cNvPr id="7" name="Rectangle 6">
            <a:extLst>
              <a:ext uri="{FF2B5EF4-FFF2-40B4-BE49-F238E27FC236}">
                <a16:creationId xmlns:a16="http://schemas.microsoft.com/office/drawing/2014/main" id="{E0CE1324-42EE-DC44-A93B-4E9E4DECB068}"/>
              </a:ext>
            </a:extLst>
          </p:cNvPr>
          <p:cNvSpPr/>
          <p:nvPr/>
        </p:nvSpPr>
        <p:spPr>
          <a:xfrm>
            <a:off x="-1" y="-5400"/>
            <a:ext cx="12192000" cy="6858000"/>
          </a:xfrm>
          <a:prstGeom prst="rect">
            <a:avLst/>
          </a:prstGeom>
          <a:solidFill>
            <a:schemeClr val="tx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3" action="ppaction://hlinksldjump"/>
            <a:extLst>
              <a:ext uri="{FF2B5EF4-FFF2-40B4-BE49-F238E27FC236}">
                <a16:creationId xmlns:a16="http://schemas.microsoft.com/office/drawing/2014/main" id="{D16D1AE3-5D12-CB9C-03F9-89D4D6DE1E5E}"/>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FA5560-C6FC-8A03-E68A-FF61384B9F6B}"/>
              </a:ext>
            </a:extLst>
          </p:cNvPr>
          <p:cNvSpPr txBox="1"/>
          <p:nvPr/>
        </p:nvSpPr>
        <p:spPr>
          <a:xfrm>
            <a:off x="4220934" y="2869602"/>
            <a:ext cx="7971066" cy="1107996"/>
          </a:xfrm>
          <a:prstGeom prst="rect">
            <a:avLst/>
          </a:prstGeom>
          <a:noFill/>
        </p:spPr>
        <p:txBody>
          <a:bodyPr wrap="square" rtlCol="0">
            <a:spAutoFit/>
          </a:bodyPr>
          <a:lstStyle/>
          <a:p>
            <a:pPr algn="ctr"/>
            <a:r>
              <a:rPr lang="en-US" sz="6600" b="1" dirty="0">
                <a:solidFill>
                  <a:schemeClr val="bg1"/>
                </a:solidFill>
                <a:latin typeface="Segoe UI Light" panose="020B0502040204020203" pitchFamily="34" charset="0"/>
                <a:cs typeface="Segoe UI Light" panose="020B0502040204020203" pitchFamily="34" charset="0"/>
              </a:rPr>
              <a:t>Agile and UX</a:t>
            </a:r>
          </a:p>
        </p:txBody>
      </p:sp>
      <p:sp>
        <p:nvSpPr>
          <p:cNvPr id="11" name="Rectangle 10">
            <a:extLst>
              <a:ext uri="{FF2B5EF4-FFF2-40B4-BE49-F238E27FC236}">
                <a16:creationId xmlns:a16="http://schemas.microsoft.com/office/drawing/2014/main" id="{322A256E-8389-613D-BAE1-11BF2A201C6D}"/>
              </a:ext>
            </a:extLst>
          </p:cNvPr>
          <p:cNvSpPr/>
          <p:nvPr/>
        </p:nvSpPr>
        <p:spPr>
          <a:xfrm>
            <a:off x="1" y="0"/>
            <a:ext cx="4328159"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273C02ED-79AA-97D8-6A66-79F35F784F84}"/>
              </a:ext>
            </a:extLst>
          </p:cNvPr>
          <p:cNvSpPr txBox="1"/>
          <p:nvPr/>
        </p:nvSpPr>
        <p:spPr>
          <a:xfrm>
            <a:off x="107226" y="3016201"/>
            <a:ext cx="4220934" cy="830997"/>
          </a:xfrm>
          <a:prstGeom prst="rect">
            <a:avLst/>
          </a:prstGeom>
          <a:noFill/>
        </p:spPr>
        <p:txBody>
          <a:bodyPr wrap="square" rtlCol="0">
            <a:spAutoFit/>
          </a:bodyPr>
          <a:lstStyle/>
          <a:p>
            <a:pPr algn="ctr"/>
            <a:r>
              <a:rPr lang="en-US" sz="2400" dirty="0">
                <a:solidFill>
                  <a:schemeClr val="bg1"/>
                </a:solidFill>
                <a:latin typeface="Segoe UI Light" panose="020B0502040204020203" pitchFamily="34" charset="0"/>
                <a:cs typeface="Segoe UI Light" panose="020B0502040204020203" pitchFamily="34" charset="0"/>
              </a:rPr>
              <a:t>Integration / Adapting HCI / UX process to the agile framework</a:t>
            </a:r>
          </a:p>
        </p:txBody>
      </p:sp>
    </p:spTree>
    <p:extLst>
      <p:ext uri="{BB962C8B-B14F-4D97-AF65-F5344CB8AC3E}">
        <p14:creationId xmlns:p14="http://schemas.microsoft.com/office/powerpoint/2010/main" val="3284389987"/>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600"/>
                                        <p:tgtEl>
                                          <p:spTgt spid="13"/>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300" fill="hold"/>
                                        <p:tgtEl>
                                          <p:spTgt spid="11"/>
                                        </p:tgtEl>
                                        <p:attrNameLst>
                                          <p:attrName>ppt_x</p:attrName>
                                        </p:attrNameLst>
                                      </p:cBhvr>
                                      <p:tavLst>
                                        <p:tav tm="0">
                                          <p:val>
                                            <p:strVal val="0-#ppt_w/2"/>
                                          </p:val>
                                        </p:tav>
                                        <p:tav tm="100000">
                                          <p:val>
                                            <p:strVal val="#ppt_x"/>
                                          </p:val>
                                        </p:tav>
                                      </p:tavLst>
                                    </p:anim>
                                    <p:anim calcmode="lin" valueType="num">
                                      <p:cBhvr additive="base">
                                        <p:cTn id="14" dur="3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A1B0A6-AF02-D323-B166-14FD0A50F5CD}"/>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620491" y="1066815"/>
            <a:ext cx="10951017" cy="5186035"/>
          </a:xfrm>
          <a:prstGeom prst="rect">
            <a:avLst/>
          </a:prstGeom>
          <a:noFill/>
        </p:spPr>
        <p:txBody>
          <a:bodyPr wrap="square" rtlCol="0">
            <a:spAutoFit/>
          </a:bodyPr>
          <a:lstStyle/>
          <a:p>
            <a:pPr rtl="0">
              <a:spcBef>
                <a:spcPts val="0"/>
              </a:spcBef>
              <a:spcAft>
                <a:spcPts val="1200"/>
              </a:spcAft>
            </a:pPr>
            <a:r>
              <a:rPr lang="en-US" sz="2400" b="1" i="0" u="none" strike="noStrike" dirty="0">
                <a:solidFill>
                  <a:srgbClr val="FFFFFF"/>
                </a:solidFill>
                <a:effectLst/>
                <a:latin typeface="Segoe UI Light" panose="020B0502040204020203" pitchFamily="34" charset="0"/>
                <a:cs typeface="Segoe UI Light" panose="020B0502040204020203" pitchFamily="34" charset="0"/>
              </a:rPr>
              <a:t>Nature of Agile:</a:t>
            </a:r>
            <a:endParaRPr lang="en-US" sz="2400" b="0" dirty="0">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In agile, development occurs in short sprints. It focuses on incremental improvements. UX can be adapted into the agile development. This will be done so by adjusting the UX design process to shorter sprint cycles. There are four key adjustments needed for adaption of UX design for Agile:</a:t>
            </a:r>
            <a:endParaRPr lang="en-US" sz="2000" b="0" dirty="0">
              <a:effectLst/>
              <a:latin typeface="Segoe UI Light" panose="020B0502040204020203" pitchFamily="34" charset="0"/>
              <a:cs typeface="Segoe UI Light" panose="020B0502040204020203" pitchFamily="34" charset="0"/>
            </a:endParaRPr>
          </a:p>
          <a:p>
            <a:pPr marL="457200" rtl="0" fontAlgn="base">
              <a:spcBef>
                <a:spcPts val="0"/>
              </a:spcBef>
              <a:spcAft>
                <a:spcPts val="0"/>
              </a:spcAft>
              <a:buFont typeface="+mj-lt"/>
              <a:buAutoNum type="arabicPeriod"/>
            </a:pPr>
            <a:endParaRPr lang="en-US" sz="2000" i="0" u="none" strike="noStrike" dirty="0">
              <a:solidFill>
                <a:srgbClr val="FFFFFF"/>
              </a:solidFill>
              <a:latin typeface="Segoe UI Light" panose="020B0502040204020203" pitchFamily="34" charset="0"/>
              <a:cs typeface="Segoe UI Light" panose="020B0502040204020203" pitchFamily="34" charset="0"/>
            </a:endParaRPr>
          </a:p>
          <a:p>
            <a:pPr marL="914400" indent="-457200" rtl="0" fontAlgn="base">
              <a:spcBef>
                <a:spcPts val="0"/>
              </a:spcBef>
              <a:spcAft>
                <a:spcPts val="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Condensing User Research Efforts: Shorten research phases, and focus only on key insights</a:t>
            </a:r>
          </a:p>
          <a:p>
            <a:pPr marL="9144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914400" indent="-457200" rtl="0" fontAlgn="base">
              <a:spcBef>
                <a:spcPts val="0"/>
              </a:spcBef>
              <a:spcAft>
                <a:spcPts val="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Rapid Prototyping: Utilize quick, iterative prototyping to validate ideas</a:t>
            </a:r>
          </a:p>
          <a:p>
            <a:pPr marL="9144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914400" indent="-457200" rtl="0" fontAlgn="base">
              <a:spcBef>
                <a:spcPts val="0"/>
              </a:spcBef>
              <a:spcAft>
                <a:spcPts val="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Prioritize User Testing: Conduct user testing within shorter time frames</a:t>
            </a:r>
          </a:p>
          <a:p>
            <a:pPr marL="9144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914400" indent="-457200" rtl="0" fontAlgn="base">
              <a:spcBef>
                <a:spcPts val="0"/>
              </a:spcBef>
              <a:spcAft>
                <a:spcPts val="120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Incremental Design Improvements: Emphasize small, continuous improvements and maintain user-centric design</a:t>
            </a:r>
          </a:p>
          <a:p>
            <a:pPr marL="457200" rtl="0" fontAlgn="base">
              <a:spcBef>
                <a:spcPts val="0"/>
              </a:spcBef>
              <a:spcAft>
                <a:spcPts val="1200"/>
              </a:spcAft>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https://www.seamgen.com/blog/agile-ux-design-process#:~:text=ADAPTING%20UX%20DESIGN%20for%20Agile%20vs.&amp;text=Key%20adjustments%20include%3A,deep%20understanding%20of%20users'%20needs.</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251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A1B0A6-AF02-D323-B166-14FD0A50F5CD}"/>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380830" y="238383"/>
            <a:ext cx="10892416" cy="6381234"/>
          </a:xfrm>
          <a:prstGeom prst="rect">
            <a:avLst/>
          </a:prstGeom>
          <a:noFill/>
        </p:spPr>
        <p:txBody>
          <a:bodyPr wrap="square" rtlCol="0">
            <a:spAutoFit/>
          </a:bodyPr>
          <a:lstStyle/>
          <a:p>
            <a:pPr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There are a list of strategies which can be applied to achieve agility for UX design process:</a:t>
            </a:r>
            <a:endParaRPr lang="en-US" sz="2000" b="0" dirty="0">
              <a:effectLst/>
              <a:latin typeface="Segoe UI Light" panose="020B0502040204020203" pitchFamily="34" charset="0"/>
              <a:cs typeface="Segoe UI Light" panose="020B0502040204020203" pitchFamily="34" charset="0"/>
            </a:endParaRP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Design Sprints</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User Story Mapping</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Persona Development</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Journey Mapping</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Wireframing</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Prototyping</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Usability Testing</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A/B Testing</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Continuous User Feedback</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Cross-Functional Workshops</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Kanban Boards</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Pair Design</a:t>
            </a:r>
          </a:p>
          <a:p>
            <a:pPr marL="914400" lvl="1" indent="-457200" fontAlgn="base">
              <a:spcBef>
                <a:spcPts val="700"/>
              </a:spcBef>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Heuristic Evaluation</a:t>
            </a:r>
          </a:p>
          <a:p>
            <a:pPr marL="914400" lvl="1" indent="-457200" fontAlgn="base">
              <a:spcBef>
                <a:spcPts val="700"/>
              </a:spcBef>
              <a:spcAft>
                <a:spcPts val="120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Design Systems</a:t>
            </a:r>
          </a:p>
          <a:p>
            <a:pPr rtl="0">
              <a:spcBef>
                <a:spcPts val="0"/>
              </a:spcBef>
              <a:spcAft>
                <a:spcPts val="1200"/>
              </a:spcAft>
            </a:pPr>
            <a:r>
              <a:rPr lang="en-US" sz="700" dirty="0">
                <a:solidFill>
                  <a:srgbClr val="FFFFFF"/>
                </a:solidFill>
                <a:latin typeface="Segoe UI Light" panose="020B0502040204020203" pitchFamily="34" charset="0"/>
                <a:cs typeface="Segoe UI Light" panose="020B0502040204020203" pitchFamily="34" charset="0"/>
              </a:rPr>
              <a:t>                 </a:t>
            </a: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https://www.seamgen.com/blog/agile-ux-design-process#:~:text=ADAPTING%20UX%20DESIGN%20for%20Agile%20vs.&amp;text=Key%20adjustments%20include%3A,deep%20understanding%20of%20users'%20needs.</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3227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white flower&#10;&#10;Description automatically generated">
            <a:extLst>
              <a:ext uri="{FF2B5EF4-FFF2-40B4-BE49-F238E27FC236}">
                <a16:creationId xmlns:a16="http://schemas.microsoft.com/office/drawing/2014/main" id="{F7352896-2273-99AC-5DCF-617E5098D530}"/>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descr="A black screen with white text&#10;&#10;Description automatically generated">
            <a:extLst>
              <a:ext uri="{FF2B5EF4-FFF2-40B4-BE49-F238E27FC236}">
                <a16:creationId xmlns:a16="http://schemas.microsoft.com/office/drawing/2014/main" id="{73B3ED8E-D6C4-290D-2CCE-5E44D81BD0F5}"/>
              </a:ext>
            </a:extLst>
          </p:cNvPr>
          <p:cNvPicPr>
            <a:picLocks noChangeAspect="1"/>
          </p:cNvPicPr>
          <p:nvPr/>
        </p:nvPicPr>
        <p:blipFill>
          <a:blip r:embed="rId3">
            <a:extLst>
              <a:ext uri="{28A0092B-C50C-407E-A947-70E740481C1C}">
                <a14:useLocalDpi xmlns:a14="http://schemas.microsoft.com/office/drawing/2010/main" val="0"/>
              </a:ext>
            </a:extLst>
          </a:blip>
          <a:srcRect l="16837" t="48178" r="14808" b="48461"/>
          <a:stretch/>
        </p:blipFill>
        <p:spPr>
          <a:xfrm>
            <a:off x="1" y="8466"/>
            <a:ext cx="12192000" cy="241005"/>
          </a:xfrm>
          <a:prstGeom prst="rect">
            <a:avLst/>
          </a:prstGeom>
        </p:spPr>
      </p:pic>
      <p:sp>
        <p:nvSpPr>
          <p:cNvPr id="4" name="Rectangle: Rounded Corners 3">
            <a:extLst>
              <a:ext uri="{FF2B5EF4-FFF2-40B4-BE49-F238E27FC236}">
                <a16:creationId xmlns:a16="http://schemas.microsoft.com/office/drawing/2014/main" id="{6EC7047E-2650-69D4-8E25-DC35D6AB77C9}"/>
              </a:ext>
            </a:extLst>
          </p:cNvPr>
          <p:cNvSpPr/>
          <p:nvPr/>
        </p:nvSpPr>
        <p:spPr>
          <a:xfrm>
            <a:off x="776349" y="5607838"/>
            <a:ext cx="10639302" cy="982980"/>
          </a:xfrm>
          <a:prstGeom prst="roundRect">
            <a:avLst>
              <a:gd name="adj" fmla="val 41086"/>
            </a:avLst>
          </a:prstGeom>
          <a:solidFill>
            <a:schemeClr val="bg2">
              <a:lumMod val="2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extLst>
              <a:ext uri="{FF2B5EF4-FFF2-40B4-BE49-F238E27FC236}">
                <a16:creationId xmlns:a16="http://schemas.microsoft.com/office/drawing/2014/main" id="{8D7ACE42-437A-4A7C-C680-FF38B2AEEEA0}"/>
              </a:ext>
            </a:extLst>
          </p:cNvPr>
          <p:cNvSpPr/>
          <p:nvPr/>
        </p:nvSpPr>
        <p:spPr>
          <a:xfrm>
            <a:off x="1407605" y="5707851"/>
            <a:ext cx="811530" cy="782955"/>
          </a:xfrm>
          <a:prstGeom prst="roundRect">
            <a:avLst>
              <a:gd name="adj" fmla="val 225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6"/>
            <a:extLst>
              <a:ext uri="{FF2B5EF4-FFF2-40B4-BE49-F238E27FC236}">
                <a16:creationId xmlns:a16="http://schemas.microsoft.com/office/drawing/2014/main" id="{4300C9D2-4E3C-070C-E8D8-4A830FC70085}"/>
              </a:ext>
            </a:extLst>
          </p:cNvPr>
          <p:cNvSpPr/>
          <p:nvPr/>
        </p:nvSpPr>
        <p:spPr>
          <a:xfrm>
            <a:off x="4616577" y="5707853"/>
            <a:ext cx="811530" cy="782955"/>
          </a:xfrm>
          <a:prstGeom prst="roundRect">
            <a:avLst>
              <a:gd name="adj" fmla="val 22506"/>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8"/>
            <a:extLst>
              <a:ext uri="{FF2B5EF4-FFF2-40B4-BE49-F238E27FC236}">
                <a16:creationId xmlns:a16="http://schemas.microsoft.com/office/drawing/2014/main" id="{764B0169-1E8F-8527-1142-C5E53990C63C}"/>
              </a:ext>
            </a:extLst>
          </p:cNvPr>
          <p:cNvSpPr/>
          <p:nvPr/>
        </p:nvSpPr>
        <p:spPr>
          <a:xfrm>
            <a:off x="9986772" y="5707853"/>
            <a:ext cx="811530" cy="782955"/>
          </a:xfrm>
          <a:prstGeom prst="roundRect">
            <a:avLst>
              <a:gd name="adj" fmla="val 22506"/>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hlinkClick r:id="rId10"/>
            <a:extLst>
              <a:ext uri="{FF2B5EF4-FFF2-40B4-BE49-F238E27FC236}">
                <a16:creationId xmlns:a16="http://schemas.microsoft.com/office/drawing/2014/main" id="{EB3A5778-929B-A7AA-DE64-28D8D1FF02E7}"/>
              </a:ext>
            </a:extLst>
          </p:cNvPr>
          <p:cNvSpPr/>
          <p:nvPr/>
        </p:nvSpPr>
        <p:spPr>
          <a:xfrm>
            <a:off x="8913876" y="5707854"/>
            <a:ext cx="811530" cy="782955"/>
          </a:xfrm>
          <a:prstGeom prst="roundRect">
            <a:avLst>
              <a:gd name="adj" fmla="val 22506"/>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hlinkClick r:id="rId12"/>
            <a:extLst>
              <a:ext uri="{FF2B5EF4-FFF2-40B4-BE49-F238E27FC236}">
                <a16:creationId xmlns:a16="http://schemas.microsoft.com/office/drawing/2014/main" id="{D5101A04-C8B5-3A83-FBF7-F16E1EAD8924}"/>
              </a:ext>
            </a:extLst>
          </p:cNvPr>
          <p:cNvSpPr/>
          <p:nvPr/>
        </p:nvSpPr>
        <p:spPr>
          <a:xfrm>
            <a:off x="7840980" y="5707855"/>
            <a:ext cx="811530" cy="782955"/>
          </a:xfrm>
          <a:prstGeom prst="roundRect">
            <a:avLst>
              <a:gd name="adj" fmla="val 22506"/>
            </a:avLst>
          </a:prstGeom>
          <a:blipFill dpi="0" rotWithShape="1">
            <a:blip r:embed="rId13">
              <a:extLst>
                <a:ext uri="{96DAC541-7B7A-43D3-8B79-37D633B846F1}">
                  <asvg:svgBlip xmlns:asvg="http://schemas.microsoft.com/office/drawing/2016/SVG/main" r:embed="rId1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hlinkClick r:id="rId15"/>
            <a:extLst>
              <a:ext uri="{FF2B5EF4-FFF2-40B4-BE49-F238E27FC236}">
                <a16:creationId xmlns:a16="http://schemas.microsoft.com/office/drawing/2014/main" id="{F749230F-A299-8A41-6EC0-91817C6573A0}"/>
              </a:ext>
            </a:extLst>
          </p:cNvPr>
          <p:cNvSpPr/>
          <p:nvPr/>
        </p:nvSpPr>
        <p:spPr>
          <a:xfrm>
            <a:off x="6764274" y="5708808"/>
            <a:ext cx="811530" cy="782955"/>
          </a:xfrm>
          <a:prstGeom prst="roundRect">
            <a:avLst>
              <a:gd name="adj" fmla="val 22506"/>
            </a:avLst>
          </a:pr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hlinkClick r:id="rId17"/>
            <a:extLst>
              <a:ext uri="{FF2B5EF4-FFF2-40B4-BE49-F238E27FC236}">
                <a16:creationId xmlns:a16="http://schemas.microsoft.com/office/drawing/2014/main" id="{E96B71A5-FEA7-96A4-D1ED-B968204558B7}"/>
              </a:ext>
            </a:extLst>
          </p:cNvPr>
          <p:cNvSpPr/>
          <p:nvPr/>
        </p:nvSpPr>
        <p:spPr>
          <a:xfrm>
            <a:off x="5691378" y="5712142"/>
            <a:ext cx="811530" cy="782955"/>
          </a:xfrm>
          <a:prstGeom prst="roundRect">
            <a:avLst>
              <a:gd name="adj" fmla="val 22506"/>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hlinkClick r:id="rId19"/>
            <a:extLst>
              <a:ext uri="{FF2B5EF4-FFF2-40B4-BE49-F238E27FC236}">
                <a16:creationId xmlns:a16="http://schemas.microsoft.com/office/drawing/2014/main" id="{78FD9544-CFAD-68E9-E4FD-1B9949C4EF9E}"/>
              </a:ext>
            </a:extLst>
          </p:cNvPr>
          <p:cNvSpPr/>
          <p:nvPr/>
        </p:nvSpPr>
        <p:spPr>
          <a:xfrm>
            <a:off x="2480501" y="5707851"/>
            <a:ext cx="811530" cy="782955"/>
          </a:xfrm>
          <a:prstGeom prst="roundRect">
            <a:avLst>
              <a:gd name="adj" fmla="val 22506"/>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hlinkClick r:id="rId21"/>
            <a:extLst>
              <a:ext uri="{FF2B5EF4-FFF2-40B4-BE49-F238E27FC236}">
                <a16:creationId xmlns:a16="http://schemas.microsoft.com/office/drawing/2014/main" id="{ED8244C2-4D26-F7FA-5ABE-374F7C5A3A79}"/>
              </a:ext>
            </a:extLst>
          </p:cNvPr>
          <p:cNvSpPr/>
          <p:nvPr/>
        </p:nvSpPr>
        <p:spPr>
          <a:xfrm>
            <a:off x="3547491" y="5707852"/>
            <a:ext cx="811530" cy="782955"/>
          </a:xfrm>
          <a:prstGeom prst="roundRect">
            <a:avLst>
              <a:gd name="adj" fmla="val 22506"/>
            </a:avLst>
          </a:prstGeom>
          <a:blipFill dpi="0" rotWithShape="1">
            <a:blip r:embed="rId2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hlinkClick r:id="rId23" action="ppaction://hlinksldjump"/>
            <a:extLst>
              <a:ext uri="{FF2B5EF4-FFF2-40B4-BE49-F238E27FC236}">
                <a16:creationId xmlns:a16="http://schemas.microsoft.com/office/drawing/2014/main" id="{D053B2B3-AB89-7E2E-A1A6-9FD1B0E32FC2}"/>
              </a:ext>
            </a:extLst>
          </p:cNvPr>
          <p:cNvSpPr/>
          <p:nvPr/>
        </p:nvSpPr>
        <p:spPr>
          <a:xfrm>
            <a:off x="753047" y="525120"/>
            <a:ext cx="811530" cy="782955"/>
          </a:xfrm>
          <a:prstGeom prst="roundRect">
            <a:avLst>
              <a:gd name="adj" fmla="val 22506"/>
            </a:avLst>
          </a:prstGeom>
          <a:blipFill dpi="0" rotWithShape="1">
            <a:blip r:embed="rId2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hlinkClick r:id="rId25" action="ppaction://hlinksldjump"/>
            <a:extLst>
              <a:ext uri="{FF2B5EF4-FFF2-40B4-BE49-F238E27FC236}">
                <a16:creationId xmlns:a16="http://schemas.microsoft.com/office/drawing/2014/main" id="{5FD104F6-6485-B224-1D12-60923FC1D8CB}"/>
              </a:ext>
            </a:extLst>
          </p:cNvPr>
          <p:cNvSpPr/>
          <p:nvPr/>
        </p:nvSpPr>
        <p:spPr>
          <a:xfrm>
            <a:off x="2171202" y="525120"/>
            <a:ext cx="811530" cy="782955"/>
          </a:xfrm>
          <a:prstGeom prst="roundRect">
            <a:avLst>
              <a:gd name="adj" fmla="val 22506"/>
            </a:avLst>
          </a:prstGeom>
          <a:blipFill dpi="0" rotWithShape="1">
            <a:blip r:embed="rId26">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hlinkClick r:id="rId27" action="ppaction://hlinksldjump"/>
            <a:extLst>
              <a:ext uri="{FF2B5EF4-FFF2-40B4-BE49-F238E27FC236}">
                <a16:creationId xmlns:a16="http://schemas.microsoft.com/office/drawing/2014/main" id="{982A47C4-D1BC-04DA-9348-C0786F6A5568}"/>
              </a:ext>
            </a:extLst>
          </p:cNvPr>
          <p:cNvSpPr/>
          <p:nvPr/>
        </p:nvSpPr>
        <p:spPr>
          <a:xfrm>
            <a:off x="6421447" y="525119"/>
            <a:ext cx="811530" cy="782955"/>
          </a:xfrm>
          <a:prstGeom prst="roundRect">
            <a:avLst>
              <a:gd name="adj" fmla="val 22506"/>
            </a:avLst>
          </a:prstGeom>
          <a:blipFill dpi="0" rotWithShape="1">
            <a:blip r:embed="rId28">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29" action="ppaction://hlinksldjump"/>
            <a:extLst>
              <a:ext uri="{FF2B5EF4-FFF2-40B4-BE49-F238E27FC236}">
                <a16:creationId xmlns:a16="http://schemas.microsoft.com/office/drawing/2014/main" id="{C97CDAFC-8F5D-24B8-6781-2606F4A70175}"/>
              </a:ext>
            </a:extLst>
          </p:cNvPr>
          <p:cNvSpPr/>
          <p:nvPr/>
        </p:nvSpPr>
        <p:spPr>
          <a:xfrm>
            <a:off x="3588141" y="525120"/>
            <a:ext cx="811530" cy="782955"/>
          </a:xfrm>
          <a:prstGeom prst="roundRect">
            <a:avLst>
              <a:gd name="adj" fmla="val 22506"/>
            </a:avLst>
          </a:prstGeom>
          <a:blipFill dpi="0" rotWithShape="1">
            <a:blip r:embed="rId30">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hlinkClick r:id="rId31" action="ppaction://hlinksldjump"/>
            <a:extLst>
              <a:ext uri="{FF2B5EF4-FFF2-40B4-BE49-F238E27FC236}">
                <a16:creationId xmlns:a16="http://schemas.microsoft.com/office/drawing/2014/main" id="{08EDFDFF-E6EC-0C04-B377-5D770D9F932A}"/>
              </a:ext>
            </a:extLst>
          </p:cNvPr>
          <p:cNvSpPr/>
          <p:nvPr/>
        </p:nvSpPr>
        <p:spPr>
          <a:xfrm>
            <a:off x="7838100" y="525118"/>
            <a:ext cx="811530" cy="782955"/>
          </a:xfrm>
          <a:prstGeom prst="roundRect">
            <a:avLst>
              <a:gd name="adj" fmla="val 22506"/>
            </a:avLst>
          </a:prstGeom>
          <a:blipFill dpi="0" rotWithShape="1">
            <a:blip r:embed="rId32">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hlinkClick r:id="rId33" action="ppaction://hlinksldjump"/>
            <a:extLst>
              <a:ext uri="{FF2B5EF4-FFF2-40B4-BE49-F238E27FC236}">
                <a16:creationId xmlns:a16="http://schemas.microsoft.com/office/drawing/2014/main" id="{2214EFB3-27F8-D248-F7AB-7221DEA918C7}"/>
              </a:ext>
            </a:extLst>
          </p:cNvPr>
          <p:cNvSpPr/>
          <p:nvPr/>
        </p:nvSpPr>
        <p:spPr>
          <a:xfrm>
            <a:off x="5004794" y="525120"/>
            <a:ext cx="811530" cy="782955"/>
          </a:xfrm>
          <a:prstGeom prst="roundRect">
            <a:avLst>
              <a:gd name="adj" fmla="val 22506"/>
            </a:avLst>
          </a:prstGeom>
          <a:blipFill dpi="0" rotWithShape="1">
            <a:blip r:embed="rId3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B03BA00-7784-CE5A-614B-315E1DEC0A9E}"/>
              </a:ext>
            </a:extLst>
          </p:cNvPr>
          <p:cNvSpPr txBox="1"/>
          <p:nvPr/>
        </p:nvSpPr>
        <p:spPr>
          <a:xfrm>
            <a:off x="706990" y="1371455"/>
            <a:ext cx="903643"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HCI/UX</a:t>
            </a:r>
          </a:p>
        </p:txBody>
      </p:sp>
      <p:sp>
        <p:nvSpPr>
          <p:cNvPr id="37" name="TextBox 36">
            <a:extLst>
              <a:ext uri="{FF2B5EF4-FFF2-40B4-BE49-F238E27FC236}">
                <a16:creationId xmlns:a16="http://schemas.microsoft.com/office/drawing/2014/main" id="{372BBB24-0D1E-ABA3-96A9-C26936616E15}"/>
              </a:ext>
            </a:extLst>
          </p:cNvPr>
          <p:cNvSpPr txBox="1"/>
          <p:nvPr/>
        </p:nvSpPr>
        <p:spPr>
          <a:xfrm>
            <a:off x="2171202" y="1376689"/>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Needs</a:t>
            </a:r>
          </a:p>
        </p:txBody>
      </p:sp>
      <p:sp>
        <p:nvSpPr>
          <p:cNvPr id="44" name="TextBox 43">
            <a:extLst>
              <a:ext uri="{FF2B5EF4-FFF2-40B4-BE49-F238E27FC236}">
                <a16:creationId xmlns:a16="http://schemas.microsoft.com/office/drawing/2014/main" id="{E6707428-EEA3-2DAD-1893-0FDFEFECC7CE}"/>
              </a:ext>
            </a:extLst>
          </p:cNvPr>
          <p:cNvSpPr txBox="1"/>
          <p:nvPr/>
        </p:nvSpPr>
        <p:spPr>
          <a:xfrm>
            <a:off x="3593384" y="1371455"/>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Design</a:t>
            </a:r>
          </a:p>
        </p:txBody>
      </p:sp>
      <p:sp>
        <p:nvSpPr>
          <p:cNvPr id="45" name="TextBox 44">
            <a:extLst>
              <a:ext uri="{FF2B5EF4-FFF2-40B4-BE49-F238E27FC236}">
                <a16:creationId xmlns:a16="http://schemas.microsoft.com/office/drawing/2014/main" id="{2CC5BEA9-77BC-84D8-E023-EDF13A44B171}"/>
              </a:ext>
            </a:extLst>
          </p:cNvPr>
          <p:cNvSpPr txBox="1"/>
          <p:nvPr/>
        </p:nvSpPr>
        <p:spPr>
          <a:xfrm>
            <a:off x="4864955" y="1371455"/>
            <a:ext cx="109120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Evaluation</a:t>
            </a:r>
          </a:p>
        </p:txBody>
      </p:sp>
      <p:sp>
        <p:nvSpPr>
          <p:cNvPr id="46" name="TextBox 45">
            <a:extLst>
              <a:ext uri="{FF2B5EF4-FFF2-40B4-BE49-F238E27FC236}">
                <a16:creationId xmlns:a16="http://schemas.microsoft.com/office/drawing/2014/main" id="{963EC0B1-59A4-B3E6-1DA2-71A239FADC42}"/>
              </a:ext>
            </a:extLst>
          </p:cNvPr>
          <p:cNvSpPr txBox="1"/>
          <p:nvPr/>
        </p:nvSpPr>
        <p:spPr>
          <a:xfrm>
            <a:off x="6502908" y="1371455"/>
            <a:ext cx="64631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Agile</a:t>
            </a:r>
          </a:p>
        </p:txBody>
      </p:sp>
      <p:sp>
        <p:nvSpPr>
          <p:cNvPr id="47" name="TextBox 46">
            <a:extLst>
              <a:ext uri="{FF2B5EF4-FFF2-40B4-BE49-F238E27FC236}">
                <a16:creationId xmlns:a16="http://schemas.microsoft.com/office/drawing/2014/main" id="{31EAB323-76C7-5445-77BA-F697693A9025}"/>
              </a:ext>
            </a:extLst>
          </p:cNvPr>
          <p:cNvSpPr txBox="1"/>
          <p:nvPr/>
        </p:nvSpPr>
        <p:spPr>
          <a:xfrm>
            <a:off x="7655925" y="1371455"/>
            <a:ext cx="1175879"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Responsive</a:t>
            </a:r>
          </a:p>
        </p:txBody>
      </p:sp>
    </p:spTree>
    <p:extLst>
      <p:ext uri="{BB962C8B-B14F-4D97-AF65-F5344CB8AC3E}">
        <p14:creationId xmlns:p14="http://schemas.microsoft.com/office/powerpoint/2010/main" val="8239116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 fill="hold"/>
                                        <p:tgtEl>
                                          <p:spTgt spid="4"/>
                                        </p:tgtEl>
                                        <p:attrNameLst>
                                          <p:attrName>ppt_x</p:attrName>
                                        </p:attrNameLst>
                                      </p:cBhvr>
                                      <p:tavLst>
                                        <p:tav tm="0">
                                          <p:val>
                                            <p:strVal val="#ppt_x"/>
                                          </p:val>
                                        </p:tav>
                                        <p:tav tm="100000">
                                          <p:val>
                                            <p:strVal val="#ppt_x"/>
                                          </p:val>
                                        </p:tav>
                                      </p:tavLst>
                                    </p:anim>
                                    <p:anim calcmode="lin" valueType="num">
                                      <p:cBhvr additive="base">
                                        <p:cTn id="8" dur="2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 fill="hold"/>
                                        <p:tgtEl>
                                          <p:spTgt spid="5"/>
                                        </p:tgtEl>
                                        <p:attrNameLst>
                                          <p:attrName>ppt_x</p:attrName>
                                        </p:attrNameLst>
                                      </p:cBhvr>
                                      <p:tavLst>
                                        <p:tav tm="0">
                                          <p:val>
                                            <p:strVal val="#ppt_x"/>
                                          </p:val>
                                        </p:tav>
                                        <p:tav tm="100000">
                                          <p:val>
                                            <p:strVal val="#ppt_x"/>
                                          </p:val>
                                        </p:tav>
                                      </p:tavLst>
                                    </p:anim>
                                    <p:anim calcmode="lin" valueType="num">
                                      <p:cBhvr additive="base">
                                        <p:cTn id="12" dur="2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 fill="hold"/>
                                        <p:tgtEl>
                                          <p:spTgt spid="15"/>
                                        </p:tgtEl>
                                        <p:attrNameLst>
                                          <p:attrName>ppt_x</p:attrName>
                                        </p:attrNameLst>
                                      </p:cBhvr>
                                      <p:tavLst>
                                        <p:tav tm="0">
                                          <p:val>
                                            <p:strVal val="#ppt_x"/>
                                          </p:val>
                                        </p:tav>
                                        <p:tav tm="100000">
                                          <p:val>
                                            <p:strVal val="#ppt_x"/>
                                          </p:val>
                                        </p:tav>
                                      </p:tavLst>
                                    </p:anim>
                                    <p:anim calcmode="lin" valueType="num">
                                      <p:cBhvr additive="base">
                                        <p:cTn id="16" dur="2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 fill="hold"/>
                                        <p:tgtEl>
                                          <p:spTgt spid="16"/>
                                        </p:tgtEl>
                                        <p:attrNameLst>
                                          <p:attrName>ppt_x</p:attrName>
                                        </p:attrNameLst>
                                      </p:cBhvr>
                                      <p:tavLst>
                                        <p:tav tm="0">
                                          <p:val>
                                            <p:strVal val="#ppt_x"/>
                                          </p:val>
                                        </p:tav>
                                        <p:tav tm="100000">
                                          <p:val>
                                            <p:strVal val="#ppt_x"/>
                                          </p:val>
                                        </p:tav>
                                      </p:tavLst>
                                    </p:anim>
                                    <p:anim calcmode="lin" valueType="num">
                                      <p:cBhvr additive="base">
                                        <p:cTn id="20" dur="2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 fill="hold"/>
                                        <p:tgtEl>
                                          <p:spTgt spid="6"/>
                                        </p:tgtEl>
                                        <p:attrNameLst>
                                          <p:attrName>ppt_x</p:attrName>
                                        </p:attrNameLst>
                                      </p:cBhvr>
                                      <p:tavLst>
                                        <p:tav tm="0">
                                          <p:val>
                                            <p:strVal val="#ppt_x"/>
                                          </p:val>
                                        </p:tav>
                                        <p:tav tm="100000">
                                          <p:val>
                                            <p:strVal val="#ppt_x"/>
                                          </p:val>
                                        </p:tav>
                                      </p:tavLst>
                                    </p:anim>
                                    <p:anim calcmode="lin" valueType="num">
                                      <p:cBhvr additive="base">
                                        <p:cTn id="24" dur="2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00" fill="hold"/>
                                        <p:tgtEl>
                                          <p:spTgt spid="14"/>
                                        </p:tgtEl>
                                        <p:attrNameLst>
                                          <p:attrName>ppt_x</p:attrName>
                                        </p:attrNameLst>
                                      </p:cBhvr>
                                      <p:tavLst>
                                        <p:tav tm="0">
                                          <p:val>
                                            <p:strVal val="#ppt_x"/>
                                          </p:val>
                                        </p:tav>
                                        <p:tav tm="100000">
                                          <p:val>
                                            <p:strVal val="#ppt_x"/>
                                          </p:val>
                                        </p:tav>
                                      </p:tavLst>
                                    </p:anim>
                                    <p:anim calcmode="lin" valueType="num">
                                      <p:cBhvr additive="base">
                                        <p:cTn id="28" dur="2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00" fill="hold"/>
                                        <p:tgtEl>
                                          <p:spTgt spid="13"/>
                                        </p:tgtEl>
                                        <p:attrNameLst>
                                          <p:attrName>ppt_x</p:attrName>
                                        </p:attrNameLst>
                                      </p:cBhvr>
                                      <p:tavLst>
                                        <p:tav tm="0">
                                          <p:val>
                                            <p:strVal val="#ppt_x"/>
                                          </p:val>
                                        </p:tav>
                                        <p:tav tm="100000">
                                          <p:val>
                                            <p:strVal val="#ppt_x"/>
                                          </p:val>
                                        </p:tav>
                                      </p:tavLst>
                                    </p:anim>
                                    <p:anim calcmode="lin" valueType="num">
                                      <p:cBhvr additive="base">
                                        <p:cTn id="32" dur="2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00" fill="hold"/>
                                        <p:tgtEl>
                                          <p:spTgt spid="10"/>
                                        </p:tgtEl>
                                        <p:attrNameLst>
                                          <p:attrName>ppt_x</p:attrName>
                                        </p:attrNameLst>
                                      </p:cBhvr>
                                      <p:tavLst>
                                        <p:tav tm="0">
                                          <p:val>
                                            <p:strVal val="#ppt_x"/>
                                          </p:val>
                                        </p:tav>
                                        <p:tav tm="100000">
                                          <p:val>
                                            <p:strVal val="#ppt_x"/>
                                          </p:val>
                                        </p:tav>
                                      </p:tavLst>
                                    </p:anim>
                                    <p:anim calcmode="lin" valueType="num">
                                      <p:cBhvr additive="base">
                                        <p:cTn id="36" dur="2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200" fill="hold"/>
                                        <p:tgtEl>
                                          <p:spTgt spid="9"/>
                                        </p:tgtEl>
                                        <p:attrNameLst>
                                          <p:attrName>ppt_x</p:attrName>
                                        </p:attrNameLst>
                                      </p:cBhvr>
                                      <p:tavLst>
                                        <p:tav tm="0">
                                          <p:val>
                                            <p:strVal val="#ppt_x"/>
                                          </p:val>
                                        </p:tav>
                                        <p:tav tm="100000">
                                          <p:val>
                                            <p:strVal val="#ppt_x"/>
                                          </p:val>
                                        </p:tav>
                                      </p:tavLst>
                                    </p:anim>
                                    <p:anim calcmode="lin" valueType="num">
                                      <p:cBhvr additive="base">
                                        <p:cTn id="40" dur="2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 fill="hold"/>
                                        <p:tgtEl>
                                          <p:spTgt spid="8"/>
                                        </p:tgtEl>
                                        <p:attrNameLst>
                                          <p:attrName>ppt_x</p:attrName>
                                        </p:attrNameLst>
                                      </p:cBhvr>
                                      <p:tavLst>
                                        <p:tav tm="0">
                                          <p:val>
                                            <p:strVal val="#ppt_x"/>
                                          </p:val>
                                        </p:tav>
                                        <p:tav tm="100000">
                                          <p:val>
                                            <p:strVal val="#ppt_x"/>
                                          </p:val>
                                        </p:tav>
                                      </p:tavLst>
                                    </p:anim>
                                    <p:anim calcmode="lin" valueType="num">
                                      <p:cBhvr additive="base">
                                        <p:cTn id="44" dur="200" fill="hold"/>
                                        <p:tgtEl>
                                          <p:spTgt spid="8"/>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00"/>
                                        <p:tgtEl>
                                          <p:spTgt spid="29"/>
                                        </p:tgtEl>
                                      </p:cBhvr>
                                    </p:animEffect>
                                  </p:childTnLst>
                                </p:cTn>
                              </p:par>
                              <p:par>
                                <p:cTn id="48" presetID="10" presetClass="entr" presetSubtype="0" fill="hold" grpId="0" nodeType="withEffect">
                                  <p:stCondLst>
                                    <p:cond delay="1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200"/>
                                        <p:tgtEl>
                                          <p:spTgt spid="36"/>
                                        </p:tgtEl>
                                      </p:cBhvr>
                                    </p:animEffect>
                                  </p:childTnLst>
                                </p:cTn>
                              </p:par>
                              <p:par>
                                <p:cTn id="51" presetID="10" presetClass="entr" presetSubtype="0" fill="hold" grpId="0" nodeType="withEffect">
                                  <p:stCondLst>
                                    <p:cond delay="1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00"/>
                                        <p:tgtEl>
                                          <p:spTgt spid="30"/>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00"/>
                                        <p:tgtEl>
                                          <p:spTgt spid="37"/>
                                        </p:tgtEl>
                                      </p:cBhvr>
                                    </p:animEffect>
                                  </p:childTnLst>
                                </p:cTn>
                              </p:par>
                              <p:par>
                                <p:cTn id="57" presetID="10" presetClass="entr" presetSubtype="0" fill="hold" grpId="0" nodeType="withEffect">
                                  <p:stCondLst>
                                    <p:cond delay="10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200"/>
                                        <p:tgtEl>
                                          <p:spTgt spid="32"/>
                                        </p:tgtEl>
                                      </p:cBhvr>
                                    </p:animEffect>
                                  </p:childTnLst>
                                </p:cTn>
                              </p:par>
                              <p:par>
                                <p:cTn id="60" presetID="10" presetClass="entr" presetSubtype="0" fill="hold" grpId="0" nodeType="withEffect">
                                  <p:stCondLst>
                                    <p:cond delay="10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200"/>
                                        <p:tgtEl>
                                          <p:spTgt spid="44"/>
                                        </p:tgtEl>
                                      </p:cBhvr>
                                    </p:animEffect>
                                  </p:childTnLst>
                                </p:cTn>
                              </p:par>
                              <p:par>
                                <p:cTn id="63" presetID="10" presetClass="entr" presetSubtype="0" fill="hold" grpId="0" nodeType="withEffect">
                                  <p:stCondLst>
                                    <p:cond delay="10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
                                        <p:tgtEl>
                                          <p:spTgt spid="35"/>
                                        </p:tgtEl>
                                      </p:cBhvr>
                                    </p:animEffect>
                                  </p:childTnLst>
                                </p:cTn>
                              </p:par>
                              <p:par>
                                <p:cTn id="66" presetID="10" presetClass="entr" presetSubtype="0" fill="hold" grpId="0" nodeType="withEffect">
                                  <p:stCondLst>
                                    <p:cond delay="10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200"/>
                                        <p:tgtEl>
                                          <p:spTgt spid="45"/>
                                        </p:tgtEl>
                                      </p:cBhvr>
                                    </p:animEffect>
                                  </p:childTnLst>
                                </p:cTn>
                              </p:par>
                              <p:par>
                                <p:cTn id="69" presetID="10" presetClass="entr" presetSubtype="0" fill="hold" grpId="0" nodeType="withEffect">
                                  <p:stCondLst>
                                    <p:cond delay="10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200"/>
                                        <p:tgtEl>
                                          <p:spTgt spid="31"/>
                                        </p:tgtEl>
                                      </p:cBhvr>
                                    </p:animEffect>
                                  </p:childTnLst>
                                </p:cTn>
                              </p:par>
                              <p:par>
                                <p:cTn id="72" presetID="10" presetClass="entr" presetSubtype="0" fill="hold" grpId="0" nodeType="withEffect">
                                  <p:stCondLst>
                                    <p:cond delay="10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200"/>
                                        <p:tgtEl>
                                          <p:spTgt spid="46"/>
                                        </p:tgtEl>
                                      </p:cBhvr>
                                    </p:animEffect>
                                  </p:childTnLst>
                                </p:cTn>
                              </p:par>
                              <p:par>
                                <p:cTn id="75" presetID="10" presetClass="entr" presetSubtype="0" fill="hold" grpId="0" nodeType="withEffect">
                                  <p:stCondLst>
                                    <p:cond delay="10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200"/>
                                        <p:tgtEl>
                                          <p:spTgt spid="33"/>
                                        </p:tgtEl>
                                      </p:cBhvr>
                                    </p:animEffect>
                                  </p:childTnLst>
                                </p:cTn>
                              </p:par>
                              <p:par>
                                <p:cTn id="78" presetID="10" presetClass="entr" presetSubtype="0" fill="hold" grpId="0" nodeType="withEffect">
                                  <p:stCondLst>
                                    <p:cond delay="1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2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3" grpId="0" animBg="1"/>
      <p:bldP spid="14" grpId="0" animBg="1"/>
      <p:bldP spid="15" grpId="0" animBg="1"/>
      <p:bldP spid="16" grpId="0" animBg="1"/>
      <p:bldP spid="29" grpId="0" animBg="1"/>
      <p:bldP spid="30" grpId="0" animBg="1"/>
      <p:bldP spid="31" grpId="0" animBg="1"/>
      <p:bldP spid="32" grpId="0" animBg="1"/>
      <p:bldP spid="33" grpId="0" animBg="1"/>
      <p:bldP spid="35" grpId="0" animBg="1"/>
      <p:bldP spid="36" grpId="0"/>
      <p:bldP spid="37" grpId="0"/>
      <p:bldP spid="44" grpId="0"/>
      <p:bldP spid="45" grpId="0"/>
      <p:bldP spid="46" grpId="0"/>
      <p:bldP spid="4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and cell phone on a table&#10;&#10;Description automatically generated">
            <a:extLst>
              <a:ext uri="{FF2B5EF4-FFF2-40B4-BE49-F238E27FC236}">
                <a16:creationId xmlns:a16="http://schemas.microsoft.com/office/drawing/2014/main" id="{332B66AD-58A0-51C9-2663-C6D612EA9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0CE1324-42EE-DC44-A93B-4E9E4DECB068}"/>
              </a:ext>
            </a:extLst>
          </p:cNvPr>
          <p:cNvSpPr/>
          <p:nvPr/>
        </p:nvSpPr>
        <p:spPr>
          <a:xfrm>
            <a:off x="-1" y="0"/>
            <a:ext cx="12192000" cy="6858000"/>
          </a:xfrm>
          <a:prstGeom prst="rect">
            <a:avLst/>
          </a:prstGeom>
          <a:solidFill>
            <a:schemeClr val="tx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3" action="ppaction://hlinksldjump"/>
            <a:extLst>
              <a:ext uri="{FF2B5EF4-FFF2-40B4-BE49-F238E27FC236}">
                <a16:creationId xmlns:a16="http://schemas.microsoft.com/office/drawing/2014/main" id="{D16D1AE3-5D12-CB9C-03F9-89D4D6DE1E5E}"/>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FA5560-C6FC-8A03-E68A-FF61384B9F6B}"/>
              </a:ext>
            </a:extLst>
          </p:cNvPr>
          <p:cNvSpPr txBox="1"/>
          <p:nvPr/>
        </p:nvSpPr>
        <p:spPr>
          <a:xfrm>
            <a:off x="2598460" y="2877702"/>
            <a:ext cx="8893629" cy="1107996"/>
          </a:xfrm>
          <a:prstGeom prst="rect">
            <a:avLst/>
          </a:prstGeom>
          <a:noFill/>
        </p:spPr>
        <p:txBody>
          <a:bodyPr wrap="square" rtlCol="0">
            <a:spAutoFit/>
          </a:bodyPr>
          <a:lstStyle/>
          <a:p>
            <a:pPr algn="ctr"/>
            <a:r>
              <a:rPr lang="en-US" sz="6600" b="1" dirty="0">
                <a:solidFill>
                  <a:schemeClr val="bg1"/>
                </a:solidFill>
                <a:latin typeface="Segoe UI Light" panose="020B0502040204020203" pitchFamily="34" charset="0"/>
                <a:cs typeface="Segoe UI Light" panose="020B0502040204020203" pitchFamily="34" charset="0"/>
              </a:rPr>
              <a:t>Responsive Web Design</a:t>
            </a:r>
          </a:p>
        </p:txBody>
      </p:sp>
      <p:sp>
        <p:nvSpPr>
          <p:cNvPr id="11" name="Rectangle 10">
            <a:extLst>
              <a:ext uri="{FF2B5EF4-FFF2-40B4-BE49-F238E27FC236}">
                <a16:creationId xmlns:a16="http://schemas.microsoft.com/office/drawing/2014/main" id="{322A256E-8389-613D-BAE1-11BF2A201C6D}"/>
              </a:ext>
            </a:extLst>
          </p:cNvPr>
          <p:cNvSpPr/>
          <p:nvPr/>
        </p:nvSpPr>
        <p:spPr>
          <a:xfrm>
            <a:off x="1" y="0"/>
            <a:ext cx="1436913" cy="6858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95768183"/>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300" fill="hold"/>
                                        <p:tgtEl>
                                          <p:spTgt spid="11"/>
                                        </p:tgtEl>
                                        <p:attrNameLst>
                                          <p:attrName>ppt_x</p:attrName>
                                        </p:attrNameLst>
                                      </p:cBhvr>
                                      <p:tavLst>
                                        <p:tav tm="0">
                                          <p:val>
                                            <p:strVal val="0-#ppt_w/2"/>
                                          </p:val>
                                        </p:tav>
                                        <p:tav tm="100000">
                                          <p:val>
                                            <p:strVal val="#ppt_x"/>
                                          </p:val>
                                        </p:tav>
                                      </p:tavLst>
                                    </p:anim>
                                    <p:anim calcmode="lin" valueType="num">
                                      <p:cBhvr additive="base">
                                        <p:cTn id="11" dur="3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A1B0A6-AF02-D323-B166-14FD0A50F5CD}"/>
              </a:ext>
            </a:extLst>
          </p:cNvPr>
          <p:cNvSpPr/>
          <p:nvPr/>
        </p:nvSpPr>
        <p:spPr>
          <a:xfrm>
            <a:off x="0" y="0"/>
            <a:ext cx="12192000" cy="6858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856348" y="1374591"/>
            <a:ext cx="10036884" cy="4108817"/>
          </a:xfrm>
          <a:prstGeom prst="rect">
            <a:avLst/>
          </a:prstGeom>
          <a:noFill/>
        </p:spPr>
        <p:txBody>
          <a:bodyPr wrap="square" rtlCol="0">
            <a:spAutoFit/>
          </a:bodyPr>
          <a:lstStyle/>
          <a:p>
            <a:pPr rtl="0">
              <a:spcBef>
                <a:spcPts val="0"/>
              </a:spcBef>
              <a:spcAft>
                <a:spcPts val="0"/>
              </a:spcAft>
            </a:pPr>
            <a:r>
              <a:rPr lang="en-US" sz="2400" b="1" i="0" u="none" strike="noStrike" dirty="0">
                <a:solidFill>
                  <a:srgbClr val="FFFFFF"/>
                </a:solidFill>
                <a:effectLst/>
                <a:latin typeface="Segoe UI Light" panose="020B0502040204020203" pitchFamily="34" charset="0"/>
                <a:cs typeface="Segoe UI Light" panose="020B0502040204020203" pitchFamily="34" charset="0"/>
              </a:rPr>
              <a:t>What is responsive web design?</a:t>
            </a:r>
            <a:endParaRPr lang="en-US" sz="2400" b="0" dirty="0">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Responsive web design essentially makes a web page look good on all devices. Web pages do not leave out information to fit smaller devices but adapt its content to fit any device. There are three key features:</a:t>
            </a:r>
          </a:p>
          <a:p>
            <a:pPr rtl="0">
              <a:spcBef>
                <a:spcPts val="0"/>
              </a:spcBef>
              <a:spcAft>
                <a:spcPts val="1200"/>
              </a:spcAft>
            </a:pPr>
            <a:endParaRPr lang="en-US" sz="2000" b="0" dirty="0">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Site must be built with a flexible grid foundation</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Images that are incorporated into the design must be flexible themselves</a:t>
            </a:r>
          </a:p>
          <a:p>
            <a:pPr marL="457200" indent="-457200" rtl="0" fontAlgn="base">
              <a:spcBef>
                <a:spcPts val="0"/>
              </a:spcBef>
              <a:spcAft>
                <a:spcPts val="0"/>
              </a:spcAft>
              <a:buFont typeface="+mj-lt"/>
              <a:buAutoNum type="arabicPeriod"/>
            </a:pPr>
            <a:endParaRPr lang="en-US" sz="2000" b="0" i="0" u="none" strike="noStrike" dirty="0">
              <a:solidFill>
                <a:srgbClr val="FFFFFF"/>
              </a:solidFill>
              <a:effectLst/>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Different views must be enabled in different contexts via media queries</a:t>
            </a: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r>
              <a:rPr lang="en-US" sz="700" b="0" i="0" u="none" strike="noStrike" dirty="0" err="1">
                <a:solidFill>
                  <a:srgbClr val="FFFFFF"/>
                </a:solidFill>
                <a:effectLst/>
                <a:latin typeface="Segoe UI Light" panose="020B0502040204020203" pitchFamily="34" charset="0"/>
                <a:cs typeface="Segoe UI Light" panose="020B0502040204020203" pitchFamily="34" charset="0"/>
              </a:rPr>
              <a:t>Source:https</a:t>
            </a:r>
            <a:r>
              <a:rPr lang="en-US" sz="700" b="0" i="0" u="none" strike="noStrike" dirty="0">
                <a:solidFill>
                  <a:srgbClr val="FFFFFF"/>
                </a:solidFill>
                <a:effectLst/>
                <a:latin typeface="Segoe UI Light" panose="020B0502040204020203" pitchFamily="34" charset="0"/>
                <a:cs typeface="Segoe UI Light" panose="020B0502040204020203" pitchFamily="34" charset="0"/>
              </a:rPr>
              <a:t>://www.webfx.com/blog/web-design/understanding-the-elements-of-responsive-web-design/</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639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A1B0A6-AF02-D323-B166-14FD0A50F5CD}"/>
              </a:ext>
            </a:extLst>
          </p:cNvPr>
          <p:cNvSpPr/>
          <p:nvPr/>
        </p:nvSpPr>
        <p:spPr>
          <a:xfrm>
            <a:off x="0" y="0"/>
            <a:ext cx="12192000" cy="6858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77975" y="251606"/>
            <a:ext cx="10036884" cy="6509474"/>
          </a:xfrm>
          <a:prstGeom prst="rect">
            <a:avLst/>
          </a:prstGeom>
          <a:noFill/>
        </p:spPr>
        <p:txBody>
          <a:bodyPr wrap="square" rtlCol="0">
            <a:spAutoFit/>
          </a:bodyPr>
          <a:lstStyle/>
          <a:p>
            <a:pPr rtl="0">
              <a:spcBef>
                <a:spcPts val="0"/>
              </a:spcBef>
              <a:spcAft>
                <a:spcPts val="0"/>
              </a:spcAft>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Responsive Web Design</a:t>
            </a:r>
            <a:endParaRPr lang="en-US" sz="3200" b="1" dirty="0">
              <a:effectLst/>
              <a:latin typeface="Segoe UI Light" panose="020B0502040204020203" pitchFamily="34" charset="0"/>
              <a:cs typeface="Segoe UI Light" panose="020B0502040204020203" pitchFamily="34" charset="0"/>
            </a:endParaRPr>
          </a:p>
          <a:p>
            <a:pPr rtl="0" fontAlgn="base">
              <a:spcBef>
                <a:spcPts val="0"/>
              </a:spcBef>
              <a:spcAft>
                <a:spcPts val="1200"/>
              </a:spcAft>
              <a:buFont typeface="+mj-lt"/>
              <a:buAutoNum type="arabicPeriod"/>
            </a:pPr>
            <a:endParaRPr lang="en-US" sz="2000" i="0" u="none" strike="noStrike" dirty="0">
              <a:solidFill>
                <a:srgbClr val="FFFFFF"/>
              </a:solidFill>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a:pPr>
            <a:r>
              <a:rPr lang="en-US" sz="2400" b="1" i="0" u="none" strike="noStrike" dirty="0">
                <a:solidFill>
                  <a:srgbClr val="FFFFFF"/>
                </a:solidFill>
                <a:effectLst/>
                <a:latin typeface="Segoe UI Light" panose="020B0502040204020203" pitchFamily="34" charset="0"/>
                <a:cs typeface="Segoe UI Light" panose="020B0502040204020203" pitchFamily="34" charset="0"/>
              </a:rPr>
              <a:t>Flexible Grid</a:t>
            </a:r>
          </a:p>
          <a:p>
            <a:pPr marL="457200"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Most existing grid systems restrictively use CSS classes to define size, space and alignment. The truly important aspect of a flexible grid system is in the mechanics of your layout sizes and spacing. We also must abandon pixels and replace them with web layouts that use percentages and </a:t>
            </a:r>
            <a:r>
              <a:rPr lang="en-US" sz="2000" b="0" i="0" u="none" strike="noStrike" dirty="0" err="1">
                <a:solidFill>
                  <a:srgbClr val="FFFFFF"/>
                </a:solidFill>
                <a:effectLst/>
                <a:latin typeface="Segoe UI Light" panose="020B0502040204020203" pitchFamily="34" charset="0"/>
                <a:cs typeface="Segoe UI Light" panose="020B0502040204020203" pitchFamily="34" charset="0"/>
              </a:rPr>
              <a:t>em’s</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 which are relative units of measurement.</a:t>
            </a:r>
            <a:endParaRPr lang="en-US" sz="2000" b="0" dirty="0">
              <a:effectLst/>
              <a:latin typeface="Segoe UI Light" panose="020B0502040204020203" pitchFamily="34" charset="0"/>
              <a:cs typeface="Segoe UI Light" panose="020B0502040204020203" pitchFamily="34" charset="0"/>
            </a:endParaRPr>
          </a:p>
          <a:p>
            <a:pPr rtl="0" fontAlgn="base">
              <a:spcBef>
                <a:spcPts val="0"/>
              </a:spcBef>
              <a:spcAft>
                <a:spcPts val="1200"/>
              </a:spcAft>
              <a:buFont typeface="+mj-lt"/>
              <a:buAutoNum type="arabicPeriod" startAt="2"/>
            </a:pPr>
            <a:endParaRPr lang="en-US" sz="2000" i="0" u="none" strike="noStrike" dirty="0">
              <a:solidFill>
                <a:srgbClr val="FFFFFF"/>
              </a:solidFill>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startAt="2"/>
            </a:pPr>
            <a:r>
              <a:rPr lang="en-US" sz="2400" b="1" i="0" u="none" strike="noStrike" dirty="0">
                <a:solidFill>
                  <a:srgbClr val="FFFFFF"/>
                </a:solidFill>
                <a:effectLst/>
                <a:latin typeface="Segoe UI Light" panose="020B0502040204020203" pitchFamily="34" charset="0"/>
                <a:cs typeface="Segoe UI Light" panose="020B0502040204020203" pitchFamily="34" charset="0"/>
              </a:rPr>
              <a:t>Flexible Image</a:t>
            </a:r>
          </a:p>
          <a:p>
            <a:pPr marL="457200" rtl="0">
              <a:spcBef>
                <a:spcPts val="0"/>
              </a:spcBef>
              <a:spcAft>
                <a:spcPts val="1200"/>
              </a:spcAft>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The CSS overflow property (</a:t>
            </a:r>
            <a:r>
              <a:rPr lang="en-US" sz="2000" b="0" i="0" u="none" strike="noStrike" dirty="0" err="1">
                <a:solidFill>
                  <a:srgbClr val="FFFFFF"/>
                </a:solidFill>
                <a:effectLst/>
                <a:latin typeface="Segoe UI Light" panose="020B0502040204020203" pitchFamily="34" charset="0"/>
                <a:cs typeface="Segoe UI Light" panose="020B0502040204020203" pitchFamily="34" charset="0"/>
              </a:rPr>
              <a:t>e.g.overflow</a:t>
            </a:r>
            <a:r>
              <a:rPr lang="en-US" sz="2000" b="0" i="0" u="none" strike="noStrike" dirty="0">
                <a:solidFill>
                  <a:srgbClr val="FFFFFF"/>
                </a:solidFill>
                <a:effectLst/>
                <a:latin typeface="Segoe UI Light" panose="020B0502040204020203" pitchFamily="34" charset="0"/>
                <a:cs typeface="Segoe UI Light" panose="020B0502040204020203" pitchFamily="34" charset="0"/>
              </a:rPr>
              <a:t>: hidden) gives us the ability to crop images dynamically as the containers around them shift to fit new display environments. We can also have multiple versions of the image on the server, and then dynamically serve the appropriately sized version depending on the user agent using server-side or client-side feature detection in tandem with DOM manipulation. We also have the option to hide images altogether if we really want to put focus on the non-image content</a:t>
            </a:r>
          </a:p>
          <a:p>
            <a:pPr marL="457200" rtl="0">
              <a:spcBef>
                <a:spcPts val="0"/>
              </a:spcBef>
              <a:spcAft>
                <a:spcPts val="1200"/>
              </a:spcAft>
            </a:pPr>
            <a:endParaRPr lang="en-US" sz="2000" b="0" dirty="0">
              <a:effectLst/>
              <a:latin typeface="Segoe UI Light" panose="020B0502040204020203" pitchFamily="34" charset="0"/>
              <a:cs typeface="Segoe UI Light" panose="020B0502040204020203" pitchFamily="34" charset="0"/>
            </a:endParaRPr>
          </a:p>
          <a:p>
            <a:pPr marL="457200" rtl="0">
              <a:spcBef>
                <a:spcPts val="0"/>
              </a:spcBef>
              <a:spcAft>
                <a:spcPts val="1200"/>
              </a:spcAft>
            </a:pP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https://www.webfx.com/blog/web-design/understanding-the-elements-of-responsive-web-design/</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5213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0724385"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10725910" y="0"/>
            <a:ext cx="731521"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47742" y="267924"/>
            <a:ext cx="10166803" cy="6986528"/>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HCI Composition</a:t>
            </a: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285750" indent="-285750" rtl="0" fontAlgn="base">
              <a:spcBef>
                <a:spcPts val="0"/>
              </a:spcBef>
              <a:spcAft>
                <a:spcPts val="1200"/>
              </a:spcAft>
              <a:buFont typeface="Arial" panose="020B0604020202020204" pitchFamily="34" charset="0"/>
              <a:buChar char="•"/>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285750" indent="-285750" rtl="0" fontAlgn="base">
              <a:spcBef>
                <a:spcPts val="0"/>
              </a:spcBef>
              <a:spcAft>
                <a:spcPts val="1200"/>
              </a:spcAft>
              <a:buFont typeface="Arial" panose="020B0604020202020204" pitchFamily="34" charset="0"/>
              <a:buChar char="•"/>
            </a:pPr>
            <a:endParaRPr lang="en-US" sz="2000" dirty="0">
              <a:solidFill>
                <a:schemeClr val="bg1"/>
              </a:solidFill>
              <a:latin typeface="Segoe UI Light" panose="020B0502040204020203" pitchFamily="34" charset="0"/>
              <a:cs typeface="Segoe UI Light" panose="020B0502040204020203" pitchFamily="34" charset="0"/>
            </a:endParaRPr>
          </a:p>
          <a:p>
            <a:pPr marL="285750" indent="-285750" rtl="0" fontAlgn="base">
              <a:spcBef>
                <a:spcPts val="0"/>
              </a:spcBef>
              <a:spcAft>
                <a:spcPts val="1200"/>
              </a:spcAft>
              <a:buFont typeface="Arial" panose="020B0604020202020204" pitchFamily="34" charset="0"/>
              <a:buChar char="•"/>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285750" indent="-285750" rtl="0" fontAlgn="base">
              <a:spcBef>
                <a:spcPts val="0"/>
              </a:spcBef>
              <a:spcAft>
                <a:spcPts val="1200"/>
              </a:spcAft>
              <a:buFont typeface="Arial" panose="020B0604020202020204" pitchFamily="34" charset="0"/>
              <a:buChar char="•"/>
            </a:pPr>
            <a:endParaRPr lang="en-US" sz="2000" dirty="0">
              <a:solidFill>
                <a:schemeClr val="bg1"/>
              </a:solidFill>
              <a:latin typeface="Segoe UI Light" panose="020B0502040204020203" pitchFamily="34" charset="0"/>
              <a:cs typeface="Segoe UI Light" panose="020B0502040204020203" pitchFamily="34" charset="0"/>
            </a:endParaRPr>
          </a:p>
          <a:p>
            <a:pPr marL="285750" indent="-285750" rtl="0" fontAlgn="base">
              <a:spcBef>
                <a:spcPts val="0"/>
              </a:spcBef>
              <a:spcAft>
                <a:spcPts val="1200"/>
              </a:spcAft>
              <a:buFont typeface="Arial" panose="020B0604020202020204" pitchFamily="34" charset="0"/>
              <a:buChar char="•"/>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rtl="0" fontAlgn="base">
              <a:spcBef>
                <a:spcPts val="0"/>
              </a:spcBef>
              <a:spcAft>
                <a:spcPts val="1200"/>
              </a:spcAft>
            </a:pPr>
            <a:endParaRPr lang="en-US" sz="2000" dirty="0">
              <a:solidFill>
                <a:schemeClr val="bg1"/>
              </a:solidFill>
              <a:latin typeface="Segoe UI Light" panose="020B0502040204020203" pitchFamily="34" charset="0"/>
              <a:cs typeface="Segoe UI Light" panose="020B0502040204020203" pitchFamily="34" charset="0"/>
            </a:endParaRPr>
          </a:p>
          <a:p>
            <a:pPr rtl="0" fontAlgn="base">
              <a:spcBef>
                <a:spcPts val="0"/>
              </a:spcBef>
              <a:spcAft>
                <a:spcPts val="120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rtl="0" fontAlgn="base">
              <a:spcBef>
                <a:spcPts val="0"/>
              </a:spcBef>
              <a:spcAft>
                <a:spcPts val="1200"/>
              </a:spcAft>
            </a:pPr>
            <a:endParaRPr lang="en-US" sz="2000" b="0" i="0" u="none" strike="noStrike" dirty="0">
              <a:solidFill>
                <a:schemeClr val="bg1"/>
              </a:solidFill>
              <a:effectLst/>
              <a:latin typeface="Segoe UI Light" panose="020B0502040204020203" pitchFamily="34" charset="0"/>
              <a:cs typeface="Segoe UI Light" panose="020B0502040204020203" pitchFamily="34" charset="0"/>
            </a:endParaRPr>
          </a:p>
          <a:p>
            <a:pPr marL="285750" indent="-28575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HCI can be considered a combination of three major disciplines: Computer Science, Cognitive Psychology, and Fine Arts Design</a:t>
            </a: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Computer Science: Plays a crucial role in the development of HCI</a:t>
            </a: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Cognitive Psychology: Field of HCI that identifies how humans interact with systems</a:t>
            </a: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Fine Arts Design: Involves the graphical side of HCI</a:t>
            </a:r>
          </a:p>
          <a:p>
            <a:br>
              <a:rPr lang="en-US" b="0" dirty="0">
                <a:solidFill>
                  <a:schemeClr val="bg1"/>
                </a:solidFill>
                <a:effectLst/>
                <a:latin typeface="Segoe UI Light" panose="020B0502040204020203" pitchFamily="34" charset="0"/>
                <a:cs typeface="Segoe UI Light" panose="020B0502040204020203" pitchFamily="34" charset="0"/>
              </a:rPr>
            </a:br>
            <a:endParaRPr lang="en-US" dirty="0">
              <a:solidFill>
                <a:schemeClr val="bg1"/>
              </a:solidFill>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A36FC2FA-CFA7-BD64-924B-F195CFB08BB0}"/>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E119728C-7845-AF63-8BDF-6ACCC3E22B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17" y="1049977"/>
            <a:ext cx="6435846" cy="3217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4835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A1B0A6-AF02-D323-B166-14FD0A50F5CD}"/>
              </a:ext>
            </a:extLst>
          </p:cNvPr>
          <p:cNvSpPr/>
          <p:nvPr/>
        </p:nvSpPr>
        <p:spPr>
          <a:xfrm>
            <a:off x="0" y="0"/>
            <a:ext cx="12192000" cy="6858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727603" y="651316"/>
            <a:ext cx="10036884" cy="5555367"/>
          </a:xfrm>
          <a:prstGeom prst="rect">
            <a:avLst/>
          </a:prstGeom>
          <a:noFill/>
        </p:spPr>
        <p:txBody>
          <a:bodyPr wrap="square" rtlCol="0">
            <a:spAutoFit/>
          </a:bodyPr>
          <a:lstStyle/>
          <a:p>
            <a:pPr rtl="0" fontAlgn="base">
              <a:spcBef>
                <a:spcPts val="0"/>
              </a:spcBef>
              <a:spcAft>
                <a:spcPts val="1200"/>
              </a:spcAft>
              <a:buFont typeface="+mj-lt"/>
              <a:buAutoNum type="arabicPeriod" startAt="3"/>
            </a:pPr>
            <a:endParaRPr lang="en-US" sz="2000" i="0" u="none" strike="noStrike" dirty="0">
              <a:solidFill>
                <a:srgbClr val="FFFFFF"/>
              </a:solidFill>
              <a:latin typeface="Segoe UI Light" panose="020B0502040204020203" pitchFamily="34" charset="0"/>
              <a:cs typeface="Segoe UI Light" panose="020B0502040204020203" pitchFamily="34" charset="0"/>
            </a:endParaRPr>
          </a:p>
          <a:p>
            <a:pPr marL="457200" indent="-457200" rtl="0" fontAlgn="base">
              <a:spcBef>
                <a:spcPts val="0"/>
              </a:spcBef>
              <a:spcAft>
                <a:spcPts val="1200"/>
              </a:spcAft>
              <a:buFont typeface="+mj-lt"/>
              <a:buAutoNum type="arabicPeriod" startAt="3"/>
            </a:pPr>
            <a:r>
              <a:rPr lang="en-US" sz="2400" b="1" i="0" u="none" strike="noStrike" dirty="0">
                <a:solidFill>
                  <a:srgbClr val="FFFFFF"/>
                </a:solidFill>
                <a:effectLst/>
                <a:latin typeface="Segoe UI Light" panose="020B0502040204020203" pitchFamily="34" charset="0"/>
                <a:cs typeface="Segoe UI Light" panose="020B0502040204020203" pitchFamily="34" charset="0"/>
              </a:rPr>
              <a:t>Media Queries</a:t>
            </a:r>
          </a:p>
          <a:p>
            <a:pPr marL="342900" indent="-342900" rtl="0" fontAlgn="base">
              <a:spcBef>
                <a:spcPts val="0"/>
              </a:spcBef>
              <a:spcAft>
                <a:spcPts val="1200"/>
              </a:spcAft>
              <a:buFont typeface="+mj-lt"/>
              <a:buAutoNum type="arabicPeriod" startAt="3"/>
            </a:pPr>
            <a:endParaRPr lang="en-US" sz="2400" b="1" i="0" u="none" strike="noStrike" dirty="0">
              <a:solidFill>
                <a:srgbClr val="FFFFFF"/>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Media queries allow designers to build multiple layouts using the same HTML documents by selectively serving stylesheets based on the user agent’s features, such as the browser window’s size. Other parameters are orientation (landscape or portrait), screen resolution, color (i.e. how much color the screen can render), and so on.</a:t>
            </a:r>
          </a:p>
          <a:p>
            <a:pPr rtl="0" fontAlgn="base">
              <a:spcBef>
                <a:spcPts val="0"/>
              </a:spcBef>
              <a:spcAft>
                <a:spcPts val="1200"/>
              </a:spcAft>
            </a:pPr>
            <a:endParaRPr lang="en-US" sz="2000" dirty="0">
              <a:solidFill>
                <a:srgbClr val="FFFFFF"/>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rgbClr val="FFFFFF"/>
                </a:solidFill>
                <a:effectLst/>
                <a:latin typeface="Segoe UI Light" panose="020B0502040204020203" pitchFamily="34" charset="0"/>
                <a:cs typeface="Segoe UI Light" panose="020B0502040204020203" pitchFamily="34" charset="0"/>
              </a:rPr>
              <a:t>Media queries are not specifically a mobile solution or a tablet solution. Instead, media queries and responsive design allow us to think outside of the constraints of a screen size or resolution and start building websites that flexibly adapts to (theoretically) all the different mediums.</a:t>
            </a:r>
            <a:endParaRPr lang="en-US" sz="2000" b="0" dirty="0">
              <a:effectLst/>
              <a:latin typeface="Segoe UI Light" panose="020B0502040204020203" pitchFamily="34" charset="0"/>
              <a:cs typeface="Segoe UI Light" panose="020B0502040204020203" pitchFamily="34" charset="0"/>
            </a:endParaRPr>
          </a:p>
          <a:p>
            <a:pPr rtl="0">
              <a:spcBef>
                <a:spcPts val="0"/>
              </a:spcBef>
              <a:spcAft>
                <a:spcPts val="1200"/>
              </a:spcAft>
            </a:pPr>
            <a:br>
              <a:rPr lang="en-US" sz="2000" b="0" dirty="0">
                <a:effectLst/>
                <a:latin typeface="Segoe UI Light" panose="020B0502040204020203" pitchFamily="34" charset="0"/>
                <a:cs typeface="Segoe UI Light" panose="020B0502040204020203" pitchFamily="34" charset="0"/>
              </a:rPr>
            </a:br>
            <a:br>
              <a:rPr lang="en-US" sz="2000" b="0" dirty="0">
                <a:effectLst/>
                <a:latin typeface="Segoe UI Light" panose="020B0502040204020203" pitchFamily="34" charset="0"/>
                <a:cs typeface="Segoe UI Light" panose="020B0502040204020203" pitchFamily="34" charset="0"/>
              </a:rPr>
            </a:br>
            <a:r>
              <a:rPr lang="en-US" sz="700" b="0" i="0" u="none" strike="noStrike" dirty="0">
                <a:solidFill>
                  <a:srgbClr val="FFFFFF"/>
                </a:solidFill>
                <a:effectLst/>
                <a:latin typeface="Segoe UI Light" panose="020B0502040204020203" pitchFamily="34" charset="0"/>
                <a:cs typeface="Segoe UI Light" panose="020B0502040204020203" pitchFamily="34" charset="0"/>
              </a:rPr>
              <a:t>Source: https://www.webfx.com/blog/web-design/understanding-the-elements-of-responsive-web-design/</a:t>
            </a:r>
            <a:endParaRPr lang="en-US" sz="700" b="0" dirty="0">
              <a:effectLst/>
              <a:latin typeface="Segoe UI Light" panose="020B0502040204020203" pitchFamily="34" charset="0"/>
              <a:cs typeface="Segoe UI Light" panose="020B0502040204020203" pitchFamily="34" charset="0"/>
            </a:endParaRPr>
          </a:p>
        </p:txBody>
      </p:sp>
      <p:sp>
        <p:nvSpPr>
          <p:cNvPr id="3" name="Oval 2">
            <a:hlinkClick r:id="rId2"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3">
              <a:extLst>
                <a:ext uri="{BEBA8EAE-BF5A-486C-A8C5-ECC9F3942E4B}">
                  <a14:imgProps xmlns:a14="http://schemas.microsoft.com/office/drawing/2010/main">
                    <a14:imgLayer r:embed="rId4">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2005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white flower&#10;&#10;Description automatically generated">
            <a:extLst>
              <a:ext uri="{FF2B5EF4-FFF2-40B4-BE49-F238E27FC236}">
                <a16:creationId xmlns:a16="http://schemas.microsoft.com/office/drawing/2014/main" id="{F7352896-2273-99AC-5DCF-617E5098D530}"/>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descr="A black screen with white text&#10;&#10;Description automatically generated">
            <a:extLst>
              <a:ext uri="{FF2B5EF4-FFF2-40B4-BE49-F238E27FC236}">
                <a16:creationId xmlns:a16="http://schemas.microsoft.com/office/drawing/2014/main" id="{73B3ED8E-D6C4-290D-2CCE-5E44D81BD0F5}"/>
              </a:ext>
            </a:extLst>
          </p:cNvPr>
          <p:cNvPicPr>
            <a:picLocks noChangeAspect="1"/>
          </p:cNvPicPr>
          <p:nvPr/>
        </p:nvPicPr>
        <p:blipFill>
          <a:blip r:embed="rId3">
            <a:extLst>
              <a:ext uri="{28A0092B-C50C-407E-A947-70E740481C1C}">
                <a14:useLocalDpi xmlns:a14="http://schemas.microsoft.com/office/drawing/2010/main" val="0"/>
              </a:ext>
            </a:extLst>
          </a:blip>
          <a:srcRect l="16837" t="48178" r="14808" b="48461"/>
          <a:stretch/>
        </p:blipFill>
        <p:spPr>
          <a:xfrm>
            <a:off x="1" y="8466"/>
            <a:ext cx="12192000" cy="241005"/>
          </a:xfrm>
          <a:prstGeom prst="rect">
            <a:avLst/>
          </a:prstGeom>
        </p:spPr>
      </p:pic>
      <p:sp>
        <p:nvSpPr>
          <p:cNvPr id="4" name="Rectangle: Rounded Corners 3">
            <a:extLst>
              <a:ext uri="{FF2B5EF4-FFF2-40B4-BE49-F238E27FC236}">
                <a16:creationId xmlns:a16="http://schemas.microsoft.com/office/drawing/2014/main" id="{6EC7047E-2650-69D4-8E25-DC35D6AB77C9}"/>
              </a:ext>
            </a:extLst>
          </p:cNvPr>
          <p:cNvSpPr/>
          <p:nvPr/>
        </p:nvSpPr>
        <p:spPr>
          <a:xfrm>
            <a:off x="776349" y="5607838"/>
            <a:ext cx="10639302" cy="982980"/>
          </a:xfrm>
          <a:prstGeom prst="roundRect">
            <a:avLst>
              <a:gd name="adj" fmla="val 41086"/>
            </a:avLst>
          </a:prstGeom>
          <a:solidFill>
            <a:schemeClr val="bg2">
              <a:lumMod val="2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extLst>
              <a:ext uri="{FF2B5EF4-FFF2-40B4-BE49-F238E27FC236}">
                <a16:creationId xmlns:a16="http://schemas.microsoft.com/office/drawing/2014/main" id="{8D7ACE42-437A-4A7C-C680-FF38B2AEEEA0}"/>
              </a:ext>
            </a:extLst>
          </p:cNvPr>
          <p:cNvSpPr/>
          <p:nvPr/>
        </p:nvSpPr>
        <p:spPr>
          <a:xfrm>
            <a:off x="1407605" y="5707851"/>
            <a:ext cx="811530" cy="782955"/>
          </a:xfrm>
          <a:prstGeom prst="roundRect">
            <a:avLst>
              <a:gd name="adj" fmla="val 225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6"/>
            <a:extLst>
              <a:ext uri="{FF2B5EF4-FFF2-40B4-BE49-F238E27FC236}">
                <a16:creationId xmlns:a16="http://schemas.microsoft.com/office/drawing/2014/main" id="{4300C9D2-4E3C-070C-E8D8-4A830FC70085}"/>
              </a:ext>
            </a:extLst>
          </p:cNvPr>
          <p:cNvSpPr/>
          <p:nvPr/>
        </p:nvSpPr>
        <p:spPr>
          <a:xfrm>
            <a:off x="4616577" y="5707853"/>
            <a:ext cx="811530" cy="782955"/>
          </a:xfrm>
          <a:prstGeom prst="roundRect">
            <a:avLst>
              <a:gd name="adj" fmla="val 22506"/>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8"/>
            <a:extLst>
              <a:ext uri="{FF2B5EF4-FFF2-40B4-BE49-F238E27FC236}">
                <a16:creationId xmlns:a16="http://schemas.microsoft.com/office/drawing/2014/main" id="{764B0169-1E8F-8527-1142-C5E53990C63C}"/>
              </a:ext>
            </a:extLst>
          </p:cNvPr>
          <p:cNvSpPr/>
          <p:nvPr/>
        </p:nvSpPr>
        <p:spPr>
          <a:xfrm>
            <a:off x="9986772" y="5707853"/>
            <a:ext cx="811530" cy="782955"/>
          </a:xfrm>
          <a:prstGeom prst="roundRect">
            <a:avLst>
              <a:gd name="adj" fmla="val 22506"/>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hlinkClick r:id="rId10"/>
            <a:extLst>
              <a:ext uri="{FF2B5EF4-FFF2-40B4-BE49-F238E27FC236}">
                <a16:creationId xmlns:a16="http://schemas.microsoft.com/office/drawing/2014/main" id="{EB3A5778-929B-A7AA-DE64-28D8D1FF02E7}"/>
              </a:ext>
            </a:extLst>
          </p:cNvPr>
          <p:cNvSpPr/>
          <p:nvPr/>
        </p:nvSpPr>
        <p:spPr>
          <a:xfrm>
            <a:off x="8913876" y="5707854"/>
            <a:ext cx="811530" cy="782955"/>
          </a:xfrm>
          <a:prstGeom prst="roundRect">
            <a:avLst>
              <a:gd name="adj" fmla="val 22506"/>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hlinkClick r:id="rId12"/>
            <a:extLst>
              <a:ext uri="{FF2B5EF4-FFF2-40B4-BE49-F238E27FC236}">
                <a16:creationId xmlns:a16="http://schemas.microsoft.com/office/drawing/2014/main" id="{D5101A04-C8B5-3A83-FBF7-F16E1EAD8924}"/>
              </a:ext>
            </a:extLst>
          </p:cNvPr>
          <p:cNvSpPr/>
          <p:nvPr/>
        </p:nvSpPr>
        <p:spPr>
          <a:xfrm>
            <a:off x="7840980" y="5707855"/>
            <a:ext cx="811530" cy="782955"/>
          </a:xfrm>
          <a:prstGeom prst="roundRect">
            <a:avLst>
              <a:gd name="adj" fmla="val 22506"/>
            </a:avLst>
          </a:prstGeom>
          <a:blipFill dpi="0" rotWithShape="1">
            <a:blip r:embed="rId13">
              <a:extLst>
                <a:ext uri="{96DAC541-7B7A-43D3-8B79-37D633B846F1}">
                  <asvg:svgBlip xmlns:asvg="http://schemas.microsoft.com/office/drawing/2016/SVG/main" r:embed="rId1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hlinkClick r:id="rId15"/>
            <a:extLst>
              <a:ext uri="{FF2B5EF4-FFF2-40B4-BE49-F238E27FC236}">
                <a16:creationId xmlns:a16="http://schemas.microsoft.com/office/drawing/2014/main" id="{F749230F-A299-8A41-6EC0-91817C6573A0}"/>
              </a:ext>
            </a:extLst>
          </p:cNvPr>
          <p:cNvSpPr/>
          <p:nvPr/>
        </p:nvSpPr>
        <p:spPr>
          <a:xfrm>
            <a:off x="6764274" y="5708808"/>
            <a:ext cx="811530" cy="782955"/>
          </a:xfrm>
          <a:prstGeom prst="roundRect">
            <a:avLst>
              <a:gd name="adj" fmla="val 22506"/>
            </a:avLst>
          </a:pr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hlinkClick r:id="rId17"/>
            <a:extLst>
              <a:ext uri="{FF2B5EF4-FFF2-40B4-BE49-F238E27FC236}">
                <a16:creationId xmlns:a16="http://schemas.microsoft.com/office/drawing/2014/main" id="{E96B71A5-FEA7-96A4-D1ED-B968204558B7}"/>
              </a:ext>
            </a:extLst>
          </p:cNvPr>
          <p:cNvSpPr/>
          <p:nvPr/>
        </p:nvSpPr>
        <p:spPr>
          <a:xfrm>
            <a:off x="5691378" y="5712142"/>
            <a:ext cx="811530" cy="782955"/>
          </a:xfrm>
          <a:prstGeom prst="roundRect">
            <a:avLst>
              <a:gd name="adj" fmla="val 22506"/>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hlinkClick r:id="rId19"/>
            <a:extLst>
              <a:ext uri="{FF2B5EF4-FFF2-40B4-BE49-F238E27FC236}">
                <a16:creationId xmlns:a16="http://schemas.microsoft.com/office/drawing/2014/main" id="{78FD9544-CFAD-68E9-E4FD-1B9949C4EF9E}"/>
              </a:ext>
            </a:extLst>
          </p:cNvPr>
          <p:cNvSpPr/>
          <p:nvPr/>
        </p:nvSpPr>
        <p:spPr>
          <a:xfrm>
            <a:off x="2480501" y="5707851"/>
            <a:ext cx="811530" cy="782955"/>
          </a:xfrm>
          <a:prstGeom prst="roundRect">
            <a:avLst>
              <a:gd name="adj" fmla="val 22506"/>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hlinkClick r:id="rId21"/>
            <a:extLst>
              <a:ext uri="{FF2B5EF4-FFF2-40B4-BE49-F238E27FC236}">
                <a16:creationId xmlns:a16="http://schemas.microsoft.com/office/drawing/2014/main" id="{ED8244C2-4D26-F7FA-5ABE-374F7C5A3A79}"/>
              </a:ext>
            </a:extLst>
          </p:cNvPr>
          <p:cNvSpPr/>
          <p:nvPr/>
        </p:nvSpPr>
        <p:spPr>
          <a:xfrm>
            <a:off x="3547491" y="5707852"/>
            <a:ext cx="811530" cy="782955"/>
          </a:xfrm>
          <a:prstGeom prst="roundRect">
            <a:avLst>
              <a:gd name="adj" fmla="val 22506"/>
            </a:avLst>
          </a:prstGeom>
          <a:blipFill dpi="0" rotWithShape="1">
            <a:blip r:embed="rId2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hlinkClick r:id="rId23" action="ppaction://hlinksldjump"/>
            <a:extLst>
              <a:ext uri="{FF2B5EF4-FFF2-40B4-BE49-F238E27FC236}">
                <a16:creationId xmlns:a16="http://schemas.microsoft.com/office/drawing/2014/main" id="{D053B2B3-AB89-7E2E-A1A6-9FD1B0E32FC2}"/>
              </a:ext>
            </a:extLst>
          </p:cNvPr>
          <p:cNvSpPr/>
          <p:nvPr/>
        </p:nvSpPr>
        <p:spPr>
          <a:xfrm>
            <a:off x="753047" y="525120"/>
            <a:ext cx="811530" cy="782955"/>
          </a:xfrm>
          <a:prstGeom prst="roundRect">
            <a:avLst>
              <a:gd name="adj" fmla="val 22506"/>
            </a:avLst>
          </a:prstGeom>
          <a:blipFill dpi="0" rotWithShape="1">
            <a:blip r:embed="rId2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hlinkClick r:id="rId25" action="ppaction://hlinksldjump"/>
            <a:extLst>
              <a:ext uri="{FF2B5EF4-FFF2-40B4-BE49-F238E27FC236}">
                <a16:creationId xmlns:a16="http://schemas.microsoft.com/office/drawing/2014/main" id="{5FD104F6-6485-B224-1D12-60923FC1D8CB}"/>
              </a:ext>
            </a:extLst>
          </p:cNvPr>
          <p:cNvSpPr/>
          <p:nvPr/>
        </p:nvSpPr>
        <p:spPr>
          <a:xfrm>
            <a:off x="2171202" y="525120"/>
            <a:ext cx="811530" cy="782955"/>
          </a:xfrm>
          <a:prstGeom prst="roundRect">
            <a:avLst>
              <a:gd name="adj" fmla="val 22506"/>
            </a:avLst>
          </a:prstGeom>
          <a:blipFill dpi="0" rotWithShape="1">
            <a:blip r:embed="rId26">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hlinkClick r:id="rId27" action="ppaction://hlinksldjump"/>
            <a:extLst>
              <a:ext uri="{FF2B5EF4-FFF2-40B4-BE49-F238E27FC236}">
                <a16:creationId xmlns:a16="http://schemas.microsoft.com/office/drawing/2014/main" id="{982A47C4-D1BC-04DA-9348-C0786F6A5568}"/>
              </a:ext>
            </a:extLst>
          </p:cNvPr>
          <p:cNvSpPr/>
          <p:nvPr/>
        </p:nvSpPr>
        <p:spPr>
          <a:xfrm>
            <a:off x="6421447" y="525119"/>
            <a:ext cx="811530" cy="782955"/>
          </a:xfrm>
          <a:prstGeom prst="roundRect">
            <a:avLst>
              <a:gd name="adj" fmla="val 22506"/>
            </a:avLst>
          </a:prstGeom>
          <a:blipFill dpi="0" rotWithShape="1">
            <a:blip r:embed="rId28">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29" action="ppaction://hlinksldjump"/>
            <a:extLst>
              <a:ext uri="{FF2B5EF4-FFF2-40B4-BE49-F238E27FC236}">
                <a16:creationId xmlns:a16="http://schemas.microsoft.com/office/drawing/2014/main" id="{C97CDAFC-8F5D-24B8-6781-2606F4A70175}"/>
              </a:ext>
            </a:extLst>
          </p:cNvPr>
          <p:cNvSpPr/>
          <p:nvPr/>
        </p:nvSpPr>
        <p:spPr>
          <a:xfrm>
            <a:off x="3588141" y="525120"/>
            <a:ext cx="811530" cy="782955"/>
          </a:xfrm>
          <a:prstGeom prst="roundRect">
            <a:avLst>
              <a:gd name="adj" fmla="val 22506"/>
            </a:avLst>
          </a:prstGeom>
          <a:blipFill dpi="0" rotWithShape="1">
            <a:blip r:embed="rId30">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hlinkClick r:id="rId31" action="ppaction://hlinksldjump"/>
            <a:extLst>
              <a:ext uri="{FF2B5EF4-FFF2-40B4-BE49-F238E27FC236}">
                <a16:creationId xmlns:a16="http://schemas.microsoft.com/office/drawing/2014/main" id="{08EDFDFF-E6EC-0C04-B377-5D770D9F932A}"/>
              </a:ext>
            </a:extLst>
          </p:cNvPr>
          <p:cNvSpPr/>
          <p:nvPr/>
        </p:nvSpPr>
        <p:spPr>
          <a:xfrm>
            <a:off x="7838100" y="525118"/>
            <a:ext cx="811530" cy="782955"/>
          </a:xfrm>
          <a:prstGeom prst="roundRect">
            <a:avLst>
              <a:gd name="adj" fmla="val 22506"/>
            </a:avLst>
          </a:prstGeom>
          <a:blipFill dpi="0" rotWithShape="1">
            <a:blip r:embed="rId32">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hlinkClick r:id="rId33" action="ppaction://hlinksldjump"/>
            <a:extLst>
              <a:ext uri="{FF2B5EF4-FFF2-40B4-BE49-F238E27FC236}">
                <a16:creationId xmlns:a16="http://schemas.microsoft.com/office/drawing/2014/main" id="{2214EFB3-27F8-D248-F7AB-7221DEA918C7}"/>
              </a:ext>
            </a:extLst>
          </p:cNvPr>
          <p:cNvSpPr/>
          <p:nvPr/>
        </p:nvSpPr>
        <p:spPr>
          <a:xfrm>
            <a:off x="5004794" y="525120"/>
            <a:ext cx="811530" cy="782955"/>
          </a:xfrm>
          <a:prstGeom prst="roundRect">
            <a:avLst>
              <a:gd name="adj" fmla="val 22506"/>
            </a:avLst>
          </a:prstGeom>
          <a:blipFill dpi="0" rotWithShape="1">
            <a:blip r:embed="rId3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B03BA00-7784-CE5A-614B-315E1DEC0A9E}"/>
              </a:ext>
            </a:extLst>
          </p:cNvPr>
          <p:cNvSpPr txBox="1"/>
          <p:nvPr/>
        </p:nvSpPr>
        <p:spPr>
          <a:xfrm>
            <a:off x="706990" y="1371455"/>
            <a:ext cx="903643"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HCI/UX</a:t>
            </a:r>
          </a:p>
        </p:txBody>
      </p:sp>
      <p:sp>
        <p:nvSpPr>
          <p:cNvPr id="37" name="TextBox 36">
            <a:extLst>
              <a:ext uri="{FF2B5EF4-FFF2-40B4-BE49-F238E27FC236}">
                <a16:creationId xmlns:a16="http://schemas.microsoft.com/office/drawing/2014/main" id="{372BBB24-0D1E-ABA3-96A9-C26936616E15}"/>
              </a:ext>
            </a:extLst>
          </p:cNvPr>
          <p:cNvSpPr txBox="1"/>
          <p:nvPr/>
        </p:nvSpPr>
        <p:spPr>
          <a:xfrm>
            <a:off x="2171202" y="1376689"/>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Needs</a:t>
            </a:r>
          </a:p>
        </p:txBody>
      </p:sp>
      <p:sp>
        <p:nvSpPr>
          <p:cNvPr id="44" name="TextBox 43">
            <a:extLst>
              <a:ext uri="{FF2B5EF4-FFF2-40B4-BE49-F238E27FC236}">
                <a16:creationId xmlns:a16="http://schemas.microsoft.com/office/drawing/2014/main" id="{E6707428-EEA3-2DAD-1893-0FDFEFECC7CE}"/>
              </a:ext>
            </a:extLst>
          </p:cNvPr>
          <p:cNvSpPr txBox="1"/>
          <p:nvPr/>
        </p:nvSpPr>
        <p:spPr>
          <a:xfrm>
            <a:off x="3593384" y="1371455"/>
            <a:ext cx="811531"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Design</a:t>
            </a:r>
          </a:p>
        </p:txBody>
      </p:sp>
      <p:sp>
        <p:nvSpPr>
          <p:cNvPr id="45" name="TextBox 44">
            <a:extLst>
              <a:ext uri="{FF2B5EF4-FFF2-40B4-BE49-F238E27FC236}">
                <a16:creationId xmlns:a16="http://schemas.microsoft.com/office/drawing/2014/main" id="{2CC5BEA9-77BC-84D8-E023-EDF13A44B171}"/>
              </a:ext>
            </a:extLst>
          </p:cNvPr>
          <p:cNvSpPr txBox="1"/>
          <p:nvPr/>
        </p:nvSpPr>
        <p:spPr>
          <a:xfrm>
            <a:off x="4864955" y="1371455"/>
            <a:ext cx="109120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Evaluation</a:t>
            </a:r>
          </a:p>
        </p:txBody>
      </p:sp>
      <p:sp>
        <p:nvSpPr>
          <p:cNvPr id="46" name="TextBox 45">
            <a:extLst>
              <a:ext uri="{FF2B5EF4-FFF2-40B4-BE49-F238E27FC236}">
                <a16:creationId xmlns:a16="http://schemas.microsoft.com/office/drawing/2014/main" id="{963EC0B1-59A4-B3E6-1DA2-71A239FADC42}"/>
              </a:ext>
            </a:extLst>
          </p:cNvPr>
          <p:cNvSpPr txBox="1"/>
          <p:nvPr/>
        </p:nvSpPr>
        <p:spPr>
          <a:xfrm>
            <a:off x="6502908" y="1371455"/>
            <a:ext cx="646317"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Agile</a:t>
            </a:r>
          </a:p>
        </p:txBody>
      </p:sp>
      <p:sp>
        <p:nvSpPr>
          <p:cNvPr id="47" name="TextBox 46">
            <a:extLst>
              <a:ext uri="{FF2B5EF4-FFF2-40B4-BE49-F238E27FC236}">
                <a16:creationId xmlns:a16="http://schemas.microsoft.com/office/drawing/2014/main" id="{31EAB323-76C7-5445-77BA-F697693A9025}"/>
              </a:ext>
            </a:extLst>
          </p:cNvPr>
          <p:cNvSpPr txBox="1"/>
          <p:nvPr/>
        </p:nvSpPr>
        <p:spPr>
          <a:xfrm>
            <a:off x="7655925" y="1371455"/>
            <a:ext cx="1175879" cy="338554"/>
          </a:xfrm>
          <a:prstGeom prst="rect">
            <a:avLst/>
          </a:prstGeom>
          <a:noFill/>
        </p:spPr>
        <p:txBody>
          <a:bodyPr wrap="square" rtlCol="0">
            <a:spAutoFit/>
          </a:bodyPr>
          <a:lstStyle/>
          <a:p>
            <a:r>
              <a:rPr lang="en-US" sz="1600" dirty="0">
                <a:solidFill>
                  <a:schemeClr val="bg1"/>
                </a:solidFill>
                <a:latin typeface="Segoe UI Light" panose="020B0502040204020203" pitchFamily="34" charset="0"/>
                <a:cs typeface="Segoe UI Light" panose="020B0502040204020203" pitchFamily="34" charset="0"/>
              </a:rPr>
              <a:t>Responsive</a:t>
            </a:r>
          </a:p>
        </p:txBody>
      </p:sp>
    </p:spTree>
    <p:extLst>
      <p:ext uri="{BB962C8B-B14F-4D97-AF65-F5344CB8AC3E}">
        <p14:creationId xmlns:p14="http://schemas.microsoft.com/office/powerpoint/2010/main" val="1451651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 fill="hold"/>
                                        <p:tgtEl>
                                          <p:spTgt spid="4"/>
                                        </p:tgtEl>
                                        <p:attrNameLst>
                                          <p:attrName>ppt_x</p:attrName>
                                        </p:attrNameLst>
                                      </p:cBhvr>
                                      <p:tavLst>
                                        <p:tav tm="0">
                                          <p:val>
                                            <p:strVal val="#ppt_x"/>
                                          </p:val>
                                        </p:tav>
                                        <p:tav tm="100000">
                                          <p:val>
                                            <p:strVal val="#ppt_x"/>
                                          </p:val>
                                        </p:tav>
                                      </p:tavLst>
                                    </p:anim>
                                    <p:anim calcmode="lin" valueType="num">
                                      <p:cBhvr additive="base">
                                        <p:cTn id="8" dur="2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 fill="hold"/>
                                        <p:tgtEl>
                                          <p:spTgt spid="5"/>
                                        </p:tgtEl>
                                        <p:attrNameLst>
                                          <p:attrName>ppt_x</p:attrName>
                                        </p:attrNameLst>
                                      </p:cBhvr>
                                      <p:tavLst>
                                        <p:tav tm="0">
                                          <p:val>
                                            <p:strVal val="#ppt_x"/>
                                          </p:val>
                                        </p:tav>
                                        <p:tav tm="100000">
                                          <p:val>
                                            <p:strVal val="#ppt_x"/>
                                          </p:val>
                                        </p:tav>
                                      </p:tavLst>
                                    </p:anim>
                                    <p:anim calcmode="lin" valueType="num">
                                      <p:cBhvr additive="base">
                                        <p:cTn id="12" dur="2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 fill="hold"/>
                                        <p:tgtEl>
                                          <p:spTgt spid="15"/>
                                        </p:tgtEl>
                                        <p:attrNameLst>
                                          <p:attrName>ppt_x</p:attrName>
                                        </p:attrNameLst>
                                      </p:cBhvr>
                                      <p:tavLst>
                                        <p:tav tm="0">
                                          <p:val>
                                            <p:strVal val="#ppt_x"/>
                                          </p:val>
                                        </p:tav>
                                        <p:tav tm="100000">
                                          <p:val>
                                            <p:strVal val="#ppt_x"/>
                                          </p:val>
                                        </p:tav>
                                      </p:tavLst>
                                    </p:anim>
                                    <p:anim calcmode="lin" valueType="num">
                                      <p:cBhvr additive="base">
                                        <p:cTn id="16" dur="2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 fill="hold"/>
                                        <p:tgtEl>
                                          <p:spTgt spid="16"/>
                                        </p:tgtEl>
                                        <p:attrNameLst>
                                          <p:attrName>ppt_x</p:attrName>
                                        </p:attrNameLst>
                                      </p:cBhvr>
                                      <p:tavLst>
                                        <p:tav tm="0">
                                          <p:val>
                                            <p:strVal val="#ppt_x"/>
                                          </p:val>
                                        </p:tav>
                                        <p:tav tm="100000">
                                          <p:val>
                                            <p:strVal val="#ppt_x"/>
                                          </p:val>
                                        </p:tav>
                                      </p:tavLst>
                                    </p:anim>
                                    <p:anim calcmode="lin" valueType="num">
                                      <p:cBhvr additive="base">
                                        <p:cTn id="20" dur="2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 fill="hold"/>
                                        <p:tgtEl>
                                          <p:spTgt spid="6"/>
                                        </p:tgtEl>
                                        <p:attrNameLst>
                                          <p:attrName>ppt_x</p:attrName>
                                        </p:attrNameLst>
                                      </p:cBhvr>
                                      <p:tavLst>
                                        <p:tav tm="0">
                                          <p:val>
                                            <p:strVal val="#ppt_x"/>
                                          </p:val>
                                        </p:tav>
                                        <p:tav tm="100000">
                                          <p:val>
                                            <p:strVal val="#ppt_x"/>
                                          </p:val>
                                        </p:tav>
                                      </p:tavLst>
                                    </p:anim>
                                    <p:anim calcmode="lin" valueType="num">
                                      <p:cBhvr additive="base">
                                        <p:cTn id="24" dur="2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00" fill="hold"/>
                                        <p:tgtEl>
                                          <p:spTgt spid="14"/>
                                        </p:tgtEl>
                                        <p:attrNameLst>
                                          <p:attrName>ppt_x</p:attrName>
                                        </p:attrNameLst>
                                      </p:cBhvr>
                                      <p:tavLst>
                                        <p:tav tm="0">
                                          <p:val>
                                            <p:strVal val="#ppt_x"/>
                                          </p:val>
                                        </p:tav>
                                        <p:tav tm="100000">
                                          <p:val>
                                            <p:strVal val="#ppt_x"/>
                                          </p:val>
                                        </p:tav>
                                      </p:tavLst>
                                    </p:anim>
                                    <p:anim calcmode="lin" valueType="num">
                                      <p:cBhvr additive="base">
                                        <p:cTn id="28" dur="2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00" fill="hold"/>
                                        <p:tgtEl>
                                          <p:spTgt spid="13"/>
                                        </p:tgtEl>
                                        <p:attrNameLst>
                                          <p:attrName>ppt_x</p:attrName>
                                        </p:attrNameLst>
                                      </p:cBhvr>
                                      <p:tavLst>
                                        <p:tav tm="0">
                                          <p:val>
                                            <p:strVal val="#ppt_x"/>
                                          </p:val>
                                        </p:tav>
                                        <p:tav tm="100000">
                                          <p:val>
                                            <p:strVal val="#ppt_x"/>
                                          </p:val>
                                        </p:tav>
                                      </p:tavLst>
                                    </p:anim>
                                    <p:anim calcmode="lin" valueType="num">
                                      <p:cBhvr additive="base">
                                        <p:cTn id="32" dur="2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00" fill="hold"/>
                                        <p:tgtEl>
                                          <p:spTgt spid="10"/>
                                        </p:tgtEl>
                                        <p:attrNameLst>
                                          <p:attrName>ppt_x</p:attrName>
                                        </p:attrNameLst>
                                      </p:cBhvr>
                                      <p:tavLst>
                                        <p:tav tm="0">
                                          <p:val>
                                            <p:strVal val="#ppt_x"/>
                                          </p:val>
                                        </p:tav>
                                        <p:tav tm="100000">
                                          <p:val>
                                            <p:strVal val="#ppt_x"/>
                                          </p:val>
                                        </p:tav>
                                      </p:tavLst>
                                    </p:anim>
                                    <p:anim calcmode="lin" valueType="num">
                                      <p:cBhvr additive="base">
                                        <p:cTn id="36" dur="2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200" fill="hold"/>
                                        <p:tgtEl>
                                          <p:spTgt spid="9"/>
                                        </p:tgtEl>
                                        <p:attrNameLst>
                                          <p:attrName>ppt_x</p:attrName>
                                        </p:attrNameLst>
                                      </p:cBhvr>
                                      <p:tavLst>
                                        <p:tav tm="0">
                                          <p:val>
                                            <p:strVal val="#ppt_x"/>
                                          </p:val>
                                        </p:tav>
                                        <p:tav tm="100000">
                                          <p:val>
                                            <p:strVal val="#ppt_x"/>
                                          </p:val>
                                        </p:tav>
                                      </p:tavLst>
                                    </p:anim>
                                    <p:anim calcmode="lin" valueType="num">
                                      <p:cBhvr additive="base">
                                        <p:cTn id="40" dur="2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 fill="hold"/>
                                        <p:tgtEl>
                                          <p:spTgt spid="8"/>
                                        </p:tgtEl>
                                        <p:attrNameLst>
                                          <p:attrName>ppt_x</p:attrName>
                                        </p:attrNameLst>
                                      </p:cBhvr>
                                      <p:tavLst>
                                        <p:tav tm="0">
                                          <p:val>
                                            <p:strVal val="#ppt_x"/>
                                          </p:val>
                                        </p:tav>
                                        <p:tav tm="100000">
                                          <p:val>
                                            <p:strVal val="#ppt_x"/>
                                          </p:val>
                                        </p:tav>
                                      </p:tavLst>
                                    </p:anim>
                                    <p:anim calcmode="lin" valueType="num">
                                      <p:cBhvr additive="base">
                                        <p:cTn id="44" dur="200" fill="hold"/>
                                        <p:tgtEl>
                                          <p:spTgt spid="8"/>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00"/>
                                        <p:tgtEl>
                                          <p:spTgt spid="29"/>
                                        </p:tgtEl>
                                      </p:cBhvr>
                                    </p:animEffect>
                                  </p:childTnLst>
                                </p:cTn>
                              </p:par>
                              <p:par>
                                <p:cTn id="48" presetID="10" presetClass="entr" presetSubtype="0" fill="hold" grpId="0" nodeType="withEffect">
                                  <p:stCondLst>
                                    <p:cond delay="1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200"/>
                                        <p:tgtEl>
                                          <p:spTgt spid="36"/>
                                        </p:tgtEl>
                                      </p:cBhvr>
                                    </p:animEffect>
                                  </p:childTnLst>
                                </p:cTn>
                              </p:par>
                              <p:par>
                                <p:cTn id="51" presetID="10" presetClass="entr" presetSubtype="0" fill="hold" grpId="0" nodeType="withEffect">
                                  <p:stCondLst>
                                    <p:cond delay="1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00"/>
                                        <p:tgtEl>
                                          <p:spTgt spid="30"/>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00"/>
                                        <p:tgtEl>
                                          <p:spTgt spid="37"/>
                                        </p:tgtEl>
                                      </p:cBhvr>
                                    </p:animEffect>
                                  </p:childTnLst>
                                </p:cTn>
                              </p:par>
                              <p:par>
                                <p:cTn id="57" presetID="10" presetClass="entr" presetSubtype="0" fill="hold" grpId="0" nodeType="withEffect">
                                  <p:stCondLst>
                                    <p:cond delay="10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200"/>
                                        <p:tgtEl>
                                          <p:spTgt spid="32"/>
                                        </p:tgtEl>
                                      </p:cBhvr>
                                    </p:animEffect>
                                  </p:childTnLst>
                                </p:cTn>
                              </p:par>
                              <p:par>
                                <p:cTn id="60" presetID="10" presetClass="entr" presetSubtype="0" fill="hold" grpId="0" nodeType="withEffect">
                                  <p:stCondLst>
                                    <p:cond delay="10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200"/>
                                        <p:tgtEl>
                                          <p:spTgt spid="44"/>
                                        </p:tgtEl>
                                      </p:cBhvr>
                                    </p:animEffect>
                                  </p:childTnLst>
                                </p:cTn>
                              </p:par>
                              <p:par>
                                <p:cTn id="63" presetID="10" presetClass="entr" presetSubtype="0" fill="hold" grpId="0" nodeType="withEffect">
                                  <p:stCondLst>
                                    <p:cond delay="10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
                                        <p:tgtEl>
                                          <p:spTgt spid="35"/>
                                        </p:tgtEl>
                                      </p:cBhvr>
                                    </p:animEffect>
                                  </p:childTnLst>
                                </p:cTn>
                              </p:par>
                              <p:par>
                                <p:cTn id="66" presetID="10" presetClass="entr" presetSubtype="0" fill="hold" grpId="0" nodeType="withEffect">
                                  <p:stCondLst>
                                    <p:cond delay="10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200"/>
                                        <p:tgtEl>
                                          <p:spTgt spid="45"/>
                                        </p:tgtEl>
                                      </p:cBhvr>
                                    </p:animEffect>
                                  </p:childTnLst>
                                </p:cTn>
                              </p:par>
                              <p:par>
                                <p:cTn id="69" presetID="10" presetClass="entr" presetSubtype="0" fill="hold" grpId="0" nodeType="withEffect">
                                  <p:stCondLst>
                                    <p:cond delay="10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200"/>
                                        <p:tgtEl>
                                          <p:spTgt spid="31"/>
                                        </p:tgtEl>
                                      </p:cBhvr>
                                    </p:animEffect>
                                  </p:childTnLst>
                                </p:cTn>
                              </p:par>
                              <p:par>
                                <p:cTn id="72" presetID="10" presetClass="entr" presetSubtype="0" fill="hold" grpId="0" nodeType="withEffect">
                                  <p:stCondLst>
                                    <p:cond delay="10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200"/>
                                        <p:tgtEl>
                                          <p:spTgt spid="46"/>
                                        </p:tgtEl>
                                      </p:cBhvr>
                                    </p:animEffect>
                                  </p:childTnLst>
                                </p:cTn>
                              </p:par>
                              <p:par>
                                <p:cTn id="75" presetID="10" presetClass="entr" presetSubtype="0" fill="hold" grpId="0" nodeType="withEffect">
                                  <p:stCondLst>
                                    <p:cond delay="10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200"/>
                                        <p:tgtEl>
                                          <p:spTgt spid="33"/>
                                        </p:tgtEl>
                                      </p:cBhvr>
                                    </p:animEffect>
                                  </p:childTnLst>
                                </p:cTn>
                              </p:par>
                              <p:par>
                                <p:cTn id="78" presetID="10" presetClass="entr" presetSubtype="0" fill="hold" grpId="0" nodeType="withEffect">
                                  <p:stCondLst>
                                    <p:cond delay="1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2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3" grpId="0" animBg="1"/>
      <p:bldP spid="14" grpId="0" animBg="1"/>
      <p:bldP spid="15" grpId="0" animBg="1"/>
      <p:bldP spid="16" grpId="0" animBg="1"/>
      <p:bldP spid="29" grpId="0" animBg="1"/>
      <p:bldP spid="30" grpId="0" animBg="1"/>
      <p:bldP spid="31" grpId="0" animBg="1"/>
      <p:bldP spid="32" grpId="0" animBg="1"/>
      <p:bldP spid="33" grpId="0" animBg="1"/>
      <p:bldP spid="35" grpId="0" animBg="1"/>
      <p:bldP spid="36" grpId="0"/>
      <p:bldP spid="37" grpId="0"/>
      <p:bldP spid="44" grpId="0"/>
      <p:bldP spid="45" grpId="0"/>
      <p:bldP spid="46" grpId="0"/>
      <p:bldP spid="47"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urple and white flower&#10;&#10;Description automatically generated">
            <a:extLst>
              <a:ext uri="{FF2B5EF4-FFF2-40B4-BE49-F238E27FC236}">
                <a16:creationId xmlns:a16="http://schemas.microsoft.com/office/drawing/2014/main" id="{09D5AD9A-AEF2-483D-0402-346A60F003B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
            <a:ext cx="12191980" cy="6857999"/>
          </a:xfrm>
          <a:prstGeom prst="rect">
            <a:avLst/>
          </a:prstGeom>
        </p:spPr>
      </p:pic>
      <p:sp>
        <p:nvSpPr>
          <p:cNvPr id="4" name="TextBox 3">
            <a:extLst>
              <a:ext uri="{FF2B5EF4-FFF2-40B4-BE49-F238E27FC236}">
                <a16:creationId xmlns:a16="http://schemas.microsoft.com/office/drawing/2014/main" id="{F23DF5DE-3431-941D-419A-273F5C6BF759}"/>
              </a:ext>
            </a:extLst>
          </p:cNvPr>
          <p:cNvSpPr txBox="1"/>
          <p:nvPr/>
        </p:nvSpPr>
        <p:spPr>
          <a:xfrm>
            <a:off x="4406900" y="2942430"/>
            <a:ext cx="3378200" cy="973138"/>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6600" dirty="0">
                <a:solidFill>
                  <a:srgbClr val="FFFFFF"/>
                </a:solidFill>
                <a:latin typeface="Segoe UI Light" panose="020B0502040204020203" pitchFamily="34" charset="0"/>
                <a:ea typeface="+mj-ea"/>
                <a:cs typeface="Segoe UI Light" panose="020B0502040204020203" pitchFamily="34" charset="0"/>
              </a:rPr>
              <a:t>THE END</a:t>
            </a:r>
          </a:p>
        </p:txBody>
      </p:sp>
    </p:spTree>
    <p:extLst>
      <p:ext uri="{BB962C8B-B14F-4D97-AF65-F5344CB8AC3E}">
        <p14:creationId xmlns:p14="http://schemas.microsoft.com/office/powerpoint/2010/main" val="35707656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urple and white flower&#10;&#10;Description automatically generated">
            <a:extLst>
              <a:ext uri="{FF2B5EF4-FFF2-40B4-BE49-F238E27FC236}">
                <a16:creationId xmlns:a16="http://schemas.microsoft.com/office/drawing/2014/main" id="{09D5AD9A-AEF2-483D-0402-346A60F003B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
            <a:ext cx="12191980" cy="6857999"/>
          </a:xfrm>
          <a:prstGeom prst="rect">
            <a:avLst/>
          </a:prstGeom>
        </p:spPr>
      </p:pic>
      <p:sp>
        <p:nvSpPr>
          <p:cNvPr id="3" name="TextBox 2">
            <a:extLst>
              <a:ext uri="{FF2B5EF4-FFF2-40B4-BE49-F238E27FC236}">
                <a16:creationId xmlns:a16="http://schemas.microsoft.com/office/drawing/2014/main" id="{A0C93F9F-8CF9-0CE9-9555-C7589F15C629}"/>
              </a:ext>
            </a:extLst>
          </p:cNvPr>
          <p:cNvSpPr txBox="1"/>
          <p:nvPr/>
        </p:nvSpPr>
        <p:spPr>
          <a:xfrm>
            <a:off x="248327" y="-41987"/>
            <a:ext cx="11943673" cy="6955750"/>
          </a:xfrm>
          <a:prstGeom prst="rect">
            <a:avLst/>
          </a:prstGeom>
          <a:noFill/>
        </p:spPr>
        <p:txBody>
          <a:bodyPr wrap="square">
            <a:spAutoFit/>
          </a:bodyPr>
          <a:lstStyle/>
          <a:p>
            <a:pPr rtl="0">
              <a:spcBef>
                <a:spcPts val="0"/>
              </a:spcBef>
              <a:spcAft>
                <a:spcPts val="0"/>
              </a:spcAft>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Sources</a:t>
            </a:r>
          </a:p>
          <a:p>
            <a:pPr rtl="0">
              <a:spcBef>
                <a:spcPts val="0"/>
              </a:spcBef>
              <a:spcAft>
                <a:spcPts val="0"/>
              </a:spcAft>
            </a:pPr>
            <a:endParaRPr lang="en-US" sz="1200" i="0" u="none" strike="noStrike" dirty="0">
              <a:solidFill>
                <a:srgbClr val="ADADAD"/>
              </a:solidFill>
              <a:latin typeface="Segoe UI Light" panose="020B0502040204020203" pitchFamily="34" charset="0"/>
              <a:cs typeface="Segoe UI Light" panose="020B0502040204020203" pitchFamily="34" charset="0"/>
            </a:endParaRPr>
          </a:p>
          <a:p>
            <a:pPr rtl="0">
              <a:spcBef>
                <a:spcPts val="0"/>
              </a:spcBef>
              <a:spcAft>
                <a:spcPts val="1200"/>
              </a:spcAft>
            </a:pPr>
            <a:r>
              <a:rPr lang="en-US" sz="1200" b="0" i="0" u="sng" strike="noStrike" dirty="0">
                <a:solidFill>
                  <a:schemeClr val="accent5">
                    <a:lumMod val="60000"/>
                    <a:lumOff val="40000"/>
                  </a:schemeClr>
                </a:solidFill>
                <a:effectLst/>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https://www.geeksforgeeks.org/introduction-to-human-computer-interface-hci/</a:t>
            </a:r>
            <a:endParaRPr lang="en-US" sz="1200" dirty="0">
              <a:solidFill>
                <a:schemeClr val="accent5">
                  <a:lumMod val="60000"/>
                  <a:lumOff val="40000"/>
                </a:schemeClr>
              </a:solidFill>
              <a:latin typeface="Segoe UI Light" panose="020B0502040204020203" pitchFamily="34" charset="0"/>
              <a:cs typeface="Segoe UI Light" panose="020B0502040204020203" pitchFamily="34" charset="0"/>
            </a:endParaRPr>
          </a:p>
          <a:p>
            <a:pPr rtl="0">
              <a:spcBef>
                <a:spcPts val="0"/>
              </a:spcBef>
              <a:spcAft>
                <a:spcPts val="1200"/>
              </a:spcAft>
            </a:pPr>
            <a:r>
              <a:rPr lang="en-US" sz="1200" b="0" i="0" u="sng" strike="noStrike" dirty="0">
                <a:solidFill>
                  <a:schemeClr val="accent5">
                    <a:lumMod val="60000"/>
                    <a:lumOff val="40000"/>
                  </a:schemeClr>
                </a:solidFill>
                <a:effectLst/>
                <a:latin typeface="Segoe UI Light" panose="020B0502040204020203" pitchFamily="34" charset="0"/>
                <a:cs typeface="Segoe UI Light" panose="020B0502040204020203" pitchFamily="34" charset="0"/>
                <a:hlinkClick r:id="rId4">
                  <a:extLst>
                    <a:ext uri="{A12FA001-AC4F-418D-AE19-62706E023703}">
                      <ahyp:hlinkClr xmlns:ahyp="http://schemas.microsoft.com/office/drawing/2018/hyperlinkcolor" val="tx"/>
                    </a:ext>
                  </a:extLst>
                </a:hlinkClick>
              </a:rPr>
              <a:t>https://www.productplan.com/glossary/user-experience/</a:t>
            </a:r>
            <a:endParaRPr lang="en-US" sz="1200" b="0" dirty="0">
              <a:solidFill>
                <a:schemeClr val="accent5">
                  <a:lumMod val="60000"/>
                  <a:lumOff val="40000"/>
                </a:schemeClr>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1200" b="0" i="0" u="sng" strike="noStrike" dirty="0">
                <a:solidFill>
                  <a:schemeClr val="accent5">
                    <a:lumMod val="60000"/>
                    <a:lumOff val="40000"/>
                  </a:schemeClr>
                </a:solidFill>
                <a:effectLst/>
                <a:latin typeface="Segoe UI Light" panose="020B0502040204020203" pitchFamily="34" charset="0"/>
                <a:cs typeface="Segoe UI Light" panose="020B0502040204020203" pitchFamily="34" charset="0"/>
                <a:hlinkClick r:id="rId5">
                  <a:extLst>
                    <a:ext uri="{A12FA001-AC4F-418D-AE19-62706E023703}">
                      <ahyp:hlinkClr xmlns:ahyp="http://schemas.microsoft.com/office/drawing/2018/hyperlinkcolor" val="tx"/>
                    </a:ext>
                  </a:extLst>
                </a:hlinkClick>
              </a:rPr>
              <a:t>https://careerfoundry.com/en/blog/ux-design/what-is-user-experience-ux-design-everything-you-need-to-know-to-get-started/</a:t>
            </a:r>
            <a:endParaRPr lang="en-US" sz="1200" b="0" dirty="0">
              <a:solidFill>
                <a:schemeClr val="accent5">
                  <a:lumMod val="60000"/>
                  <a:lumOff val="40000"/>
                </a:schemeClr>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1200" b="0" i="0" u="sng" strike="noStrike" dirty="0">
                <a:solidFill>
                  <a:schemeClr val="accent5">
                    <a:lumMod val="60000"/>
                    <a:lumOff val="40000"/>
                  </a:schemeClr>
                </a:solidFill>
                <a:effectLst/>
                <a:latin typeface="Segoe UI Light" panose="020B0502040204020203" pitchFamily="34" charset="0"/>
                <a:cs typeface="Segoe UI Light" panose="020B0502040204020203" pitchFamily="34" charset="0"/>
                <a:hlinkClick r:id="rId6">
                  <a:extLst>
                    <a:ext uri="{A12FA001-AC4F-418D-AE19-62706E023703}">
                      <ahyp:hlinkClr xmlns:ahyp="http://schemas.microsoft.com/office/drawing/2018/hyperlinkcolor" val="tx"/>
                    </a:ext>
                  </a:extLst>
                </a:hlinkClick>
              </a:rPr>
              <a:t>https://faculty.mercer.edu/moody_le/documents/412lesson809-displaydesign.pdf</a:t>
            </a:r>
            <a:endParaRPr lang="en-US" sz="1200" b="0" dirty="0">
              <a:solidFill>
                <a:schemeClr val="accent5">
                  <a:lumMod val="60000"/>
                  <a:lumOff val="40000"/>
                </a:schemeClr>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1200" b="0" i="0" u="sng" strike="noStrike" dirty="0">
                <a:solidFill>
                  <a:schemeClr val="accent5">
                    <a:lumMod val="60000"/>
                    <a:lumOff val="40000"/>
                  </a:schemeClr>
                </a:solidFill>
                <a:effectLst/>
                <a:latin typeface="Segoe UI Light" panose="020B0502040204020203" pitchFamily="34" charset="0"/>
                <a:cs typeface="Segoe UI Light" panose="020B0502040204020203" pitchFamily="34" charset="0"/>
                <a:hlinkClick r:id="rId7">
                  <a:extLst>
                    <a:ext uri="{A12FA001-AC4F-418D-AE19-62706E023703}">
                      <ahyp:hlinkClr xmlns:ahyp="http://schemas.microsoft.com/office/drawing/2018/hyperlinkcolor" val="tx"/>
                    </a:ext>
                  </a:extLst>
                </a:hlinkClick>
              </a:rPr>
              <a:t>https://userexperienceexperience.blogspot.com/2009/11/design-heuristics-by-wicken-gordon-liu.html</a:t>
            </a:r>
            <a:endParaRPr lang="en-US" sz="1200" b="0" dirty="0">
              <a:solidFill>
                <a:schemeClr val="accent5">
                  <a:lumMod val="60000"/>
                  <a:lumOff val="40000"/>
                </a:schemeClr>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1200" b="0" i="0" u="sng" strike="noStrike" dirty="0">
                <a:solidFill>
                  <a:schemeClr val="accent5">
                    <a:lumMod val="60000"/>
                    <a:lumOff val="40000"/>
                  </a:schemeClr>
                </a:solidFill>
                <a:effectLst/>
                <a:latin typeface="Segoe UI Light" panose="020B0502040204020203" pitchFamily="34" charset="0"/>
                <a:cs typeface="Segoe UI Light" panose="020B0502040204020203" pitchFamily="34" charset="0"/>
                <a:hlinkClick r:id="rId8">
                  <a:extLst>
                    <a:ext uri="{A12FA001-AC4F-418D-AE19-62706E023703}">
                      <ahyp:hlinkClr xmlns:ahyp="http://schemas.microsoft.com/office/drawing/2018/hyperlinkcolor" val="tx"/>
                    </a:ext>
                  </a:extLst>
                </a:hlinkClick>
              </a:rPr>
              <a:t>https://www.thedesignership.com/blog/different-ux-research-methods</a:t>
            </a:r>
            <a:endParaRPr lang="en-US" sz="1200" b="0" dirty="0">
              <a:solidFill>
                <a:schemeClr val="accent5">
                  <a:lumMod val="60000"/>
                  <a:lumOff val="40000"/>
                </a:schemeClr>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1200" b="0" i="0" u="sng" strike="noStrike" dirty="0">
                <a:solidFill>
                  <a:schemeClr val="accent5">
                    <a:lumMod val="60000"/>
                    <a:lumOff val="40000"/>
                  </a:schemeClr>
                </a:solidFill>
                <a:effectLst/>
                <a:latin typeface="Segoe UI Light" panose="020B0502040204020203" pitchFamily="34" charset="0"/>
                <a:cs typeface="Segoe UI Light" panose="020B0502040204020203" pitchFamily="34" charset="0"/>
                <a:hlinkClick r:id="rId9">
                  <a:extLst>
                    <a:ext uri="{A12FA001-AC4F-418D-AE19-62706E023703}">
                      <ahyp:hlinkClr xmlns:ahyp="http://schemas.microsoft.com/office/drawing/2018/hyperlinkcolor" val="tx"/>
                    </a:ext>
                  </a:extLst>
                </a:hlinkClick>
              </a:rPr>
              <a:t>https://htmlburger.com/blog/prototype-design/</a:t>
            </a:r>
            <a:endParaRPr lang="en-US" sz="1200" b="0" dirty="0">
              <a:solidFill>
                <a:schemeClr val="accent5">
                  <a:lumMod val="60000"/>
                  <a:lumOff val="40000"/>
                </a:schemeClr>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en-US" sz="1200" b="0" i="0" u="sng" strike="noStrike" dirty="0">
                <a:solidFill>
                  <a:schemeClr val="accent5">
                    <a:lumMod val="60000"/>
                    <a:lumOff val="40000"/>
                  </a:schemeClr>
                </a:solidFill>
                <a:effectLst/>
                <a:latin typeface="Segoe UI Light" panose="020B0502040204020203" pitchFamily="34" charset="0"/>
                <a:cs typeface="Segoe UI Light" panose="020B0502040204020203" pitchFamily="34" charset="0"/>
                <a:hlinkClick r:id="rId10">
                  <a:extLst>
                    <a:ext uri="{A12FA001-AC4F-418D-AE19-62706E023703}">
                      <ahyp:hlinkClr xmlns:ahyp="http://schemas.microsoft.com/office/drawing/2018/hyperlinkcolor" val="tx"/>
                    </a:ext>
                  </a:extLst>
                </a:hlinkClick>
              </a:rPr>
              <a:t>https://storiesonboard.com/blog/user-stories-vs-requirements#:~:text=User%20stories%20vs%20requirements%20are%20two%20different%20approaches%20to%20capturing,typically%20in%20a%20narrative%20format</a:t>
            </a:r>
            <a:endParaRPr lang="en-US" sz="1200" b="0" i="0" u="sng" strike="noStrike" dirty="0">
              <a:solidFill>
                <a:schemeClr val="accent5">
                  <a:lumMod val="60000"/>
                  <a:lumOff val="40000"/>
                </a:schemeClr>
              </a:solidFill>
              <a:effectLst/>
              <a:latin typeface="Segoe UI Light" panose="020B0502040204020203" pitchFamily="34" charset="0"/>
              <a:cs typeface="Segoe UI Light" panose="020B0502040204020203" pitchFamily="34" charset="0"/>
            </a:endParaRPr>
          </a:p>
          <a:p>
            <a:pPr rtl="0">
              <a:spcBef>
                <a:spcPts val="0"/>
              </a:spcBef>
              <a:spcAft>
                <a:spcPts val="1200"/>
              </a:spcAft>
            </a:pPr>
            <a:r>
              <a:rPr lang="fr-FR" sz="1200" b="0" i="0" u="none" strike="noStrike" dirty="0">
                <a:solidFill>
                  <a:schemeClr val="accent5">
                    <a:lumMod val="60000"/>
                    <a:lumOff val="40000"/>
                  </a:schemeClr>
                </a:solidFill>
                <a:effectLst/>
                <a:latin typeface="Arial" panose="020B0604020202020204" pitchFamily="34" charset="0"/>
                <a:hlinkClick r:id="rId11">
                  <a:extLst>
                    <a:ext uri="{A12FA001-AC4F-418D-AE19-62706E023703}">
                      <ahyp:hlinkClr xmlns:ahyp="http://schemas.microsoft.com/office/drawing/2018/hyperlinkcolor" val="tx"/>
                    </a:ext>
                  </a:extLst>
                </a:hlinkClick>
              </a:rPr>
              <a:t>https://www.educative.io/answers/what-are-the-evaluation-and-goals-in-hci</a:t>
            </a:r>
            <a:endParaRPr lang="fr-FR" sz="1200" b="0" dirty="0">
              <a:solidFill>
                <a:schemeClr val="accent5">
                  <a:lumMod val="60000"/>
                  <a:lumOff val="40000"/>
                </a:schemeClr>
              </a:solidFill>
              <a:effectLst/>
            </a:endParaRPr>
          </a:p>
          <a:p>
            <a:r>
              <a:rPr lang="en-US" sz="1200" b="0" i="0" u="none" strike="noStrike" dirty="0">
                <a:solidFill>
                  <a:schemeClr val="accent5">
                    <a:lumMod val="60000"/>
                    <a:lumOff val="40000"/>
                  </a:schemeClr>
                </a:solidFill>
                <a:effectLst/>
                <a:latin typeface="Arial" panose="020B0604020202020204" pitchFamily="34" charset="0"/>
                <a:hlinkClick r:id="rId12">
                  <a:extLst>
                    <a:ext uri="{A12FA001-AC4F-418D-AE19-62706E023703}">
                      <ahyp:hlinkClr xmlns:ahyp="http://schemas.microsoft.com/office/drawing/2018/hyperlinkcolor" val="tx"/>
                    </a:ext>
                  </a:extLst>
                </a:hlinkClick>
              </a:rPr>
              <a:t>https://www.interaction-design.org/literature/article/personas-why-and-how-you-should-use-them</a:t>
            </a:r>
            <a:endParaRPr lang="en-US" sz="1200" b="0" i="0" u="none" strike="noStrike" dirty="0">
              <a:solidFill>
                <a:schemeClr val="accent5">
                  <a:lumMod val="60000"/>
                  <a:lumOff val="40000"/>
                </a:schemeClr>
              </a:solidFill>
              <a:effectLst/>
              <a:latin typeface="Arial" panose="020B0604020202020204" pitchFamily="34" charset="0"/>
            </a:endParaRPr>
          </a:p>
          <a:p>
            <a:endParaRPr lang="en-US" sz="1200" b="0" dirty="0">
              <a:solidFill>
                <a:schemeClr val="accent5">
                  <a:lumMod val="60000"/>
                  <a:lumOff val="40000"/>
                </a:schemeClr>
              </a:solidFill>
              <a:effectLst/>
              <a:latin typeface="Segoe UI Light" panose="020B0502040204020203" pitchFamily="34" charset="0"/>
              <a:cs typeface="Segoe UI Light" panose="020B0502040204020203" pitchFamily="34" charset="0"/>
            </a:endParaRPr>
          </a:p>
          <a:p>
            <a:r>
              <a:rPr lang="en-US" sz="1200" b="0" i="0" u="none" strike="noStrike" dirty="0">
                <a:solidFill>
                  <a:schemeClr val="accent5">
                    <a:lumMod val="60000"/>
                    <a:lumOff val="40000"/>
                  </a:schemeClr>
                </a:solidFill>
                <a:effectLst/>
                <a:latin typeface="Arial" panose="020B0604020202020204" pitchFamily="34" charset="0"/>
                <a:hlinkClick r:id="rId13">
                  <a:extLst>
                    <a:ext uri="{A12FA001-AC4F-418D-AE19-62706E023703}">
                      <ahyp:hlinkClr xmlns:ahyp="http://schemas.microsoft.com/office/drawing/2018/hyperlinkcolor" val="tx"/>
                    </a:ext>
                  </a:extLst>
                </a:hlinkClick>
              </a:rPr>
              <a:t>https://www.interaction-design.org/literature/article/task-analysis-a-ux-designer-s-best-friend</a:t>
            </a:r>
            <a:endParaRPr lang="en-US" sz="1200" b="0" i="0" u="none" strike="noStrike" dirty="0">
              <a:solidFill>
                <a:schemeClr val="accent5">
                  <a:lumMod val="60000"/>
                  <a:lumOff val="40000"/>
                </a:schemeClr>
              </a:solidFill>
              <a:effectLst/>
              <a:latin typeface="Arial" panose="020B0604020202020204" pitchFamily="34" charset="0"/>
            </a:endParaRPr>
          </a:p>
          <a:p>
            <a:endParaRPr lang="en-US" sz="1200" b="0" i="0" u="none" strike="noStrike" dirty="0">
              <a:solidFill>
                <a:schemeClr val="accent5">
                  <a:lumMod val="60000"/>
                  <a:lumOff val="40000"/>
                </a:schemeClr>
              </a:solidFill>
              <a:effectLst/>
              <a:latin typeface="Arial" panose="020B0604020202020204" pitchFamily="34" charset="0"/>
            </a:endParaRPr>
          </a:p>
          <a:p>
            <a:r>
              <a:rPr lang="en-US" sz="1200" b="0" i="0" u="none" strike="noStrike" dirty="0">
                <a:solidFill>
                  <a:schemeClr val="accent5">
                    <a:lumMod val="60000"/>
                    <a:lumOff val="40000"/>
                  </a:schemeClr>
                </a:solidFill>
                <a:effectLst/>
                <a:latin typeface="Arial" panose="020B0604020202020204" pitchFamily="34" charset="0"/>
                <a:hlinkClick r:id="rId14">
                  <a:extLst>
                    <a:ext uri="{A12FA001-AC4F-418D-AE19-62706E023703}">
                      <ahyp:hlinkClr xmlns:ahyp="http://schemas.microsoft.com/office/drawing/2018/hyperlinkcolor" val="tx"/>
                    </a:ext>
                  </a:extLst>
                </a:hlinkClick>
              </a:rPr>
              <a:t>https://medium.com/kubo/10-crucial-ui-ux-metrics-every-start-up-should-be-tracking-ee6f87af693a</a:t>
            </a:r>
            <a:endParaRPr lang="en-US" sz="1200" b="0" i="0" u="none" strike="noStrike" dirty="0">
              <a:solidFill>
                <a:schemeClr val="accent5">
                  <a:lumMod val="60000"/>
                  <a:lumOff val="40000"/>
                </a:schemeClr>
              </a:solidFill>
              <a:effectLst/>
              <a:latin typeface="Arial" panose="020B0604020202020204" pitchFamily="34" charset="0"/>
            </a:endParaRPr>
          </a:p>
          <a:p>
            <a:endParaRPr lang="en-US" sz="1200" b="0" i="0" u="none" strike="noStrike" dirty="0">
              <a:solidFill>
                <a:schemeClr val="accent5">
                  <a:lumMod val="60000"/>
                  <a:lumOff val="40000"/>
                </a:schemeClr>
              </a:solidFill>
              <a:effectLst/>
              <a:latin typeface="Arial" panose="020B0604020202020204" pitchFamily="34" charset="0"/>
            </a:endParaRPr>
          </a:p>
          <a:p>
            <a:r>
              <a:rPr lang="en-US" sz="1200" b="0" i="0" u="none" strike="noStrike" dirty="0">
                <a:solidFill>
                  <a:schemeClr val="accent5">
                    <a:lumMod val="60000"/>
                    <a:lumOff val="40000"/>
                  </a:schemeClr>
                </a:solidFill>
                <a:effectLst/>
                <a:latin typeface="Arial" panose="020B0604020202020204" pitchFamily="34" charset="0"/>
                <a:hlinkClick r:id="rId15">
                  <a:extLst>
                    <a:ext uri="{A12FA001-AC4F-418D-AE19-62706E023703}">
                      <ahyp:hlinkClr xmlns:ahyp="http://schemas.microsoft.com/office/drawing/2018/hyperlinkcolor" val="tx"/>
                    </a:ext>
                  </a:extLst>
                </a:hlinkClick>
              </a:rPr>
              <a:t>https://www.hotjar.com/product-design/testing-methods/</a:t>
            </a:r>
            <a:endParaRPr lang="en-US" sz="1200" b="0" i="0" u="none" strike="noStrike" dirty="0">
              <a:solidFill>
                <a:schemeClr val="accent5">
                  <a:lumMod val="60000"/>
                  <a:lumOff val="40000"/>
                </a:schemeClr>
              </a:solidFill>
              <a:effectLst/>
              <a:latin typeface="Arial" panose="020B0604020202020204" pitchFamily="34" charset="0"/>
            </a:endParaRPr>
          </a:p>
          <a:p>
            <a:endParaRPr lang="en-US" sz="1200" b="0" i="0" u="none" strike="noStrike" dirty="0">
              <a:solidFill>
                <a:schemeClr val="accent5">
                  <a:lumMod val="60000"/>
                  <a:lumOff val="40000"/>
                </a:schemeClr>
              </a:solidFill>
              <a:effectLst/>
              <a:latin typeface="Arial" panose="020B0604020202020204" pitchFamily="34" charset="0"/>
            </a:endParaRPr>
          </a:p>
          <a:p>
            <a:r>
              <a:rPr lang="en-US" sz="1200" b="0" i="0" u="none" strike="noStrike" dirty="0">
                <a:solidFill>
                  <a:schemeClr val="accent5">
                    <a:lumMod val="60000"/>
                    <a:lumOff val="40000"/>
                  </a:schemeClr>
                </a:solidFill>
                <a:effectLst/>
                <a:latin typeface="Arial" panose="020B0604020202020204" pitchFamily="34" charset="0"/>
                <a:hlinkClick r:id="rId16">
                  <a:extLst>
                    <a:ext uri="{A12FA001-AC4F-418D-AE19-62706E023703}">
                      <ahyp:hlinkClr xmlns:ahyp="http://schemas.microsoft.com/office/drawing/2018/hyperlinkcolor" val="tx"/>
                    </a:ext>
                  </a:extLst>
                </a:hlinkClick>
              </a:rPr>
              <a:t>https://www.interaction-design.org/literature/topics/usability-testing</a:t>
            </a:r>
            <a:endParaRPr lang="en-US" sz="1200" b="0" i="0" u="none" strike="noStrike" dirty="0">
              <a:solidFill>
                <a:schemeClr val="accent5">
                  <a:lumMod val="60000"/>
                  <a:lumOff val="40000"/>
                </a:schemeClr>
              </a:solidFill>
              <a:effectLst/>
              <a:latin typeface="Arial" panose="020B0604020202020204" pitchFamily="34" charset="0"/>
            </a:endParaRPr>
          </a:p>
          <a:p>
            <a:endParaRPr lang="en-US" sz="1200" dirty="0">
              <a:solidFill>
                <a:schemeClr val="accent5">
                  <a:lumMod val="60000"/>
                  <a:lumOff val="40000"/>
                </a:schemeClr>
              </a:solidFill>
              <a:latin typeface="Arial" panose="020B0604020202020204" pitchFamily="34" charset="0"/>
            </a:endParaRPr>
          </a:p>
          <a:p>
            <a:r>
              <a:rPr lang="en-US" sz="1200" b="0" i="0" u="none" strike="noStrike" dirty="0">
                <a:solidFill>
                  <a:schemeClr val="accent5">
                    <a:lumMod val="60000"/>
                    <a:lumOff val="40000"/>
                  </a:schemeClr>
                </a:solidFill>
                <a:effectLst/>
                <a:latin typeface="Arial" panose="020B0604020202020204" pitchFamily="34" charset="0"/>
                <a:hlinkClick r:id="rId17">
                  <a:extLst>
                    <a:ext uri="{A12FA001-AC4F-418D-AE19-62706E023703}">
                      <ahyp:hlinkClr xmlns:ahyp="http://schemas.microsoft.com/office/drawing/2018/hyperlinkcolor" val="tx"/>
                    </a:ext>
                  </a:extLst>
                </a:hlinkClick>
              </a:rPr>
              <a:t>https://www.thedesignership.com/blog/a-complete-guide-to-primary-and-secondary-research-in-ux</a:t>
            </a:r>
            <a:endParaRPr lang="en-US" sz="1200" b="0" i="0" u="none" strike="noStrike" dirty="0">
              <a:solidFill>
                <a:schemeClr val="accent5">
                  <a:lumMod val="60000"/>
                  <a:lumOff val="40000"/>
                </a:schemeClr>
              </a:solidFill>
              <a:effectLst/>
              <a:latin typeface="Arial" panose="020B0604020202020204" pitchFamily="34" charset="0"/>
            </a:endParaRPr>
          </a:p>
          <a:p>
            <a:endParaRPr lang="en-US" sz="1200" b="0" i="0" u="none" strike="noStrike" dirty="0">
              <a:solidFill>
                <a:schemeClr val="accent5">
                  <a:lumMod val="60000"/>
                  <a:lumOff val="40000"/>
                </a:schemeClr>
              </a:solidFill>
              <a:effectLst/>
              <a:latin typeface="Arial" panose="020B0604020202020204" pitchFamily="34" charset="0"/>
            </a:endParaRPr>
          </a:p>
          <a:p>
            <a:r>
              <a:rPr lang="en-US" sz="1200" b="0" i="0" u="none" strike="noStrike" dirty="0">
                <a:solidFill>
                  <a:schemeClr val="accent5">
                    <a:lumMod val="60000"/>
                    <a:lumOff val="40000"/>
                  </a:schemeClr>
                </a:solidFill>
                <a:effectLst/>
                <a:latin typeface="Arial" panose="020B0604020202020204" pitchFamily="34" charset="0"/>
                <a:hlinkClick r:id="rId18">
                  <a:extLst>
                    <a:ext uri="{A12FA001-AC4F-418D-AE19-62706E023703}">
                      <ahyp:hlinkClr xmlns:ahyp="http://schemas.microsoft.com/office/drawing/2018/hyperlinkcolor" val="tx"/>
                    </a:ext>
                  </a:extLst>
                </a:hlinkClick>
              </a:rPr>
              <a:t>https://www.seamgen.com/blog/agile-ux-design-process#:~:text=ADAPTING%20UX%20DESIGN%20for%20Agile%20vs.&amp;text=Key%20adjustments%20include%3A,deep%20understanding%20of%20users'%20needs</a:t>
            </a:r>
            <a:endParaRPr lang="en-US" sz="1200" b="0" i="0" u="none" strike="noStrike" dirty="0">
              <a:solidFill>
                <a:schemeClr val="accent5">
                  <a:lumMod val="60000"/>
                  <a:lumOff val="40000"/>
                </a:schemeClr>
              </a:solidFill>
              <a:effectLst/>
              <a:latin typeface="Arial" panose="020B0604020202020204" pitchFamily="34" charset="0"/>
            </a:endParaRPr>
          </a:p>
          <a:p>
            <a:endParaRPr lang="en-US" sz="1200" b="0" i="0" u="none" strike="noStrike" dirty="0">
              <a:solidFill>
                <a:schemeClr val="accent5">
                  <a:lumMod val="60000"/>
                  <a:lumOff val="40000"/>
                </a:schemeClr>
              </a:solidFill>
              <a:effectLst/>
              <a:latin typeface="Arial" panose="020B0604020202020204" pitchFamily="34" charset="0"/>
            </a:endParaRPr>
          </a:p>
          <a:p>
            <a:r>
              <a:rPr lang="en-US" sz="1200" b="0" i="0" u="none" strike="noStrike" dirty="0">
                <a:solidFill>
                  <a:schemeClr val="accent5">
                    <a:lumMod val="60000"/>
                    <a:lumOff val="40000"/>
                  </a:schemeClr>
                </a:solidFill>
                <a:effectLst/>
                <a:latin typeface="Arial" panose="020B0604020202020204" pitchFamily="34" charset="0"/>
                <a:hlinkClick r:id="rId19">
                  <a:extLst>
                    <a:ext uri="{A12FA001-AC4F-418D-AE19-62706E023703}">
                      <ahyp:hlinkClr xmlns:ahyp="http://schemas.microsoft.com/office/drawing/2018/hyperlinkcolor" val="tx"/>
                    </a:ext>
                  </a:extLst>
                </a:hlinkClick>
              </a:rPr>
              <a:t>https://www.webfx.com/blog/web-design/understanding-the-elements-of-responsive-web-design/</a:t>
            </a:r>
            <a:endParaRPr lang="en-US" sz="1200" dirty="0">
              <a:solidFill>
                <a:schemeClr val="accent5">
                  <a:lumMod val="60000"/>
                  <a:lumOff val="40000"/>
                </a:schemeClr>
              </a:solidFill>
              <a:latin typeface="Arial" panose="020B0604020202020204" pitchFamily="34" charset="0"/>
            </a:endParaRPr>
          </a:p>
        </p:txBody>
      </p:sp>
    </p:spTree>
    <p:extLst>
      <p:ext uri="{BB962C8B-B14F-4D97-AF65-F5344CB8AC3E}">
        <p14:creationId xmlns:p14="http://schemas.microsoft.com/office/powerpoint/2010/main" val="2911235359"/>
      </p:ext>
    </p:extLst>
  </p:cSld>
  <p:clrMapOvr>
    <a:overrideClrMapping bg1="dk1" tx1="lt1" bg2="dk2" tx2="lt2" accent1="accent1" accent2="accent2" accent3="accent3" accent4="accent4" accent5="accent5" accent6="accent6" hlink="hlink" folHlink="folHlink"/>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urple and white flower&#10;&#10;Description automatically generated">
            <a:extLst>
              <a:ext uri="{FF2B5EF4-FFF2-40B4-BE49-F238E27FC236}">
                <a16:creationId xmlns:a16="http://schemas.microsoft.com/office/drawing/2014/main" id="{09D5AD9A-AEF2-483D-0402-346A60F003B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
            <a:ext cx="12191980" cy="6857999"/>
          </a:xfrm>
          <a:prstGeom prst="rect">
            <a:avLst/>
          </a:prstGeom>
        </p:spPr>
      </p:pic>
      <p:sp>
        <p:nvSpPr>
          <p:cNvPr id="3" name="TextBox 2">
            <a:extLst>
              <a:ext uri="{FF2B5EF4-FFF2-40B4-BE49-F238E27FC236}">
                <a16:creationId xmlns:a16="http://schemas.microsoft.com/office/drawing/2014/main" id="{A0C93F9F-8CF9-0CE9-9555-C7589F15C629}"/>
              </a:ext>
            </a:extLst>
          </p:cNvPr>
          <p:cNvSpPr txBox="1"/>
          <p:nvPr/>
        </p:nvSpPr>
        <p:spPr>
          <a:xfrm>
            <a:off x="248327" y="-41987"/>
            <a:ext cx="11943673" cy="2616101"/>
          </a:xfrm>
          <a:prstGeom prst="rect">
            <a:avLst/>
          </a:prstGeom>
          <a:noFill/>
        </p:spPr>
        <p:txBody>
          <a:bodyPr wrap="square">
            <a:spAutoFit/>
          </a:bodyPr>
          <a:lstStyle/>
          <a:p>
            <a:pPr rtl="0">
              <a:spcBef>
                <a:spcPts val="0"/>
              </a:spcBef>
              <a:spcAft>
                <a:spcPts val="0"/>
              </a:spcAft>
            </a:pPr>
            <a:r>
              <a:rPr lang="en-US" sz="3200" b="1" i="0" u="none" strike="noStrike" dirty="0">
                <a:solidFill>
                  <a:srgbClr val="FFFFFF"/>
                </a:solidFill>
                <a:effectLst/>
                <a:latin typeface="Segoe UI Light" panose="020B0502040204020203" pitchFamily="34" charset="0"/>
                <a:cs typeface="Segoe UI Light" panose="020B0502040204020203" pitchFamily="34" charset="0"/>
              </a:rPr>
              <a:t>Sources</a:t>
            </a:r>
          </a:p>
          <a:p>
            <a:pPr rtl="0">
              <a:spcBef>
                <a:spcPts val="0"/>
              </a:spcBef>
              <a:spcAft>
                <a:spcPts val="0"/>
              </a:spcAft>
            </a:pPr>
            <a:endParaRPr lang="en-US" sz="1200" i="0" u="none" strike="noStrike" dirty="0">
              <a:solidFill>
                <a:srgbClr val="ADADAD"/>
              </a:solidFill>
              <a:latin typeface="Segoe UI Light" panose="020B0502040204020203" pitchFamily="34" charset="0"/>
              <a:cs typeface="Segoe UI Light" panose="020B0502040204020203" pitchFamily="34" charset="0"/>
            </a:endParaRPr>
          </a:p>
          <a:p>
            <a:pPr rtl="0">
              <a:spcBef>
                <a:spcPts val="0"/>
              </a:spcBef>
              <a:spcAft>
                <a:spcPts val="0"/>
              </a:spcAft>
            </a:pPr>
            <a:r>
              <a:rPr lang="en-US" sz="1200" b="0" i="0" dirty="0">
                <a:solidFill>
                  <a:schemeClr val="accent5">
                    <a:lumMod val="60000"/>
                    <a:lumOff val="40000"/>
                  </a:schemeClr>
                </a:solidFill>
                <a:effectLst/>
                <a:latin typeface="inherit"/>
                <a:hlinkClick r:id="rId3" tooltip="https://faculty.mercer.edu/moody_le/documents/412lesson809-displaydesign.pdf">
                  <a:extLst>
                    <a:ext uri="{A12FA001-AC4F-418D-AE19-62706E023703}">
                      <ahyp:hlinkClr xmlns:ahyp="http://schemas.microsoft.com/office/drawing/2018/hyperlinkcolor" val="tx"/>
                    </a:ext>
                  </a:extLst>
                </a:hlinkClick>
              </a:rPr>
              <a:t>https://faculty.mercer.edu/moody_le/documents/412lesson809-displaydesign.pdf</a:t>
            </a:r>
            <a:r>
              <a:rPr lang="en-US" sz="1200" b="0" i="0" dirty="0">
                <a:solidFill>
                  <a:schemeClr val="accent5">
                    <a:lumMod val="60000"/>
                    <a:lumOff val="40000"/>
                  </a:schemeClr>
                </a:solidFill>
                <a:effectLst/>
                <a:latin typeface="gg sans"/>
              </a:rPr>
              <a:t> </a:t>
            </a:r>
          </a:p>
          <a:p>
            <a:pPr rtl="0">
              <a:spcBef>
                <a:spcPts val="0"/>
              </a:spcBef>
              <a:spcAft>
                <a:spcPts val="0"/>
              </a:spcAft>
            </a:pPr>
            <a:endParaRPr lang="en-US" sz="1200" b="0" i="0" dirty="0">
              <a:solidFill>
                <a:schemeClr val="accent5">
                  <a:lumMod val="60000"/>
                  <a:lumOff val="40000"/>
                </a:schemeClr>
              </a:solidFill>
              <a:effectLst/>
              <a:latin typeface="gg sans"/>
            </a:endParaRPr>
          </a:p>
          <a:p>
            <a:pPr rtl="0">
              <a:spcBef>
                <a:spcPts val="0"/>
              </a:spcBef>
              <a:spcAft>
                <a:spcPts val="0"/>
              </a:spcAft>
            </a:pPr>
            <a:r>
              <a:rPr lang="en-US" sz="1200" b="0" i="0" dirty="0">
                <a:solidFill>
                  <a:schemeClr val="accent5">
                    <a:lumMod val="60000"/>
                    <a:lumOff val="40000"/>
                  </a:schemeClr>
                </a:solidFill>
                <a:effectLst/>
                <a:latin typeface="inherit"/>
                <a:hlinkClick r:id="rId4" tooltip="https://userexperienceexperience.blogspot.com/2009/11/design-heuristics-by-wicken-gordon-liu.html">
                  <a:extLst>
                    <a:ext uri="{A12FA001-AC4F-418D-AE19-62706E023703}">
                      <ahyp:hlinkClr xmlns:ahyp="http://schemas.microsoft.com/office/drawing/2018/hyperlinkcolor" val="tx"/>
                    </a:ext>
                  </a:extLst>
                </a:hlinkClick>
              </a:rPr>
              <a:t>https://userexperienceexperience.blogspot.com/2009/11/design-heuristics-by-wicken-gordon-liu.</a:t>
            </a:r>
          </a:p>
          <a:p>
            <a:pPr rtl="0">
              <a:spcBef>
                <a:spcPts val="0"/>
              </a:spcBef>
              <a:spcAft>
                <a:spcPts val="0"/>
              </a:spcAft>
            </a:pPr>
            <a:endParaRPr lang="en-US" sz="1200" b="0" i="0" dirty="0">
              <a:solidFill>
                <a:srgbClr val="467886"/>
              </a:solidFill>
              <a:effectLst/>
              <a:latin typeface="inherit"/>
              <a:hlinkClick r:id="rId4" tooltip="https://userexperienceexperience.blogspot.com/2009/11/design-heuristics-by-wicken-gordon-liu.html">
                <a:extLst>
                  <a:ext uri="{A12FA001-AC4F-418D-AE19-62706E023703}">
                    <ahyp:hlinkClr xmlns:ahyp="http://schemas.microsoft.com/office/drawing/2018/hyperlinkcolor" val="tx"/>
                  </a:ext>
                </a:extLst>
              </a:hlinkClick>
            </a:endParaRPr>
          </a:p>
          <a:p>
            <a:pPr rtl="0">
              <a:spcBef>
                <a:spcPts val="0"/>
              </a:spcBef>
              <a:spcAft>
                <a:spcPts val="0"/>
              </a:spcAft>
            </a:pPr>
            <a:r>
              <a:rPr lang="en-US" sz="1200" b="0" i="0" dirty="0">
                <a:solidFill>
                  <a:schemeClr val="accent5">
                    <a:lumMod val="60000"/>
                    <a:lumOff val="40000"/>
                  </a:schemeClr>
                </a:solidFill>
                <a:effectLst/>
                <a:latin typeface="inherit"/>
                <a:hlinkClick r:id="rId4" tooltip="https://userexperienceexperience.blogspot.com/2009/11/design-heuristics-by-wicken-gordon-liu.html">
                  <a:extLst>
                    <a:ext uri="{A12FA001-AC4F-418D-AE19-62706E023703}">
                      <ahyp:hlinkClr xmlns:ahyp="http://schemas.microsoft.com/office/drawing/2018/hyperlinkcolor" val="tx"/>
                    </a:ext>
                  </a:extLst>
                </a:hlinkClick>
              </a:rPr>
              <a:t>html</a:t>
            </a:r>
            <a:r>
              <a:rPr lang="en-US" sz="1200" b="0" i="0" dirty="0">
                <a:solidFill>
                  <a:schemeClr val="accent5">
                    <a:lumMod val="60000"/>
                    <a:lumOff val="40000"/>
                  </a:schemeClr>
                </a:solidFill>
                <a:effectLst/>
                <a:latin typeface="gg sans"/>
              </a:rPr>
              <a:t> </a:t>
            </a:r>
            <a:r>
              <a:rPr lang="en-US" sz="1200" b="0" i="0" dirty="0">
                <a:solidFill>
                  <a:schemeClr val="accent5">
                    <a:lumMod val="60000"/>
                    <a:lumOff val="40000"/>
                  </a:schemeClr>
                </a:solidFill>
                <a:effectLst/>
                <a:latin typeface="inherit"/>
                <a:hlinkClick r:id="rId5" tooltip="https://www.thedesignership.com/blog/different-ux-research-methods">
                  <a:extLst>
                    <a:ext uri="{A12FA001-AC4F-418D-AE19-62706E023703}">
                      <ahyp:hlinkClr xmlns:ahyp="http://schemas.microsoft.com/office/drawing/2018/hyperlinkcolor" val="tx"/>
                    </a:ext>
                  </a:extLst>
                </a:hlinkClick>
              </a:rPr>
              <a:t>https://www.thedesignership.com/blog/different-ux-research-methods</a:t>
            </a:r>
            <a:r>
              <a:rPr lang="en-US" sz="1200" b="0" i="0" dirty="0">
                <a:solidFill>
                  <a:schemeClr val="accent5">
                    <a:lumMod val="60000"/>
                    <a:lumOff val="40000"/>
                  </a:schemeClr>
                </a:solidFill>
                <a:effectLst/>
                <a:latin typeface="gg sans"/>
              </a:rPr>
              <a:t> </a:t>
            </a:r>
          </a:p>
          <a:p>
            <a:pPr rtl="0">
              <a:spcBef>
                <a:spcPts val="0"/>
              </a:spcBef>
              <a:spcAft>
                <a:spcPts val="0"/>
              </a:spcAft>
            </a:pPr>
            <a:endParaRPr lang="en-US" sz="1200" b="0" i="0" dirty="0">
              <a:solidFill>
                <a:schemeClr val="accent5">
                  <a:lumMod val="60000"/>
                  <a:lumOff val="40000"/>
                </a:schemeClr>
              </a:solidFill>
              <a:effectLst/>
              <a:latin typeface="gg sans"/>
            </a:endParaRPr>
          </a:p>
          <a:p>
            <a:pPr rtl="0">
              <a:spcBef>
                <a:spcPts val="0"/>
              </a:spcBef>
              <a:spcAft>
                <a:spcPts val="0"/>
              </a:spcAft>
            </a:pPr>
            <a:r>
              <a:rPr lang="en-US" sz="1200" b="0" i="0" dirty="0">
                <a:solidFill>
                  <a:schemeClr val="accent5">
                    <a:lumMod val="60000"/>
                    <a:lumOff val="40000"/>
                  </a:schemeClr>
                </a:solidFill>
                <a:effectLst/>
                <a:latin typeface="inherit"/>
                <a:hlinkClick r:id="rId6" tooltip="https://htmlburger.com/blog/prototype-design/">
                  <a:extLst>
                    <a:ext uri="{A12FA001-AC4F-418D-AE19-62706E023703}">
                      <ahyp:hlinkClr xmlns:ahyp="http://schemas.microsoft.com/office/drawing/2018/hyperlinkcolor" val="tx"/>
                    </a:ext>
                  </a:extLst>
                </a:hlinkClick>
              </a:rPr>
              <a:t>https://htmlburger.com/blog/prototype-design/</a:t>
            </a:r>
            <a:r>
              <a:rPr lang="en-US" sz="1200" b="0" i="0" dirty="0">
                <a:solidFill>
                  <a:schemeClr val="accent5">
                    <a:lumMod val="60000"/>
                    <a:lumOff val="40000"/>
                  </a:schemeClr>
                </a:solidFill>
                <a:effectLst/>
                <a:latin typeface="gg sans"/>
              </a:rPr>
              <a:t> </a:t>
            </a:r>
          </a:p>
          <a:p>
            <a:pPr rtl="0">
              <a:spcBef>
                <a:spcPts val="0"/>
              </a:spcBef>
              <a:spcAft>
                <a:spcPts val="0"/>
              </a:spcAft>
            </a:pPr>
            <a:endParaRPr lang="en-US" sz="1200" b="0" i="0" dirty="0">
              <a:solidFill>
                <a:schemeClr val="accent5">
                  <a:lumMod val="60000"/>
                  <a:lumOff val="40000"/>
                </a:schemeClr>
              </a:solidFill>
              <a:effectLst/>
              <a:latin typeface="gg sans"/>
            </a:endParaRPr>
          </a:p>
          <a:p>
            <a:pPr rtl="0">
              <a:spcBef>
                <a:spcPts val="0"/>
              </a:spcBef>
              <a:spcAft>
                <a:spcPts val="0"/>
              </a:spcAft>
            </a:pPr>
            <a:r>
              <a:rPr lang="en-US" sz="1200" b="0" i="0" dirty="0">
                <a:solidFill>
                  <a:schemeClr val="accent5">
                    <a:lumMod val="60000"/>
                    <a:lumOff val="40000"/>
                  </a:schemeClr>
                </a:solidFill>
                <a:effectLst/>
                <a:latin typeface="inherit"/>
                <a:hlinkClick r:id="rId7" tooltip="https://storiesonboard.com/blog/user-stories-vs-requirements#:~:text=User%20stories%20vs%20requirements%20are%20two%20different%20approaches%20to%20capturing,typically%20in%20a%20narrative%20format">
                  <a:extLst>
                    <a:ext uri="{A12FA001-AC4F-418D-AE19-62706E023703}">
                      <ahyp:hlinkClr xmlns:ahyp="http://schemas.microsoft.com/office/drawing/2018/hyperlinkcolor" val="tx"/>
                    </a:ext>
                  </a:extLst>
                </a:hlinkClick>
              </a:rPr>
              <a:t>https://storiesonboard.com/blog/user-stories-vs-requirements#:~:text=User%20stories%20vs%20requirements%20are%20two%20different%20approaches%20to%20capturing,typically%20in%20a%20narrative%20format</a:t>
            </a:r>
            <a:endParaRPr lang="en-US" sz="1200" b="0" i="0" dirty="0">
              <a:solidFill>
                <a:schemeClr val="accent5">
                  <a:lumMod val="60000"/>
                  <a:lumOff val="40000"/>
                </a:schemeClr>
              </a:solidFill>
              <a:effectLst/>
              <a:latin typeface="gg sans"/>
            </a:endParaRPr>
          </a:p>
        </p:txBody>
      </p:sp>
    </p:spTree>
    <p:extLst>
      <p:ext uri="{BB962C8B-B14F-4D97-AF65-F5344CB8AC3E}">
        <p14:creationId xmlns:p14="http://schemas.microsoft.com/office/powerpoint/2010/main" val="2800529016"/>
      </p:ext>
    </p:extLst>
  </p:cSld>
  <p:clrMapOvr>
    <a:overrideClrMapping bg1="dk1" tx1="lt1" bg2="dk2" tx2="lt2" accent1="accent1" accent2="accent2" accent3="accent3" accent4="accent4" accent5="accent5" accent6="accent6" hlink="hlink" folHlink="folHlink"/>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0724385"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10725910" y="0"/>
            <a:ext cx="731521"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447742" y="267924"/>
            <a:ext cx="10166803" cy="861774"/>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Brief History of HCI</a:t>
            </a:r>
            <a:endParaRPr lang="en-US" sz="3200" b="1" dirty="0">
              <a:solidFill>
                <a:schemeClr val="bg1"/>
              </a:solidFill>
              <a:effectLst/>
              <a:latin typeface="Segoe UI Light" panose="020B0502040204020203" pitchFamily="34" charset="0"/>
              <a:cs typeface="Segoe UI Light" panose="020B0502040204020203" pitchFamily="34" charset="0"/>
            </a:endParaRPr>
          </a:p>
          <a:p>
            <a:pPr rtl="0" fontAlgn="base">
              <a:spcBef>
                <a:spcPts val="0"/>
              </a:spcBef>
              <a:spcAft>
                <a:spcPts val="1200"/>
              </a:spcAft>
              <a:buFont typeface="Arial" panose="020B0604020202020204" pitchFamily="34" charset="0"/>
              <a:buChar char="•"/>
            </a:pPr>
            <a:endParaRPr lang="en-US" dirty="0">
              <a:solidFill>
                <a:schemeClr val="bg1"/>
              </a:solidFill>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A36FC2FA-CFA7-BD64-924B-F195CFB08BB0}"/>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A46BFC47-28D7-8161-0D9F-5795258C0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482" y="2024412"/>
            <a:ext cx="5173847" cy="35246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31CE0E-47E7-0F97-841D-0F0745D33EEF}"/>
              </a:ext>
            </a:extLst>
          </p:cNvPr>
          <p:cNvSpPr txBox="1"/>
          <p:nvPr/>
        </p:nvSpPr>
        <p:spPr>
          <a:xfrm>
            <a:off x="5827059" y="1057490"/>
            <a:ext cx="4842406" cy="5509200"/>
          </a:xfrm>
          <a:prstGeom prst="rect">
            <a:avLst/>
          </a:prstGeom>
          <a:noFill/>
        </p:spPr>
        <p:txBody>
          <a:bodyPr wrap="square" rtlCol="0">
            <a:spAutoFit/>
          </a:bodyPr>
          <a:lstStyle/>
          <a:p>
            <a:pPr rtl="0" fontAlgn="base">
              <a:spcBef>
                <a:spcPts val="0"/>
              </a:spcBef>
              <a:spcAft>
                <a:spcPts val="1200"/>
              </a:spcAft>
            </a:pPr>
            <a:endParaRPr lang="en-US" dirty="0">
              <a:solidFill>
                <a:schemeClr val="bg1"/>
              </a:solidFill>
              <a:latin typeface="Segoe UI Light" panose="020B0502040204020203" pitchFamily="34" charset="0"/>
              <a:cs typeface="Segoe UI Light" panose="020B0502040204020203" pitchFamily="34" charset="0"/>
            </a:endParaRPr>
          </a:p>
          <a:p>
            <a:pPr marL="285750" indent="-285750" rtl="0" fontAlgn="base">
              <a:spcBef>
                <a:spcPts val="0"/>
              </a:spcBef>
              <a:spcAft>
                <a:spcPts val="1200"/>
              </a:spcAft>
              <a:buFont typeface="Arial" panose="020B0604020202020204" pitchFamily="34" charset="0"/>
              <a:buChar char="•"/>
            </a:pPr>
            <a:r>
              <a:rPr lang="en-US" sz="1800" b="0" i="0" u="none" strike="noStrike" dirty="0">
                <a:solidFill>
                  <a:schemeClr val="bg1"/>
                </a:solidFill>
                <a:effectLst/>
                <a:latin typeface="Segoe UI Light" panose="020B0502040204020203" pitchFamily="34" charset="0"/>
                <a:cs typeface="Segoe UI Light" panose="020B0502040204020203" pitchFamily="34" charset="0"/>
              </a:rPr>
              <a:t>The first computers were large, expensive, and difficult to use</a:t>
            </a:r>
          </a:p>
          <a:p>
            <a:pPr rtl="0" fontAlgn="base">
              <a:spcBef>
                <a:spcPts val="0"/>
              </a:spcBef>
              <a:spcAft>
                <a:spcPts val="1200"/>
              </a:spcAft>
            </a:pPr>
            <a:endParaRPr lang="en-US" sz="1800" b="0" i="0" u="none" strike="noStrike" dirty="0">
              <a:solidFill>
                <a:schemeClr val="bg1"/>
              </a:solidFill>
              <a:effectLst/>
              <a:latin typeface="Segoe UI Light" panose="020B0502040204020203" pitchFamily="34" charset="0"/>
              <a:cs typeface="Segoe UI Light" panose="020B0502040204020203" pitchFamily="34" charset="0"/>
            </a:endParaRPr>
          </a:p>
          <a:p>
            <a:pPr marL="285750" indent="-285750" rtl="0" fontAlgn="base">
              <a:spcBef>
                <a:spcPts val="0"/>
              </a:spcBef>
              <a:spcAft>
                <a:spcPts val="1200"/>
              </a:spcAft>
              <a:buFont typeface="Arial" panose="020B0604020202020204" pitchFamily="34" charset="0"/>
              <a:buChar char="•"/>
            </a:pPr>
            <a:r>
              <a:rPr lang="en-US" sz="1800" b="0" i="0" u="none" strike="noStrike" dirty="0">
                <a:solidFill>
                  <a:schemeClr val="bg1"/>
                </a:solidFill>
                <a:effectLst/>
                <a:latin typeface="Segoe UI Light" panose="020B0502040204020203" pitchFamily="34" charset="0"/>
                <a:cs typeface="Segoe UI Light" panose="020B0502040204020203" pitchFamily="34" charset="0"/>
              </a:rPr>
              <a:t>Mid 1960's: Command Line Interface</a:t>
            </a:r>
          </a:p>
          <a:p>
            <a:pPr rtl="0" fontAlgn="base">
              <a:spcBef>
                <a:spcPts val="0"/>
              </a:spcBef>
              <a:spcAft>
                <a:spcPts val="1200"/>
              </a:spcAft>
            </a:pPr>
            <a:endParaRPr lang="en-US" sz="1800" b="0" i="0" u="none" strike="noStrike" dirty="0">
              <a:solidFill>
                <a:schemeClr val="bg1"/>
              </a:solidFill>
              <a:effectLst/>
              <a:latin typeface="Segoe UI Light" panose="020B0502040204020203" pitchFamily="34" charset="0"/>
              <a:cs typeface="Segoe UI Light" panose="020B0502040204020203" pitchFamily="34" charset="0"/>
            </a:endParaRPr>
          </a:p>
          <a:p>
            <a:pPr marL="285750" indent="-285750" rtl="0" fontAlgn="base">
              <a:spcBef>
                <a:spcPts val="0"/>
              </a:spcBef>
              <a:spcAft>
                <a:spcPts val="1200"/>
              </a:spcAft>
              <a:buFont typeface="Arial" panose="020B0604020202020204" pitchFamily="34" charset="0"/>
              <a:buChar char="•"/>
            </a:pPr>
            <a:r>
              <a:rPr lang="en-US" dirty="0">
                <a:solidFill>
                  <a:schemeClr val="bg1"/>
                </a:solidFill>
                <a:latin typeface="Segoe UI Light" panose="020B0502040204020203" pitchFamily="34" charset="0"/>
                <a:cs typeface="Segoe UI Light" panose="020B0502040204020203" pitchFamily="34" charset="0"/>
              </a:rPr>
              <a:t>1</a:t>
            </a:r>
            <a:r>
              <a:rPr lang="en-US" sz="1800" b="0" i="0" u="none" strike="noStrike" dirty="0">
                <a:solidFill>
                  <a:schemeClr val="bg1"/>
                </a:solidFill>
                <a:effectLst/>
                <a:latin typeface="Segoe UI Light" panose="020B0502040204020203" pitchFamily="34" charset="0"/>
                <a:cs typeface="Segoe UI Light" panose="020B0502040204020203" pitchFamily="34" charset="0"/>
              </a:rPr>
              <a:t>980's: GUI's begin to emerge</a:t>
            </a:r>
          </a:p>
          <a:p>
            <a:pPr rtl="0" fontAlgn="base">
              <a:spcBef>
                <a:spcPts val="0"/>
              </a:spcBef>
              <a:spcAft>
                <a:spcPts val="1200"/>
              </a:spcAft>
            </a:pPr>
            <a:endParaRPr lang="en-US" sz="1800" b="0" i="0" u="none" strike="noStrike" dirty="0">
              <a:solidFill>
                <a:schemeClr val="bg1"/>
              </a:solidFill>
              <a:effectLst/>
              <a:latin typeface="Segoe UI Light" panose="020B0502040204020203" pitchFamily="34" charset="0"/>
              <a:cs typeface="Segoe UI Light" panose="020B0502040204020203" pitchFamily="34" charset="0"/>
            </a:endParaRPr>
          </a:p>
          <a:p>
            <a:pPr marL="285750" indent="-285750" rtl="0" fontAlgn="base">
              <a:spcBef>
                <a:spcPts val="0"/>
              </a:spcBef>
              <a:spcAft>
                <a:spcPts val="1200"/>
              </a:spcAft>
              <a:buFont typeface="Arial" panose="020B0604020202020204" pitchFamily="34" charset="0"/>
              <a:buChar char="•"/>
            </a:pPr>
            <a:r>
              <a:rPr lang="en-US" dirty="0">
                <a:solidFill>
                  <a:schemeClr val="bg1"/>
                </a:solidFill>
                <a:latin typeface="Segoe UI Light" panose="020B0502040204020203" pitchFamily="34" charset="0"/>
                <a:cs typeface="Segoe UI Light" panose="020B0502040204020203" pitchFamily="34" charset="0"/>
              </a:rPr>
              <a:t>1</a:t>
            </a:r>
            <a:r>
              <a:rPr lang="en-US" sz="1800" b="0" i="0" u="none" strike="noStrike" dirty="0">
                <a:solidFill>
                  <a:schemeClr val="bg1"/>
                </a:solidFill>
                <a:effectLst/>
                <a:latin typeface="Segoe UI Light" panose="020B0502040204020203" pitchFamily="34" charset="0"/>
                <a:cs typeface="Segoe UI Light" panose="020B0502040204020203" pitchFamily="34" charset="0"/>
              </a:rPr>
              <a:t>990's: Email communication and World Wide Web</a:t>
            </a:r>
          </a:p>
          <a:p>
            <a:pPr rtl="0" fontAlgn="base">
              <a:spcBef>
                <a:spcPts val="0"/>
              </a:spcBef>
              <a:spcAft>
                <a:spcPts val="1200"/>
              </a:spcAft>
            </a:pPr>
            <a:endParaRPr lang="en-US" sz="1800" b="0" i="0" u="none" strike="noStrike" dirty="0">
              <a:solidFill>
                <a:schemeClr val="bg1"/>
              </a:solidFill>
              <a:effectLst/>
              <a:latin typeface="Segoe UI Light" panose="020B0502040204020203" pitchFamily="34" charset="0"/>
              <a:cs typeface="Segoe UI Light" panose="020B0502040204020203" pitchFamily="34" charset="0"/>
            </a:endParaRPr>
          </a:p>
          <a:p>
            <a:pPr marL="285750" indent="-285750" rtl="0" fontAlgn="base">
              <a:spcBef>
                <a:spcPts val="0"/>
              </a:spcBef>
              <a:spcAft>
                <a:spcPts val="1200"/>
              </a:spcAft>
              <a:buFont typeface="Arial" panose="020B0604020202020204" pitchFamily="34" charset="0"/>
              <a:buChar char="•"/>
            </a:pPr>
            <a:r>
              <a:rPr lang="en-US" sz="1800" b="0" i="0" u="none" strike="noStrike" dirty="0">
                <a:solidFill>
                  <a:schemeClr val="bg1"/>
                </a:solidFill>
                <a:effectLst/>
                <a:latin typeface="Segoe UI Light" panose="020B0502040204020203" pitchFamily="34" charset="0"/>
                <a:cs typeface="Segoe UI Light" panose="020B0502040204020203" pitchFamily="34" charset="0"/>
              </a:rPr>
              <a:t>2000's: Mobile Devices: Smartphones, tablets, laptops, video-games</a:t>
            </a:r>
          </a:p>
          <a:p>
            <a:endParaRPr lang="en-US" dirty="0"/>
          </a:p>
        </p:txBody>
      </p:sp>
    </p:spTree>
    <p:extLst>
      <p:ext uri="{BB962C8B-B14F-4D97-AF65-F5344CB8AC3E}">
        <p14:creationId xmlns:p14="http://schemas.microsoft.com/office/powerpoint/2010/main" val="345222219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0" y="0"/>
            <a:ext cx="10724385"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10725910" y="0"/>
            <a:ext cx="731521"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B83C3EF9-CC2C-FC63-9AF7-F37D943E9844}"/>
              </a:ext>
            </a:extLst>
          </p:cNvPr>
          <p:cNvSpPr txBox="1"/>
          <p:nvPr/>
        </p:nvSpPr>
        <p:spPr>
          <a:xfrm>
            <a:off x="558344" y="1170292"/>
            <a:ext cx="10166803" cy="4955203"/>
          </a:xfrm>
          <a:prstGeom prst="rect">
            <a:avLst/>
          </a:prstGeom>
          <a:noFill/>
        </p:spPr>
        <p:txBody>
          <a:bodyPr wrap="square" rtlCol="0">
            <a:spAutoFit/>
          </a:bodyPr>
          <a:lstStyle/>
          <a:p>
            <a:pPr rtl="0" fontAlgn="base">
              <a:spcBef>
                <a:spcPts val="0"/>
              </a:spcBef>
              <a:spcAft>
                <a:spcPts val="120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Styles of HCI</a:t>
            </a:r>
          </a:p>
          <a:p>
            <a:pPr rtl="0" fontAlgn="base">
              <a:spcBef>
                <a:spcPts val="0"/>
              </a:spcBef>
              <a:spcAft>
                <a:spcPts val="1200"/>
              </a:spcAft>
              <a:buFont typeface="Arial" panose="020B0604020202020204" pitchFamily="34" charset="0"/>
              <a:buChar char="•"/>
            </a:pPr>
            <a:endParaRPr lang="en-US" dirty="0">
              <a:solidFill>
                <a:schemeClr val="bg1"/>
              </a:solidFill>
              <a:latin typeface="Segoe UI Light" panose="020B0502040204020203" pitchFamily="34" charset="0"/>
              <a:cs typeface="Segoe UI Light" panose="020B0502040204020203" pitchFamily="34" charset="0"/>
            </a:endParaRPr>
          </a:p>
          <a:p>
            <a:pPr rtl="0" fontAlgn="base">
              <a:spcBef>
                <a:spcPts val="0"/>
              </a:spcBef>
              <a:spcAft>
                <a:spcPts val="1200"/>
              </a:spcAft>
              <a:buFont typeface="Arial" panose="020B0604020202020204" pitchFamily="34" charset="0"/>
              <a:buChar char="•"/>
            </a:pPr>
            <a:endParaRPr lang="en-US"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Command line: One of the oldest interaction styles and is still present today</a:t>
            </a:r>
          </a:p>
          <a:p>
            <a:pPr rtl="0" fontAlgn="base">
              <a:spcBef>
                <a:spcPts val="0"/>
              </a:spcBef>
              <a:spcAft>
                <a:spcPts val="1200"/>
              </a:spcAft>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Graphical User Interface (GUI): Popular interaction style today</a:t>
            </a:r>
          </a:p>
          <a:p>
            <a:pPr marL="342900" indent="-342900" rtl="0" fontAlgn="base">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Natural Language: Voice Assistants</a:t>
            </a:r>
          </a:p>
          <a:p>
            <a:pPr rtl="0" fontAlgn="base">
              <a:spcBef>
                <a:spcPts val="0"/>
              </a:spcBef>
              <a:spcAft>
                <a:spcPts val="1200"/>
              </a:spcAft>
              <a:buFont typeface="Arial" panose="020B0604020202020204" pitchFamily="34" charset="0"/>
              <a:buChar char="•"/>
            </a:pPr>
            <a:endParaRPr lang="en-US" sz="2000" i="0" u="none" strike="noStrike" dirty="0">
              <a:solidFill>
                <a:schemeClr val="bg1"/>
              </a:solidFill>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Q/A: Chatbots</a:t>
            </a:r>
            <a:br>
              <a:rPr lang="en-US" dirty="0">
                <a:latin typeface="Segoe UI Light" panose="020B0502040204020203" pitchFamily="34" charset="0"/>
                <a:cs typeface="Segoe UI Light" panose="020B0502040204020203" pitchFamily="34" charset="0"/>
              </a:rPr>
            </a:br>
            <a:endParaRPr lang="en-US" dirty="0">
              <a:solidFill>
                <a:schemeClr val="bg1"/>
              </a:solidFill>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A36FC2FA-CFA7-BD64-924B-F195CFB08BB0}"/>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95612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eyboard with a purple background&#10;&#10;Description automatically generated">
            <a:extLst>
              <a:ext uri="{FF2B5EF4-FFF2-40B4-BE49-F238E27FC236}">
                <a16:creationId xmlns:a16="http://schemas.microsoft.com/office/drawing/2014/main" id="{038392C8-CAE7-7E1C-4A25-4F3CB32943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0" b="7417"/>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D0816F77-1EF6-FEBA-254C-8B6CD4864470}"/>
              </a:ext>
            </a:extLst>
          </p:cNvPr>
          <p:cNvSpPr/>
          <p:nvPr/>
        </p:nvSpPr>
        <p:spPr>
          <a:xfrm>
            <a:off x="0" y="0"/>
            <a:ext cx="12192000" cy="6858000"/>
          </a:xfrm>
          <a:prstGeom prst="rect">
            <a:avLst/>
          </a:prstGeom>
          <a:solidFill>
            <a:schemeClr val="tx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1B0A6-AF02-D323-B166-14FD0A50F5CD}"/>
              </a:ext>
            </a:extLst>
          </p:cNvPr>
          <p:cNvSpPr/>
          <p:nvPr/>
        </p:nvSpPr>
        <p:spPr>
          <a:xfrm>
            <a:off x="-1524" y="-1282"/>
            <a:ext cx="731522"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82D3A3AE-0DC7-5491-C603-87694B6A13A5}"/>
              </a:ext>
            </a:extLst>
          </p:cNvPr>
          <p:cNvSpPr/>
          <p:nvPr/>
        </p:nvSpPr>
        <p:spPr>
          <a:xfrm>
            <a:off x="729998" y="0"/>
            <a:ext cx="10727433"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9F0F666-69AB-372D-9A40-BF16D0C8904E}"/>
              </a:ext>
            </a:extLst>
          </p:cNvPr>
          <p:cNvSpPr/>
          <p:nvPr/>
        </p:nvSpPr>
        <p:spPr>
          <a:xfrm>
            <a:off x="11458955" y="-1282"/>
            <a:ext cx="73152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Light" panose="020B0502040204020203" pitchFamily="34" charset="0"/>
              <a:cs typeface="Segoe UI Light" panose="020B0502040204020203" pitchFamily="34" charset="0"/>
            </a:endParaRPr>
          </a:p>
        </p:txBody>
      </p:sp>
      <p:sp>
        <p:nvSpPr>
          <p:cNvPr id="3" name="Oval 2">
            <a:hlinkClick r:id="rId3" action="ppaction://hlinksldjump"/>
            <a:extLst>
              <a:ext uri="{FF2B5EF4-FFF2-40B4-BE49-F238E27FC236}">
                <a16:creationId xmlns:a16="http://schemas.microsoft.com/office/drawing/2014/main" id="{4F76E51C-AFD3-466B-0BB4-C39938CCDBD5}"/>
              </a:ext>
            </a:extLst>
          </p:cNvPr>
          <p:cNvSpPr/>
          <p:nvPr/>
        </p:nvSpPr>
        <p:spPr>
          <a:xfrm>
            <a:off x="11492089" y="99146"/>
            <a:ext cx="587022" cy="578188"/>
          </a:xfrm>
          <a:prstGeom prst="ellipse">
            <a:avLst/>
          </a:prstGeom>
          <a:blipFill dpi="0" rotWithShape="1">
            <a:blip r:embed="rId4">
              <a:extLst>
                <a:ext uri="{BEBA8EAE-BF5A-486C-A8C5-ECC9F3942E4B}">
                  <a14:imgProps xmlns:a14="http://schemas.microsoft.com/office/drawing/2010/main">
                    <a14:imgLayer r:embed="rId5">
                      <a14:imgEffect>
                        <a14:saturation sat="5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124EA9-898B-5FDB-F113-62A682B3BE0B}"/>
              </a:ext>
            </a:extLst>
          </p:cNvPr>
          <p:cNvSpPr txBox="1"/>
          <p:nvPr/>
        </p:nvSpPr>
        <p:spPr>
          <a:xfrm>
            <a:off x="1010313" y="565774"/>
            <a:ext cx="10166803" cy="6555641"/>
          </a:xfrm>
          <a:prstGeom prst="rect">
            <a:avLst/>
          </a:prstGeom>
          <a:noFill/>
        </p:spPr>
        <p:txBody>
          <a:bodyPr wrap="square" rtlCol="0">
            <a:spAutoFit/>
          </a:bodyPr>
          <a:lstStyle/>
          <a:p>
            <a:pPr rtl="0">
              <a:spcBef>
                <a:spcPts val="0"/>
              </a:spcBef>
              <a:spcAft>
                <a:spcPts val="0"/>
              </a:spcAft>
            </a:pPr>
            <a:r>
              <a:rPr lang="en-US" sz="3200" b="1" i="0" u="none" strike="noStrike" dirty="0">
                <a:solidFill>
                  <a:schemeClr val="bg1"/>
                </a:solidFill>
                <a:effectLst/>
                <a:latin typeface="Segoe UI Light" panose="020B0502040204020203" pitchFamily="34" charset="0"/>
                <a:cs typeface="Segoe UI Light" panose="020B0502040204020203" pitchFamily="34" charset="0"/>
              </a:rPr>
              <a:t>What is UX?</a:t>
            </a:r>
          </a:p>
          <a:p>
            <a:pPr rtl="0">
              <a:spcBef>
                <a:spcPts val="0"/>
              </a:spcBef>
              <a:spcAft>
                <a:spcPts val="0"/>
              </a:spcAft>
            </a:pPr>
            <a:endParaRPr lang="en-US" sz="32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0"/>
              </a:spcAft>
            </a:pPr>
            <a:endParaRPr lang="en-US" sz="3200" dirty="0">
              <a:solidFill>
                <a:schemeClr val="bg1"/>
              </a:solidFill>
              <a:latin typeface="Segoe UI Light" panose="020B0502040204020203" pitchFamily="34" charset="0"/>
              <a:cs typeface="Segoe UI Light" panose="020B0502040204020203" pitchFamily="34" charset="0"/>
            </a:endParaRPr>
          </a:p>
          <a:p>
            <a:pPr rtl="0">
              <a:spcBef>
                <a:spcPts val="0"/>
              </a:spcBef>
              <a:spcAft>
                <a:spcPts val="0"/>
              </a:spcAft>
            </a:pPr>
            <a:endParaRPr lang="en-US" sz="32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0"/>
              </a:spcAft>
            </a:pPr>
            <a:endParaRPr lang="en-US" sz="3200" dirty="0">
              <a:solidFill>
                <a:schemeClr val="bg1"/>
              </a:solidFill>
              <a:latin typeface="Segoe UI Light" panose="020B0502040204020203" pitchFamily="34" charset="0"/>
              <a:cs typeface="Segoe UI Light" panose="020B0502040204020203" pitchFamily="34" charset="0"/>
            </a:endParaRPr>
          </a:p>
          <a:p>
            <a:pPr rtl="0">
              <a:spcBef>
                <a:spcPts val="0"/>
              </a:spcBef>
              <a:spcAft>
                <a:spcPts val="0"/>
              </a:spcAft>
            </a:pPr>
            <a:endParaRPr lang="en-US" sz="32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0"/>
              </a:spcAft>
            </a:pPr>
            <a:endParaRPr lang="en-US" sz="3200" dirty="0">
              <a:solidFill>
                <a:schemeClr val="bg1"/>
              </a:solidFill>
              <a:latin typeface="Segoe UI Light" panose="020B0502040204020203" pitchFamily="34" charset="0"/>
              <a:cs typeface="Segoe UI Light" panose="020B0502040204020203" pitchFamily="34" charset="0"/>
            </a:endParaRPr>
          </a:p>
          <a:p>
            <a:pPr rtl="0">
              <a:spcBef>
                <a:spcPts val="0"/>
              </a:spcBef>
              <a:spcAft>
                <a:spcPts val="0"/>
              </a:spcAft>
            </a:pPr>
            <a:endParaRPr lang="en-US" sz="32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0"/>
              </a:spcAft>
            </a:pPr>
            <a:endParaRPr lang="en-US" sz="3200" dirty="0">
              <a:solidFill>
                <a:schemeClr val="bg1"/>
              </a:solidFill>
              <a:latin typeface="Segoe UI Light" panose="020B0502040204020203" pitchFamily="34" charset="0"/>
              <a:cs typeface="Segoe UI Light" panose="020B0502040204020203" pitchFamily="34" charset="0"/>
            </a:endParaRPr>
          </a:p>
          <a:p>
            <a:pPr rtl="0">
              <a:spcBef>
                <a:spcPts val="0"/>
              </a:spcBef>
              <a:spcAft>
                <a:spcPts val="0"/>
              </a:spcAft>
            </a:pPr>
            <a:endParaRPr lang="en-US" sz="3200" b="0" dirty="0">
              <a:solidFill>
                <a:schemeClr val="bg1"/>
              </a:solidFill>
              <a:effectLst/>
              <a:latin typeface="Segoe UI Light" panose="020B0502040204020203" pitchFamily="34" charset="0"/>
              <a:cs typeface="Segoe UI Light" panose="020B0502040204020203" pitchFamily="34" charset="0"/>
            </a:endParaRPr>
          </a:p>
          <a:p>
            <a:pPr rtl="0">
              <a:spcBef>
                <a:spcPts val="0"/>
              </a:spcBef>
              <a:spcAft>
                <a:spcPts val="0"/>
              </a:spcAft>
            </a:pPr>
            <a:endParaRPr lang="en-US" sz="3200" b="0" dirty="0">
              <a:solidFill>
                <a:schemeClr val="bg1"/>
              </a:solidFill>
              <a:effectLst/>
              <a:latin typeface="Segoe UI Light" panose="020B0502040204020203" pitchFamily="34" charset="0"/>
              <a:cs typeface="Segoe UI Light" panose="020B0502040204020203" pitchFamily="34" charset="0"/>
            </a:endParaRPr>
          </a:p>
          <a:p>
            <a:pPr marL="342900" indent="-342900" rtl="0" fontAlgn="base">
              <a:spcBef>
                <a:spcPts val="0"/>
              </a:spcBef>
              <a:spcAft>
                <a:spcPts val="1200"/>
              </a:spcAft>
              <a:buFont typeface="Arial" panose="020B0604020202020204" pitchFamily="34" charset="0"/>
              <a:buChar char="•"/>
            </a:pPr>
            <a:r>
              <a:rPr lang="en-US" sz="2000" b="0" i="0" u="none" strike="noStrike" dirty="0">
                <a:solidFill>
                  <a:schemeClr val="bg1"/>
                </a:solidFill>
                <a:effectLst/>
                <a:latin typeface="Segoe UI Light" panose="020B0502040204020203" pitchFamily="34" charset="0"/>
                <a:cs typeface="Segoe UI Light" panose="020B0502040204020203" pitchFamily="34" charset="0"/>
              </a:rPr>
              <a:t>User Experience (UX) refers to the way a user interacts with and experiences a product, system, or service.</a:t>
            </a:r>
          </a:p>
          <a:p>
            <a:pPr rtl="0">
              <a:spcBef>
                <a:spcPts val="0"/>
              </a:spcBef>
              <a:spcAft>
                <a:spcPts val="1200"/>
              </a:spcAft>
            </a:pPr>
            <a:endParaRPr lang="en-US" b="0" dirty="0">
              <a:solidFill>
                <a:schemeClr val="bg1"/>
              </a:solidFill>
              <a:effectLst/>
              <a:latin typeface="Segoe UI Light" panose="020B0502040204020203" pitchFamily="34" charset="0"/>
              <a:cs typeface="Segoe UI Light" panose="020B0502040204020203" pitchFamily="34" charset="0"/>
            </a:endParaRPr>
          </a:p>
        </p:txBody>
      </p:sp>
      <p:pic>
        <p:nvPicPr>
          <p:cNvPr id="4098" name="Picture 2">
            <a:extLst>
              <a:ext uri="{FF2B5EF4-FFF2-40B4-BE49-F238E27FC236}">
                <a16:creationId xmlns:a16="http://schemas.microsoft.com/office/drawing/2014/main" id="{56E7914C-51BC-363F-9D81-137091996A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224" y="1224824"/>
            <a:ext cx="6467776" cy="465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697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1497</TotalTime>
  <Words>5419</Words>
  <Application>Microsoft Office PowerPoint</Application>
  <PresentationFormat>Widescreen</PresentationFormat>
  <Paragraphs>585</Paragraphs>
  <Slides>64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Aptos</vt:lpstr>
      <vt:lpstr>Aptos Display</vt:lpstr>
      <vt:lpstr>Arial</vt:lpstr>
      <vt:lpstr>gg sans</vt:lpstr>
      <vt:lpstr>inherit</vt:lpstr>
      <vt:lpstr>Segoe UI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Khine, Khant</dc:creator>
  <cp:lastModifiedBy>Khine, Khant</cp:lastModifiedBy>
  <cp:revision>101</cp:revision>
  <dcterms:created xsi:type="dcterms:W3CDTF">2024-09-20T23:09:32Z</dcterms:created>
  <dcterms:modified xsi:type="dcterms:W3CDTF">2024-09-23T21:07:29Z</dcterms:modified>
</cp:coreProperties>
</file>