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Lst>
  <p:sldSz cy="5143500" cx="9144000"/>
  <p:notesSz cx="6858000" cy="9144000"/>
  <p:embeddedFontLst>
    <p:embeddedFont>
      <p:font typeface="Roboto"/>
      <p:regular r:id="rId108"/>
      <p:bold r:id="rId109"/>
      <p:italic r:id="rId110"/>
      <p:boldItalic r:id="rId111"/>
    </p:embeddedFont>
    <p:embeddedFont>
      <p:font typeface="Helvetica Neue"/>
      <p:regular r:id="rId112"/>
      <p:bold r:id="rId113"/>
      <p:italic r:id="rId114"/>
      <p:boldItalic r:id="rId115"/>
    </p:embeddedFont>
    <p:embeddedFont>
      <p:font typeface="Unbounded"/>
      <p:regular r:id="rId116"/>
      <p:bold r:id="rId117"/>
    </p:embeddedFont>
    <p:embeddedFont>
      <p:font typeface="Open Sans"/>
      <p:regular r:id="rId118"/>
      <p:bold r:id="rId119"/>
      <p:italic r:id="rId120"/>
      <p:boldItalic r:id="rId1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font" Target="fonts/Roboto-bold.fntdata"/><Relationship Id="rId108" Type="http://schemas.openxmlformats.org/officeDocument/2006/relationships/font" Target="fonts/Roboto-regular.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121" Type="http://schemas.openxmlformats.org/officeDocument/2006/relationships/font" Target="fonts/OpenSans-boldItalic.fntdata"/><Relationship Id="rId25" Type="http://schemas.openxmlformats.org/officeDocument/2006/relationships/slide" Target="slides/slide19.xml"/><Relationship Id="rId120" Type="http://schemas.openxmlformats.org/officeDocument/2006/relationships/font" Target="fonts/OpenSans-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font" Target="fonts/OpenSans-regular.fntdata"/><Relationship Id="rId117" Type="http://schemas.openxmlformats.org/officeDocument/2006/relationships/font" Target="fonts/Unbounded-bold.fntdata"/><Relationship Id="rId116" Type="http://schemas.openxmlformats.org/officeDocument/2006/relationships/font" Target="fonts/Unbounded-regular.fntdata"/><Relationship Id="rId115" Type="http://schemas.openxmlformats.org/officeDocument/2006/relationships/font" Target="fonts/HelveticaNeue-boldItalic.fntdata"/><Relationship Id="rId119" Type="http://schemas.openxmlformats.org/officeDocument/2006/relationships/font" Target="fonts/OpenSans-bold.fntdata"/><Relationship Id="rId15" Type="http://schemas.openxmlformats.org/officeDocument/2006/relationships/slide" Target="slides/slide9.xml"/><Relationship Id="rId110" Type="http://schemas.openxmlformats.org/officeDocument/2006/relationships/font" Target="fonts/Roboto-italic.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font" Target="fonts/HelveticaNeue-italic.fntdata"/><Relationship Id="rId18" Type="http://schemas.openxmlformats.org/officeDocument/2006/relationships/slide" Target="slides/slide12.xml"/><Relationship Id="rId113" Type="http://schemas.openxmlformats.org/officeDocument/2006/relationships/font" Target="fonts/HelveticaNeue-bold.fntdata"/><Relationship Id="rId112" Type="http://schemas.openxmlformats.org/officeDocument/2006/relationships/font" Target="fonts/HelveticaNeue-regular.fntdata"/><Relationship Id="rId111" Type="http://schemas.openxmlformats.org/officeDocument/2006/relationships/font" Target="fonts/Roboto-boldItalic.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fd79da8c4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fd79da8c4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2fe0a4fb109_1_257:notes"/>
          <p:cNvSpPr/>
          <p:nvPr>
            <p:ph idx="2" type="sldImg"/>
          </p:nvPr>
        </p:nvSpPr>
        <p:spPr>
          <a:xfrm>
            <a:off x="0" y="0"/>
            <a:ext cx="1875000" cy="1875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4" name="Google Shape;944;g2fe0a4fb109_1_257:notes"/>
          <p:cNvSpPr txBox="1"/>
          <p:nvPr>
            <p:ph idx="1" type="body"/>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945" name="Google Shape;945;g2fe0a4fb109_1_257:notes"/>
          <p:cNvSpPr txBox="1"/>
          <p:nvPr>
            <p:ph idx="12" type="sldNum"/>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fld id="{00000000-1234-1234-1234-123412341234}" type="slidenum">
              <a:rPr lang="en"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2fe23a9abe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8" name="Google Shape;968;g2fe23a9abe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fd79da8c4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fd79da8c4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fd79da8c4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fd79da8c4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fd79da8c4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fd79da8c4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fd79da8c4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fd79da8c4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fd79da8c4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fd79da8c4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fd79da8c4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fd79da8c4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fd79da8c4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fd79da8c4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fd79da8c42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fd79da8c4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fd79da8c4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fd79da8c4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c6f73a04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c6f73a0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fd79da8c42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fd79da8c4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fd79da8c4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fd79da8c4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fd79da8c4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fd79da8c4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fd79da8c42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fd79da8c42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fd79da8c42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fd79da8c4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fd79da8c42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fd79da8c42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fd79da8c42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fd79da8c42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fd79da8c42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fd79da8c42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fd79da8c42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fd79da8c42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fd79da8c42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fd79da8c42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c6f73a04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fd79da8c42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fd79da8c42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fd79da8c42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fd79da8c42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fd79da8c42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fd79da8c42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fd79da8c42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fd79da8c42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fd79da8c42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fd79da8c42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fd79da8c42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fd79da8c42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fd79da8c42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fd79da8c42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fd79da8c42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fd79da8c42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fd79da8c42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fd79da8c42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fd79da8c42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fd79da8c42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c6f73a04f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c6f73a0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fd79da8c42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fd79da8c42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fd79da8c42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fd79da8c42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fd79da8c42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fd79da8c42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fd79da8c42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fd79da8c42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fd79da8c42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fd79da8c42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fd79da8c42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fd79da8c42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fd79da8c42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fd79da8c42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fd79da8c42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fd79da8c42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fd79da8c42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fd79da8c42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fd79da8c42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2fd79da8c42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608aaad514fda5a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08aaad514fda5a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fd79da8c42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fd79da8c42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c6f73a04f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c6f73a04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fdd677338c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fdd677338c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fdd677338c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fdd677338c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fdd677338c_1_6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fdd677338c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fdd677338c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fdd677338c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fdd677338c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fdd677338c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fdd677338c_1_4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fdd677338c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fdd677338c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fdd677338c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fdd677338c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2fdd677338c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608aaad514fda5a7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08aaad514fda5a7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fdd677338c_1_9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fdd677338c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fdd677338c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2fdd677338c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fdd677338c_1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fdd677338c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fdd677338c_1_1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2fdd677338c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fdd677338c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2fdd677338c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fdd677338c_1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2fdd677338c_1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fdd677338c_1_15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2fdd677338c_1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2fdd677338c_1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2fdd677338c_1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fdf347009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2fdf347009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fdf3470096_0_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2fdf347009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fd6d6ed2a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fd6d6ed2a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fdf347009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2fdf347009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fdf347009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2fdf347009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fdf3470096_0_5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2fdf347009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2fdd677338c_1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2fdd677338c_1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fdd677338c_1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2fdd677338c_1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2fdd677338c_1_25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2fdd677338c_1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fdd677338c_1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2fdd677338c_1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fdd677338c_1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2fdd677338c_1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2fdd677338c_1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2fdd677338c_1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2fdd677338c_1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2fdd677338c_1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fd79da8c4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fd79da8c4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fdd677338c_1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2fdd677338c_1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2fdd677338c_1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2fdd677338c_1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fdd677338c_1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2fdd677338c_1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2fdd677338c_1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2fdd677338c_1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2fdd677338c_1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2fdd677338c_1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2fdd677338c_1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2fdd677338c_1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2fdd677338c_1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2fdd677338c_1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fe23a9abe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2fe23a9abe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fe0a4fb109_1_54:notes"/>
          <p:cNvSpPr/>
          <p:nvPr>
            <p:ph idx="2" type="sldImg"/>
          </p:nvPr>
        </p:nvSpPr>
        <p:spPr>
          <a:xfrm>
            <a:off x="0" y="0"/>
            <a:ext cx="1875000" cy="1875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0" name="Google Shape;730;g2fe0a4fb109_1_54:notes"/>
          <p:cNvSpPr txBox="1"/>
          <p:nvPr>
            <p:ph idx="1" type="body"/>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31" name="Google Shape;731;g2fe0a4fb109_1_54:notes"/>
          <p:cNvSpPr txBox="1"/>
          <p:nvPr>
            <p:ph idx="12" type="sldNum"/>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fld id="{00000000-1234-1234-1234-123412341234}" type="slidenum">
              <a:rPr lang="en"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fe0a4fb109_1_63:notes"/>
          <p:cNvSpPr/>
          <p:nvPr>
            <p:ph idx="2" type="sldImg"/>
          </p:nvPr>
        </p:nvSpPr>
        <p:spPr>
          <a:xfrm>
            <a:off x="0" y="0"/>
            <a:ext cx="1875000" cy="1875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9" name="Google Shape;739;g2fe0a4fb109_1_63:notes"/>
          <p:cNvSpPr txBox="1"/>
          <p:nvPr>
            <p:ph idx="1" type="body"/>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40" name="Google Shape;740;g2fe0a4fb109_1_63:notes"/>
          <p:cNvSpPr txBox="1"/>
          <p:nvPr>
            <p:ph idx="12" type="sldNum"/>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fld id="{00000000-1234-1234-1234-123412341234}" type="slidenum">
              <a:rPr lang="en"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fd79da8c4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fd79da8c4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2fe0a4fb109_1_75:notes"/>
          <p:cNvSpPr/>
          <p:nvPr>
            <p:ph idx="2" type="sldImg"/>
          </p:nvPr>
        </p:nvSpPr>
        <p:spPr>
          <a:xfrm>
            <a:off x="0" y="0"/>
            <a:ext cx="1875000" cy="1875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2" name="Google Shape;752;g2fe0a4fb109_1_75:notes"/>
          <p:cNvSpPr txBox="1"/>
          <p:nvPr>
            <p:ph idx="1" type="body"/>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53" name="Google Shape;753;g2fe0a4fb109_1_75:notes"/>
          <p:cNvSpPr txBox="1"/>
          <p:nvPr>
            <p:ph idx="12" type="sldNum"/>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fld id="{00000000-1234-1234-1234-123412341234}" type="slidenum">
              <a:rPr lang="en"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2fe0a4fb109_1_99:notes"/>
          <p:cNvSpPr/>
          <p:nvPr>
            <p:ph idx="2" type="sldImg"/>
          </p:nvPr>
        </p:nvSpPr>
        <p:spPr>
          <a:xfrm>
            <a:off x="0" y="0"/>
            <a:ext cx="1875000" cy="1875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7" name="Google Shape;777;g2fe0a4fb109_1_99:notes"/>
          <p:cNvSpPr txBox="1"/>
          <p:nvPr>
            <p:ph idx="1" type="body"/>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78" name="Google Shape;778;g2fe0a4fb109_1_99:notes"/>
          <p:cNvSpPr txBox="1"/>
          <p:nvPr>
            <p:ph idx="12" type="sldNum"/>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fld id="{00000000-1234-1234-1234-123412341234}" type="slidenum">
              <a:rPr lang="en"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fe0a4fb109_1_107:notes"/>
          <p:cNvSpPr/>
          <p:nvPr>
            <p:ph idx="2" type="sldImg"/>
          </p:nvPr>
        </p:nvSpPr>
        <p:spPr>
          <a:xfrm>
            <a:off x="0" y="0"/>
            <a:ext cx="1875000" cy="1875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6" name="Google Shape;786;g2fe0a4fb109_1_107:notes"/>
          <p:cNvSpPr txBox="1"/>
          <p:nvPr>
            <p:ph idx="1" type="body"/>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787" name="Google Shape;787;g2fe0a4fb109_1_107:notes"/>
          <p:cNvSpPr txBox="1"/>
          <p:nvPr>
            <p:ph idx="12" type="sldNum"/>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fld id="{00000000-1234-1234-1234-123412341234}" type="slidenum">
              <a:rPr lang="en"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2fe0a4fb109_1_130:notes"/>
          <p:cNvSpPr/>
          <p:nvPr>
            <p:ph idx="2" type="sldImg"/>
          </p:nvPr>
        </p:nvSpPr>
        <p:spPr>
          <a:xfrm>
            <a:off x="0" y="0"/>
            <a:ext cx="1875000" cy="1875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0" name="Google Shape;810;g2fe0a4fb109_1_130:notes"/>
          <p:cNvSpPr txBox="1"/>
          <p:nvPr>
            <p:ph idx="1" type="body"/>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11" name="Google Shape;811;g2fe0a4fb109_1_130:notes"/>
          <p:cNvSpPr txBox="1"/>
          <p:nvPr>
            <p:ph idx="12" type="sldNum"/>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fld id="{00000000-1234-1234-1234-123412341234}" type="slidenum">
              <a:rPr lang="en"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2fe0a4fb109_1_146:notes"/>
          <p:cNvSpPr/>
          <p:nvPr>
            <p:ph idx="2" type="sldImg"/>
          </p:nvPr>
        </p:nvSpPr>
        <p:spPr>
          <a:xfrm>
            <a:off x="0" y="0"/>
            <a:ext cx="1875000" cy="1875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7" name="Google Shape;827;g2fe0a4fb109_1_146:notes"/>
          <p:cNvSpPr txBox="1"/>
          <p:nvPr>
            <p:ph idx="1" type="body"/>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28" name="Google Shape;828;g2fe0a4fb109_1_146:notes"/>
          <p:cNvSpPr txBox="1"/>
          <p:nvPr>
            <p:ph idx="12" type="sldNum"/>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fld id="{00000000-1234-1234-1234-123412341234}" type="slidenum">
              <a:rPr lang="en"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fe0a4fb109_1_159:notes"/>
          <p:cNvSpPr/>
          <p:nvPr>
            <p:ph idx="2" type="sldImg"/>
          </p:nvPr>
        </p:nvSpPr>
        <p:spPr>
          <a:xfrm>
            <a:off x="0" y="0"/>
            <a:ext cx="1875000" cy="1875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1" name="Google Shape;841;g2fe0a4fb109_1_159:notes"/>
          <p:cNvSpPr txBox="1"/>
          <p:nvPr>
            <p:ph idx="1" type="body"/>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42" name="Google Shape;842;g2fe0a4fb109_1_159:notes"/>
          <p:cNvSpPr txBox="1"/>
          <p:nvPr>
            <p:ph idx="12" type="sldNum"/>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fld id="{00000000-1234-1234-1234-123412341234}" type="slidenum">
              <a:rPr lang="en"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2fe0a4fb109_1_182:notes"/>
          <p:cNvSpPr/>
          <p:nvPr>
            <p:ph idx="2" type="sldImg"/>
          </p:nvPr>
        </p:nvSpPr>
        <p:spPr>
          <a:xfrm>
            <a:off x="0" y="0"/>
            <a:ext cx="1875000" cy="1875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5" name="Google Shape;865;g2fe0a4fb109_1_182:notes"/>
          <p:cNvSpPr txBox="1"/>
          <p:nvPr>
            <p:ph idx="1" type="body"/>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66" name="Google Shape;866;g2fe0a4fb109_1_182:notes"/>
          <p:cNvSpPr txBox="1"/>
          <p:nvPr>
            <p:ph idx="12" type="sldNum"/>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fld id="{00000000-1234-1234-1234-123412341234}" type="slidenum">
              <a:rPr lang="en"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2fe0a4fb109_1_205:notes"/>
          <p:cNvSpPr/>
          <p:nvPr>
            <p:ph idx="2" type="sldImg"/>
          </p:nvPr>
        </p:nvSpPr>
        <p:spPr>
          <a:xfrm>
            <a:off x="0" y="0"/>
            <a:ext cx="1875000" cy="1875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9" name="Google Shape;889;g2fe0a4fb109_1_205:notes"/>
          <p:cNvSpPr txBox="1"/>
          <p:nvPr>
            <p:ph idx="1" type="body"/>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890" name="Google Shape;890;g2fe0a4fb109_1_205:notes"/>
          <p:cNvSpPr txBox="1"/>
          <p:nvPr>
            <p:ph idx="12" type="sldNum"/>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fld id="{00000000-1234-1234-1234-123412341234}" type="slidenum">
              <a:rPr lang="en"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2fe0a4fb109_1_223:notes"/>
          <p:cNvSpPr/>
          <p:nvPr>
            <p:ph idx="2" type="sldImg"/>
          </p:nvPr>
        </p:nvSpPr>
        <p:spPr>
          <a:xfrm>
            <a:off x="0" y="0"/>
            <a:ext cx="1875000" cy="1875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8" name="Google Shape;908;g2fe0a4fb109_1_223:notes"/>
          <p:cNvSpPr txBox="1"/>
          <p:nvPr>
            <p:ph idx="1" type="body"/>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909" name="Google Shape;909;g2fe0a4fb109_1_223:notes"/>
          <p:cNvSpPr txBox="1"/>
          <p:nvPr>
            <p:ph idx="12" type="sldNum"/>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fld id="{00000000-1234-1234-1234-123412341234}" type="slidenum">
              <a:rPr lang="en"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2fe0a4fb109_1_239:notes"/>
          <p:cNvSpPr/>
          <p:nvPr>
            <p:ph idx="2" type="sldImg"/>
          </p:nvPr>
        </p:nvSpPr>
        <p:spPr>
          <a:xfrm>
            <a:off x="0" y="0"/>
            <a:ext cx="1875000" cy="1875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5" name="Google Shape;925;g2fe0a4fb109_1_239:notes"/>
          <p:cNvSpPr txBox="1"/>
          <p:nvPr>
            <p:ph idx="1" type="body"/>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
        <p:nvSpPr>
          <p:cNvPr id="926" name="Google Shape;926;g2fe0a4fb109_1_239:notes"/>
          <p:cNvSpPr txBox="1"/>
          <p:nvPr>
            <p:ph idx="12" type="sldNum"/>
          </p:nvPr>
        </p:nvSpPr>
        <p:spPr>
          <a:xfrm>
            <a:off x="0" y="0"/>
            <a:ext cx="2500000" cy="1875000"/>
          </a:xfrm>
          <a:prstGeom prst="rect">
            <a:avLst/>
          </a:prstGeom>
          <a:noFill/>
          <a:ln>
            <a:noFill/>
          </a:ln>
        </p:spPr>
        <p:txBody>
          <a:bodyPr anchorCtr="0" anchor="t" bIns="34900" lIns="69850" spcFirstLastPara="1" rIns="69850" wrap="square" tIns="34900">
            <a:noAutofit/>
          </a:bodyPr>
          <a:lstStyle/>
          <a:p>
            <a:pPr indent="0" lvl="0" marL="0" marR="0" rtl="0" algn="l">
              <a:spcBef>
                <a:spcPts val="0"/>
              </a:spcBef>
              <a:spcAft>
                <a:spcPts val="0"/>
              </a:spcAft>
              <a:buNone/>
            </a:pPr>
            <a:fld id="{00000000-1234-1234-1234-123412341234}" type="slidenum">
              <a:rPr lang="en"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gamma.app/?utm_source=made-with-gamma" TargetMode="External"/><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gamma.app/?utm_source=made-with-gamma" TargetMode="External"/><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gamma.app/?utm_source=made-with-gamma" TargetMode="External"/><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gamma.app/?utm_source=made-with-gamma" TargetMode="External"/><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gamma.app/?utm_source=made-with-gamma" TargetMode="External"/><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gamma.app/?utm_source=made-with-gamma" TargetMode="External"/><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gamma.app/?utm_source=made-with-gamma" TargetMode="External"/><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gamma.app/?utm_source=made-with-gamma" TargetMode="External"/><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gamma.app/?utm_source=made-with-gamma" TargetMode="External"/><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gamma.app/?utm_source=made-with-gamma" TargetMode="External"/><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gamma.app/?utm_source=made-with-gamma" TargetMode="External"/><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gamma.app/?utm_source=made-with-gamma" TargetMode="External"/><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gamma.app/?utm_source=made-with-gamma" TargetMode="External"/><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64" name="Shape 6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p:cSld name="Slide 1 master">
    <p:spTree>
      <p:nvGrpSpPr>
        <p:cNvPr id="65" name="Shape 65"/>
        <p:cNvGrpSpPr/>
        <p:nvPr/>
      </p:nvGrpSpPr>
      <p:grpSpPr>
        <a:xfrm>
          <a:off x="0" y="0"/>
          <a:ext cx="0" cy="0"/>
          <a:chOff x="0" y="0"/>
          <a:chExt cx="0" cy="0"/>
        </a:xfrm>
      </p:grpSpPr>
      <p:sp>
        <p:nvSpPr>
          <p:cNvPr id="66" name="Google Shape;66;p15"/>
          <p:cNvSpPr/>
          <p:nvPr/>
        </p:nvSpPr>
        <p:spPr>
          <a:xfrm>
            <a:off x="0" y="0"/>
            <a:ext cx="9144000" cy="5143500"/>
          </a:xfrm>
          <a:prstGeom prst="rect">
            <a:avLst/>
          </a:prstGeom>
          <a:solidFill>
            <a:srgbClr val="D6F5EE"/>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67" name="Google Shape;67;p15"/>
          <p:cNvSpPr/>
          <p:nvPr/>
        </p:nvSpPr>
        <p:spPr>
          <a:xfrm>
            <a:off x="0" y="0"/>
            <a:ext cx="9144000" cy="5143500"/>
          </a:xfrm>
          <a:prstGeom prst="rect">
            <a:avLst/>
          </a:prstGeom>
          <a:solidFill>
            <a:srgbClr val="FFFF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68" name="Google Shape;68;p15">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p:cSld name="Slide 2 master">
    <p:spTree>
      <p:nvGrpSpPr>
        <p:cNvPr id="69" name="Shape 69"/>
        <p:cNvGrpSpPr/>
        <p:nvPr/>
      </p:nvGrpSpPr>
      <p:grpSpPr>
        <a:xfrm>
          <a:off x="0" y="0"/>
          <a:ext cx="0" cy="0"/>
          <a:chOff x="0" y="0"/>
          <a:chExt cx="0" cy="0"/>
        </a:xfrm>
      </p:grpSpPr>
      <p:sp>
        <p:nvSpPr>
          <p:cNvPr id="70" name="Google Shape;70;p16"/>
          <p:cNvSpPr/>
          <p:nvPr/>
        </p:nvSpPr>
        <p:spPr>
          <a:xfrm>
            <a:off x="0" y="0"/>
            <a:ext cx="9144000" cy="5143500"/>
          </a:xfrm>
          <a:prstGeom prst="rect">
            <a:avLst/>
          </a:prstGeom>
          <a:solidFill>
            <a:srgbClr val="D6F5EE"/>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71" name="Google Shape;71;p16"/>
          <p:cNvSpPr/>
          <p:nvPr/>
        </p:nvSpPr>
        <p:spPr>
          <a:xfrm>
            <a:off x="0" y="0"/>
            <a:ext cx="9144000" cy="5143500"/>
          </a:xfrm>
          <a:prstGeom prst="rect">
            <a:avLst/>
          </a:prstGeom>
          <a:solidFill>
            <a:srgbClr val="FFFF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72" name="Google Shape;72;p16">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master">
  <p:cSld name="Slide 3 master">
    <p:spTree>
      <p:nvGrpSpPr>
        <p:cNvPr id="73" name="Shape 73"/>
        <p:cNvGrpSpPr/>
        <p:nvPr/>
      </p:nvGrpSpPr>
      <p:grpSpPr>
        <a:xfrm>
          <a:off x="0" y="0"/>
          <a:ext cx="0" cy="0"/>
          <a:chOff x="0" y="0"/>
          <a:chExt cx="0" cy="0"/>
        </a:xfrm>
      </p:grpSpPr>
      <p:sp>
        <p:nvSpPr>
          <p:cNvPr id="74" name="Google Shape;74;p17"/>
          <p:cNvSpPr/>
          <p:nvPr/>
        </p:nvSpPr>
        <p:spPr>
          <a:xfrm>
            <a:off x="0" y="0"/>
            <a:ext cx="9144000" cy="5143500"/>
          </a:xfrm>
          <a:prstGeom prst="rect">
            <a:avLst/>
          </a:prstGeom>
          <a:solidFill>
            <a:srgbClr val="D6F5EE"/>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75" name="Google Shape;75;p17"/>
          <p:cNvSpPr/>
          <p:nvPr/>
        </p:nvSpPr>
        <p:spPr>
          <a:xfrm>
            <a:off x="0" y="0"/>
            <a:ext cx="9144000" cy="5143500"/>
          </a:xfrm>
          <a:prstGeom prst="rect">
            <a:avLst/>
          </a:prstGeom>
          <a:solidFill>
            <a:srgbClr val="FFFF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76" name="Google Shape;76;p17">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master">
  <p:cSld name="Slide 4 master">
    <p:spTree>
      <p:nvGrpSpPr>
        <p:cNvPr id="77" name="Shape 77"/>
        <p:cNvGrpSpPr/>
        <p:nvPr/>
      </p:nvGrpSpPr>
      <p:grpSpPr>
        <a:xfrm>
          <a:off x="0" y="0"/>
          <a:ext cx="0" cy="0"/>
          <a:chOff x="0" y="0"/>
          <a:chExt cx="0" cy="0"/>
        </a:xfrm>
      </p:grpSpPr>
      <p:sp>
        <p:nvSpPr>
          <p:cNvPr id="78" name="Google Shape;78;p18"/>
          <p:cNvSpPr/>
          <p:nvPr/>
        </p:nvSpPr>
        <p:spPr>
          <a:xfrm>
            <a:off x="0" y="0"/>
            <a:ext cx="9144000" cy="5143500"/>
          </a:xfrm>
          <a:prstGeom prst="rect">
            <a:avLst/>
          </a:prstGeom>
          <a:solidFill>
            <a:srgbClr val="D6F5EE"/>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79" name="Google Shape;79;p18"/>
          <p:cNvSpPr/>
          <p:nvPr/>
        </p:nvSpPr>
        <p:spPr>
          <a:xfrm>
            <a:off x="0" y="0"/>
            <a:ext cx="9144000" cy="5143500"/>
          </a:xfrm>
          <a:prstGeom prst="rect">
            <a:avLst/>
          </a:prstGeom>
          <a:solidFill>
            <a:srgbClr val="FFFF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80" name="Google Shape;80;p18">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master">
  <p:cSld name="Slide 5 master">
    <p:spTree>
      <p:nvGrpSpPr>
        <p:cNvPr id="81" name="Shape 81"/>
        <p:cNvGrpSpPr/>
        <p:nvPr/>
      </p:nvGrpSpPr>
      <p:grpSpPr>
        <a:xfrm>
          <a:off x="0" y="0"/>
          <a:ext cx="0" cy="0"/>
          <a:chOff x="0" y="0"/>
          <a:chExt cx="0" cy="0"/>
        </a:xfrm>
      </p:grpSpPr>
      <p:sp>
        <p:nvSpPr>
          <p:cNvPr id="82" name="Google Shape;82;p19"/>
          <p:cNvSpPr/>
          <p:nvPr/>
        </p:nvSpPr>
        <p:spPr>
          <a:xfrm>
            <a:off x="0" y="0"/>
            <a:ext cx="9144000" cy="5143500"/>
          </a:xfrm>
          <a:prstGeom prst="rect">
            <a:avLst/>
          </a:prstGeom>
          <a:solidFill>
            <a:srgbClr val="D6F5EE"/>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83" name="Google Shape;83;p19"/>
          <p:cNvSpPr/>
          <p:nvPr/>
        </p:nvSpPr>
        <p:spPr>
          <a:xfrm>
            <a:off x="0" y="0"/>
            <a:ext cx="9144000" cy="5143500"/>
          </a:xfrm>
          <a:prstGeom prst="rect">
            <a:avLst/>
          </a:prstGeom>
          <a:solidFill>
            <a:srgbClr val="FFFF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84" name="Google Shape;84;p19">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master">
  <p:cSld name="Slide 6 master">
    <p:spTree>
      <p:nvGrpSpPr>
        <p:cNvPr id="85" name="Shape 85"/>
        <p:cNvGrpSpPr/>
        <p:nvPr/>
      </p:nvGrpSpPr>
      <p:grpSpPr>
        <a:xfrm>
          <a:off x="0" y="0"/>
          <a:ext cx="0" cy="0"/>
          <a:chOff x="0" y="0"/>
          <a:chExt cx="0" cy="0"/>
        </a:xfrm>
      </p:grpSpPr>
      <p:sp>
        <p:nvSpPr>
          <p:cNvPr id="86" name="Google Shape;86;p20"/>
          <p:cNvSpPr/>
          <p:nvPr/>
        </p:nvSpPr>
        <p:spPr>
          <a:xfrm>
            <a:off x="0" y="0"/>
            <a:ext cx="9144000" cy="5143500"/>
          </a:xfrm>
          <a:prstGeom prst="rect">
            <a:avLst/>
          </a:prstGeom>
          <a:solidFill>
            <a:srgbClr val="D6F5EE"/>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87" name="Google Shape;87;p20"/>
          <p:cNvSpPr/>
          <p:nvPr/>
        </p:nvSpPr>
        <p:spPr>
          <a:xfrm>
            <a:off x="0" y="0"/>
            <a:ext cx="9144000" cy="5143500"/>
          </a:xfrm>
          <a:prstGeom prst="rect">
            <a:avLst/>
          </a:prstGeom>
          <a:solidFill>
            <a:srgbClr val="FFFF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88" name="Google Shape;88;p20">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master">
  <p:cSld name="Slide 7 master">
    <p:spTree>
      <p:nvGrpSpPr>
        <p:cNvPr id="89" name="Shape 89"/>
        <p:cNvGrpSpPr/>
        <p:nvPr/>
      </p:nvGrpSpPr>
      <p:grpSpPr>
        <a:xfrm>
          <a:off x="0" y="0"/>
          <a:ext cx="0" cy="0"/>
          <a:chOff x="0" y="0"/>
          <a:chExt cx="0" cy="0"/>
        </a:xfrm>
      </p:grpSpPr>
      <p:sp>
        <p:nvSpPr>
          <p:cNvPr id="90" name="Google Shape;90;p21"/>
          <p:cNvSpPr/>
          <p:nvPr/>
        </p:nvSpPr>
        <p:spPr>
          <a:xfrm>
            <a:off x="0" y="0"/>
            <a:ext cx="9144000" cy="5143500"/>
          </a:xfrm>
          <a:prstGeom prst="rect">
            <a:avLst/>
          </a:prstGeom>
          <a:solidFill>
            <a:srgbClr val="D6F5EE"/>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91" name="Google Shape;91;p21"/>
          <p:cNvSpPr/>
          <p:nvPr/>
        </p:nvSpPr>
        <p:spPr>
          <a:xfrm>
            <a:off x="0" y="0"/>
            <a:ext cx="9144000" cy="5143500"/>
          </a:xfrm>
          <a:prstGeom prst="rect">
            <a:avLst/>
          </a:prstGeom>
          <a:solidFill>
            <a:srgbClr val="FFFF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92" name="Google Shape;92;p21">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master">
  <p:cSld name="Slide 8 master">
    <p:spTree>
      <p:nvGrpSpPr>
        <p:cNvPr id="93" name="Shape 93"/>
        <p:cNvGrpSpPr/>
        <p:nvPr/>
      </p:nvGrpSpPr>
      <p:grpSpPr>
        <a:xfrm>
          <a:off x="0" y="0"/>
          <a:ext cx="0" cy="0"/>
          <a:chOff x="0" y="0"/>
          <a:chExt cx="0" cy="0"/>
        </a:xfrm>
      </p:grpSpPr>
      <p:sp>
        <p:nvSpPr>
          <p:cNvPr id="94" name="Google Shape;94;p22"/>
          <p:cNvSpPr/>
          <p:nvPr/>
        </p:nvSpPr>
        <p:spPr>
          <a:xfrm>
            <a:off x="0" y="0"/>
            <a:ext cx="9144000" cy="5143500"/>
          </a:xfrm>
          <a:prstGeom prst="rect">
            <a:avLst/>
          </a:prstGeom>
          <a:solidFill>
            <a:srgbClr val="D6F5EE"/>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95" name="Google Shape;95;p22"/>
          <p:cNvSpPr/>
          <p:nvPr/>
        </p:nvSpPr>
        <p:spPr>
          <a:xfrm>
            <a:off x="0" y="0"/>
            <a:ext cx="9144000" cy="5143500"/>
          </a:xfrm>
          <a:prstGeom prst="rect">
            <a:avLst/>
          </a:prstGeom>
          <a:solidFill>
            <a:srgbClr val="FFFF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96" name="Google Shape;96;p22">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master">
  <p:cSld name="Slide 9 master">
    <p:spTree>
      <p:nvGrpSpPr>
        <p:cNvPr id="97" name="Shape 97"/>
        <p:cNvGrpSpPr/>
        <p:nvPr/>
      </p:nvGrpSpPr>
      <p:grpSpPr>
        <a:xfrm>
          <a:off x="0" y="0"/>
          <a:ext cx="0" cy="0"/>
          <a:chOff x="0" y="0"/>
          <a:chExt cx="0" cy="0"/>
        </a:xfrm>
      </p:grpSpPr>
      <p:sp>
        <p:nvSpPr>
          <p:cNvPr id="98" name="Google Shape;98;p23"/>
          <p:cNvSpPr/>
          <p:nvPr/>
        </p:nvSpPr>
        <p:spPr>
          <a:xfrm>
            <a:off x="0" y="0"/>
            <a:ext cx="9144000" cy="5143500"/>
          </a:xfrm>
          <a:prstGeom prst="rect">
            <a:avLst/>
          </a:prstGeom>
          <a:solidFill>
            <a:srgbClr val="D6F5EE"/>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99" name="Google Shape;99;p23"/>
          <p:cNvSpPr/>
          <p:nvPr/>
        </p:nvSpPr>
        <p:spPr>
          <a:xfrm>
            <a:off x="0" y="0"/>
            <a:ext cx="9144000" cy="5143500"/>
          </a:xfrm>
          <a:prstGeom prst="rect">
            <a:avLst/>
          </a:prstGeom>
          <a:solidFill>
            <a:srgbClr val="FFFF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100" name="Google Shape;100;p23">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master">
  <p:cSld name="Slide 10 master">
    <p:spTree>
      <p:nvGrpSpPr>
        <p:cNvPr id="101" name="Shape 101"/>
        <p:cNvGrpSpPr/>
        <p:nvPr/>
      </p:nvGrpSpPr>
      <p:grpSpPr>
        <a:xfrm>
          <a:off x="0" y="0"/>
          <a:ext cx="0" cy="0"/>
          <a:chOff x="0" y="0"/>
          <a:chExt cx="0" cy="0"/>
        </a:xfrm>
      </p:grpSpPr>
      <p:sp>
        <p:nvSpPr>
          <p:cNvPr id="102" name="Google Shape;102;p24"/>
          <p:cNvSpPr/>
          <p:nvPr/>
        </p:nvSpPr>
        <p:spPr>
          <a:xfrm>
            <a:off x="0" y="0"/>
            <a:ext cx="9144000" cy="5143500"/>
          </a:xfrm>
          <a:prstGeom prst="rect">
            <a:avLst/>
          </a:prstGeom>
          <a:solidFill>
            <a:srgbClr val="D6F5EE"/>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103" name="Google Shape;103;p24"/>
          <p:cNvSpPr/>
          <p:nvPr/>
        </p:nvSpPr>
        <p:spPr>
          <a:xfrm>
            <a:off x="0" y="0"/>
            <a:ext cx="9144000" cy="5143500"/>
          </a:xfrm>
          <a:prstGeom prst="rect">
            <a:avLst/>
          </a:prstGeom>
          <a:solidFill>
            <a:srgbClr val="FFFF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104" name="Google Shape;104;p24">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master">
  <p:cSld name="Slide 11 master">
    <p:spTree>
      <p:nvGrpSpPr>
        <p:cNvPr id="105" name="Shape 105"/>
        <p:cNvGrpSpPr/>
        <p:nvPr/>
      </p:nvGrpSpPr>
      <p:grpSpPr>
        <a:xfrm>
          <a:off x="0" y="0"/>
          <a:ext cx="0" cy="0"/>
          <a:chOff x="0" y="0"/>
          <a:chExt cx="0" cy="0"/>
        </a:xfrm>
      </p:grpSpPr>
      <p:sp>
        <p:nvSpPr>
          <p:cNvPr id="106" name="Google Shape;106;p25"/>
          <p:cNvSpPr/>
          <p:nvPr/>
        </p:nvSpPr>
        <p:spPr>
          <a:xfrm>
            <a:off x="0" y="0"/>
            <a:ext cx="9144000" cy="5143500"/>
          </a:xfrm>
          <a:prstGeom prst="rect">
            <a:avLst/>
          </a:prstGeom>
          <a:solidFill>
            <a:srgbClr val="D6F5EE"/>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107" name="Google Shape;107;p25"/>
          <p:cNvSpPr/>
          <p:nvPr/>
        </p:nvSpPr>
        <p:spPr>
          <a:xfrm>
            <a:off x="0" y="0"/>
            <a:ext cx="9144000" cy="5143500"/>
          </a:xfrm>
          <a:prstGeom prst="rect">
            <a:avLst/>
          </a:prstGeom>
          <a:solidFill>
            <a:srgbClr val="FFFF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108" name="Google Shape;108;p25">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2 master">
  <p:cSld name="Slide 12 master">
    <p:spTree>
      <p:nvGrpSpPr>
        <p:cNvPr id="109" name="Shape 109"/>
        <p:cNvGrpSpPr/>
        <p:nvPr/>
      </p:nvGrpSpPr>
      <p:grpSpPr>
        <a:xfrm>
          <a:off x="0" y="0"/>
          <a:ext cx="0" cy="0"/>
          <a:chOff x="0" y="0"/>
          <a:chExt cx="0" cy="0"/>
        </a:xfrm>
      </p:grpSpPr>
      <p:sp>
        <p:nvSpPr>
          <p:cNvPr id="110" name="Google Shape;110;p26"/>
          <p:cNvSpPr/>
          <p:nvPr/>
        </p:nvSpPr>
        <p:spPr>
          <a:xfrm>
            <a:off x="0" y="0"/>
            <a:ext cx="9144000" cy="5143500"/>
          </a:xfrm>
          <a:prstGeom prst="rect">
            <a:avLst/>
          </a:prstGeom>
          <a:solidFill>
            <a:srgbClr val="D6F5EE"/>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111" name="Google Shape;111;p26"/>
          <p:cNvSpPr/>
          <p:nvPr/>
        </p:nvSpPr>
        <p:spPr>
          <a:xfrm>
            <a:off x="0" y="0"/>
            <a:ext cx="9144000" cy="5143500"/>
          </a:xfrm>
          <a:prstGeom prst="rect">
            <a:avLst/>
          </a:prstGeom>
          <a:solidFill>
            <a:srgbClr val="FFFF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112" name="Google Shape;112;p26">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3 master">
  <p:cSld name="Slide 13 master">
    <p:spTree>
      <p:nvGrpSpPr>
        <p:cNvPr id="113" name="Shape 113"/>
        <p:cNvGrpSpPr/>
        <p:nvPr/>
      </p:nvGrpSpPr>
      <p:grpSpPr>
        <a:xfrm>
          <a:off x="0" y="0"/>
          <a:ext cx="0" cy="0"/>
          <a:chOff x="0" y="0"/>
          <a:chExt cx="0" cy="0"/>
        </a:xfrm>
      </p:grpSpPr>
      <p:sp>
        <p:nvSpPr>
          <p:cNvPr id="114" name="Google Shape;114;p27"/>
          <p:cNvSpPr/>
          <p:nvPr/>
        </p:nvSpPr>
        <p:spPr>
          <a:xfrm>
            <a:off x="0" y="0"/>
            <a:ext cx="9144000" cy="5143500"/>
          </a:xfrm>
          <a:prstGeom prst="rect">
            <a:avLst/>
          </a:prstGeom>
          <a:solidFill>
            <a:srgbClr val="D6F5EE"/>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115" name="Google Shape;115;p27"/>
          <p:cNvSpPr/>
          <p:nvPr/>
        </p:nvSpPr>
        <p:spPr>
          <a:xfrm>
            <a:off x="0" y="0"/>
            <a:ext cx="9144000" cy="5143500"/>
          </a:xfrm>
          <a:prstGeom prst="rect">
            <a:avLst/>
          </a:prstGeom>
          <a:solidFill>
            <a:srgbClr val="FFFF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116" name="Google Shape;116;p27">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1.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0.xml"/><Relationship Id="rId3" Type="http://schemas.openxmlformats.org/officeDocument/2006/relationships/image" Target="../media/image105.png"/><Relationship Id="rId4" Type="http://schemas.openxmlformats.org/officeDocument/2006/relationships/image" Target="../media/image98.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hyperlink" Target="https://www.geeksforgeeks.org/the-c-standard-template-library-stl/" TargetMode="External"/><Relationship Id="rId4" Type="http://schemas.openxmlformats.org/officeDocument/2006/relationships/hyperlink" Target="https://www.programiz.com/cpp-programming/forward-lis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8.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4.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7.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9.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3.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4.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2.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3.pn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9.xml"/><Relationship Id="rId3" Type="http://schemas.openxmlformats.org/officeDocument/2006/relationships/image" Target="../media/image3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2.xml"/><Relationship Id="rId3" Type="http://schemas.openxmlformats.org/officeDocument/2006/relationships/image" Target="../media/image41.png"/><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5.xml"/><Relationship Id="rId3" Type="http://schemas.openxmlformats.org/officeDocument/2006/relationships/image" Target="../media/image45.png"/><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8.xml"/><Relationship Id="rId3" Type="http://schemas.openxmlformats.org/officeDocument/2006/relationships/image" Target="../media/image34.png"/><Relationship Id="rId4" Type="http://schemas.openxmlformats.org/officeDocument/2006/relationships/image" Target="../media/image50.png"/><Relationship Id="rId5" Type="http://schemas.openxmlformats.org/officeDocument/2006/relationships/image" Target="../media/image3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1.xml"/><Relationship Id="rId3" Type="http://schemas.openxmlformats.org/officeDocument/2006/relationships/image" Target="../media/image57.png"/><Relationship Id="rId4" Type="http://schemas.openxmlformats.org/officeDocument/2006/relationships/image" Target="../media/image46.png"/><Relationship Id="rId5" Type="http://schemas.openxmlformats.org/officeDocument/2006/relationships/image" Target="../media/image4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4.xml"/><Relationship Id="rId3" Type="http://schemas.openxmlformats.org/officeDocument/2006/relationships/image" Target="../media/image47.png"/><Relationship Id="rId4" Type="http://schemas.openxmlformats.org/officeDocument/2006/relationships/image" Target="../media/image50.png"/><Relationship Id="rId5" Type="http://schemas.openxmlformats.org/officeDocument/2006/relationships/image" Target="../media/image3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6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7.xml"/><Relationship Id="rId3" Type="http://schemas.openxmlformats.org/officeDocument/2006/relationships/image" Target="../media/image40.png"/><Relationship Id="rId4" Type="http://schemas.openxmlformats.org/officeDocument/2006/relationships/image" Target="../media/image50.png"/><Relationship Id="rId5" Type="http://schemas.openxmlformats.org/officeDocument/2006/relationships/image" Target="../media/image7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44.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0.xml"/><Relationship Id="rId3" Type="http://schemas.openxmlformats.org/officeDocument/2006/relationships/image" Target="../media/image54.png"/><Relationship Id="rId4" Type="http://schemas.openxmlformats.org/officeDocument/2006/relationships/image" Target="../media/image4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60.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3.xml"/><Relationship Id="rId3" Type="http://schemas.openxmlformats.org/officeDocument/2006/relationships/image" Target="../media/image58.png"/><Relationship Id="rId4" Type="http://schemas.openxmlformats.org/officeDocument/2006/relationships/image" Target="../media/image50.png"/><Relationship Id="rId5" Type="http://schemas.openxmlformats.org/officeDocument/2006/relationships/image" Target="../media/image55.png"/><Relationship Id="rId6" Type="http://schemas.openxmlformats.org/officeDocument/2006/relationships/image" Target="../media/image5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6.xml"/><Relationship Id="rId3" Type="http://schemas.openxmlformats.org/officeDocument/2006/relationships/image" Target="../media/image69.png"/><Relationship Id="rId4" Type="http://schemas.openxmlformats.org/officeDocument/2006/relationships/image" Target="../media/image50.png"/><Relationship Id="rId5" Type="http://schemas.openxmlformats.org/officeDocument/2006/relationships/image" Target="../media/image6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78.png"/><Relationship Id="rId4" Type="http://schemas.openxmlformats.org/officeDocument/2006/relationships/image" Target="../media/image5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8.xml"/><Relationship Id="rId3" Type="http://schemas.openxmlformats.org/officeDocument/2006/relationships/image" Target="../media/image64.png"/><Relationship Id="rId4" Type="http://schemas.openxmlformats.org/officeDocument/2006/relationships/image" Target="../media/image50.png"/><Relationship Id="rId5" Type="http://schemas.openxmlformats.org/officeDocument/2006/relationships/image" Target="../media/image7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0.xml"/><Relationship Id="rId3" Type="http://schemas.openxmlformats.org/officeDocument/2006/relationships/image" Target="../media/image62.png"/><Relationship Id="rId4" Type="http://schemas.openxmlformats.org/officeDocument/2006/relationships/image" Target="../media/image6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2.xml"/><Relationship Id="rId3" Type="http://schemas.openxmlformats.org/officeDocument/2006/relationships/image" Target="../media/image61.png"/><Relationship Id="rId4" Type="http://schemas.openxmlformats.org/officeDocument/2006/relationships/image" Target="../media/image8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4.xml"/><Relationship Id="rId3" Type="http://schemas.openxmlformats.org/officeDocument/2006/relationships/image" Target="../media/image67.png"/><Relationship Id="rId4" Type="http://schemas.openxmlformats.org/officeDocument/2006/relationships/image" Target="../media/image65.png"/><Relationship Id="rId5" Type="http://schemas.openxmlformats.org/officeDocument/2006/relationships/image" Target="../media/image5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8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6.xml"/><Relationship Id="rId3" Type="http://schemas.openxmlformats.org/officeDocument/2006/relationships/image" Target="../media/image59.png"/><Relationship Id="rId4" Type="http://schemas.openxmlformats.org/officeDocument/2006/relationships/image" Target="../media/image50.png"/><Relationship Id="rId5" Type="http://schemas.openxmlformats.org/officeDocument/2006/relationships/image" Target="../media/image7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8.xml"/><Relationship Id="rId3" Type="http://schemas.openxmlformats.org/officeDocument/2006/relationships/image" Target="../media/image75.png"/><Relationship Id="rId4" Type="http://schemas.openxmlformats.org/officeDocument/2006/relationships/image" Target="../media/image8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9.xml"/><Relationship Id="rId3" Type="http://schemas.openxmlformats.org/officeDocument/2006/relationships/image" Target="../media/image7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1.xml"/><Relationship Id="rId3" Type="http://schemas.openxmlformats.org/officeDocument/2006/relationships/image" Target="../media/image77.png"/><Relationship Id="rId4" Type="http://schemas.openxmlformats.org/officeDocument/2006/relationships/image" Target="../media/image10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2.xml"/><Relationship Id="rId3" Type="http://schemas.openxmlformats.org/officeDocument/2006/relationships/image" Target="../media/image72.png"/><Relationship Id="rId4" Type="http://schemas.openxmlformats.org/officeDocument/2006/relationships/image" Target="../media/image8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3.xml"/><Relationship Id="rId3" Type="http://schemas.openxmlformats.org/officeDocument/2006/relationships/image" Target="../media/image74.png"/><Relationship Id="rId4" Type="http://schemas.openxmlformats.org/officeDocument/2006/relationships/image" Target="../media/image8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4.xml"/><Relationship Id="rId3" Type="http://schemas.openxmlformats.org/officeDocument/2006/relationships/image" Target="../media/image79.png"/><Relationship Id="rId4" Type="http://schemas.openxmlformats.org/officeDocument/2006/relationships/image" Target="../media/image10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5.xml"/><Relationship Id="rId3" Type="http://schemas.openxmlformats.org/officeDocument/2006/relationships/image" Target="../media/image81.png"/><Relationship Id="rId4" Type="http://schemas.openxmlformats.org/officeDocument/2006/relationships/image" Target="../media/image88.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6.xml"/><Relationship Id="rId3" Type="http://schemas.openxmlformats.org/officeDocument/2006/relationships/image" Target="../media/image84.png"/><Relationship Id="rId4" Type="http://schemas.openxmlformats.org/officeDocument/2006/relationships/image" Target="../media/image9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7.xml"/><Relationship Id="rId3" Type="http://schemas.openxmlformats.org/officeDocument/2006/relationships/image" Target="../media/image92.png"/><Relationship Id="rId4" Type="http://schemas.openxmlformats.org/officeDocument/2006/relationships/image" Target="../media/image89.png"/><Relationship Id="rId5" Type="http://schemas.openxmlformats.org/officeDocument/2006/relationships/image" Target="../media/image94.png"/><Relationship Id="rId6" Type="http://schemas.openxmlformats.org/officeDocument/2006/relationships/image" Target="../media/image104.png"/><Relationship Id="rId7" Type="http://schemas.openxmlformats.org/officeDocument/2006/relationships/image" Target="../media/image90.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8.xml"/><Relationship Id="rId3" Type="http://schemas.openxmlformats.org/officeDocument/2006/relationships/image" Target="../media/image93.png"/><Relationship Id="rId4" Type="http://schemas.openxmlformats.org/officeDocument/2006/relationships/image" Target="../media/image91.png"/><Relationship Id="rId5" Type="http://schemas.openxmlformats.org/officeDocument/2006/relationships/image" Target="../media/image87.png"/><Relationship Id="rId6" Type="http://schemas.openxmlformats.org/officeDocument/2006/relationships/image" Target="../media/image95.png"/><Relationship Id="rId7" Type="http://schemas.openxmlformats.org/officeDocument/2006/relationships/image" Target="../media/image10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9.xml"/><Relationship Id="rId3" Type="http://schemas.openxmlformats.org/officeDocument/2006/relationships/image" Target="../media/image99.png"/><Relationship Id="rId4" Type="http://schemas.openxmlformats.org/officeDocument/2006/relationships/image" Target="../media/image96.png"/><Relationship Id="rId5" Type="http://schemas.openxmlformats.org/officeDocument/2006/relationships/image" Target="../media/image100.png"/><Relationship Id="rId6" Type="http://schemas.openxmlformats.org/officeDocument/2006/relationships/image" Target="../media/image107.png"/><Relationship Id="rId7" Type="http://schemas.openxmlformats.org/officeDocument/2006/relationships/image" Target="../media/image1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8"/>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STL </a:t>
            </a:r>
            <a:r>
              <a:rPr lang="en"/>
              <a:t>and Boost</a:t>
            </a:r>
            <a:endParaRPr/>
          </a:p>
        </p:txBody>
      </p:sp>
      <p:sp>
        <p:nvSpPr>
          <p:cNvPr id="122" name="Google Shape;122;p28"/>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Thomas Bendall, Adam Kendrick, Samanvay Gupta</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t>
            </a:r>
            <a:endParaRPr/>
          </a:p>
        </p:txBody>
      </p:sp>
      <p:pic>
        <p:nvPicPr>
          <p:cNvPr id="178" name="Google Shape;178;p37"/>
          <p:cNvPicPr preferRelativeResize="0"/>
          <p:nvPr/>
        </p:nvPicPr>
        <p:blipFill>
          <a:blip r:embed="rId3">
            <a:alphaModFix/>
          </a:blip>
          <a:stretch>
            <a:fillRect/>
          </a:stretch>
        </p:blipFill>
        <p:spPr>
          <a:xfrm>
            <a:off x="2310075" y="1553225"/>
            <a:ext cx="6833926" cy="3476925"/>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pic>
        <p:nvPicPr>
          <p:cNvPr descr="preencoded.png" id="947" name="Google Shape;947;p127"/>
          <p:cNvPicPr preferRelativeResize="0"/>
          <p:nvPr/>
        </p:nvPicPr>
        <p:blipFill rotWithShape="1">
          <a:blip r:embed="rId3">
            <a:alphaModFix/>
          </a:blip>
          <a:srcRect b="0" l="0" r="0" t="0"/>
          <a:stretch/>
        </p:blipFill>
        <p:spPr>
          <a:xfrm>
            <a:off x="5715000" y="0"/>
            <a:ext cx="3429000" cy="5143500"/>
          </a:xfrm>
          <a:prstGeom prst="rect">
            <a:avLst/>
          </a:prstGeom>
          <a:noFill/>
          <a:ln>
            <a:noFill/>
          </a:ln>
        </p:spPr>
      </p:pic>
      <p:pic>
        <p:nvPicPr>
          <p:cNvPr descr="preencoded.png" id="948" name="Google Shape;948;p127"/>
          <p:cNvPicPr preferRelativeResize="0"/>
          <p:nvPr/>
        </p:nvPicPr>
        <p:blipFill rotWithShape="1">
          <a:blip r:embed="rId4">
            <a:alphaModFix/>
          </a:blip>
          <a:srcRect b="0" l="0" r="0" t="0"/>
          <a:stretch/>
        </p:blipFill>
        <p:spPr>
          <a:xfrm>
            <a:off x="5882283" y="1558305"/>
            <a:ext cx="3094360" cy="2026816"/>
          </a:xfrm>
          <a:prstGeom prst="rect">
            <a:avLst/>
          </a:prstGeom>
          <a:noFill/>
          <a:ln>
            <a:noFill/>
          </a:ln>
        </p:spPr>
      </p:pic>
      <p:sp>
        <p:nvSpPr>
          <p:cNvPr id="949" name="Google Shape;949;p127"/>
          <p:cNvSpPr/>
          <p:nvPr/>
        </p:nvSpPr>
        <p:spPr>
          <a:xfrm>
            <a:off x="468362" y="368424"/>
            <a:ext cx="3345879" cy="418207"/>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600"/>
              <a:buFont typeface="Unbounded"/>
              <a:buNone/>
            </a:pPr>
            <a:r>
              <a:rPr b="1" lang="en" sz="2600">
                <a:solidFill>
                  <a:srgbClr val="333F70"/>
                </a:solidFill>
                <a:latin typeface="Unbounded"/>
                <a:ea typeface="Unbounded"/>
                <a:cs typeface="Unbounded"/>
                <a:sym typeface="Unbounded"/>
              </a:rPr>
              <a:t>Boost Thread</a:t>
            </a:r>
            <a:endParaRPr sz="2600">
              <a:solidFill>
                <a:schemeClr val="dk1"/>
              </a:solidFill>
              <a:latin typeface="Calibri"/>
              <a:ea typeface="Calibri"/>
              <a:cs typeface="Calibri"/>
              <a:sym typeface="Calibri"/>
            </a:endParaRPr>
          </a:p>
        </p:txBody>
      </p:sp>
      <p:sp>
        <p:nvSpPr>
          <p:cNvPr id="950" name="Google Shape;950;p127"/>
          <p:cNvSpPr/>
          <p:nvPr/>
        </p:nvSpPr>
        <p:spPr>
          <a:xfrm>
            <a:off x="468362" y="1137866"/>
            <a:ext cx="301079" cy="301079"/>
          </a:xfrm>
          <a:prstGeom prst="roundRect">
            <a:avLst>
              <a:gd fmla="val 18670" name="adj"/>
            </a:avLst>
          </a:prstGeom>
          <a:solidFill>
            <a:srgbClr val="D6F5EE"/>
          </a:solidFill>
          <a:ln cap="flat" cmpd="sng" w="9525">
            <a:solidFill>
              <a:srgbClr val="BCDBD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51" name="Google Shape;951;p127"/>
          <p:cNvSpPr/>
          <p:nvPr/>
        </p:nvSpPr>
        <p:spPr>
          <a:xfrm>
            <a:off x="566663" y="1188021"/>
            <a:ext cx="104403" cy="20076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33F70"/>
              </a:buClr>
              <a:buSzPts val="1600"/>
              <a:buFont typeface="Unbounded"/>
              <a:buNone/>
            </a:pPr>
            <a:r>
              <a:rPr b="1" lang="en" sz="1600">
                <a:solidFill>
                  <a:srgbClr val="333F70"/>
                </a:solidFill>
                <a:latin typeface="Unbounded"/>
                <a:ea typeface="Unbounded"/>
                <a:cs typeface="Unbounded"/>
                <a:sym typeface="Unbounded"/>
              </a:rPr>
              <a:t>1</a:t>
            </a:r>
            <a:endParaRPr sz="1600">
              <a:solidFill>
                <a:schemeClr val="dk1"/>
              </a:solidFill>
              <a:latin typeface="Calibri"/>
              <a:ea typeface="Calibri"/>
              <a:cs typeface="Calibri"/>
              <a:sym typeface="Calibri"/>
            </a:endParaRPr>
          </a:p>
        </p:txBody>
      </p:sp>
      <p:sp>
        <p:nvSpPr>
          <p:cNvPr id="952" name="Google Shape;952;p127"/>
          <p:cNvSpPr/>
          <p:nvPr/>
        </p:nvSpPr>
        <p:spPr>
          <a:xfrm>
            <a:off x="903238" y="1137866"/>
            <a:ext cx="1887364" cy="418207"/>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333F70"/>
              </a:buClr>
              <a:buSzPts val="1300"/>
              <a:buFont typeface="Unbounded"/>
              <a:buNone/>
            </a:pPr>
            <a:r>
              <a:rPr b="1" lang="en" sz="1300">
                <a:solidFill>
                  <a:srgbClr val="333F70"/>
                </a:solidFill>
                <a:latin typeface="Unbounded"/>
                <a:ea typeface="Unbounded"/>
                <a:cs typeface="Unbounded"/>
                <a:sym typeface="Unbounded"/>
              </a:rPr>
              <a:t>Thread Management</a:t>
            </a:r>
            <a:endParaRPr sz="1300">
              <a:solidFill>
                <a:schemeClr val="dk1"/>
              </a:solidFill>
              <a:latin typeface="Calibri"/>
              <a:ea typeface="Calibri"/>
              <a:cs typeface="Calibri"/>
              <a:sym typeface="Calibri"/>
            </a:endParaRPr>
          </a:p>
        </p:txBody>
      </p:sp>
      <p:sp>
        <p:nvSpPr>
          <p:cNvPr id="953" name="Google Shape;953;p127"/>
          <p:cNvSpPr/>
          <p:nvPr/>
        </p:nvSpPr>
        <p:spPr>
          <a:xfrm>
            <a:off x="903238" y="1636365"/>
            <a:ext cx="1887364" cy="1070818"/>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333F70"/>
              </a:buClr>
              <a:buSzPts val="1000"/>
              <a:buFont typeface="Open Sans"/>
              <a:buNone/>
            </a:pPr>
            <a:r>
              <a:rPr lang="en" sz="1000">
                <a:solidFill>
                  <a:srgbClr val="333F70"/>
                </a:solidFill>
                <a:latin typeface="Open Sans"/>
                <a:ea typeface="Open Sans"/>
                <a:cs typeface="Open Sans"/>
                <a:sym typeface="Open Sans"/>
              </a:rPr>
              <a:t>Boost Thread provides a portable and efficient way to create, manage, and synchronize threads in your applications.</a:t>
            </a:r>
            <a:endParaRPr sz="1000">
              <a:solidFill>
                <a:schemeClr val="dk1"/>
              </a:solidFill>
              <a:latin typeface="Calibri"/>
              <a:ea typeface="Calibri"/>
              <a:cs typeface="Calibri"/>
              <a:sym typeface="Calibri"/>
            </a:endParaRPr>
          </a:p>
        </p:txBody>
      </p:sp>
      <p:sp>
        <p:nvSpPr>
          <p:cNvPr id="954" name="Google Shape;954;p127"/>
          <p:cNvSpPr/>
          <p:nvPr/>
        </p:nvSpPr>
        <p:spPr>
          <a:xfrm>
            <a:off x="2924398" y="1137866"/>
            <a:ext cx="301079" cy="301079"/>
          </a:xfrm>
          <a:prstGeom prst="roundRect">
            <a:avLst>
              <a:gd fmla="val 18670" name="adj"/>
            </a:avLst>
          </a:prstGeom>
          <a:solidFill>
            <a:srgbClr val="D6F5EE"/>
          </a:solidFill>
          <a:ln cap="flat" cmpd="sng" w="9525">
            <a:solidFill>
              <a:srgbClr val="BCDBD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55" name="Google Shape;955;p127"/>
          <p:cNvSpPr/>
          <p:nvPr/>
        </p:nvSpPr>
        <p:spPr>
          <a:xfrm>
            <a:off x="2991148" y="1188021"/>
            <a:ext cx="167581" cy="20076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33F70"/>
              </a:buClr>
              <a:buSzPts val="1600"/>
              <a:buFont typeface="Unbounded"/>
              <a:buNone/>
            </a:pPr>
            <a:r>
              <a:rPr b="1" lang="en" sz="1600">
                <a:solidFill>
                  <a:srgbClr val="333F70"/>
                </a:solidFill>
                <a:latin typeface="Unbounded"/>
                <a:ea typeface="Unbounded"/>
                <a:cs typeface="Unbounded"/>
                <a:sym typeface="Unbounded"/>
              </a:rPr>
              <a:t>2</a:t>
            </a:r>
            <a:endParaRPr sz="1600">
              <a:solidFill>
                <a:schemeClr val="dk1"/>
              </a:solidFill>
              <a:latin typeface="Calibri"/>
              <a:ea typeface="Calibri"/>
              <a:cs typeface="Calibri"/>
              <a:sym typeface="Calibri"/>
            </a:endParaRPr>
          </a:p>
        </p:txBody>
      </p:sp>
      <p:sp>
        <p:nvSpPr>
          <p:cNvPr id="956" name="Google Shape;956;p127"/>
          <p:cNvSpPr/>
          <p:nvPr/>
        </p:nvSpPr>
        <p:spPr>
          <a:xfrm>
            <a:off x="3359274" y="1137866"/>
            <a:ext cx="1672903" cy="209104"/>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333F70"/>
              </a:buClr>
              <a:buSzPts val="1300"/>
              <a:buFont typeface="Unbounded"/>
              <a:buNone/>
            </a:pPr>
            <a:r>
              <a:rPr b="1" lang="en" sz="1300">
                <a:solidFill>
                  <a:srgbClr val="333F70"/>
                </a:solidFill>
                <a:latin typeface="Unbounded"/>
                <a:ea typeface="Unbounded"/>
                <a:cs typeface="Unbounded"/>
                <a:sym typeface="Unbounded"/>
              </a:rPr>
              <a:t>Concurrency</a:t>
            </a:r>
            <a:endParaRPr sz="1300">
              <a:solidFill>
                <a:schemeClr val="dk1"/>
              </a:solidFill>
              <a:latin typeface="Calibri"/>
              <a:ea typeface="Calibri"/>
              <a:cs typeface="Calibri"/>
              <a:sym typeface="Calibri"/>
            </a:endParaRPr>
          </a:p>
        </p:txBody>
      </p:sp>
      <p:sp>
        <p:nvSpPr>
          <p:cNvPr id="957" name="Google Shape;957;p127"/>
          <p:cNvSpPr/>
          <p:nvPr/>
        </p:nvSpPr>
        <p:spPr>
          <a:xfrm>
            <a:off x="3359274" y="1427262"/>
            <a:ext cx="1887364" cy="856654"/>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333F70"/>
              </a:buClr>
              <a:buSzPts val="1000"/>
              <a:buFont typeface="Open Sans"/>
              <a:buNone/>
            </a:pPr>
            <a:r>
              <a:rPr lang="en" sz="1000">
                <a:solidFill>
                  <a:srgbClr val="333F70"/>
                </a:solidFill>
                <a:latin typeface="Open Sans"/>
                <a:ea typeface="Open Sans"/>
                <a:cs typeface="Open Sans"/>
                <a:sym typeface="Open Sans"/>
              </a:rPr>
              <a:t>It helps you take advantage of multi-core processors, improving performance by parallelizing tasks.</a:t>
            </a:r>
            <a:endParaRPr sz="1000">
              <a:solidFill>
                <a:schemeClr val="dk1"/>
              </a:solidFill>
              <a:latin typeface="Calibri"/>
              <a:ea typeface="Calibri"/>
              <a:cs typeface="Calibri"/>
              <a:sym typeface="Calibri"/>
            </a:endParaRPr>
          </a:p>
        </p:txBody>
      </p:sp>
      <p:sp>
        <p:nvSpPr>
          <p:cNvPr id="958" name="Google Shape;958;p127"/>
          <p:cNvSpPr/>
          <p:nvPr/>
        </p:nvSpPr>
        <p:spPr>
          <a:xfrm>
            <a:off x="468362" y="2991520"/>
            <a:ext cx="301079" cy="301079"/>
          </a:xfrm>
          <a:prstGeom prst="roundRect">
            <a:avLst>
              <a:gd fmla="val 18670" name="adj"/>
            </a:avLst>
          </a:prstGeom>
          <a:solidFill>
            <a:srgbClr val="D6F5EE"/>
          </a:solidFill>
          <a:ln cap="flat" cmpd="sng" w="9525">
            <a:solidFill>
              <a:srgbClr val="BCDBD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59" name="Google Shape;959;p127"/>
          <p:cNvSpPr/>
          <p:nvPr/>
        </p:nvSpPr>
        <p:spPr>
          <a:xfrm>
            <a:off x="534665" y="3041675"/>
            <a:ext cx="168399" cy="20076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33F70"/>
              </a:buClr>
              <a:buSzPts val="1600"/>
              <a:buFont typeface="Unbounded"/>
              <a:buNone/>
            </a:pPr>
            <a:r>
              <a:rPr b="1" lang="en" sz="1600">
                <a:solidFill>
                  <a:srgbClr val="333F70"/>
                </a:solidFill>
                <a:latin typeface="Unbounded"/>
                <a:ea typeface="Unbounded"/>
                <a:cs typeface="Unbounded"/>
                <a:sym typeface="Unbounded"/>
              </a:rPr>
              <a:t>3</a:t>
            </a:r>
            <a:endParaRPr sz="1600">
              <a:solidFill>
                <a:schemeClr val="dk1"/>
              </a:solidFill>
              <a:latin typeface="Calibri"/>
              <a:ea typeface="Calibri"/>
              <a:cs typeface="Calibri"/>
              <a:sym typeface="Calibri"/>
            </a:endParaRPr>
          </a:p>
        </p:txBody>
      </p:sp>
      <p:sp>
        <p:nvSpPr>
          <p:cNvPr id="960" name="Google Shape;960;p127"/>
          <p:cNvSpPr/>
          <p:nvPr/>
        </p:nvSpPr>
        <p:spPr>
          <a:xfrm>
            <a:off x="903238" y="2991520"/>
            <a:ext cx="1887364" cy="418207"/>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333F70"/>
              </a:buClr>
              <a:buSzPts val="1300"/>
              <a:buFont typeface="Unbounded"/>
              <a:buNone/>
            </a:pPr>
            <a:r>
              <a:rPr b="1" lang="en" sz="1300">
                <a:solidFill>
                  <a:srgbClr val="333F70"/>
                </a:solidFill>
                <a:latin typeface="Unbounded"/>
                <a:ea typeface="Unbounded"/>
                <a:cs typeface="Unbounded"/>
                <a:sym typeface="Unbounded"/>
              </a:rPr>
              <a:t>Synchronization Primitives</a:t>
            </a:r>
            <a:endParaRPr sz="1300">
              <a:solidFill>
                <a:schemeClr val="dk1"/>
              </a:solidFill>
              <a:latin typeface="Calibri"/>
              <a:ea typeface="Calibri"/>
              <a:cs typeface="Calibri"/>
              <a:sym typeface="Calibri"/>
            </a:endParaRPr>
          </a:p>
        </p:txBody>
      </p:sp>
      <p:sp>
        <p:nvSpPr>
          <p:cNvPr id="961" name="Google Shape;961;p127"/>
          <p:cNvSpPr/>
          <p:nvPr/>
        </p:nvSpPr>
        <p:spPr>
          <a:xfrm>
            <a:off x="903238" y="3490019"/>
            <a:ext cx="1887364" cy="1284982"/>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333F70"/>
              </a:buClr>
              <a:buSzPts val="1000"/>
              <a:buFont typeface="Open Sans"/>
              <a:buNone/>
            </a:pPr>
            <a:r>
              <a:rPr lang="en" sz="1000">
                <a:solidFill>
                  <a:srgbClr val="333F70"/>
                </a:solidFill>
                <a:latin typeface="Open Sans"/>
                <a:ea typeface="Open Sans"/>
                <a:cs typeface="Open Sans"/>
                <a:sym typeface="Open Sans"/>
              </a:rPr>
              <a:t>Boost Thread offers synchronization primitives such as mutexes, condition variables, and semaphores to manage access to shared resources.</a:t>
            </a:r>
            <a:endParaRPr sz="1000">
              <a:solidFill>
                <a:schemeClr val="dk1"/>
              </a:solidFill>
              <a:latin typeface="Calibri"/>
              <a:ea typeface="Calibri"/>
              <a:cs typeface="Calibri"/>
              <a:sym typeface="Calibri"/>
            </a:endParaRPr>
          </a:p>
        </p:txBody>
      </p:sp>
      <p:sp>
        <p:nvSpPr>
          <p:cNvPr id="962" name="Google Shape;962;p127"/>
          <p:cNvSpPr/>
          <p:nvPr/>
        </p:nvSpPr>
        <p:spPr>
          <a:xfrm>
            <a:off x="2924398" y="2991520"/>
            <a:ext cx="301079" cy="301079"/>
          </a:xfrm>
          <a:prstGeom prst="roundRect">
            <a:avLst>
              <a:gd fmla="val 18670" name="adj"/>
            </a:avLst>
          </a:prstGeom>
          <a:solidFill>
            <a:srgbClr val="D6F5EE"/>
          </a:solidFill>
          <a:ln cap="flat" cmpd="sng" w="9525">
            <a:solidFill>
              <a:srgbClr val="BCDBD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963" name="Google Shape;963;p127"/>
          <p:cNvSpPr/>
          <p:nvPr/>
        </p:nvSpPr>
        <p:spPr>
          <a:xfrm>
            <a:off x="2988469" y="3041675"/>
            <a:ext cx="172864" cy="20076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33F70"/>
              </a:buClr>
              <a:buSzPts val="1600"/>
              <a:buFont typeface="Unbounded"/>
              <a:buNone/>
            </a:pPr>
            <a:r>
              <a:rPr b="1" lang="en" sz="1600">
                <a:solidFill>
                  <a:srgbClr val="333F70"/>
                </a:solidFill>
                <a:latin typeface="Unbounded"/>
                <a:ea typeface="Unbounded"/>
                <a:cs typeface="Unbounded"/>
                <a:sym typeface="Unbounded"/>
              </a:rPr>
              <a:t>4</a:t>
            </a:r>
            <a:endParaRPr sz="1600">
              <a:solidFill>
                <a:schemeClr val="dk1"/>
              </a:solidFill>
              <a:latin typeface="Calibri"/>
              <a:ea typeface="Calibri"/>
              <a:cs typeface="Calibri"/>
              <a:sym typeface="Calibri"/>
            </a:endParaRPr>
          </a:p>
        </p:txBody>
      </p:sp>
      <p:sp>
        <p:nvSpPr>
          <p:cNvPr id="964" name="Google Shape;964;p127"/>
          <p:cNvSpPr/>
          <p:nvPr/>
        </p:nvSpPr>
        <p:spPr>
          <a:xfrm>
            <a:off x="3359274" y="2991520"/>
            <a:ext cx="1672903" cy="209104"/>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333F70"/>
              </a:buClr>
              <a:buSzPts val="1300"/>
              <a:buFont typeface="Unbounded"/>
              <a:buNone/>
            </a:pPr>
            <a:r>
              <a:rPr b="1" lang="en" sz="1300">
                <a:solidFill>
                  <a:srgbClr val="333F70"/>
                </a:solidFill>
                <a:latin typeface="Unbounded"/>
                <a:ea typeface="Unbounded"/>
                <a:cs typeface="Unbounded"/>
                <a:sym typeface="Unbounded"/>
              </a:rPr>
              <a:t>Thread Pool</a:t>
            </a:r>
            <a:endParaRPr sz="1300">
              <a:solidFill>
                <a:schemeClr val="dk1"/>
              </a:solidFill>
              <a:latin typeface="Calibri"/>
              <a:ea typeface="Calibri"/>
              <a:cs typeface="Calibri"/>
              <a:sym typeface="Calibri"/>
            </a:endParaRPr>
          </a:p>
        </p:txBody>
      </p:sp>
      <p:sp>
        <p:nvSpPr>
          <p:cNvPr id="965" name="Google Shape;965;p127"/>
          <p:cNvSpPr/>
          <p:nvPr/>
        </p:nvSpPr>
        <p:spPr>
          <a:xfrm>
            <a:off x="3359274" y="3280916"/>
            <a:ext cx="1887364" cy="1070818"/>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333F70"/>
              </a:buClr>
              <a:buSzPts val="1000"/>
              <a:buFont typeface="Open Sans"/>
              <a:buNone/>
            </a:pPr>
            <a:r>
              <a:rPr lang="en" sz="1000">
                <a:solidFill>
                  <a:srgbClr val="333F70"/>
                </a:solidFill>
                <a:latin typeface="Open Sans"/>
                <a:ea typeface="Open Sans"/>
                <a:cs typeface="Open Sans"/>
                <a:sym typeface="Open Sans"/>
              </a:rPr>
              <a:t>It includes a thread pool implementation, allowing you to efficiently manage and reuse threads for optimal resource utilization.</a:t>
            </a:r>
            <a:endParaRPr sz="1000">
              <a:solidFill>
                <a:schemeClr val="dk1"/>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12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Sources</a:t>
            </a:r>
            <a:endParaRPr/>
          </a:p>
        </p:txBody>
      </p:sp>
      <p:sp>
        <p:nvSpPr>
          <p:cNvPr id="971" name="Google Shape;971;p12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u="sng">
                <a:solidFill>
                  <a:schemeClr val="accent5"/>
                </a:solidFill>
                <a:hlinkClick r:id="rId3">
                  <a:extLst>
                    <a:ext uri="{A12FA001-AC4F-418D-AE19-62706E023703}">
                      <ahyp:hlinkClr val="tx"/>
                    </a:ext>
                  </a:extLst>
                </a:hlinkClick>
              </a:rPr>
              <a:t>https://www.geeksforgeeks.org/the-c-standard-template-library-stl/</a:t>
            </a:r>
            <a:r>
              <a:rPr lang="en" sz="1200"/>
              <a:t> (and sub-pages)</a:t>
            </a:r>
            <a:endParaRPr sz="1200"/>
          </a:p>
          <a:p>
            <a:pPr indent="0" lvl="0" marL="0" rtl="0" algn="l">
              <a:lnSpc>
                <a:spcPct val="100000"/>
              </a:lnSpc>
              <a:spcBef>
                <a:spcPts val="0"/>
              </a:spcBef>
              <a:spcAft>
                <a:spcPts val="0"/>
              </a:spcAft>
              <a:buNone/>
            </a:pPr>
            <a:r>
              <a:rPr lang="en" sz="1200" u="sng">
                <a:solidFill>
                  <a:schemeClr val="accent5"/>
                </a:solidFill>
                <a:hlinkClick r:id="rId4">
                  <a:extLst>
                    <a:ext uri="{A12FA001-AC4F-418D-AE19-62706E023703}">
                      <ahyp:hlinkClr val="tx"/>
                    </a:ext>
                  </a:extLst>
                </a:hlinkClick>
              </a:rPr>
              <a:t>https://www.programiz.com/cpp-programming/forward-list</a:t>
            </a:r>
            <a:r>
              <a:rPr lang="en" sz="1200"/>
              <a:t> (forward-list code example)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Output</a:t>
            </a:r>
            <a:endParaRPr/>
          </a:p>
        </p:txBody>
      </p:sp>
      <p:sp>
        <p:nvSpPr>
          <p:cNvPr id="184" name="Google Shape;184;p3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Opposite of input</a:t>
            </a:r>
            <a:endParaRPr/>
          </a:p>
          <a:p>
            <a:pPr indent="-342900" lvl="0" marL="457200" rtl="0" algn="l">
              <a:spcBef>
                <a:spcPts val="0"/>
              </a:spcBef>
              <a:spcAft>
                <a:spcPts val="0"/>
              </a:spcAft>
              <a:buSzPts val="1800"/>
              <a:buChar char="●"/>
            </a:pPr>
            <a:r>
              <a:rPr lang="en"/>
              <a:t>Used to write values in a sequence only once, and move forward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Prominent Features</a:t>
            </a:r>
            <a:endParaRPr/>
          </a:p>
        </p:txBody>
      </p:sp>
      <p:sp>
        <p:nvSpPr>
          <p:cNvPr id="190" name="Google Shape;190;p39"/>
          <p:cNvSpPr txBox="1"/>
          <p:nvPr>
            <p:ph idx="1" type="body"/>
          </p:nvPr>
        </p:nvSpPr>
        <p:spPr>
          <a:xfrm>
            <a:off x="311500" y="19083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Usability - can only be used with single pass algorithms where we can go to all location in the range.</a:t>
            </a:r>
            <a:endParaRPr/>
          </a:p>
          <a:p>
            <a:pPr indent="-342900" lvl="0" marL="457200" rtl="0" algn="l">
              <a:spcBef>
                <a:spcPts val="0"/>
              </a:spcBef>
              <a:spcAft>
                <a:spcPts val="0"/>
              </a:spcAft>
              <a:buSzPts val="1800"/>
              <a:buChar char="●"/>
            </a:pPr>
            <a:r>
              <a:rPr lang="en"/>
              <a:t>Dereferencing- can obtain a value stored at the position being pointed to using ‘-&gt;’</a:t>
            </a:r>
            <a:endParaRPr/>
          </a:p>
          <a:p>
            <a:pPr indent="-342900" lvl="0" marL="457200" rtl="0" algn="l">
              <a:spcBef>
                <a:spcPts val="0"/>
              </a:spcBef>
              <a:spcAft>
                <a:spcPts val="0"/>
              </a:spcAft>
              <a:buSzPts val="1800"/>
              <a:buChar char="●"/>
            </a:pPr>
            <a:r>
              <a:rPr lang="en"/>
              <a:t>Incrementable-  can be incremented using ‘++’ to refer to the next element in the sequence.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0"/>
          <p:cNvSpPr txBox="1"/>
          <p:nvPr>
            <p:ph type="title"/>
          </p:nvPr>
        </p:nvSpPr>
        <p:spPr>
          <a:xfrm>
            <a:off x="459625" y="5087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Limitations</a:t>
            </a:r>
            <a:endParaRPr/>
          </a:p>
        </p:txBody>
      </p:sp>
      <p:sp>
        <p:nvSpPr>
          <p:cNvPr id="196" name="Google Shape;196;p4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Out iterators are only able to assign a value, it can never be used to access a value.</a:t>
            </a:r>
            <a:endParaRPr/>
          </a:p>
          <a:p>
            <a:pPr indent="-342900" lvl="0" marL="457200" rtl="0" algn="l">
              <a:spcBef>
                <a:spcPts val="0"/>
              </a:spcBef>
              <a:spcAft>
                <a:spcPts val="0"/>
              </a:spcAft>
              <a:buSzPts val="1800"/>
              <a:buChar char="●"/>
            </a:pPr>
            <a:r>
              <a:rPr lang="en"/>
              <a:t>Can’t be decremented,</a:t>
            </a:r>
            <a:endParaRPr/>
          </a:p>
          <a:p>
            <a:pPr indent="-342900" lvl="0" marL="457200" rtl="0" algn="l">
              <a:spcBef>
                <a:spcPts val="0"/>
              </a:spcBef>
              <a:spcAft>
                <a:spcPts val="0"/>
              </a:spcAft>
              <a:buSzPts val="1800"/>
              <a:buChar char="●"/>
            </a:pPr>
            <a:r>
              <a:rPr lang="en"/>
              <a:t>Can’t be used in </a:t>
            </a:r>
            <a:r>
              <a:rPr lang="en"/>
              <a:t>multi</a:t>
            </a:r>
            <a:r>
              <a:rPr lang="en"/>
              <a:t>-pass algorithms where we need to process the container </a:t>
            </a:r>
            <a:r>
              <a:rPr lang="en"/>
              <a:t>multiple</a:t>
            </a:r>
            <a:r>
              <a:rPr lang="en"/>
              <a:t> times.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t>
            </a:r>
            <a:endParaRPr/>
          </a:p>
        </p:txBody>
      </p:sp>
      <p:pic>
        <p:nvPicPr>
          <p:cNvPr id="202" name="Google Shape;202;p41"/>
          <p:cNvPicPr preferRelativeResize="0"/>
          <p:nvPr/>
        </p:nvPicPr>
        <p:blipFill>
          <a:blip r:embed="rId3">
            <a:alphaModFix/>
          </a:blip>
          <a:stretch>
            <a:fillRect/>
          </a:stretch>
        </p:blipFill>
        <p:spPr>
          <a:xfrm>
            <a:off x="1314050" y="1377825"/>
            <a:ext cx="7571300" cy="3444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Forward</a:t>
            </a:r>
            <a:endParaRPr/>
          </a:p>
        </p:txBody>
      </p:sp>
      <p:sp>
        <p:nvSpPr>
          <p:cNvPr id="208" name="Google Shape;208;p42"/>
          <p:cNvSpPr txBox="1"/>
          <p:nvPr>
            <p:ph idx="1" type="body"/>
          </p:nvPr>
        </p:nvSpPr>
        <p:spPr>
          <a:xfrm>
            <a:off x="0" y="1747975"/>
            <a:ext cx="46524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 combination of input and output iterators</a:t>
            </a:r>
            <a:endParaRPr/>
          </a:p>
        </p:txBody>
      </p:sp>
      <p:pic>
        <p:nvPicPr>
          <p:cNvPr id="209" name="Google Shape;209;p42"/>
          <p:cNvPicPr preferRelativeResize="0"/>
          <p:nvPr/>
        </p:nvPicPr>
        <p:blipFill>
          <a:blip r:embed="rId3">
            <a:alphaModFix/>
          </a:blip>
          <a:stretch>
            <a:fillRect/>
          </a:stretch>
        </p:blipFill>
        <p:spPr>
          <a:xfrm>
            <a:off x="5800450" y="995865"/>
            <a:ext cx="2893550" cy="3753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Prominent Features</a:t>
            </a:r>
            <a:endParaRPr/>
          </a:p>
        </p:txBody>
      </p:sp>
      <p:sp>
        <p:nvSpPr>
          <p:cNvPr id="215" name="Google Shape;215;p4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Can be used in multi-pass algorithms</a:t>
            </a:r>
            <a:endParaRPr/>
          </a:p>
          <a:p>
            <a:pPr indent="-342900" lvl="0" marL="457200" rtl="0" algn="l">
              <a:spcBef>
                <a:spcPts val="0"/>
              </a:spcBef>
              <a:spcAft>
                <a:spcPts val="0"/>
              </a:spcAft>
              <a:buSzPts val="1800"/>
              <a:buChar char="●"/>
            </a:pPr>
            <a:r>
              <a:rPr lang="en"/>
              <a:t>Can be compared(==,!=)</a:t>
            </a:r>
            <a:endParaRPr/>
          </a:p>
          <a:p>
            <a:pPr indent="-342900" lvl="0" marL="457200" rtl="0" algn="l">
              <a:spcBef>
                <a:spcPts val="0"/>
              </a:spcBef>
              <a:spcAft>
                <a:spcPts val="0"/>
              </a:spcAft>
              <a:buSzPts val="1800"/>
              <a:buChar char="●"/>
            </a:pPr>
            <a:r>
              <a:rPr lang="en"/>
              <a:t>Can be dereferenced like input and output, but can be dereferenced to show a value or assign a value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Limitations</a:t>
            </a:r>
            <a:endParaRPr/>
          </a:p>
        </p:txBody>
      </p:sp>
      <p:sp>
        <p:nvSpPr>
          <p:cNvPr id="221" name="Google Shape;221;p4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Like the others, it can’t be </a:t>
            </a:r>
            <a:r>
              <a:rPr lang="en"/>
              <a:t>decremented</a:t>
            </a:r>
            <a:r>
              <a:rPr lang="en"/>
              <a:t> and only moves forward (hence the name)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t>
            </a:r>
            <a:endParaRPr/>
          </a:p>
        </p:txBody>
      </p:sp>
      <p:pic>
        <p:nvPicPr>
          <p:cNvPr id="227" name="Google Shape;227;p45"/>
          <p:cNvPicPr preferRelativeResize="0"/>
          <p:nvPr/>
        </p:nvPicPr>
        <p:blipFill>
          <a:blip r:embed="rId3">
            <a:alphaModFix/>
          </a:blip>
          <a:stretch>
            <a:fillRect/>
          </a:stretch>
        </p:blipFill>
        <p:spPr>
          <a:xfrm>
            <a:off x="3948550" y="738725"/>
            <a:ext cx="5143500" cy="4400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Bidirectional</a:t>
            </a:r>
            <a:endParaRPr/>
          </a:p>
        </p:txBody>
      </p:sp>
      <p:sp>
        <p:nvSpPr>
          <p:cNvPr id="233" name="Google Shape;233;p46"/>
          <p:cNvSpPr txBox="1"/>
          <p:nvPr>
            <p:ph idx="1" type="body"/>
          </p:nvPr>
        </p:nvSpPr>
        <p:spPr>
          <a:xfrm>
            <a:off x="471900" y="1919075"/>
            <a:ext cx="3647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Does everything a forward iterator can do, but can also move backwards</a:t>
            </a:r>
            <a:endParaRPr/>
          </a:p>
        </p:txBody>
      </p:sp>
      <p:pic>
        <p:nvPicPr>
          <p:cNvPr id="234" name="Google Shape;234;p46"/>
          <p:cNvPicPr preferRelativeResize="0"/>
          <p:nvPr/>
        </p:nvPicPr>
        <p:blipFill>
          <a:blip r:embed="rId3">
            <a:alphaModFix/>
          </a:blip>
          <a:stretch>
            <a:fillRect/>
          </a:stretch>
        </p:blipFill>
        <p:spPr>
          <a:xfrm>
            <a:off x="2957505" y="2571750"/>
            <a:ext cx="6186495" cy="2571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9"/>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Standard Template Library (STL)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Prominent Features</a:t>
            </a:r>
            <a:endParaRPr/>
          </a:p>
        </p:txBody>
      </p:sp>
      <p:sp>
        <p:nvSpPr>
          <p:cNvPr id="240" name="Google Shape;240;p4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Usability- can be used in multi-pass algorithms</a:t>
            </a:r>
            <a:endParaRPr/>
          </a:p>
          <a:p>
            <a:pPr indent="-342900" lvl="0" marL="457200" rtl="0" algn="l">
              <a:spcBef>
                <a:spcPts val="0"/>
              </a:spcBef>
              <a:spcAft>
                <a:spcPts val="0"/>
              </a:spcAft>
              <a:buSzPts val="1800"/>
              <a:buChar char="●"/>
            </a:pPr>
            <a:r>
              <a:rPr lang="en"/>
              <a:t>Can be dereferenced just like forward iterators to both access and assign </a:t>
            </a:r>
            <a:endParaRPr/>
          </a:p>
          <a:p>
            <a:pPr indent="-342900" lvl="0" marL="457200" rtl="0" algn="l">
              <a:spcBef>
                <a:spcPts val="0"/>
              </a:spcBef>
              <a:spcAft>
                <a:spcPts val="0"/>
              </a:spcAft>
              <a:buSzPts val="1800"/>
              <a:buChar char="●"/>
            </a:pPr>
            <a:r>
              <a:rPr lang="en"/>
              <a:t>Incrementable</a:t>
            </a:r>
            <a:endParaRPr/>
          </a:p>
          <a:p>
            <a:pPr indent="-342900" lvl="0" marL="457200" rtl="0" algn="l">
              <a:spcBef>
                <a:spcPts val="0"/>
              </a:spcBef>
              <a:spcAft>
                <a:spcPts val="0"/>
              </a:spcAft>
              <a:buSzPts val="1800"/>
              <a:buChar char="●"/>
            </a:pPr>
            <a:r>
              <a:rPr lang="en"/>
              <a:t>Decermentable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t>
            </a:r>
            <a:endParaRPr/>
          </a:p>
        </p:txBody>
      </p:sp>
      <p:pic>
        <p:nvPicPr>
          <p:cNvPr id="246" name="Google Shape;246;p48"/>
          <p:cNvPicPr preferRelativeResize="0"/>
          <p:nvPr/>
        </p:nvPicPr>
        <p:blipFill>
          <a:blip r:embed="rId3">
            <a:alphaModFix/>
          </a:blip>
          <a:stretch>
            <a:fillRect/>
          </a:stretch>
        </p:blipFill>
        <p:spPr>
          <a:xfrm>
            <a:off x="4191000" y="0"/>
            <a:ext cx="4953000" cy="5143499"/>
          </a:xfrm>
          <a:prstGeom prst="rect">
            <a:avLst/>
          </a:prstGeom>
          <a:noFill/>
          <a:ln>
            <a:noFill/>
          </a:ln>
        </p:spPr>
      </p:pic>
      <p:pic>
        <p:nvPicPr>
          <p:cNvPr id="247" name="Google Shape;247;p48"/>
          <p:cNvPicPr preferRelativeResize="0"/>
          <p:nvPr/>
        </p:nvPicPr>
        <p:blipFill>
          <a:blip r:embed="rId4">
            <a:alphaModFix/>
          </a:blip>
          <a:stretch>
            <a:fillRect/>
          </a:stretch>
        </p:blipFill>
        <p:spPr>
          <a:xfrm>
            <a:off x="-45700" y="2146350"/>
            <a:ext cx="4617699" cy="149979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9"/>
          <p:cNvSpPr txBox="1"/>
          <p:nvPr>
            <p:ph type="title"/>
          </p:nvPr>
        </p:nvSpPr>
        <p:spPr>
          <a:xfrm>
            <a:off x="183175" y="5141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Random-Access</a:t>
            </a:r>
            <a:endParaRPr/>
          </a:p>
        </p:txBody>
      </p:sp>
      <p:sp>
        <p:nvSpPr>
          <p:cNvPr id="253" name="Google Shape;253;p4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Supports all operations of bidirectional iterator, and provides efficient random access to elements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5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Prominent Feature</a:t>
            </a:r>
            <a:endParaRPr/>
          </a:p>
        </p:txBody>
      </p:sp>
      <p:sp>
        <p:nvSpPr>
          <p:cNvPr id="259" name="Google Shape;259;p5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Everything all the other </a:t>
            </a:r>
            <a:r>
              <a:rPr lang="en"/>
              <a:t>iterators</a:t>
            </a:r>
            <a:r>
              <a:rPr lang="en"/>
              <a:t> can do</a:t>
            </a:r>
            <a:endParaRPr/>
          </a:p>
          <a:p>
            <a:pPr indent="-342900" lvl="0" marL="457200" rtl="0" algn="l">
              <a:spcBef>
                <a:spcPts val="0"/>
              </a:spcBef>
              <a:spcAft>
                <a:spcPts val="0"/>
              </a:spcAft>
              <a:buSzPts val="1800"/>
              <a:buChar char="●"/>
            </a:pPr>
            <a:r>
              <a:rPr lang="en"/>
              <a:t>Can use relational and arithmetic operators</a:t>
            </a:r>
            <a:endParaRPr/>
          </a:p>
          <a:p>
            <a:pPr indent="-342900" lvl="0" marL="457200" rtl="0" algn="l">
              <a:spcBef>
                <a:spcPts val="0"/>
              </a:spcBef>
              <a:spcAft>
                <a:spcPts val="0"/>
              </a:spcAft>
              <a:buSzPts val="1800"/>
              <a:buChar char="●"/>
            </a:pPr>
            <a:r>
              <a:rPr lang="en"/>
              <a:t>Can use the ‘[]’ </a:t>
            </a:r>
            <a:r>
              <a:rPr lang="en"/>
              <a:t>offset</a:t>
            </a:r>
            <a:r>
              <a:rPr lang="en"/>
              <a:t> dereference operator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5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t>
            </a:r>
            <a:endParaRPr/>
          </a:p>
        </p:txBody>
      </p:sp>
      <p:pic>
        <p:nvPicPr>
          <p:cNvPr id="265" name="Google Shape;265;p51"/>
          <p:cNvPicPr preferRelativeResize="0"/>
          <p:nvPr/>
        </p:nvPicPr>
        <p:blipFill>
          <a:blip r:embed="rId3">
            <a:alphaModFix/>
          </a:blip>
          <a:stretch>
            <a:fillRect/>
          </a:stretch>
        </p:blipFill>
        <p:spPr>
          <a:xfrm>
            <a:off x="2687800" y="308525"/>
            <a:ext cx="6456199" cy="4834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52"/>
          <p:cNvSpPr txBox="1"/>
          <p:nvPr>
            <p:ph type="title"/>
          </p:nvPr>
        </p:nvSpPr>
        <p:spPr>
          <a:xfrm>
            <a:off x="172225" y="1124325"/>
            <a:ext cx="6106800" cy="210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Algorithm</a:t>
            </a:r>
            <a:endParaRPr/>
          </a:p>
        </p:txBody>
      </p:sp>
      <p:pic>
        <p:nvPicPr>
          <p:cNvPr id="271" name="Google Shape;271;p52"/>
          <p:cNvPicPr preferRelativeResize="0"/>
          <p:nvPr/>
        </p:nvPicPr>
        <p:blipFill>
          <a:blip r:embed="rId3">
            <a:alphaModFix/>
          </a:blip>
          <a:stretch>
            <a:fillRect/>
          </a:stretch>
        </p:blipFill>
        <p:spPr>
          <a:xfrm>
            <a:off x="3257075" y="274700"/>
            <a:ext cx="5929700" cy="3130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3"/>
          <p:cNvSpPr txBox="1"/>
          <p:nvPr>
            <p:ph type="title"/>
          </p:nvPr>
        </p:nvSpPr>
        <p:spPr>
          <a:xfrm>
            <a:off x="397050" y="6104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an Algorithm?</a:t>
            </a:r>
            <a:endParaRPr/>
          </a:p>
        </p:txBody>
      </p:sp>
      <p:sp>
        <p:nvSpPr>
          <p:cNvPr id="277" name="Google Shape;277;p53"/>
          <p:cNvSpPr txBox="1"/>
          <p:nvPr>
            <p:ph idx="1" type="body"/>
          </p:nvPr>
        </p:nvSpPr>
        <p:spPr>
          <a:xfrm>
            <a:off x="460950" y="19083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 process or set of </a:t>
            </a:r>
            <a:r>
              <a:rPr lang="en"/>
              <a:t>result</a:t>
            </a:r>
            <a:r>
              <a:rPr lang="en"/>
              <a:t> to be followed by a set of ‘instructions’</a:t>
            </a:r>
            <a:endParaRPr/>
          </a:p>
          <a:p>
            <a:pPr indent="-342900" lvl="0" marL="457200" rtl="0" algn="l">
              <a:spcBef>
                <a:spcPts val="0"/>
              </a:spcBef>
              <a:spcAft>
                <a:spcPts val="0"/>
              </a:spcAft>
              <a:buSzPts val="1800"/>
              <a:buChar char="●"/>
            </a:pPr>
            <a:r>
              <a:rPr lang="en"/>
              <a:t>A sequence of rigorous instructions used to solve a specific problem or to </a:t>
            </a:r>
            <a:r>
              <a:rPr lang="en"/>
              <a:t>perform</a:t>
            </a:r>
            <a:r>
              <a:rPr lang="en"/>
              <a:t> a computation.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Swap</a:t>
            </a:r>
            <a:endParaRPr/>
          </a:p>
        </p:txBody>
      </p:sp>
      <p:sp>
        <p:nvSpPr>
          <p:cNvPr id="283" name="Google Shape;283;p54"/>
          <p:cNvSpPr txBox="1"/>
          <p:nvPr>
            <p:ph idx="1" type="body"/>
          </p:nvPr>
        </p:nvSpPr>
        <p:spPr>
          <a:xfrm>
            <a:off x="209875" y="1778725"/>
            <a:ext cx="52299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Exchanges the values of two variables</a:t>
            </a:r>
            <a:endParaRPr/>
          </a:p>
          <a:p>
            <a:pPr indent="-342900" lvl="0" marL="457200" rtl="0" algn="l">
              <a:spcBef>
                <a:spcPts val="0"/>
              </a:spcBef>
              <a:spcAft>
                <a:spcPts val="0"/>
              </a:spcAft>
              <a:buSzPts val="1800"/>
              <a:buChar char="●"/>
            </a:pPr>
            <a:r>
              <a:rPr lang="en"/>
              <a:t>Takes two parameters(simple version)</a:t>
            </a:r>
            <a:endParaRPr/>
          </a:p>
        </p:txBody>
      </p:sp>
      <p:pic>
        <p:nvPicPr>
          <p:cNvPr id="284" name="Google Shape;284;p54"/>
          <p:cNvPicPr preferRelativeResize="0"/>
          <p:nvPr/>
        </p:nvPicPr>
        <p:blipFill>
          <a:blip r:embed="rId3">
            <a:alphaModFix/>
          </a:blip>
          <a:stretch>
            <a:fillRect/>
          </a:stretch>
        </p:blipFill>
        <p:spPr>
          <a:xfrm>
            <a:off x="4701825" y="899350"/>
            <a:ext cx="4406950" cy="4244150"/>
          </a:xfrm>
          <a:prstGeom prst="rect">
            <a:avLst/>
          </a:prstGeom>
          <a:noFill/>
          <a:ln>
            <a:noFill/>
          </a:ln>
        </p:spPr>
      </p:pic>
      <p:pic>
        <p:nvPicPr>
          <p:cNvPr id="285" name="Google Shape;285;p54"/>
          <p:cNvPicPr preferRelativeResize="0"/>
          <p:nvPr/>
        </p:nvPicPr>
        <p:blipFill>
          <a:blip r:embed="rId4">
            <a:alphaModFix/>
          </a:blip>
          <a:stretch>
            <a:fillRect/>
          </a:stretch>
        </p:blipFill>
        <p:spPr>
          <a:xfrm>
            <a:off x="771325" y="3169510"/>
            <a:ext cx="3930500" cy="1974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Sort</a:t>
            </a:r>
            <a:endParaRPr/>
          </a:p>
        </p:txBody>
      </p:sp>
      <p:sp>
        <p:nvSpPr>
          <p:cNvPr id="291" name="Google Shape;291;p5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Default</a:t>
            </a:r>
            <a:r>
              <a:rPr lang="en"/>
              <a:t> sorts </a:t>
            </a:r>
            <a:r>
              <a:rPr lang="en"/>
              <a:t>elements</a:t>
            </a:r>
            <a:r>
              <a:rPr lang="en"/>
              <a:t> in ascending order</a:t>
            </a:r>
            <a:endParaRPr/>
          </a:p>
          <a:p>
            <a:pPr indent="-342900" lvl="0" marL="457200" rtl="0" algn="l">
              <a:spcBef>
                <a:spcPts val="0"/>
              </a:spcBef>
              <a:spcAft>
                <a:spcPts val="0"/>
              </a:spcAft>
              <a:buSzPts val="1800"/>
              <a:buChar char="●"/>
            </a:pPr>
            <a:r>
              <a:rPr lang="en"/>
              <a:t>Takes two-three parameters</a:t>
            </a:r>
            <a:endParaRPr/>
          </a:p>
          <a:p>
            <a:pPr indent="-342900" lvl="0" marL="457200" rtl="0" algn="l">
              <a:spcBef>
                <a:spcPts val="0"/>
              </a:spcBef>
              <a:spcAft>
                <a:spcPts val="0"/>
              </a:spcAft>
              <a:buSzPts val="1800"/>
              <a:buChar char="●"/>
            </a:pPr>
            <a:r>
              <a:rPr lang="en"/>
              <a:t>The first  </a:t>
            </a:r>
            <a:r>
              <a:rPr lang="en"/>
              <a:t>parameter</a:t>
            </a:r>
            <a:r>
              <a:rPr lang="en"/>
              <a:t> is which point of the container will be in the sort first</a:t>
            </a:r>
            <a:endParaRPr/>
          </a:p>
          <a:p>
            <a:pPr indent="-342900" lvl="0" marL="457200" rtl="0" algn="l">
              <a:spcBef>
                <a:spcPts val="0"/>
              </a:spcBef>
              <a:spcAft>
                <a:spcPts val="0"/>
              </a:spcAft>
              <a:buSzPts val="1800"/>
              <a:buChar char="●"/>
            </a:pPr>
            <a:r>
              <a:rPr lang="en"/>
              <a:t>The second parameter is where container end(or its desired end for the sort)</a:t>
            </a:r>
            <a:endParaRPr/>
          </a:p>
          <a:p>
            <a:pPr indent="-342900" lvl="0" marL="457200" rtl="0" algn="l">
              <a:spcBef>
                <a:spcPts val="0"/>
              </a:spcBef>
              <a:spcAft>
                <a:spcPts val="0"/>
              </a:spcAft>
              <a:buSzPts val="1800"/>
              <a:buChar char="●"/>
            </a:pPr>
            <a:r>
              <a:rPr lang="en"/>
              <a:t>The third is optional, but can be used to sort the elements in a different way</a:t>
            </a:r>
            <a:endParaRPr/>
          </a:p>
          <a:p>
            <a:pPr indent="0" lvl="0" marL="0" rtl="0" algn="l">
              <a:spcBef>
                <a:spcPts val="160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6"/>
          <p:cNvSpPr txBox="1"/>
          <p:nvPr>
            <p:ph type="title"/>
          </p:nvPr>
        </p:nvSpPr>
        <p:spPr>
          <a:xfrm>
            <a:off x="86925" y="-245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Example(Ascending)</a:t>
            </a:r>
            <a:endParaRPr/>
          </a:p>
        </p:txBody>
      </p:sp>
      <p:pic>
        <p:nvPicPr>
          <p:cNvPr id="297" name="Google Shape;297;p56"/>
          <p:cNvPicPr preferRelativeResize="0"/>
          <p:nvPr/>
        </p:nvPicPr>
        <p:blipFill>
          <a:blip r:embed="rId3">
            <a:alphaModFix/>
          </a:blip>
          <a:stretch>
            <a:fillRect/>
          </a:stretch>
        </p:blipFill>
        <p:spPr>
          <a:xfrm>
            <a:off x="2935275" y="738725"/>
            <a:ext cx="6208725" cy="2690450"/>
          </a:xfrm>
          <a:prstGeom prst="rect">
            <a:avLst/>
          </a:prstGeom>
          <a:noFill/>
          <a:ln>
            <a:noFill/>
          </a:ln>
        </p:spPr>
      </p:pic>
      <p:pic>
        <p:nvPicPr>
          <p:cNvPr id="298" name="Google Shape;298;p56"/>
          <p:cNvPicPr preferRelativeResize="0"/>
          <p:nvPr/>
        </p:nvPicPr>
        <p:blipFill rotWithShape="1">
          <a:blip r:embed="rId4">
            <a:alphaModFix/>
          </a:blip>
          <a:srcRect b="0" l="0" r="55693" t="0"/>
          <a:stretch/>
        </p:blipFill>
        <p:spPr>
          <a:xfrm>
            <a:off x="2935275" y="3471950"/>
            <a:ext cx="5462400" cy="1536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STL?</a:t>
            </a:r>
            <a:endParaRPr/>
          </a:p>
        </p:txBody>
      </p:sp>
      <p:sp>
        <p:nvSpPr>
          <p:cNvPr id="133" name="Google Shape;133;p3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It was originally designed by Alexander Stepanov.  It eventually became accepted as part of the C++ standard in C++ 98.</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lang="en">
                <a:solidFill>
                  <a:srgbClr val="000000"/>
                </a:solidFill>
              </a:rPr>
              <a:t>It is a  </a:t>
            </a:r>
            <a:r>
              <a:rPr b="1" lang="en">
                <a:solidFill>
                  <a:srgbClr val="000000"/>
                </a:solidFill>
              </a:rPr>
              <a:t>C++ library</a:t>
            </a:r>
            <a:r>
              <a:rPr lang="en">
                <a:solidFill>
                  <a:srgbClr val="000000"/>
                </a:solidFill>
              </a:rPr>
              <a:t> that contains a set of template classes and functions that provide the implementation of common </a:t>
            </a:r>
            <a:r>
              <a:rPr b="1" lang="en">
                <a:solidFill>
                  <a:srgbClr val="000000"/>
                </a:solidFill>
              </a:rPr>
              <a:t>data structures</a:t>
            </a:r>
            <a:r>
              <a:rPr lang="en">
                <a:solidFill>
                  <a:srgbClr val="000000"/>
                </a:solidFill>
              </a:rPr>
              <a:t> and </a:t>
            </a:r>
            <a:r>
              <a:rPr b="1" lang="en">
                <a:solidFill>
                  <a:srgbClr val="000000"/>
                </a:solidFill>
              </a:rPr>
              <a:t>algorithms </a:t>
            </a:r>
            <a:r>
              <a:rPr lang="en">
                <a:solidFill>
                  <a:srgbClr val="000000"/>
                </a:solidFill>
              </a:rPr>
              <a:t>such as lists, stacks, arrays, sorting, searching, etc. It also provides the </a:t>
            </a:r>
            <a:r>
              <a:rPr b="1" lang="en">
                <a:solidFill>
                  <a:srgbClr val="000000"/>
                </a:solidFill>
              </a:rPr>
              <a:t>iterators </a:t>
            </a:r>
            <a:r>
              <a:rPr lang="en">
                <a:solidFill>
                  <a:srgbClr val="000000"/>
                </a:solidFill>
              </a:rPr>
              <a:t>and </a:t>
            </a:r>
            <a:r>
              <a:rPr b="1" lang="en">
                <a:solidFill>
                  <a:srgbClr val="000000"/>
                </a:solidFill>
              </a:rPr>
              <a:t>functors </a:t>
            </a:r>
            <a:r>
              <a:rPr lang="en">
                <a:solidFill>
                  <a:srgbClr val="000000"/>
                </a:solidFill>
              </a:rPr>
              <a:t>which makes it easier to work with algorithms and containers.</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7"/>
          <p:cNvSpPr txBox="1"/>
          <p:nvPr>
            <p:ph type="title"/>
          </p:nvPr>
        </p:nvSpPr>
        <p:spPr>
          <a:xfrm>
            <a:off x="0" y="75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Example(descending)</a:t>
            </a:r>
            <a:endParaRPr/>
          </a:p>
        </p:txBody>
      </p:sp>
      <p:pic>
        <p:nvPicPr>
          <p:cNvPr id="304" name="Google Shape;304;p57"/>
          <p:cNvPicPr preferRelativeResize="0"/>
          <p:nvPr/>
        </p:nvPicPr>
        <p:blipFill>
          <a:blip r:embed="rId3">
            <a:alphaModFix/>
          </a:blip>
          <a:stretch>
            <a:fillRect/>
          </a:stretch>
        </p:blipFill>
        <p:spPr>
          <a:xfrm>
            <a:off x="2436600" y="751250"/>
            <a:ext cx="6792925" cy="2503800"/>
          </a:xfrm>
          <a:prstGeom prst="rect">
            <a:avLst/>
          </a:prstGeom>
          <a:noFill/>
          <a:ln>
            <a:noFill/>
          </a:ln>
        </p:spPr>
      </p:pic>
      <p:pic>
        <p:nvPicPr>
          <p:cNvPr id="305" name="Google Shape;305;p57"/>
          <p:cNvPicPr preferRelativeResize="0"/>
          <p:nvPr/>
        </p:nvPicPr>
        <p:blipFill>
          <a:blip r:embed="rId4">
            <a:alphaModFix/>
          </a:blip>
          <a:stretch>
            <a:fillRect/>
          </a:stretch>
        </p:blipFill>
        <p:spPr>
          <a:xfrm>
            <a:off x="2436611" y="3255050"/>
            <a:ext cx="4880264" cy="18884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8"/>
          <p:cNvSpPr txBox="1"/>
          <p:nvPr>
            <p:ph type="title"/>
          </p:nvPr>
        </p:nvSpPr>
        <p:spPr>
          <a:xfrm>
            <a:off x="460950" y="7681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Accumulate</a:t>
            </a:r>
            <a:endParaRPr/>
          </a:p>
        </p:txBody>
      </p:sp>
      <p:sp>
        <p:nvSpPr>
          <p:cNvPr id="311" name="Google Shape;311;p5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Find the sum of the elements within the given range</a:t>
            </a:r>
            <a:endParaRPr/>
          </a:p>
          <a:p>
            <a:pPr indent="-342900" lvl="0" marL="457200" rtl="0" algn="l">
              <a:spcBef>
                <a:spcPts val="0"/>
              </a:spcBef>
              <a:spcAft>
                <a:spcPts val="0"/>
              </a:spcAft>
              <a:buSzPts val="1800"/>
              <a:buChar char="●"/>
            </a:pPr>
            <a:r>
              <a:rPr lang="en"/>
              <a:t>Takes 3-4 parameters</a:t>
            </a:r>
            <a:endParaRPr/>
          </a:p>
          <a:p>
            <a:pPr indent="-342900" lvl="0" marL="457200" rtl="0" algn="l">
              <a:spcBef>
                <a:spcPts val="0"/>
              </a:spcBef>
              <a:spcAft>
                <a:spcPts val="0"/>
              </a:spcAft>
              <a:buSzPts val="1800"/>
              <a:buChar char="●"/>
            </a:pPr>
            <a:r>
              <a:rPr lang="en"/>
              <a:t>First p</a:t>
            </a:r>
            <a:r>
              <a:rPr lang="en"/>
              <a:t>arameter</a:t>
            </a:r>
            <a:r>
              <a:rPr lang="en"/>
              <a:t> is the first element of the range to be added</a:t>
            </a:r>
            <a:endParaRPr/>
          </a:p>
          <a:p>
            <a:pPr indent="-342900" lvl="0" marL="457200" rtl="0" algn="l">
              <a:spcBef>
                <a:spcPts val="0"/>
              </a:spcBef>
              <a:spcAft>
                <a:spcPts val="0"/>
              </a:spcAft>
              <a:buSzPts val="1800"/>
              <a:buChar char="●"/>
            </a:pPr>
            <a:r>
              <a:rPr lang="en"/>
              <a:t>Second parameter is the last element of the range to be added</a:t>
            </a:r>
            <a:endParaRPr/>
          </a:p>
          <a:p>
            <a:pPr indent="-342900" lvl="0" marL="457200" rtl="0" algn="l">
              <a:spcBef>
                <a:spcPts val="0"/>
              </a:spcBef>
              <a:spcAft>
                <a:spcPts val="0"/>
              </a:spcAft>
              <a:buSzPts val="1800"/>
              <a:buChar char="●"/>
            </a:pPr>
            <a:r>
              <a:rPr lang="en"/>
              <a:t>The </a:t>
            </a:r>
            <a:r>
              <a:rPr lang="en"/>
              <a:t>third</a:t>
            </a:r>
            <a:r>
              <a:rPr lang="en"/>
              <a:t> parameter is an initial value of the sum</a:t>
            </a:r>
            <a:endParaRPr/>
          </a:p>
          <a:p>
            <a:pPr indent="-342900" lvl="0" marL="457200" rtl="0" algn="l">
              <a:spcBef>
                <a:spcPts val="0"/>
              </a:spcBef>
              <a:spcAft>
                <a:spcPts val="0"/>
              </a:spcAft>
              <a:buSzPts val="1800"/>
              <a:buChar char="●"/>
            </a:pPr>
            <a:r>
              <a:rPr lang="en"/>
              <a:t>The </a:t>
            </a:r>
            <a:r>
              <a:rPr lang="en"/>
              <a:t>fourth</a:t>
            </a:r>
            <a:r>
              <a:rPr lang="en"/>
              <a:t> parameter(optional)  is a user defined </a:t>
            </a:r>
            <a:r>
              <a:rPr lang="en"/>
              <a:t>function</a:t>
            </a:r>
            <a:r>
              <a:rPr lang="en"/>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9"/>
          <p:cNvSpPr txBox="1"/>
          <p:nvPr>
            <p:ph type="title"/>
          </p:nvPr>
        </p:nvSpPr>
        <p:spPr>
          <a:xfrm>
            <a:off x="243300" y="2815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t>
            </a:r>
            <a:endParaRPr/>
          </a:p>
        </p:txBody>
      </p:sp>
      <p:pic>
        <p:nvPicPr>
          <p:cNvPr id="317" name="Google Shape;317;p59"/>
          <p:cNvPicPr preferRelativeResize="0"/>
          <p:nvPr/>
        </p:nvPicPr>
        <p:blipFill>
          <a:blip r:embed="rId3">
            <a:alphaModFix/>
          </a:blip>
          <a:stretch>
            <a:fillRect/>
          </a:stretch>
        </p:blipFill>
        <p:spPr>
          <a:xfrm>
            <a:off x="3657600" y="0"/>
            <a:ext cx="5486400" cy="5143499"/>
          </a:xfrm>
          <a:prstGeom prst="rect">
            <a:avLst/>
          </a:prstGeom>
          <a:noFill/>
          <a:ln>
            <a:noFill/>
          </a:ln>
        </p:spPr>
      </p:pic>
      <p:pic>
        <p:nvPicPr>
          <p:cNvPr id="318" name="Google Shape;318;p59"/>
          <p:cNvPicPr preferRelativeResize="0"/>
          <p:nvPr/>
        </p:nvPicPr>
        <p:blipFill>
          <a:blip r:embed="rId4">
            <a:alphaModFix/>
          </a:blip>
          <a:stretch>
            <a:fillRect/>
          </a:stretch>
        </p:blipFill>
        <p:spPr>
          <a:xfrm>
            <a:off x="0" y="2859400"/>
            <a:ext cx="3755500" cy="2284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6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Merge</a:t>
            </a:r>
            <a:endParaRPr/>
          </a:p>
        </p:txBody>
      </p:sp>
      <p:sp>
        <p:nvSpPr>
          <p:cNvPr id="324" name="Google Shape;324;p6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This functions merges two containers together</a:t>
            </a:r>
            <a:endParaRPr/>
          </a:p>
          <a:p>
            <a:pPr indent="-342900" lvl="0" marL="457200" rtl="0" algn="l">
              <a:spcBef>
                <a:spcPts val="0"/>
              </a:spcBef>
              <a:spcAft>
                <a:spcPts val="0"/>
              </a:spcAft>
              <a:buSzPts val="1800"/>
              <a:buChar char="●"/>
            </a:pPr>
            <a:r>
              <a:rPr lang="en"/>
              <a:t>Takes 4 parameters</a:t>
            </a:r>
            <a:endParaRPr/>
          </a:p>
          <a:p>
            <a:pPr indent="-342900" lvl="0" marL="457200" rtl="0" algn="l">
              <a:spcBef>
                <a:spcPts val="0"/>
              </a:spcBef>
              <a:spcAft>
                <a:spcPts val="0"/>
              </a:spcAft>
              <a:buSzPts val="1800"/>
              <a:buChar char="●"/>
            </a:pPr>
            <a:r>
              <a:rPr lang="en"/>
              <a:t>First the beginning of the first container</a:t>
            </a:r>
            <a:endParaRPr/>
          </a:p>
          <a:p>
            <a:pPr indent="-342900" lvl="0" marL="457200" rtl="0" algn="l">
              <a:spcBef>
                <a:spcPts val="0"/>
              </a:spcBef>
              <a:spcAft>
                <a:spcPts val="0"/>
              </a:spcAft>
              <a:buSzPts val="1800"/>
              <a:buChar char="●"/>
            </a:pPr>
            <a:r>
              <a:rPr lang="en"/>
              <a:t>Second the end of the first container</a:t>
            </a:r>
            <a:endParaRPr/>
          </a:p>
          <a:p>
            <a:pPr indent="-342900" lvl="0" marL="457200" rtl="0" algn="l">
              <a:spcBef>
                <a:spcPts val="0"/>
              </a:spcBef>
              <a:spcAft>
                <a:spcPts val="0"/>
              </a:spcAft>
              <a:buSzPts val="1800"/>
              <a:buChar char="●"/>
            </a:pPr>
            <a:r>
              <a:rPr lang="en"/>
              <a:t>Third the beginning of the second container</a:t>
            </a:r>
            <a:endParaRPr/>
          </a:p>
          <a:p>
            <a:pPr indent="-342900" lvl="0" marL="457200" rtl="0" algn="l">
              <a:spcBef>
                <a:spcPts val="0"/>
              </a:spcBef>
              <a:spcAft>
                <a:spcPts val="0"/>
              </a:spcAft>
              <a:buSzPts val="1800"/>
              <a:buChar char="●"/>
            </a:pPr>
            <a:r>
              <a:rPr lang="en"/>
              <a:t>Fourth the end of the second container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61"/>
          <p:cNvSpPr txBox="1"/>
          <p:nvPr>
            <p:ph type="title"/>
          </p:nvPr>
        </p:nvSpPr>
        <p:spPr>
          <a:xfrm>
            <a:off x="343575" y="5248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t>
            </a:r>
            <a:endParaRPr/>
          </a:p>
        </p:txBody>
      </p:sp>
      <p:pic>
        <p:nvPicPr>
          <p:cNvPr id="330" name="Google Shape;330;p61"/>
          <p:cNvPicPr preferRelativeResize="0"/>
          <p:nvPr/>
        </p:nvPicPr>
        <p:blipFill>
          <a:blip r:embed="rId3">
            <a:alphaModFix/>
          </a:blip>
          <a:stretch>
            <a:fillRect/>
          </a:stretch>
        </p:blipFill>
        <p:spPr>
          <a:xfrm>
            <a:off x="4236700" y="0"/>
            <a:ext cx="4863800" cy="5143500"/>
          </a:xfrm>
          <a:prstGeom prst="rect">
            <a:avLst/>
          </a:prstGeom>
          <a:noFill/>
          <a:ln>
            <a:noFill/>
          </a:ln>
        </p:spPr>
      </p:pic>
      <p:pic>
        <p:nvPicPr>
          <p:cNvPr id="331" name="Google Shape;331;p61"/>
          <p:cNvPicPr preferRelativeResize="0"/>
          <p:nvPr/>
        </p:nvPicPr>
        <p:blipFill>
          <a:blip r:embed="rId4">
            <a:alphaModFix/>
          </a:blip>
          <a:stretch>
            <a:fillRect/>
          </a:stretch>
        </p:blipFill>
        <p:spPr>
          <a:xfrm>
            <a:off x="0" y="3352851"/>
            <a:ext cx="4236700" cy="17906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6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make_heap</a:t>
            </a:r>
            <a:endParaRPr/>
          </a:p>
        </p:txBody>
      </p:sp>
      <p:sp>
        <p:nvSpPr>
          <p:cNvPr id="337" name="Google Shape;337;p62"/>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Transforms a container/sequence into a heap, which is a data structure that points to its </a:t>
            </a:r>
            <a:r>
              <a:rPr lang="en"/>
              <a:t>highest</a:t>
            </a:r>
            <a:r>
              <a:rPr lang="en"/>
              <a:t>(or lowest) element to make its access time O(1)</a:t>
            </a:r>
            <a:endParaRPr/>
          </a:p>
          <a:p>
            <a:pPr indent="-342900" lvl="0" marL="457200" rtl="0" algn="l">
              <a:spcBef>
                <a:spcPts val="0"/>
              </a:spcBef>
              <a:spcAft>
                <a:spcPts val="0"/>
              </a:spcAft>
              <a:buSzPts val="1800"/>
              <a:buChar char="●"/>
            </a:pPr>
            <a:r>
              <a:rPr lang="en"/>
              <a:t>Takes 2 parameters</a:t>
            </a:r>
            <a:endParaRPr/>
          </a:p>
          <a:p>
            <a:pPr indent="-342900" lvl="0" marL="457200" rtl="0" algn="l">
              <a:spcBef>
                <a:spcPts val="0"/>
              </a:spcBef>
              <a:spcAft>
                <a:spcPts val="0"/>
              </a:spcAft>
              <a:buSzPts val="1800"/>
              <a:buChar char="●"/>
            </a:pPr>
            <a:r>
              <a:rPr lang="en"/>
              <a:t>First beginning of the container</a:t>
            </a:r>
            <a:endParaRPr/>
          </a:p>
          <a:p>
            <a:pPr indent="-342900" lvl="0" marL="457200" rtl="0" algn="l">
              <a:spcBef>
                <a:spcPts val="0"/>
              </a:spcBef>
              <a:spcAft>
                <a:spcPts val="0"/>
              </a:spcAft>
              <a:buSzPts val="1800"/>
              <a:buChar char="●"/>
            </a:pPr>
            <a:r>
              <a:rPr lang="en"/>
              <a:t>Second the end of the container</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6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t>
            </a:r>
            <a:endParaRPr/>
          </a:p>
        </p:txBody>
      </p:sp>
      <p:pic>
        <p:nvPicPr>
          <p:cNvPr id="343" name="Google Shape;343;p63"/>
          <p:cNvPicPr preferRelativeResize="0"/>
          <p:nvPr/>
        </p:nvPicPr>
        <p:blipFill>
          <a:blip r:embed="rId3">
            <a:alphaModFix/>
          </a:blip>
          <a:stretch>
            <a:fillRect/>
          </a:stretch>
        </p:blipFill>
        <p:spPr>
          <a:xfrm>
            <a:off x="4572000" y="0"/>
            <a:ext cx="4572000" cy="4572000"/>
          </a:xfrm>
          <a:prstGeom prst="rect">
            <a:avLst/>
          </a:prstGeom>
          <a:noFill/>
          <a:ln>
            <a:noFill/>
          </a:ln>
        </p:spPr>
      </p:pic>
      <p:pic>
        <p:nvPicPr>
          <p:cNvPr id="344" name="Google Shape;344;p63"/>
          <p:cNvPicPr preferRelativeResize="0"/>
          <p:nvPr/>
        </p:nvPicPr>
        <p:blipFill>
          <a:blip r:embed="rId4">
            <a:alphaModFix/>
          </a:blip>
          <a:stretch>
            <a:fillRect/>
          </a:stretch>
        </p:blipFill>
        <p:spPr>
          <a:xfrm>
            <a:off x="0" y="3512800"/>
            <a:ext cx="4572000" cy="125155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6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Search</a:t>
            </a:r>
            <a:endParaRPr/>
          </a:p>
        </p:txBody>
      </p:sp>
      <p:sp>
        <p:nvSpPr>
          <p:cNvPr id="350" name="Google Shape;350;p64"/>
          <p:cNvSpPr txBox="1"/>
          <p:nvPr>
            <p:ph idx="1" type="body"/>
          </p:nvPr>
        </p:nvSpPr>
        <p:spPr>
          <a:xfrm>
            <a:off x="471900" y="1919075"/>
            <a:ext cx="8222100" cy="3153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Searches the given sequence for an occurrence of the second given sequence</a:t>
            </a:r>
            <a:endParaRPr/>
          </a:p>
          <a:p>
            <a:pPr indent="-342900" lvl="0" marL="457200" rtl="0" algn="l">
              <a:spcBef>
                <a:spcPts val="0"/>
              </a:spcBef>
              <a:spcAft>
                <a:spcPts val="0"/>
              </a:spcAft>
              <a:buSzPts val="1800"/>
              <a:buChar char="●"/>
            </a:pPr>
            <a:r>
              <a:rPr lang="en"/>
              <a:t>Takes 4 parameters</a:t>
            </a:r>
            <a:endParaRPr/>
          </a:p>
          <a:p>
            <a:pPr indent="-342900" lvl="0" marL="457200" rtl="0" algn="l">
              <a:spcBef>
                <a:spcPts val="0"/>
              </a:spcBef>
              <a:spcAft>
                <a:spcPts val="0"/>
              </a:spcAft>
              <a:buSzPts val="1800"/>
              <a:buChar char="●"/>
            </a:pPr>
            <a:r>
              <a:rPr lang="en"/>
              <a:t>First beginning of the first sequence</a:t>
            </a:r>
            <a:endParaRPr/>
          </a:p>
          <a:p>
            <a:pPr indent="-342900" lvl="0" marL="457200" rtl="0" algn="l">
              <a:spcBef>
                <a:spcPts val="0"/>
              </a:spcBef>
              <a:spcAft>
                <a:spcPts val="0"/>
              </a:spcAft>
              <a:buSzPts val="1800"/>
              <a:buChar char="●"/>
            </a:pPr>
            <a:r>
              <a:rPr lang="en"/>
              <a:t>Second end of the first sequence</a:t>
            </a:r>
            <a:endParaRPr/>
          </a:p>
          <a:p>
            <a:pPr indent="-342900" lvl="0" marL="457200" rtl="0" algn="l">
              <a:spcBef>
                <a:spcPts val="0"/>
              </a:spcBef>
              <a:spcAft>
                <a:spcPts val="0"/>
              </a:spcAft>
              <a:buSzPts val="1800"/>
              <a:buChar char="●"/>
            </a:pPr>
            <a:r>
              <a:rPr lang="en"/>
              <a:t>Third beginning of the second sequence</a:t>
            </a:r>
            <a:endParaRPr/>
          </a:p>
          <a:p>
            <a:pPr indent="-342900" lvl="0" marL="457200" rtl="0" algn="l">
              <a:spcBef>
                <a:spcPts val="0"/>
              </a:spcBef>
              <a:spcAft>
                <a:spcPts val="0"/>
              </a:spcAft>
              <a:buSzPts val="1800"/>
              <a:buChar char="●"/>
            </a:pPr>
            <a:r>
              <a:rPr lang="en"/>
              <a:t>Fourth end of the second sequence</a:t>
            </a:r>
            <a:endParaRPr/>
          </a:p>
          <a:p>
            <a:pPr indent="-342900" lvl="0" marL="457200" rtl="0" algn="l">
              <a:spcBef>
                <a:spcPts val="0"/>
              </a:spcBef>
              <a:spcAft>
                <a:spcPts val="0"/>
              </a:spcAft>
              <a:buSzPts val="1800"/>
              <a:buChar char="●"/>
            </a:pPr>
            <a:r>
              <a:rPr lang="en"/>
              <a:t>Returns an iterator of the first occurrence of the second sequence within the first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6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t>
            </a:r>
            <a:endParaRPr/>
          </a:p>
        </p:txBody>
      </p:sp>
      <p:pic>
        <p:nvPicPr>
          <p:cNvPr id="356" name="Google Shape;356;p65"/>
          <p:cNvPicPr preferRelativeResize="0"/>
          <p:nvPr/>
        </p:nvPicPr>
        <p:blipFill>
          <a:blip r:embed="rId3">
            <a:alphaModFix/>
          </a:blip>
          <a:stretch>
            <a:fillRect/>
          </a:stretch>
        </p:blipFill>
        <p:spPr>
          <a:xfrm>
            <a:off x="4472972" y="0"/>
            <a:ext cx="4671028" cy="5143500"/>
          </a:xfrm>
          <a:prstGeom prst="rect">
            <a:avLst/>
          </a:prstGeom>
          <a:noFill/>
          <a:ln>
            <a:noFill/>
          </a:ln>
        </p:spPr>
      </p:pic>
      <p:pic>
        <p:nvPicPr>
          <p:cNvPr id="357" name="Google Shape;357;p65"/>
          <p:cNvPicPr preferRelativeResize="0"/>
          <p:nvPr/>
        </p:nvPicPr>
        <p:blipFill>
          <a:blip r:embed="rId4">
            <a:alphaModFix/>
          </a:blip>
          <a:stretch>
            <a:fillRect/>
          </a:stretch>
        </p:blipFill>
        <p:spPr>
          <a:xfrm>
            <a:off x="0" y="3785300"/>
            <a:ext cx="4472975" cy="135819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Equal</a:t>
            </a:r>
            <a:endParaRPr/>
          </a:p>
        </p:txBody>
      </p:sp>
      <p:sp>
        <p:nvSpPr>
          <p:cNvPr id="363" name="Google Shape;363;p66"/>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Compares elements of a sequence within a range to another sequence </a:t>
            </a:r>
            <a:endParaRPr/>
          </a:p>
          <a:p>
            <a:pPr indent="-342900" lvl="0" marL="457200" rtl="0" algn="l">
              <a:spcBef>
                <a:spcPts val="0"/>
              </a:spcBef>
              <a:spcAft>
                <a:spcPts val="0"/>
              </a:spcAft>
              <a:buSzPts val="1800"/>
              <a:buChar char="●"/>
            </a:pPr>
            <a:r>
              <a:rPr lang="en"/>
              <a:t>Takes 3 parameters</a:t>
            </a:r>
            <a:endParaRPr/>
          </a:p>
          <a:p>
            <a:pPr indent="-342900" lvl="0" marL="457200" rtl="0" algn="l">
              <a:spcBef>
                <a:spcPts val="0"/>
              </a:spcBef>
              <a:spcAft>
                <a:spcPts val="0"/>
              </a:spcAft>
              <a:buSzPts val="1800"/>
              <a:buChar char="●"/>
            </a:pPr>
            <a:r>
              <a:rPr lang="en"/>
              <a:t>First parameter is the first position of the first sequence</a:t>
            </a:r>
            <a:endParaRPr/>
          </a:p>
          <a:p>
            <a:pPr indent="-342900" lvl="0" marL="457200" rtl="0" algn="l">
              <a:spcBef>
                <a:spcPts val="0"/>
              </a:spcBef>
              <a:spcAft>
                <a:spcPts val="0"/>
              </a:spcAft>
              <a:buSzPts val="1800"/>
              <a:buChar char="●"/>
            </a:pPr>
            <a:r>
              <a:rPr lang="en"/>
              <a:t>Second parameter is the last position of the first sequence</a:t>
            </a:r>
            <a:endParaRPr/>
          </a:p>
          <a:p>
            <a:pPr indent="-342900" lvl="0" marL="457200" rtl="0" algn="l">
              <a:spcBef>
                <a:spcPts val="0"/>
              </a:spcBef>
              <a:spcAft>
                <a:spcPts val="0"/>
              </a:spcAft>
              <a:buSzPts val="1800"/>
              <a:buChar char="●"/>
            </a:pPr>
            <a:r>
              <a:rPr lang="en"/>
              <a:t>Third parameter is the first position of the second sequence</a:t>
            </a:r>
            <a:endParaRPr/>
          </a:p>
          <a:p>
            <a:pPr indent="-342900" lvl="0" marL="457200" rtl="0" algn="l">
              <a:spcBef>
                <a:spcPts val="0"/>
              </a:spcBef>
              <a:spcAft>
                <a:spcPts val="0"/>
              </a:spcAft>
              <a:buSzPts val="1800"/>
              <a:buChar char="●"/>
            </a:pPr>
            <a:r>
              <a:rPr lang="en"/>
              <a:t>Returns a boolean value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Why use STL?</a:t>
            </a:r>
            <a:endParaRPr/>
          </a:p>
        </p:txBody>
      </p:sp>
      <p:sp>
        <p:nvSpPr>
          <p:cNvPr id="139" name="Google Shape;139;p31"/>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000000"/>
              </a:buClr>
              <a:buSzPts val="1600"/>
              <a:buChar char="➔"/>
            </a:pPr>
            <a:r>
              <a:rPr lang="en" sz="1600">
                <a:solidFill>
                  <a:srgbClr val="000000"/>
                </a:solidFill>
              </a:rPr>
              <a:t>Efficiency</a:t>
            </a:r>
            <a:endParaRPr sz="1600">
              <a:solidFill>
                <a:srgbClr val="000000"/>
              </a:solidFill>
            </a:endParaRPr>
          </a:p>
          <a:p>
            <a:pPr indent="-330200" lvl="0" marL="457200" rtl="0" algn="l">
              <a:lnSpc>
                <a:spcPct val="150000"/>
              </a:lnSpc>
              <a:spcBef>
                <a:spcPts val="0"/>
              </a:spcBef>
              <a:spcAft>
                <a:spcPts val="0"/>
              </a:spcAft>
              <a:buClr>
                <a:srgbClr val="000000"/>
              </a:buClr>
              <a:buSzPts val="1600"/>
              <a:buChar char="➔"/>
            </a:pPr>
            <a:r>
              <a:rPr lang="en" sz="1600">
                <a:solidFill>
                  <a:srgbClr val="000000"/>
                </a:solidFill>
              </a:rPr>
              <a:t>Reusable</a:t>
            </a:r>
            <a:endParaRPr sz="1600">
              <a:solidFill>
                <a:srgbClr val="000000"/>
              </a:solidFill>
            </a:endParaRPr>
          </a:p>
          <a:p>
            <a:pPr indent="-330200" lvl="0" marL="457200" rtl="0" algn="l">
              <a:lnSpc>
                <a:spcPct val="150000"/>
              </a:lnSpc>
              <a:spcBef>
                <a:spcPts val="0"/>
              </a:spcBef>
              <a:spcAft>
                <a:spcPts val="0"/>
              </a:spcAft>
              <a:buClr>
                <a:srgbClr val="000000"/>
              </a:buClr>
              <a:buSzPts val="1600"/>
              <a:buChar char="➔"/>
            </a:pPr>
            <a:r>
              <a:rPr lang="en" sz="1600">
                <a:solidFill>
                  <a:srgbClr val="000000"/>
                </a:solidFill>
              </a:rPr>
              <a:t>Flexible</a:t>
            </a:r>
            <a:endParaRPr sz="1600">
              <a:solidFill>
                <a:srgbClr val="000000"/>
              </a:solidFill>
            </a:endParaRPr>
          </a:p>
          <a:p>
            <a:pPr indent="-330200" lvl="0" marL="457200" rtl="0" algn="l">
              <a:lnSpc>
                <a:spcPct val="150000"/>
              </a:lnSpc>
              <a:spcBef>
                <a:spcPts val="0"/>
              </a:spcBef>
              <a:spcAft>
                <a:spcPts val="0"/>
              </a:spcAft>
              <a:buClr>
                <a:srgbClr val="000000"/>
              </a:buClr>
              <a:buSzPts val="1600"/>
              <a:buChar char="➔"/>
            </a:pPr>
            <a:r>
              <a:rPr lang="en" sz="1600">
                <a:solidFill>
                  <a:srgbClr val="000000"/>
                </a:solidFill>
              </a:rPr>
              <a:t>Big part of modern C++ programming.</a:t>
            </a:r>
            <a:endParaRPr sz="1600">
              <a:solidFill>
                <a:srgbClr val="000000"/>
              </a:solidFill>
            </a:endParaRPr>
          </a:p>
        </p:txBody>
      </p:sp>
      <p:sp>
        <p:nvSpPr>
          <p:cNvPr id="140" name="Google Shape;140;p31"/>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Allows programmers to not have to constantly re-create these things (vector, lists, etc.) themselves, and instead provides a common standard for all programmers to use which improves readability and writability of one’s program</a:t>
            </a:r>
            <a:endParaRPr sz="1600">
              <a:solidFill>
                <a:srgbClr val="000000"/>
              </a:solidFill>
            </a:endParaRPr>
          </a:p>
          <a:p>
            <a:pPr indent="0" lvl="0" marL="0" rtl="0" algn="l">
              <a:spcBef>
                <a:spcPts val="0"/>
              </a:spcBef>
              <a:spcAft>
                <a:spcPts val="1600"/>
              </a:spcAft>
              <a:buNone/>
            </a:pPr>
            <a:r>
              <a:t/>
            </a:r>
            <a:endParaRPr>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t>
            </a:r>
            <a:endParaRPr/>
          </a:p>
        </p:txBody>
      </p:sp>
      <p:pic>
        <p:nvPicPr>
          <p:cNvPr id="369" name="Google Shape;369;p67"/>
          <p:cNvPicPr preferRelativeResize="0"/>
          <p:nvPr/>
        </p:nvPicPr>
        <p:blipFill>
          <a:blip r:embed="rId3">
            <a:alphaModFix/>
          </a:blip>
          <a:stretch>
            <a:fillRect/>
          </a:stretch>
        </p:blipFill>
        <p:spPr>
          <a:xfrm>
            <a:off x="3514725" y="0"/>
            <a:ext cx="5629275" cy="5143500"/>
          </a:xfrm>
          <a:prstGeom prst="rect">
            <a:avLst/>
          </a:prstGeom>
          <a:noFill/>
          <a:ln>
            <a:noFill/>
          </a:ln>
        </p:spPr>
      </p:pic>
      <p:pic>
        <p:nvPicPr>
          <p:cNvPr id="370" name="Google Shape;370;p67"/>
          <p:cNvPicPr preferRelativeResize="0"/>
          <p:nvPr/>
        </p:nvPicPr>
        <p:blipFill>
          <a:blip r:embed="rId4">
            <a:alphaModFix/>
          </a:blip>
          <a:stretch>
            <a:fillRect/>
          </a:stretch>
        </p:blipFill>
        <p:spPr>
          <a:xfrm>
            <a:off x="0" y="4035675"/>
            <a:ext cx="3552825" cy="11134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Find</a:t>
            </a:r>
            <a:endParaRPr/>
          </a:p>
        </p:txBody>
      </p:sp>
      <p:sp>
        <p:nvSpPr>
          <p:cNvPr id="376" name="Google Shape;376;p6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Searches for a given element within a specific range</a:t>
            </a:r>
            <a:endParaRPr/>
          </a:p>
          <a:p>
            <a:pPr indent="-342900" lvl="0" marL="457200" rtl="0" algn="l">
              <a:spcBef>
                <a:spcPts val="0"/>
              </a:spcBef>
              <a:spcAft>
                <a:spcPts val="0"/>
              </a:spcAft>
              <a:buSzPts val="1800"/>
              <a:buChar char="●"/>
            </a:pPr>
            <a:r>
              <a:rPr lang="en"/>
              <a:t>Takes 3 parameters</a:t>
            </a:r>
            <a:endParaRPr/>
          </a:p>
          <a:p>
            <a:pPr indent="-342900" lvl="0" marL="457200" rtl="0" algn="l">
              <a:spcBef>
                <a:spcPts val="0"/>
              </a:spcBef>
              <a:spcAft>
                <a:spcPts val="0"/>
              </a:spcAft>
              <a:buSzPts val="1800"/>
              <a:buChar char="●"/>
            </a:pPr>
            <a:r>
              <a:rPr lang="en"/>
              <a:t>First parameter: starting position of the sequence</a:t>
            </a:r>
            <a:endParaRPr/>
          </a:p>
          <a:p>
            <a:pPr indent="-342900" lvl="0" marL="457200" rtl="0" algn="l">
              <a:spcBef>
                <a:spcPts val="0"/>
              </a:spcBef>
              <a:spcAft>
                <a:spcPts val="0"/>
              </a:spcAft>
              <a:buSzPts val="1800"/>
              <a:buChar char="●"/>
            </a:pPr>
            <a:r>
              <a:rPr lang="en"/>
              <a:t>Second parameter: final position of the sequence</a:t>
            </a:r>
            <a:endParaRPr/>
          </a:p>
          <a:p>
            <a:pPr indent="-342900" lvl="0" marL="457200" rtl="0" algn="l">
              <a:spcBef>
                <a:spcPts val="0"/>
              </a:spcBef>
              <a:spcAft>
                <a:spcPts val="0"/>
              </a:spcAft>
              <a:buSzPts val="1800"/>
              <a:buChar char="●"/>
            </a:pPr>
            <a:r>
              <a:rPr lang="en"/>
              <a:t>Third parameter: the value that we are trying to find</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6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t>
            </a:r>
            <a:endParaRPr/>
          </a:p>
        </p:txBody>
      </p:sp>
      <p:pic>
        <p:nvPicPr>
          <p:cNvPr id="382" name="Google Shape;382;p69"/>
          <p:cNvPicPr preferRelativeResize="0"/>
          <p:nvPr/>
        </p:nvPicPr>
        <p:blipFill>
          <a:blip r:embed="rId3">
            <a:alphaModFix/>
          </a:blip>
          <a:stretch>
            <a:fillRect/>
          </a:stretch>
        </p:blipFill>
        <p:spPr>
          <a:xfrm>
            <a:off x="5637525" y="0"/>
            <a:ext cx="3506475" cy="5092174"/>
          </a:xfrm>
          <a:prstGeom prst="rect">
            <a:avLst/>
          </a:prstGeom>
          <a:noFill/>
          <a:ln>
            <a:noFill/>
          </a:ln>
        </p:spPr>
      </p:pic>
      <p:pic>
        <p:nvPicPr>
          <p:cNvPr id="383" name="Google Shape;383;p69"/>
          <p:cNvPicPr preferRelativeResize="0"/>
          <p:nvPr/>
        </p:nvPicPr>
        <p:blipFill>
          <a:blip r:embed="rId4">
            <a:alphaModFix/>
          </a:blip>
          <a:stretch>
            <a:fillRect/>
          </a:stretch>
        </p:blipFill>
        <p:spPr>
          <a:xfrm>
            <a:off x="0" y="3874250"/>
            <a:ext cx="5536025" cy="12179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7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for_each</a:t>
            </a:r>
            <a:endParaRPr/>
          </a:p>
        </p:txBody>
      </p:sp>
      <p:sp>
        <p:nvSpPr>
          <p:cNvPr id="389" name="Google Shape;389;p7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Accepts a function and iterates through each instance of the given sequence and applies the function to each element</a:t>
            </a:r>
            <a:endParaRPr/>
          </a:p>
          <a:p>
            <a:pPr indent="-342900" lvl="0" marL="457200" rtl="0" algn="l">
              <a:spcBef>
                <a:spcPts val="0"/>
              </a:spcBef>
              <a:spcAft>
                <a:spcPts val="0"/>
              </a:spcAft>
              <a:buSzPts val="1800"/>
              <a:buChar char="●"/>
            </a:pPr>
            <a:r>
              <a:rPr lang="en"/>
              <a:t>Takes 3 parameters</a:t>
            </a:r>
            <a:endParaRPr/>
          </a:p>
          <a:p>
            <a:pPr indent="-342900" lvl="0" marL="457200" rtl="0" algn="l">
              <a:spcBef>
                <a:spcPts val="0"/>
              </a:spcBef>
              <a:spcAft>
                <a:spcPts val="0"/>
              </a:spcAft>
              <a:buSzPts val="1800"/>
              <a:buChar char="●"/>
            </a:pPr>
            <a:r>
              <a:rPr lang="en"/>
              <a:t>First parameter: beginning of the sequence</a:t>
            </a:r>
            <a:endParaRPr/>
          </a:p>
          <a:p>
            <a:pPr indent="-342900" lvl="0" marL="457200" rtl="0" algn="l">
              <a:spcBef>
                <a:spcPts val="0"/>
              </a:spcBef>
              <a:spcAft>
                <a:spcPts val="0"/>
              </a:spcAft>
              <a:buSzPts val="1800"/>
              <a:buChar char="●"/>
            </a:pPr>
            <a:r>
              <a:rPr lang="en"/>
              <a:t>Second parameter: end of the sequence</a:t>
            </a:r>
            <a:endParaRPr/>
          </a:p>
          <a:p>
            <a:pPr indent="-342900" lvl="0" marL="457200" rtl="0" algn="l">
              <a:spcBef>
                <a:spcPts val="0"/>
              </a:spcBef>
              <a:spcAft>
                <a:spcPts val="0"/>
              </a:spcAft>
              <a:buSzPts val="1800"/>
              <a:buChar char="●"/>
            </a:pPr>
            <a:r>
              <a:rPr lang="en"/>
              <a:t>Third parameter: the given functions that gets applied to each element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71"/>
          <p:cNvSpPr txBox="1"/>
          <p:nvPr>
            <p:ph type="title"/>
          </p:nvPr>
        </p:nvSpPr>
        <p:spPr>
          <a:xfrm>
            <a:off x="0" y="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t>
            </a:r>
            <a:endParaRPr/>
          </a:p>
        </p:txBody>
      </p:sp>
      <p:pic>
        <p:nvPicPr>
          <p:cNvPr id="395" name="Google Shape;395;p71"/>
          <p:cNvPicPr preferRelativeResize="0"/>
          <p:nvPr/>
        </p:nvPicPr>
        <p:blipFill>
          <a:blip r:embed="rId3">
            <a:alphaModFix/>
          </a:blip>
          <a:stretch>
            <a:fillRect/>
          </a:stretch>
        </p:blipFill>
        <p:spPr>
          <a:xfrm>
            <a:off x="1726675" y="-55325"/>
            <a:ext cx="3362325" cy="5143501"/>
          </a:xfrm>
          <a:prstGeom prst="rect">
            <a:avLst/>
          </a:prstGeom>
          <a:noFill/>
          <a:ln>
            <a:noFill/>
          </a:ln>
        </p:spPr>
      </p:pic>
      <p:pic>
        <p:nvPicPr>
          <p:cNvPr id="396" name="Google Shape;396;p71"/>
          <p:cNvPicPr preferRelativeResize="0"/>
          <p:nvPr/>
        </p:nvPicPr>
        <p:blipFill>
          <a:blip r:embed="rId4">
            <a:alphaModFix/>
          </a:blip>
          <a:stretch>
            <a:fillRect/>
          </a:stretch>
        </p:blipFill>
        <p:spPr>
          <a:xfrm>
            <a:off x="5232550" y="-55325"/>
            <a:ext cx="3911450" cy="48595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7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OutPut</a:t>
            </a:r>
            <a:endParaRPr/>
          </a:p>
        </p:txBody>
      </p:sp>
      <p:pic>
        <p:nvPicPr>
          <p:cNvPr id="402" name="Google Shape;402;p72"/>
          <p:cNvPicPr preferRelativeResize="0"/>
          <p:nvPr/>
        </p:nvPicPr>
        <p:blipFill>
          <a:blip r:embed="rId3">
            <a:alphaModFix/>
          </a:blip>
          <a:stretch>
            <a:fillRect/>
          </a:stretch>
        </p:blipFill>
        <p:spPr>
          <a:xfrm>
            <a:off x="1430275" y="1678850"/>
            <a:ext cx="6805350" cy="24209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7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all_of</a:t>
            </a:r>
            <a:endParaRPr/>
          </a:p>
        </p:txBody>
      </p:sp>
      <p:sp>
        <p:nvSpPr>
          <p:cNvPr id="408" name="Google Shape;408;p7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Checks for a given property of every element within the given range</a:t>
            </a:r>
            <a:endParaRPr/>
          </a:p>
          <a:p>
            <a:pPr indent="-342900" lvl="0" marL="457200" rtl="0" algn="l">
              <a:spcBef>
                <a:spcPts val="0"/>
              </a:spcBef>
              <a:spcAft>
                <a:spcPts val="0"/>
              </a:spcAft>
              <a:buSzPts val="1800"/>
              <a:buChar char="●"/>
            </a:pPr>
            <a:r>
              <a:rPr lang="en"/>
              <a:t>Takes</a:t>
            </a:r>
            <a:r>
              <a:rPr lang="en"/>
              <a:t> 3 parameter</a:t>
            </a:r>
            <a:endParaRPr/>
          </a:p>
          <a:p>
            <a:pPr indent="-342900" lvl="0" marL="457200" rtl="0" algn="l">
              <a:spcBef>
                <a:spcPts val="0"/>
              </a:spcBef>
              <a:spcAft>
                <a:spcPts val="0"/>
              </a:spcAft>
              <a:buSzPts val="1800"/>
              <a:buChar char="●"/>
            </a:pPr>
            <a:r>
              <a:rPr lang="en"/>
              <a:t>First parameter: beginning of the sequence</a:t>
            </a:r>
            <a:endParaRPr/>
          </a:p>
          <a:p>
            <a:pPr indent="-342900" lvl="0" marL="457200" rtl="0" algn="l">
              <a:spcBef>
                <a:spcPts val="0"/>
              </a:spcBef>
              <a:spcAft>
                <a:spcPts val="0"/>
              </a:spcAft>
              <a:buSzPts val="1800"/>
              <a:buChar char="●"/>
            </a:pPr>
            <a:r>
              <a:rPr lang="en"/>
              <a:t>Second parameter: end of the sequence </a:t>
            </a:r>
            <a:endParaRPr/>
          </a:p>
          <a:p>
            <a:pPr indent="-342900" lvl="0" marL="457200" rtl="0" algn="l">
              <a:spcBef>
                <a:spcPts val="0"/>
              </a:spcBef>
              <a:spcAft>
                <a:spcPts val="0"/>
              </a:spcAft>
              <a:buSzPts val="1800"/>
              <a:buChar char="●"/>
            </a:pPr>
            <a:r>
              <a:rPr lang="en"/>
              <a:t>Third parameter: A unary predicate function that accepts an element and returns a bool</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7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a:t>
            </a:r>
            <a:endParaRPr/>
          </a:p>
        </p:txBody>
      </p:sp>
      <p:pic>
        <p:nvPicPr>
          <p:cNvPr id="414" name="Google Shape;414;p74"/>
          <p:cNvPicPr preferRelativeResize="0"/>
          <p:nvPr/>
        </p:nvPicPr>
        <p:blipFill>
          <a:blip r:embed="rId3">
            <a:alphaModFix/>
          </a:blip>
          <a:stretch>
            <a:fillRect/>
          </a:stretch>
        </p:blipFill>
        <p:spPr>
          <a:xfrm>
            <a:off x="2670825" y="601525"/>
            <a:ext cx="6473175" cy="3348600"/>
          </a:xfrm>
          <a:prstGeom prst="rect">
            <a:avLst/>
          </a:prstGeom>
          <a:noFill/>
          <a:ln>
            <a:noFill/>
          </a:ln>
        </p:spPr>
      </p:pic>
      <p:pic>
        <p:nvPicPr>
          <p:cNvPr id="415" name="Google Shape;415;p74"/>
          <p:cNvPicPr preferRelativeResize="0"/>
          <p:nvPr/>
        </p:nvPicPr>
        <p:blipFill>
          <a:blip r:embed="rId4">
            <a:alphaModFix/>
          </a:blip>
          <a:stretch>
            <a:fillRect/>
          </a:stretch>
        </p:blipFill>
        <p:spPr>
          <a:xfrm>
            <a:off x="2670825" y="3950125"/>
            <a:ext cx="2670873" cy="11933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75"/>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Containers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76"/>
          <p:cNvSpPr txBox="1"/>
          <p:nvPr>
            <p:ph type="title"/>
          </p:nvPr>
        </p:nvSpPr>
        <p:spPr>
          <a:xfrm>
            <a:off x="265500" y="395375"/>
            <a:ext cx="4045200" cy="63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t>What is a Container?</a:t>
            </a:r>
            <a:endParaRPr sz="3200"/>
          </a:p>
        </p:txBody>
      </p:sp>
      <p:sp>
        <p:nvSpPr>
          <p:cNvPr id="426" name="Google Shape;426;p76"/>
          <p:cNvSpPr txBox="1"/>
          <p:nvPr>
            <p:ph idx="2" type="body"/>
          </p:nvPr>
        </p:nvSpPr>
        <p:spPr>
          <a:xfrm>
            <a:off x="4835400" y="1190750"/>
            <a:ext cx="3941100" cy="3746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vector</a:t>
            </a:r>
            <a:endParaRPr/>
          </a:p>
          <a:p>
            <a:pPr indent="-342900" lvl="0" marL="457200" rtl="0" algn="l">
              <a:lnSpc>
                <a:spcPct val="115000"/>
              </a:lnSpc>
              <a:spcBef>
                <a:spcPts val="0"/>
              </a:spcBef>
              <a:spcAft>
                <a:spcPts val="0"/>
              </a:spcAft>
              <a:buSzPts val="1800"/>
              <a:buChar char="●"/>
            </a:pPr>
            <a:r>
              <a:rPr lang="en"/>
              <a:t>array</a:t>
            </a:r>
            <a:endParaRPr/>
          </a:p>
          <a:p>
            <a:pPr indent="-342900" lvl="0" marL="457200" rtl="0" algn="l">
              <a:lnSpc>
                <a:spcPct val="115000"/>
              </a:lnSpc>
              <a:spcBef>
                <a:spcPts val="0"/>
              </a:spcBef>
              <a:spcAft>
                <a:spcPts val="0"/>
              </a:spcAft>
              <a:buSzPts val="1800"/>
              <a:buChar char="●"/>
            </a:pPr>
            <a:r>
              <a:rPr lang="en"/>
              <a:t>list</a:t>
            </a:r>
            <a:endParaRPr/>
          </a:p>
          <a:p>
            <a:pPr indent="-342900" lvl="0" marL="457200" rtl="0" algn="l">
              <a:lnSpc>
                <a:spcPct val="115000"/>
              </a:lnSpc>
              <a:spcBef>
                <a:spcPts val="0"/>
              </a:spcBef>
              <a:spcAft>
                <a:spcPts val="0"/>
              </a:spcAft>
              <a:buSzPts val="1800"/>
              <a:buChar char="●"/>
            </a:pPr>
            <a:r>
              <a:rPr lang="en"/>
              <a:t>forward_list</a:t>
            </a:r>
            <a:endParaRPr/>
          </a:p>
          <a:p>
            <a:pPr indent="-342900" lvl="0" marL="457200" rtl="0" algn="l">
              <a:lnSpc>
                <a:spcPct val="115000"/>
              </a:lnSpc>
              <a:spcBef>
                <a:spcPts val="0"/>
              </a:spcBef>
              <a:spcAft>
                <a:spcPts val="0"/>
              </a:spcAft>
              <a:buSzPts val="1800"/>
              <a:buChar char="●"/>
            </a:pPr>
            <a:r>
              <a:rPr lang="en"/>
              <a:t>deque</a:t>
            </a:r>
            <a:endParaRPr/>
          </a:p>
          <a:p>
            <a:pPr indent="-342900" lvl="0" marL="457200" rtl="0" algn="l">
              <a:lnSpc>
                <a:spcPct val="115000"/>
              </a:lnSpc>
              <a:spcBef>
                <a:spcPts val="0"/>
              </a:spcBef>
              <a:spcAft>
                <a:spcPts val="0"/>
              </a:spcAft>
              <a:buSzPts val="1800"/>
              <a:buChar char="●"/>
            </a:pPr>
            <a:r>
              <a:rPr lang="en"/>
              <a:t>stack</a:t>
            </a:r>
            <a:endParaRPr/>
          </a:p>
          <a:p>
            <a:pPr indent="-342900" lvl="0" marL="457200" rtl="0" algn="l">
              <a:lnSpc>
                <a:spcPct val="115000"/>
              </a:lnSpc>
              <a:spcBef>
                <a:spcPts val="0"/>
              </a:spcBef>
              <a:spcAft>
                <a:spcPts val="0"/>
              </a:spcAft>
              <a:buSzPts val="1800"/>
              <a:buChar char="●"/>
            </a:pPr>
            <a:r>
              <a:rPr lang="en"/>
              <a:t>queue</a:t>
            </a:r>
            <a:endParaRPr/>
          </a:p>
          <a:p>
            <a:pPr indent="-342900" lvl="0" marL="457200" rtl="0" algn="l">
              <a:lnSpc>
                <a:spcPct val="115000"/>
              </a:lnSpc>
              <a:spcBef>
                <a:spcPts val="0"/>
              </a:spcBef>
              <a:spcAft>
                <a:spcPts val="0"/>
              </a:spcAft>
              <a:buSzPts val="1800"/>
              <a:buChar char="●"/>
            </a:pPr>
            <a:r>
              <a:rPr lang="en"/>
              <a:t>priority_queue</a:t>
            </a:r>
            <a:endParaRPr/>
          </a:p>
          <a:p>
            <a:pPr indent="-342900" lvl="0" marL="457200" rtl="0" algn="l">
              <a:lnSpc>
                <a:spcPct val="115000"/>
              </a:lnSpc>
              <a:spcBef>
                <a:spcPts val="0"/>
              </a:spcBef>
              <a:spcAft>
                <a:spcPts val="0"/>
              </a:spcAft>
              <a:buSzPts val="1800"/>
              <a:buChar char="●"/>
            </a:pPr>
            <a:r>
              <a:rPr lang="en"/>
              <a:t>set and unordered_set</a:t>
            </a:r>
            <a:endParaRPr/>
          </a:p>
          <a:p>
            <a:pPr indent="-342900" lvl="0" marL="457200" rtl="0" algn="l">
              <a:lnSpc>
                <a:spcPct val="115000"/>
              </a:lnSpc>
              <a:spcBef>
                <a:spcPts val="0"/>
              </a:spcBef>
              <a:spcAft>
                <a:spcPts val="0"/>
              </a:spcAft>
              <a:buSzPts val="1800"/>
              <a:buChar char="●"/>
            </a:pPr>
            <a:r>
              <a:rPr lang="en"/>
              <a:t>multiset and unordered_multiset</a:t>
            </a:r>
            <a:endParaRPr/>
          </a:p>
          <a:p>
            <a:pPr indent="-342900" lvl="0" marL="457200" rtl="0" algn="l">
              <a:lnSpc>
                <a:spcPct val="115000"/>
              </a:lnSpc>
              <a:spcBef>
                <a:spcPts val="0"/>
              </a:spcBef>
              <a:spcAft>
                <a:spcPts val="0"/>
              </a:spcAft>
              <a:buSzPts val="1800"/>
              <a:buChar char="●"/>
            </a:pPr>
            <a:r>
              <a:rPr lang="en"/>
              <a:t>map and unordered_map</a:t>
            </a:r>
            <a:endParaRPr/>
          </a:p>
          <a:p>
            <a:pPr indent="0" lvl="0" marL="0" rtl="0" algn="l">
              <a:lnSpc>
                <a:spcPct val="115000"/>
              </a:lnSpc>
              <a:spcBef>
                <a:spcPts val="1600"/>
              </a:spcBef>
              <a:spcAft>
                <a:spcPts val="1600"/>
              </a:spcAft>
              <a:buNone/>
            </a:pPr>
            <a:r>
              <a:t/>
            </a:r>
            <a:endParaRPr/>
          </a:p>
        </p:txBody>
      </p:sp>
      <p:sp>
        <p:nvSpPr>
          <p:cNvPr id="427" name="Google Shape;427;p76"/>
          <p:cNvSpPr txBox="1"/>
          <p:nvPr>
            <p:ph idx="2" type="body"/>
          </p:nvPr>
        </p:nvSpPr>
        <p:spPr>
          <a:xfrm>
            <a:off x="369600" y="1190750"/>
            <a:ext cx="3837000" cy="3228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2"/>
                </a:solidFill>
              </a:rPr>
              <a:t>An object that stores a collection of other objects</a:t>
            </a:r>
            <a:endParaRPr>
              <a:solidFill>
                <a:schemeClr val="dk2"/>
              </a:solidFill>
            </a:endParaRPr>
          </a:p>
        </p:txBody>
      </p:sp>
      <p:sp>
        <p:nvSpPr>
          <p:cNvPr id="428" name="Google Shape;428;p76"/>
          <p:cNvSpPr txBox="1"/>
          <p:nvPr>
            <p:ph type="title"/>
          </p:nvPr>
        </p:nvSpPr>
        <p:spPr>
          <a:xfrm>
            <a:off x="4731300" y="395375"/>
            <a:ext cx="4045200" cy="63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solidFill>
                  <a:schemeClr val="lt1"/>
                </a:solidFill>
              </a:rPr>
              <a:t>STL Containers</a:t>
            </a:r>
            <a:endParaRPr sz="3200">
              <a:solidFill>
                <a:schemeClr val="lt1"/>
              </a:solidFill>
            </a:endParaRPr>
          </a:p>
        </p:txBody>
      </p:sp>
      <p:pic>
        <p:nvPicPr>
          <p:cNvPr id="429" name="Google Shape;429;p76" title="How-To: Curate and Store a Fabric Stash - Make:"/>
          <p:cNvPicPr preferRelativeResize="0"/>
          <p:nvPr/>
        </p:nvPicPr>
        <p:blipFill rotWithShape="1">
          <a:blip r:embed="rId3">
            <a:alphaModFix/>
          </a:blip>
          <a:srcRect b="0" l="0" r="50000" t="0"/>
          <a:stretch/>
        </p:blipFill>
        <p:spPr>
          <a:xfrm>
            <a:off x="923350" y="2118450"/>
            <a:ext cx="2729501" cy="2751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2"/>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Iterators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3" name="Shape 433"/>
        <p:cNvGrpSpPr/>
        <p:nvPr/>
      </p:nvGrpSpPr>
      <p:grpSpPr>
        <a:xfrm>
          <a:off x="0" y="0"/>
          <a:ext cx="0" cy="0"/>
          <a:chOff x="0" y="0"/>
          <a:chExt cx="0" cy="0"/>
        </a:xfrm>
      </p:grpSpPr>
      <p:sp>
        <p:nvSpPr>
          <p:cNvPr id="434" name="Google Shape;434;p77"/>
          <p:cNvSpPr txBox="1"/>
          <p:nvPr>
            <p:ph type="title"/>
          </p:nvPr>
        </p:nvSpPr>
        <p:spPr>
          <a:xfrm>
            <a:off x="226075" y="411400"/>
            <a:ext cx="2808000" cy="6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vector</a:t>
            </a:r>
            <a:endParaRPr/>
          </a:p>
        </p:txBody>
      </p:sp>
      <p:sp>
        <p:nvSpPr>
          <p:cNvPr id="435" name="Google Shape;435;p77"/>
          <p:cNvSpPr txBox="1"/>
          <p:nvPr>
            <p:ph idx="1" type="body"/>
          </p:nvPr>
        </p:nvSpPr>
        <p:spPr>
          <a:xfrm>
            <a:off x="226075" y="1311275"/>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An array with the ability to resize itself automatically when an element is inserted or deleted, with its storage being handled automatically by the container.</a:t>
            </a:r>
            <a:endParaRPr sz="1400"/>
          </a:p>
          <a:p>
            <a:pPr indent="0" lvl="0" marL="0" rtl="0" algn="l">
              <a:spcBef>
                <a:spcPts val="1600"/>
              </a:spcBef>
              <a:spcAft>
                <a:spcPts val="0"/>
              </a:spcAft>
              <a:buNone/>
            </a:pPr>
            <a:r>
              <a:rPr lang="en" sz="1400"/>
              <a:t>Data is commonly inserted at the end, which will be faster.  If insertion anywhere else is needed, it will be a bit slower.</a:t>
            </a:r>
            <a:endParaRPr sz="1400"/>
          </a:p>
          <a:p>
            <a:pPr indent="0" lvl="0" marL="0" rtl="0" algn="l">
              <a:spcBef>
                <a:spcPts val="1600"/>
              </a:spcBef>
              <a:spcAft>
                <a:spcPts val="1600"/>
              </a:spcAft>
              <a:buNone/>
            </a:pPr>
            <a:r>
              <a:rPr lang="en" sz="1400"/>
              <a:t>Can be made multidimensional.</a:t>
            </a:r>
            <a:endParaRPr sz="1400"/>
          </a:p>
        </p:txBody>
      </p:sp>
      <p:sp>
        <p:nvSpPr>
          <p:cNvPr id="436" name="Google Shape;436;p77"/>
          <p:cNvSpPr txBox="1"/>
          <p:nvPr>
            <p:ph idx="4294967295" type="body"/>
          </p:nvPr>
        </p:nvSpPr>
        <p:spPr>
          <a:xfrm>
            <a:off x="3728450" y="1260400"/>
            <a:ext cx="5176800" cy="366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rPr>
              <a:t>Dynamic Sizing:</a:t>
            </a:r>
            <a:endParaRPr b="1"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Automatically resizes when inserting and deleting</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rPr b="1" lang="en" sz="1600">
                <a:solidFill>
                  <a:srgbClr val="000000"/>
                </a:solidFill>
              </a:rPr>
              <a:t>Efficient Access:</a:t>
            </a:r>
            <a:endParaRPr b="1"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Elements are stored in contiguous memory locations, so access is in constant time</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rPr b="1" lang="en" sz="1600">
                <a:solidFill>
                  <a:srgbClr val="000000"/>
                </a:solidFill>
              </a:rPr>
              <a:t>Insertion and Deletion:</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as mentioned, inserting and deleting elements at the end is much faster than inserting and deleting anywhere else.</a:t>
            </a:r>
            <a:endParaRPr sz="1600">
              <a:solidFill>
                <a:srgbClr val="000000"/>
              </a:solidFill>
            </a:endParaRPr>
          </a:p>
        </p:txBody>
      </p:sp>
      <p:sp>
        <p:nvSpPr>
          <p:cNvPr id="437" name="Google Shape;437;p77"/>
          <p:cNvSpPr txBox="1"/>
          <p:nvPr>
            <p:ph type="title"/>
          </p:nvPr>
        </p:nvSpPr>
        <p:spPr>
          <a:xfrm>
            <a:off x="3728450" y="411400"/>
            <a:ext cx="5176800" cy="6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solidFill>
                  <a:srgbClr val="000000"/>
                </a:solidFill>
              </a:rPr>
              <a:t>Key Characteristics</a:t>
            </a:r>
            <a:endParaRPr sz="2300">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1" name="Shape 441"/>
        <p:cNvGrpSpPr/>
        <p:nvPr/>
      </p:nvGrpSpPr>
      <p:grpSpPr>
        <a:xfrm>
          <a:off x="0" y="0"/>
          <a:ext cx="0" cy="0"/>
          <a:chOff x="0" y="0"/>
          <a:chExt cx="0" cy="0"/>
        </a:xfrm>
      </p:grpSpPr>
      <p:sp>
        <p:nvSpPr>
          <p:cNvPr id="442" name="Google Shape;442;p7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Commonly Used Member-Functions</a:t>
            </a:r>
            <a:endParaRPr/>
          </a:p>
        </p:txBody>
      </p:sp>
      <p:sp>
        <p:nvSpPr>
          <p:cNvPr id="443" name="Google Shape;443;p78"/>
          <p:cNvSpPr txBox="1"/>
          <p:nvPr>
            <p:ph idx="1" type="body"/>
          </p:nvPr>
        </p:nvSpPr>
        <p:spPr>
          <a:xfrm>
            <a:off x="471900" y="1919075"/>
            <a:ext cx="8222100" cy="29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000000"/>
                </a:solidFill>
              </a:rPr>
              <a:t>begin()</a:t>
            </a:r>
            <a:r>
              <a:rPr lang="en" sz="1700">
                <a:solidFill>
                  <a:srgbClr val="000000"/>
                </a:solidFill>
              </a:rPr>
              <a:t> - returns an </a:t>
            </a:r>
            <a:r>
              <a:rPr lang="en" sz="1700">
                <a:solidFill>
                  <a:srgbClr val="000000"/>
                </a:solidFill>
              </a:rPr>
              <a:t>iterator</a:t>
            </a:r>
            <a:r>
              <a:rPr lang="en" sz="1700">
                <a:solidFill>
                  <a:srgbClr val="000000"/>
                </a:solidFill>
              </a:rPr>
              <a:t> to the first element</a:t>
            </a:r>
            <a:endParaRPr sz="1700">
              <a:solidFill>
                <a:srgbClr val="000000"/>
              </a:solidFill>
            </a:endParaRPr>
          </a:p>
          <a:p>
            <a:pPr indent="0" lvl="0" marL="0" rtl="0" algn="l">
              <a:spcBef>
                <a:spcPts val="0"/>
              </a:spcBef>
              <a:spcAft>
                <a:spcPts val="0"/>
              </a:spcAft>
              <a:buNone/>
            </a:pPr>
            <a:r>
              <a:rPr b="1" lang="en" sz="1700">
                <a:solidFill>
                  <a:srgbClr val="000000"/>
                </a:solidFill>
              </a:rPr>
              <a:t>end()</a:t>
            </a:r>
            <a:r>
              <a:rPr lang="en" sz="1700">
                <a:solidFill>
                  <a:srgbClr val="000000"/>
                </a:solidFill>
              </a:rPr>
              <a:t> - returns an iterator to the non-existing element following the last element</a:t>
            </a:r>
            <a:endParaRPr sz="1700">
              <a:solidFill>
                <a:srgbClr val="000000"/>
              </a:solidFill>
            </a:endParaRPr>
          </a:p>
          <a:p>
            <a:pPr indent="0" lvl="0" marL="0" rtl="0" algn="l">
              <a:spcBef>
                <a:spcPts val="0"/>
              </a:spcBef>
              <a:spcAft>
                <a:spcPts val="0"/>
              </a:spcAft>
              <a:buNone/>
            </a:pPr>
            <a:r>
              <a:rPr b="1" lang="en" sz="1700">
                <a:solidFill>
                  <a:srgbClr val="000000"/>
                </a:solidFill>
              </a:rPr>
              <a:t>push_back()</a:t>
            </a:r>
            <a:r>
              <a:rPr lang="en" sz="1700">
                <a:solidFill>
                  <a:srgbClr val="000000"/>
                </a:solidFill>
              </a:rPr>
              <a:t> - used to insert an item at the back of the vector</a:t>
            </a:r>
            <a:endParaRPr sz="1700">
              <a:solidFill>
                <a:srgbClr val="000000"/>
              </a:solidFill>
            </a:endParaRPr>
          </a:p>
          <a:p>
            <a:pPr indent="0" lvl="0" marL="0" rtl="0" algn="l">
              <a:spcBef>
                <a:spcPts val="0"/>
              </a:spcBef>
              <a:spcAft>
                <a:spcPts val="0"/>
              </a:spcAft>
              <a:buNone/>
            </a:pPr>
            <a:r>
              <a:rPr b="1" lang="en" sz="1700">
                <a:solidFill>
                  <a:srgbClr val="000000"/>
                </a:solidFill>
              </a:rPr>
              <a:t>p</a:t>
            </a:r>
            <a:r>
              <a:rPr b="1" lang="en" sz="1700">
                <a:solidFill>
                  <a:srgbClr val="000000"/>
                </a:solidFill>
              </a:rPr>
              <a:t>op_back()</a:t>
            </a:r>
            <a:r>
              <a:rPr lang="en" sz="1700">
                <a:solidFill>
                  <a:srgbClr val="000000"/>
                </a:solidFill>
              </a:rPr>
              <a:t> - used to delete an item at the back of the vector</a:t>
            </a:r>
            <a:endParaRPr sz="1700">
              <a:solidFill>
                <a:srgbClr val="000000"/>
              </a:solidFill>
            </a:endParaRPr>
          </a:p>
          <a:p>
            <a:pPr indent="0" lvl="0" marL="0" rtl="0" algn="l">
              <a:spcBef>
                <a:spcPts val="0"/>
              </a:spcBef>
              <a:spcAft>
                <a:spcPts val="0"/>
              </a:spcAft>
              <a:buNone/>
            </a:pPr>
            <a:r>
              <a:rPr b="1" lang="en" sz="1700">
                <a:solidFill>
                  <a:srgbClr val="000000"/>
                </a:solidFill>
              </a:rPr>
              <a:t>insert()</a:t>
            </a:r>
            <a:r>
              <a:rPr lang="en" sz="1700">
                <a:solidFill>
                  <a:srgbClr val="000000"/>
                </a:solidFill>
              </a:rPr>
              <a:t> - used to insert at a specific index</a:t>
            </a:r>
            <a:endParaRPr sz="1700">
              <a:solidFill>
                <a:srgbClr val="000000"/>
              </a:solidFill>
            </a:endParaRPr>
          </a:p>
          <a:p>
            <a:pPr indent="0" lvl="0" marL="0" rtl="0" algn="l">
              <a:spcBef>
                <a:spcPts val="0"/>
              </a:spcBef>
              <a:spcAft>
                <a:spcPts val="0"/>
              </a:spcAft>
              <a:buNone/>
            </a:pPr>
            <a:r>
              <a:rPr b="1" lang="en" sz="1700">
                <a:solidFill>
                  <a:srgbClr val="000000"/>
                </a:solidFill>
              </a:rPr>
              <a:t>erase</a:t>
            </a:r>
            <a:r>
              <a:rPr b="1" lang="en" sz="1700">
                <a:solidFill>
                  <a:srgbClr val="000000"/>
                </a:solidFill>
              </a:rPr>
              <a:t>()</a:t>
            </a:r>
            <a:r>
              <a:rPr lang="en" sz="1700">
                <a:solidFill>
                  <a:srgbClr val="000000"/>
                </a:solidFill>
              </a:rPr>
              <a:t> - </a:t>
            </a:r>
            <a:r>
              <a:rPr lang="en" sz="1700">
                <a:solidFill>
                  <a:srgbClr val="000000"/>
                </a:solidFill>
              </a:rPr>
              <a:t>erases</a:t>
            </a:r>
            <a:r>
              <a:rPr lang="en" sz="1700">
                <a:solidFill>
                  <a:srgbClr val="000000"/>
                </a:solidFill>
              </a:rPr>
              <a:t> the elements specified within a range or specific location</a:t>
            </a:r>
            <a:endParaRPr sz="1700">
              <a:solidFill>
                <a:srgbClr val="000000"/>
              </a:solidFill>
            </a:endParaRPr>
          </a:p>
          <a:p>
            <a:pPr indent="0" lvl="0" marL="0" rtl="0" algn="l">
              <a:spcBef>
                <a:spcPts val="0"/>
              </a:spcBef>
              <a:spcAft>
                <a:spcPts val="0"/>
              </a:spcAft>
              <a:buNone/>
            </a:pPr>
            <a:r>
              <a:rPr b="1" lang="en" sz="1700">
                <a:solidFill>
                  <a:srgbClr val="000000"/>
                </a:solidFill>
              </a:rPr>
              <a:t>clear()</a:t>
            </a:r>
            <a:r>
              <a:rPr lang="en" sz="1700">
                <a:solidFill>
                  <a:srgbClr val="000000"/>
                </a:solidFill>
              </a:rPr>
              <a:t> - erases every element</a:t>
            </a:r>
            <a:endParaRPr sz="1700">
              <a:solidFill>
                <a:srgbClr val="000000"/>
              </a:solidFill>
            </a:endParaRPr>
          </a:p>
          <a:p>
            <a:pPr indent="0" lvl="0" marL="0" rtl="0" algn="l">
              <a:spcBef>
                <a:spcPts val="0"/>
              </a:spcBef>
              <a:spcAft>
                <a:spcPts val="0"/>
              </a:spcAft>
              <a:buNone/>
            </a:pPr>
            <a:r>
              <a:rPr lang="en" sz="1700">
                <a:solidFill>
                  <a:srgbClr val="000000"/>
                </a:solidFill>
              </a:rPr>
              <a:t>‘</a:t>
            </a:r>
            <a:r>
              <a:rPr b="1" lang="en" sz="1700">
                <a:solidFill>
                  <a:srgbClr val="000000"/>
                </a:solidFill>
              </a:rPr>
              <a:t>[ ]</a:t>
            </a:r>
            <a:r>
              <a:rPr lang="en" sz="1700">
                <a:solidFill>
                  <a:srgbClr val="000000"/>
                </a:solidFill>
              </a:rPr>
              <a:t>’ operator - used to access an element of the vector, used just like a normal c++ array.</a:t>
            </a:r>
            <a:endParaRPr sz="1700">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7" name="Shape 447"/>
        <p:cNvGrpSpPr/>
        <p:nvPr/>
      </p:nvGrpSpPr>
      <p:grpSpPr>
        <a:xfrm>
          <a:off x="0" y="0"/>
          <a:ext cx="0" cy="0"/>
          <a:chOff x="0" y="0"/>
          <a:chExt cx="0" cy="0"/>
        </a:xfrm>
      </p:grpSpPr>
      <p:sp>
        <p:nvSpPr>
          <p:cNvPr id="448" name="Google Shape;448;p79"/>
          <p:cNvSpPr txBox="1"/>
          <p:nvPr>
            <p:ph idx="1" type="body"/>
          </p:nvPr>
        </p:nvSpPr>
        <p:spPr>
          <a:xfrm>
            <a:off x="57150" y="4696825"/>
            <a:ext cx="8924400" cy="446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Code Example</a:t>
            </a:r>
            <a:endParaRPr/>
          </a:p>
        </p:txBody>
      </p:sp>
      <p:pic>
        <p:nvPicPr>
          <p:cNvPr id="449" name="Google Shape;449;p79"/>
          <p:cNvPicPr preferRelativeResize="0"/>
          <p:nvPr/>
        </p:nvPicPr>
        <p:blipFill>
          <a:blip r:embed="rId3">
            <a:alphaModFix/>
          </a:blip>
          <a:stretch>
            <a:fillRect/>
          </a:stretch>
        </p:blipFill>
        <p:spPr>
          <a:xfrm>
            <a:off x="57150" y="32387"/>
            <a:ext cx="4657550" cy="5078726"/>
          </a:xfrm>
          <a:prstGeom prst="rect">
            <a:avLst/>
          </a:prstGeom>
          <a:noFill/>
          <a:ln>
            <a:noFill/>
          </a:ln>
        </p:spPr>
      </p:pic>
      <p:pic>
        <p:nvPicPr>
          <p:cNvPr id="450" name="Google Shape;450;p79"/>
          <p:cNvPicPr preferRelativeResize="0"/>
          <p:nvPr/>
        </p:nvPicPr>
        <p:blipFill>
          <a:blip r:embed="rId4">
            <a:alphaModFix/>
          </a:blip>
          <a:stretch>
            <a:fillRect/>
          </a:stretch>
        </p:blipFill>
        <p:spPr>
          <a:xfrm>
            <a:off x="5104875" y="3155950"/>
            <a:ext cx="3876675" cy="714375"/>
          </a:xfrm>
          <a:prstGeom prst="rect">
            <a:avLst/>
          </a:prstGeom>
          <a:noFill/>
          <a:ln>
            <a:noFill/>
          </a:ln>
        </p:spPr>
      </p:pic>
      <p:sp>
        <p:nvSpPr>
          <p:cNvPr id="451" name="Google Shape;451;p79"/>
          <p:cNvSpPr txBox="1"/>
          <p:nvPr/>
        </p:nvSpPr>
        <p:spPr>
          <a:xfrm>
            <a:off x="5405875" y="576575"/>
            <a:ext cx="3187800" cy="8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The code initializes the vector, changes its third element, and then deletes its third element.  It displays the results throughout</a:t>
            </a:r>
            <a:endParaRPr sz="1200">
              <a:latin typeface="Roboto"/>
              <a:ea typeface="Roboto"/>
              <a:cs typeface="Roboto"/>
              <a:sym typeface="Roboto"/>
            </a:endParaRPr>
          </a:p>
        </p:txBody>
      </p:sp>
      <p:sp>
        <p:nvSpPr>
          <p:cNvPr id="452" name="Google Shape;452;p79"/>
          <p:cNvSpPr txBox="1"/>
          <p:nvPr/>
        </p:nvSpPr>
        <p:spPr>
          <a:xfrm>
            <a:off x="5405875" y="2554147"/>
            <a:ext cx="3187800" cy="60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latin typeface="Roboto"/>
                <a:ea typeface="Roboto"/>
                <a:cs typeface="Roboto"/>
                <a:sym typeface="Roboto"/>
              </a:rPr>
              <a:t>Output</a:t>
            </a:r>
            <a:endParaRPr sz="2500" u="sng">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80"/>
          <p:cNvSpPr txBox="1"/>
          <p:nvPr>
            <p:ph type="title"/>
          </p:nvPr>
        </p:nvSpPr>
        <p:spPr>
          <a:xfrm>
            <a:off x="226075" y="411400"/>
            <a:ext cx="2808000" cy="6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a:t>
            </a:r>
            <a:r>
              <a:rPr lang="en"/>
              <a:t>rray</a:t>
            </a:r>
            <a:endParaRPr/>
          </a:p>
        </p:txBody>
      </p:sp>
      <p:sp>
        <p:nvSpPr>
          <p:cNvPr id="458" name="Google Shape;458;p80"/>
          <p:cNvSpPr txBox="1"/>
          <p:nvPr>
            <p:ph idx="1" type="body"/>
          </p:nvPr>
        </p:nvSpPr>
        <p:spPr>
          <a:xfrm>
            <a:off x="226075" y="1311275"/>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 collection of objects of the same type.</a:t>
            </a:r>
            <a:endParaRPr sz="1400"/>
          </a:p>
          <a:p>
            <a:pPr indent="0" lvl="0" marL="0" rtl="0" algn="l">
              <a:spcBef>
                <a:spcPts val="1600"/>
              </a:spcBef>
              <a:spcAft>
                <a:spcPts val="0"/>
              </a:spcAft>
              <a:buNone/>
            </a:pPr>
            <a:r>
              <a:rPr lang="en" sz="1400"/>
              <a:t>Static size.</a:t>
            </a:r>
            <a:endParaRPr sz="1400"/>
          </a:p>
          <a:p>
            <a:pPr indent="0" lvl="0" marL="0" rtl="0" algn="l">
              <a:spcBef>
                <a:spcPts val="1600"/>
              </a:spcBef>
              <a:spcAft>
                <a:spcPts val="1600"/>
              </a:spcAft>
              <a:buNone/>
            </a:pPr>
            <a:r>
              <a:rPr lang="en" sz="1400"/>
              <a:t>Very similar to a C-Style Array</a:t>
            </a:r>
            <a:endParaRPr sz="1400"/>
          </a:p>
        </p:txBody>
      </p:sp>
      <p:sp>
        <p:nvSpPr>
          <p:cNvPr id="459" name="Google Shape;459;p80"/>
          <p:cNvSpPr txBox="1"/>
          <p:nvPr>
            <p:ph idx="4294967295" type="body"/>
          </p:nvPr>
        </p:nvSpPr>
        <p:spPr>
          <a:xfrm>
            <a:off x="3728450" y="1260400"/>
            <a:ext cx="5176800" cy="366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rPr>
              <a:t>Unlike the </a:t>
            </a:r>
            <a:r>
              <a:rPr lang="en" sz="1600">
                <a:solidFill>
                  <a:srgbClr val="000000"/>
                </a:solidFill>
              </a:rPr>
              <a:t>normal</a:t>
            </a:r>
            <a:r>
              <a:rPr lang="en" sz="1600">
                <a:solidFill>
                  <a:srgbClr val="000000"/>
                </a:solidFill>
              </a:rPr>
              <a:t> C-Style array, the array provided by STL gives member </a:t>
            </a:r>
            <a:r>
              <a:rPr lang="en" sz="1600">
                <a:solidFill>
                  <a:srgbClr val="000000"/>
                </a:solidFill>
              </a:rPr>
              <a:t>functions: front(), back(), swap(), empty(), etc.  These member functions allow us to do more than what we normally could with a C-Style Array.</a:t>
            </a:r>
            <a:endParaRPr sz="1600">
              <a:solidFill>
                <a:srgbClr val="000000"/>
              </a:solidFill>
            </a:endParaRPr>
          </a:p>
        </p:txBody>
      </p:sp>
      <p:sp>
        <p:nvSpPr>
          <p:cNvPr id="460" name="Google Shape;460;p80"/>
          <p:cNvSpPr txBox="1"/>
          <p:nvPr>
            <p:ph type="title"/>
          </p:nvPr>
        </p:nvSpPr>
        <p:spPr>
          <a:xfrm>
            <a:off x="3728450" y="411400"/>
            <a:ext cx="5176800" cy="6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solidFill>
                  <a:srgbClr val="000000"/>
                </a:solidFill>
              </a:rPr>
              <a:t>Advantages Over C-Style Array</a:t>
            </a:r>
            <a:endParaRPr sz="2300">
              <a:solidFill>
                <a:srgbClr val="00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8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Commonly Used Member-Functions</a:t>
            </a:r>
            <a:endParaRPr/>
          </a:p>
        </p:txBody>
      </p:sp>
      <p:sp>
        <p:nvSpPr>
          <p:cNvPr id="466" name="Google Shape;466;p81"/>
          <p:cNvSpPr txBox="1"/>
          <p:nvPr>
            <p:ph idx="1" type="body"/>
          </p:nvPr>
        </p:nvSpPr>
        <p:spPr>
          <a:xfrm>
            <a:off x="471900" y="1919075"/>
            <a:ext cx="8222100" cy="2975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700">
                <a:solidFill>
                  <a:srgbClr val="000000"/>
                </a:solidFill>
              </a:rPr>
              <a:t>front()/back() </a:t>
            </a:r>
            <a:r>
              <a:rPr lang="en" sz="1700">
                <a:solidFill>
                  <a:srgbClr val="000000"/>
                </a:solidFill>
              </a:rPr>
              <a:t>- used to access the first/last element of the array.</a:t>
            </a:r>
            <a:endParaRPr sz="1700">
              <a:solidFill>
                <a:srgbClr val="000000"/>
              </a:solidFill>
            </a:endParaRPr>
          </a:p>
          <a:p>
            <a:pPr indent="0" lvl="0" marL="0" rtl="0" algn="l">
              <a:lnSpc>
                <a:spcPct val="150000"/>
              </a:lnSpc>
              <a:spcBef>
                <a:spcPts val="0"/>
              </a:spcBef>
              <a:spcAft>
                <a:spcPts val="0"/>
              </a:spcAft>
              <a:buNone/>
            </a:pPr>
            <a:r>
              <a:rPr b="1" lang="en" sz="1700">
                <a:solidFill>
                  <a:srgbClr val="000000"/>
                </a:solidFill>
              </a:rPr>
              <a:t>swap()</a:t>
            </a:r>
            <a:r>
              <a:rPr lang="en" sz="1700">
                <a:solidFill>
                  <a:srgbClr val="000000"/>
                </a:solidFill>
              </a:rPr>
              <a:t> - swaps the content of two arrays.</a:t>
            </a:r>
            <a:endParaRPr sz="1700">
              <a:solidFill>
                <a:srgbClr val="000000"/>
              </a:solidFill>
            </a:endParaRPr>
          </a:p>
          <a:p>
            <a:pPr indent="0" lvl="0" marL="0" rtl="0" algn="l">
              <a:lnSpc>
                <a:spcPct val="150000"/>
              </a:lnSpc>
              <a:spcBef>
                <a:spcPts val="0"/>
              </a:spcBef>
              <a:spcAft>
                <a:spcPts val="0"/>
              </a:spcAft>
              <a:buNone/>
            </a:pPr>
            <a:r>
              <a:rPr b="1" lang="en" sz="1700">
                <a:solidFill>
                  <a:srgbClr val="000000"/>
                </a:solidFill>
              </a:rPr>
              <a:t>empty()</a:t>
            </a:r>
            <a:r>
              <a:rPr lang="en" sz="1700">
                <a:solidFill>
                  <a:srgbClr val="000000"/>
                </a:solidFill>
              </a:rPr>
              <a:t> - checks whether the array is empty or not</a:t>
            </a:r>
            <a:endParaRPr sz="1700">
              <a:solidFill>
                <a:srgbClr val="000000"/>
              </a:solidFill>
            </a:endParaRPr>
          </a:p>
          <a:p>
            <a:pPr indent="0" lvl="0" marL="0" rtl="0" algn="l">
              <a:lnSpc>
                <a:spcPct val="150000"/>
              </a:lnSpc>
              <a:spcBef>
                <a:spcPts val="0"/>
              </a:spcBef>
              <a:spcAft>
                <a:spcPts val="0"/>
              </a:spcAft>
              <a:buNone/>
            </a:pPr>
            <a:r>
              <a:rPr b="1" lang="en" sz="1700">
                <a:solidFill>
                  <a:srgbClr val="000000"/>
                </a:solidFill>
              </a:rPr>
              <a:t>fill()</a:t>
            </a:r>
            <a:r>
              <a:rPr lang="en" sz="1700">
                <a:solidFill>
                  <a:srgbClr val="000000"/>
                </a:solidFill>
              </a:rPr>
              <a:t> - used to fill all </a:t>
            </a:r>
            <a:r>
              <a:rPr lang="en" sz="1700">
                <a:solidFill>
                  <a:srgbClr val="000000"/>
                </a:solidFill>
              </a:rPr>
              <a:t>indices</a:t>
            </a:r>
            <a:r>
              <a:rPr lang="en" sz="1700">
                <a:solidFill>
                  <a:srgbClr val="000000"/>
                </a:solidFill>
              </a:rPr>
              <a:t> with the same value</a:t>
            </a:r>
            <a:endParaRPr sz="1700">
              <a:solidFill>
                <a:srgbClr val="000000"/>
              </a:solidFill>
            </a:endParaRPr>
          </a:p>
          <a:p>
            <a:pPr indent="0" lvl="0" marL="0" rtl="0" algn="l">
              <a:lnSpc>
                <a:spcPct val="150000"/>
              </a:lnSpc>
              <a:spcBef>
                <a:spcPts val="0"/>
              </a:spcBef>
              <a:spcAft>
                <a:spcPts val="0"/>
              </a:spcAft>
              <a:buNone/>
            </a:pPr>
            <a:r>
              <a:rPr b="1" lang="en" sz="1700">
                <a:solidFill>
                  <a:srgbClr val="000000"/>
                </a:solidFill>
              </a:rPr>
              <a:t>size()</a:t>
            </a:r>
            <a:r>
              <a:rPr lang="en" sz="1700">
                <a:solidFill>
                  <a:srgbClr val="000000"/>
                </a:solidFill>
              </a:rPr>
              <a:t> - returns the size of the array</a:t>
            </a:r>
            <a:endParaRPr sz="1700">
              <a:solidFill>
                <a:srgbClr val="0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82"/>
          <p:cNvSpPr txBox="1"/>
          <p:nvPr>
            <p:ph idx="1" type="body"/>
          </p:nvPr>
        </p:nvSpPr>
        <p:spPr>
          <a:xfrm>
            <a:off x="57150" y="4696825"/>
            <a:ext cx="8924400" cy="446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Code Example</a:t>
            </a:r>
            <a:endParaRPr/>
          </a:p>
        </p:txBody>
      </p:sp>
      <p:sp>
        <p:nvSpPr>
          <p:cNvPr id="472" name="Google Shape;472;p82"/>
          <p:cNvSpPr txBox="1"/>
          <p:nvPr/>
        </p:nvSpPr>
        <p:spPr>
          <a:xfrm>
            <a:off x="5405875" y="576575"/>
            <a:ext cx="3187800" cy="8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The code initializes the two arrays, and swaps their values.  It displays the results throughout.</a:t>
            </a:r>
            <a:endParaRPr sz="1200">
              <a:latin typeface="Roboto"/>
              <a:ea typeface="Roboto"/>
              <a:cs typeface="Roboto"/>
              <a:sym typeface="Roboto"/>
            </a:endParaRPr>
          </a:p>
        </p:txBody>
      </p:sp>
      <p:sp>
        <p:nvSpPr>
          <p:cNvPr id="473" name="Google Shape;473;p82"/>
          <p:cNvSpPr txBox="1"/>
          <p:nvPr/>
        </p:nvSpPr>
        <p:spPr>
          <a:xfrm>
            <a:off x="5405875" y="2554147"/>
            <a:ext cx="3187800" cy="60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latin typeface="Roboto"/>
                <a:ea typeface="Roboto"/>
                <a:cs typeface="Roboto"/>
                <a:sym typeface="Roboto"/>
              </a:rPr>
              <a:t>Output</a:t>
            </a:r>
            <a:endParaRPr sz="2500" u="sng">
              <a:latin typeface="Roboto"/>
              <a:ea typeface="Roboto"/>
              <a:cs typeface="Roboto"/>
              <a:sym typeface="Roboto"/>
            </a:endParaRPr>
          </a:p>
        </p:txBody>
      </p:sp>
      <p:pic>
        <p:nvPicPr>
          <p:cNvPr id="474" name="Google Shape;474;p82"/>
          <p:cNvPicPr preferRelativeResize="0"/>
          <p:nvPr/>
        </p:nvPicPr>
        <p:blipFill>
          <a:blip r:embed="rId3">
            <a:alphaModFix/>
          </a:blip>
          <a:stretch>
            <a:fillRect/>
          </a:stretch>
        </p:blipFill>
        <p:spPr>
          <a:xfrm>
            <a:off x="165100" y="0"/>
            <a:ext cx="3471863" cy="5143501"/>
          </a:xfrm>
          <a:prstGeom prst="rect">
            <a:avLst/>
          </a:prstGeom>
          <a:noFill/>
          <a:ln>
            <a:noFill/>
          </a:ln>
        </p:spPr>
      </p:pic>
      <p:pic>
        <p:nvPicPr>
          <p:cNvPr id="475" name="Google Shape;475;p82"/>
          <p:cNvPicPr preferRelativeResize="0"/>
          <p:nvPr/>
        </p:nvPicPr>
        <p:blipFill>
          <a:blip r:embed="rId4">
            <a:alphaModFix/>
          </a:blip>
          <a:stretch>
            <a:fillRect/>
          </a:stretch>
        </p:blipFill>
        <p:spPr>
          <a:xfrm>
            <a:off x="5986480" y="3155951"/>
            <a:ext cx="2448875" cy="13095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83"/>
          <p:cNvSpPr txBox="1"/>
          <p:nvPr>
            <p:ph type="title"/>
          </p:nvPr>
        </p:nvSpPr>
        <p:spPr>
          <a:xfrm>
            <a:off x="226075" y="411400"/>
            <a:ext cx="2808000" cy="6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list</a:t>
            </a:r>
            <a:endParaRPr/>
          </a:p>
        </p:txBody>
      </p:sp>
      <p:sp>
        <p:nvSpPr>
          <p:cNvPr id="481" name="Google Shape;481;p83"/>
          <p:cNvSpPr txBox="1"/>
          <p:nvPr>
            <p:ph idx="1" type="body"/>
          </p:nvPr>
        </p:nvSpPr>
        <p:spPr>
          <a:xfrm>
            <a:off x="226075" y="1311275"/>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 sequence container that allows non-contiguous memory allocation.</a:t>
            </a:r>
            <a:endParaRPr sz="1400"/>
          </a:p>
          <a:p>
            <a:pPr indent="0" lvl="0" marL="0" rtl="0" algn="l">
              <a:spcBef>
                <a:spcPts val="1600"/>
              </a:spcBef>
              <a:spcAft>
                <a:spcPts val="1600"/>
              </a:spcAft>
              <a:buNone/>
            </a:pPr>
            <a:r>
              <a:rPr lang="en" sz="1400"/>
              <a:t>The list takes longer to traverse opposed to the vector, but is faster with insertion and deletion.</a:t>
            </a:r>
            <a:endParaRPr sz="1400"/>
          </a:p>
        </p:txBody>
      </p:sp>
      <p:sp>
        <p:nvSpPr>
          <p:cNvPr id="482" name="Google Shape;482;p83"/>
          <p:cNvSpPr txBox="1"/>
          <p:nvPr>
            <p:ph idx="4294967295" type="body"/>
          </p:nvPr>
        </p:nvSpPr>
        <p:spPr>
          <a:xfrm>
            <a:off x="3728450" y="1260400"/>
            <a:ext cx="5176800" cy="366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rPr>
              <a:t>Dynamic Sizing:</a:t>
            </a:r>
            <a:endParaRPr b="1"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Automatically resizes when inserting and deleting</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rPr b="1" lang="en" sz="1600">
                <a:solidFill>
                  <a:srgbClr val="000000"/>
                </a:solidFill>
              </a:rPr>
              <a:t>Sequential Access:</a:t>
            </a:r>
            <a:endParaRPr b="1"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Any middle element cannot be randomly accessed.</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rPr b="1" lang="en" sz="1600">
                <a:solidFill>
                  <a:srgbClr val="000000"/>
                </a:solidFill>
              </a:rPr>
              <a:t>Insertion and Deletion:</a:t>
            </a:r>
            <a:endParaRPr b="1"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Insertion and deletion is faster with a list than it would be with a vector. </a:t>
            </a:r>
            <a:endParaRPr sz="1600">
              <a:solidFill>
                <a:srgbClr val="000000"/>
              </a:solidFill>
            </a:endParaRPr>
          </a:p>
        </p:txBody>
      </p:sp>
      <p:sp>
        <p:nvSpPr>
          <p:cNvPr id="483" name="Google Shape;483;p83"/>
          <p:cNvSpPr txBox="1"/>
          <p:nvPr>
            <p:ph type="title"/>
          </p:nvPr>
        </p:nvSpPr>
        <p:spPr>
          <a:xfrm>
            <a:off x="3728450" y="411400"/>
            <a:ext cx="5176800" cy="6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solidFill>
                  <a:srgbClr val="000000"/>
                </a:solidFill>
              </a:rPr>
              <a:t>Key Characteristics</a:t>
            </a:r>
            <a:endParaRPr sz="2300">
              <a:solidFill>
                <a:srgbClr val="0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8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Commonly Used Member-Functions</a:t>
            </a:r>
            <a:endParaRPr/>
          </a:p>
        </p:txBody>
      </p:sp>
      <p:sp>
        <p:nvSpPr>
          <p:cNvPr id="489" name="Google Shape;489;p84"/>
          <p:cNvSpPr txBox="1"/>
          <p:nvPr>
            <p:ph idx="1" type="body"/>
          </p:nvPr>
        </p:nvSpPr>
        <p:spPr>
          <a:xfrm>
            <a:off x="460950" y="1906375"/>
            <a:ext cx="8222100" cy="29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000000"/>
                </a:solidFill>
              </a:rPr>
              <a:t>front()/back()</a:t>
            </a:r>
            <a:r>
              <a:rPr lang="en" sz="1700">
                <a:solidFill>
                  <a:srgbClr val="000000"/>
                </a:solidFill>
              </a:rPr>
              <a:t> – Returns the value of the first/last element in the list.</a:t>
            </a:r>
            <a:endParaRPr sz="1700">
              <a:solidFill>
                <a:srgbClr val="000000"/>
              </a:solidFill>
            </a:endParaRPr>
          </a:p>
          <a:p>
            <a:pPr indent="0" lvl="0" marL="0" rtl="0" algn="l">
              <a:spcBef>
                <a:spcPts val="0"/>
              </a:spcBef>
              <a:spcAft>
                <a:spcPts val="0"/>
              </a:spcAft>
              <a:buNone/>
            </a:pPr>
            <a:r>
              <a:rPr b="1" lang="en" sz="1700">
                <a:solidFill>
                  <a:srgbClr val="000000"/>
                </a:solidFill>
              </a:rPr>
              <a:t>push_front/back()</a:t>
            </a:r>
            <a:r>
              <a:rPr lang="en" sz="1700">
                <a:solidFill>
                  <a:srgbClr val="000000"/>
                </a:solidFill>
              </a:rPr>
              <a:t> – Adds a new element  at the beginning/end of the list.</a:t>
            </a:r>
            <a:endParaRPr sz="1700">
              <a:solidFill>
                <a:srgbClr val="000000"/>
              </a:solidFill>
            </a:endParaRPr>
          </a:p>
          <a:p>
            <a:pPr indent="0" lvl="0" marL="0" rtl="0" algn="l">
              <a:spcBef>
                <a:spcPts val="0"/>
              </a:spcBef>
              <a:spcAft>
                <a:spcPts val="0"/>
              </a:spcAft>
              <a:buNone/>
            </a:pPr>
            <a:r>
              <a:rPr b="1" lang="en" sz="1700">
                <a:solidFill>
                  <a:srgbClr val="000000"/>
                </a:solidFill>
              </a:rPr>
              <a:t>pop_front/back()</a:t>
            </a:r>
            <a:r>
              <a:rPr lang="en" sz="1700">
                <a:solidFill>
                  <a:srgbClr val="000000"/>
                </a:solidFill>
              </a:rPr>
              <a:t> – Removes the first/last element of the list, and reduces the size of the list by 1.</a:t>
            </a:r>
            <a:endParaRPr sz="1700">
              <a:solidFill>
                <a:srgbClr val="000000"/>
              </a:solidFill>
            </a:endParaRPr>
          </a:p>
          <a:p>
            <a:pPr indent="0" lvl="0" marL="0" rtl="0" algn="l">
              <a:spcBef>
                <a:spcPts val="0"/>
              </a:spcBef>
              <a:spcAft>
                <a:spcPts val="0"/>
              </a:spcAft>
              <a:buNone/>
            </a:pPr>
            <a:r>
              <a:rPr b="1" lang="en" sz="1700">
                <a:solidFill>
                  <a:srgbClr val="000000"/>
                </a:solidFill>
              </a:rPr>
              <a:t>insert() </a:t>
            </a:r>
            <a:r>
              <a:rPr lang="en" sz="1700">
                <a:solidFill>
                  <a:srgbClr val="000000"/>
                </a:solidFill>
              </a:rPr>
              <a:t>– Inserts new elements in the list before the element at a specified position.</a:t>
            </a:r>
            <a:endParaRPr sz="1700">
              <a:solidFill>
                <a:srgbClr val="000000"/>
              </a:solidFill>
            </a:endParaRPr>
          </a:p>
          <a:p>
            <a:pPr indent="0" lvl="0" marL="0" rtl="0" algn="l">
              <a:spcBef>
                <a:spcPts val="0"/>
              </a:spcBef>
              <a:spcAft>
                <a:spcPts val="0"/>
              </a:spcAft>
              <a:buNone/>
            </a:pPr>
            <a:r>
              <a:rPr b="1" lang="en" sz="1700">
                <a:solidFill>
                  <a:srgbClr val="000000"/>
                </a:solidFill>
              </a:rPr>
              <a:t>size()</a:t>
            </a:r>
            <a:r>
              <a:rPr lang="en" sz="1700">
                <a:solidFill>
                  <a:srgbClr val="000000"/>
                </a:solidFill>
              </a:rPr>
              <a:t> – Returns the number of elements in the list.</a:t>
            </a:r>
            <a:endParaRPr sz="1700">
              <a:solidFill>
                <a:srgbClr val="000000"/>
              </a:solidFill>
            </a:endParaRPr>
          </a:p>
          <a:p>
            <a:pPr indent="0" lvl="0" marL="0" rtl="0" algn="l">
              <a:spcBef>
                <a:spcPts val="0"/>
              </a:spcBef>
              <a:spcAft>
                <a:spcPts val="0"/>
              </a:spcAft>
              <a:buNone/>
            </a:pPr>
            <a:r>
              <a:rPr b="1" lang="en" sz="1700">
                <a:solidFill>
                  <a:srgbClr val="000000"/>
                </a:solidFill>
              </a:rPr>
              <a:t>begin() </a:t>
            </a:r>
            <a:r>
              <a:rPr lang="en" sz="1700">
                <a:solidFill>
                  <a:srgbClr val="000000"/>
                </a:solidFill>
              </a:rPr>
              <a:t>– returns an iterator pointing to the first element of the list.</a:t>
            </a:r>
            <a:endParaRPr sz="1700">
              <a:solidFill>
                <a:srgbClr val="000000"/>
              </a:solidFill>
            </a:endParaRPr>
          </a:p>
          <a:p>
            <a:pPr indent="0" lvl="0" marL="0" rtl="0" algn="l">
              <a:spcBef>
                <a:spcPts val="0"/>
              </a:spcBef>
              <a:spcAft>
                <a:spcPts val="0"/>
              </a:spcAft>
              <a:buNone/>
            </a:pPr>
            <a:r>
              <a:rPr b="1" lang="en" sz="1700">
                <a:solidFill>
                  <a:srgbClr val="000000"/>
                </a:solidFill>
              </a:rPr>
              <a:t>end()</a:t>
            </a:r>
            <a:r>
              <a:rPr lang="en" sz="1700">
                <a:solidFill>
                  <a:srgbClr val="000000"/>
                </a:solidFill>
              </a:rPr>
              <a:t> – returns an iterator pointing to the theoretical last element which follows the last element.</a:t>
            </a:r>
            <a:endParaRPr sz="1700">
              <a:solidFill>
                <a:srgbClr val="000000"/>
              </a:solidFill>
            </a:endParaRPr>
          </a:p>
          <a:p>
            <a:pPr indent="0" lvl="0" marL="0" rtl="0" algn="l">
              <a:spcBef>
                <a:spcPts val="0"/>
              </a:spcBef>
              <a:spcAft>
                <a:spcPts val="0"/>
              </a:spcAft>
              <a:buNone/>
            </a:pPr>
            <a:r>
              <a:t/>
            </a:r>
            <a:endParaRPr sz="1700">
              <a:solidFill>
                <a:srgbClr val="00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85"/>
          <p:cNvSpPr txBox="1"/>
          <p:nvPr>
            <p:ph idx="1" type="body"/>
          </p:nvPr>
        </p:nvSpPr>
        <p:spPr>
          <a:xfrm>
            <a:off x="57150" y="4696825"/>
            <a:ext cx="8924400" cy="446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Code Example</a:t>
            </a:r>
            <a:endParaRPr/>
          </a:p>
        </p:txBody>
      </p:sp>
      <p:sp>
        <p:nvSpPr>
          <p:cNvPr id="495" name="Google Shape;495;p85"/>
          <p:cNvSpPr txBox="1"/>
          <p:nvPr/>
        </p:nvSpPr>
        <p:spPr>
          <a:xfrm>
            <a:off x="5405875" y="576575"/>
            <a:ext cx="3187800" cy="8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code explaination</a:t>
            </a:r>
            <a:endParaRPr sz="1200">
              <a:latin typeface="Roboto"/>
              <a:ea typeface="Roboto"/>
              <a:cs typeface="Roboto"/>
              <a:sym typeface="Roboto"/>
            </a:endParaRPr>
          </a:p>
        </p:txBody>
      </p:sp>
      <p:sp>
        <p:nvSpPr>
          <p:cNvPr id="496" name="Google Shape;496;p85"/>
          <p:cNvSpPr txBox="1"/>
          <p:nvPr/>
        </p:nvSpPr>
        <p:spPr>
          <a:xfrm>
            <a:off x="5405875" y="2554147"/>
            <a:ext cx="3187800" cy="60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latin typeface="Roboto"/>
                <a:ea typeface="Roboto"/>
                <a:cs typeface="Roboto"/>
                <a:sym typeface="Roboto"/>
              </a:rPr>
              <a:t>Output</a:t>
            </a:r>
            <a:endParaRPr sz="2500" u="sng">
              <a:latin typeface="Roboto"/>
              <a:ea typeface="Roboto"/>
              <a:cs typeface="Roboto"/>
              <a:sym typeface="Roboto"/>
            </a:endParaRPr>
          </a:p>
        </p:txBody>
      </p:sp>
      <p:pic>
        <p:nvPicPr>
          <p:cNvPr id="497" name="Google Shape;497;p85"/>
          <p:cNvPicPr preferRelativeResize="0"/>
          <p:nvPr/>
        </p:nvPicPr>
        <p:blipFill>
          <a:blip r:embed="rId3">
            <a:alphaModFix/>
          </a:blip>
          <a:stretch>
            <a:fillRect/>
          </a:stretch>
        </p:blipFill>
        <p:spPr>
          <a:xfrm>
            <a:off x="152400" y="482600"/>
            <a:ext cx="4812825" cy="3383275"/>
          </a:xfrm>
          <a:prstGeom prst="rect">
            <a:avLst/>
          </a:prstGeom>
          <a:noFill/>
          <a:ln>
            <a:noFill/>
          </a:ln>
        </p:spPr>
      </p:pic>
      <p:pic>
        <p:nvPicPr>
          <p:cNvPr id="498" name="Google Shape;498;p85"/>
          <p:cNvPicPr preferRelativeResize="0"/>
          <p:nvPr/>
        </p:nvPicPr>
        <p:blipFill>
          <a:blip r:embed="rId4">
            <a:alphaModFix/>
          </a:blip>
          <a:stretch>
            <a:fillRect/>
          </a:stretch>
        </p:blipFill>
        <p:spPr>
          <a:xfrm>
            <a:off x="152400" y="4005575"/>
            <a:ext cx="561975" cy="285750"/>
          </a:xfrm>
          <a:prstGeom prst="rect">
            <a:avLst/>
          </a:prstGeom>
          <a:noFill/>
          <a:ln>
            <a:noFill/>
          </a:ln>
        </p:spPr>
      </p:pic>
      <p:pic>
        <p:nvPicPr>
          <p:cNvPr id="499" name="Google Shape;499;p85"/>
          <p:cNvPicPr preferRelativeResize="0"/>
          <p:nvPr/>
        </p:nvPicPr>
        <p:blipFill rotWithShape="1">
          <a:blip r:embed="rId5">
            <a:alphaModFix/>
          </a:blip>
          <a:srcRect b="0" l="0" r="0" t="40298"/>
          <a:stretch/>
        </p:blipFill>
        <p:spPr>
          <a:xfrm>
            <a:off x="6026950" y="3304450"/>
            <a:ext cx="1945650" cy="7011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86"/>
          <p:cNvSpPr txBox="1"/>
          <p:nvPr>
            <p:ph type="title"/>
          </p:nvPr>
        </p:nvSpPr>
        <p:spPr>
          <a:xfrm>
            <a:off x="226075" y="411400"/>
            <a:ext cx="2808000" cy="6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forward_list</a:t>
            </a:r>
            <a:endParaRPr/>
          </a:p>
        </p:txBody>
      </p:sp>
      <p:sp>
        <p:nvSpPr>
          <p:cNvPr id="505" name="Google Shape;505;p86"/>
          <p:cNvSpPr txBox="1"/>
          <p:nvPr>
            <p:ph idx="1" type="body"/>
          </p:nvPr>
        </p:nvSpPr>
        <p:spPr>
          <a:xfrm>
            <a:off x="226075" y="1311275"/>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 singly-linked list.</a:t>
            </a:r>
            <a:endParaRPr sz="1400"/>
          </a:p>
          <a:p>
            <a:pPr indent="0" lvl="0" marL="0" rtl="0" algn="l">
              <a:spcBef>
                <a:spcPts val="1600"/>
              </a:spcBef>
              <a:spcAft>
                <a:spcPts val="0"/>
              </a:spcAft>
              <a:buNone/>
            </a:pPr>
            <a:r>
              <a:rPr lang="en" sz="1400"/>
              <a:t>Useful for insertion, removal, and any other moving operations (like sort).</a:t>
            </a:r>
            <a:endParaRPr sz="1400"/>
          </a:p>
          <a:p>
            <a:pPr indent="0" lvl="0" marL="0" rtl="0" algn="l">
              <a:spcBef>
                <a:spcPts val="1600"/>
              </a:spcBef>
              <a:spcAft>
                <a:spcPts val="1600"/>
              </a:spcAft>
              <a:buNone/>
            </a:pPr>
            <a:r>
              <a:rPr lang="en" sz="1400"/>
              <a:t>Unlike the list, the forward_list only keeps track of the next element, whereas the list keeps track of the next and previous element.</a:t>
            </a:r>
            <a:endParaRPr sz="1400"/>
          </a:p>
        </p:txBody>
      </p:sp>
      <p:sp>
        <p:nvSpPr>
          <p:cNvPr id="506" name="Google Shape;506;p86"/>
          <p:cNvSpPr txBox="1"/>
          <p:nvPr>
            <p:ph idx="4294967295" type="body"/>
          </p:nvPr>
        </p:nvSpPr>
        <p:spPr>
          <a:xfrm>
            <a:off x="3728450" y="1260400"/>
            <a:ext cx="5176800" cy="366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rPr>
              <a:t>Dynamic Sizing:</a:t>
            </a:r>
            <a:endParaRPr b="1"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Automatically resizes when inserting and deleting</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rPr b="1" lang="en" sz="1600">
                <a:solidFill>
                  <a:srgbClr val="000000"/>
                </a:solidFill>
              </a:rPr>
              <a:t>Sequential Access:</a:t>
            </a:r>
            <a:endParaRPr b="1"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Any middle element cannot be randomly accessed.  It cannot be iterated backwards.</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rPr b="1" lang="en" sz="1600">
                <a:solidFill>
                  <a:srgbClr val="000000"/>
                </a:solidFill>
              </a:rPr>
              <a:t>Insertion and Deletion:</a:t>
            </a:r>
            <a:endParaRPr b="1"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Insertion and deletion is faster with a list than it would be with a vector. </a:t>
            </a:r>
            <a:endParaRPr sz="1600">
              <a:solidFill>
                <a:srgbClr val="000000"/>
              </a:solidFill>
            </a:endParaRPr>
          </a:p>
        </p:txBody>
      </p:sp>
      <p:sp>
        <p:nvSpPr>
          <p:cNvPr id="507" name="Google Shape;507;p86"/>
          <p:cNvSpPr txBox="1"/>
          <p:nvPr>
            <p:ph type="title"/>
          </p:nvPr>
        </p:nvSpPr>
        <p:spPr>
          <a:xfrm>
            <a:off x="3728450" y="411400"/>
            <a:ext cx="5176800" cy="6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solidFill>
                  <a:srgbClr val="000000"/>
                </a:solidFill>
              </a:rPr>
              <a:t>Key Characteristics</a:t>
            </a:r>
            <a:endParaRPr sz="23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3"/>
          <p:cNvSpPr txBox="1"/>
          <p:nvPr>
            <p:ph type="title"/>
          </p:nvPr>
        </p:nvSpPr>
        <p:spPr>
          <a:xfrm>
            <a:off x="265500" y="508008"/>
            <a:ext cx="4045200" cy="72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300">
                <a:solidFill>
                  <a:srgbClr val="000000"/>
                </a:solidFill>
              </a:rPr>
              <a:t>What is an </a:t>
            </a:r>
            <a:r>
              <a:rPr lang="en" sz="3300">
                <a:solidFill>
                  <a:srgbClr val="000000"/>
                </a:solidFill>
              </a:rPr>
              <a:t>iterator?</a:t>
            </a:r>
            <a:endParaRPr sz="3300">
              <a:solidFill>
                <a:srgbClr val="000000"/>
              </a:solidFill>
            </a:endParaRPr>
          </a:p>
        </p:txBody>
      </p:sp>
      <p:sp>
        <p:nvSpPr>
          <p:cNvPr id="151" name="Google Shape;151;p33"/>
          <p:cNvSpPr txBox="1"/>
          <p:nvPr>
            <p:ph idx="2" type="body"/>
          </p:nvPr>
        </p:nvSpPr>
        <p:spPr>
          <a:xfrm>
            <a:off x="641250" y="1583250"/>
            <a:ext cx="3293700" cy="303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Iterators are Pointer-like objects used to point to the memory addresses of STL containers</a:t>
            </a:r>
            <a:endParaRPr>
              <a:solidFill>
                <a:srgbClr val="000000"/>
              </a:solidFill>
            </a:endParaRPr>
          </a:p>
        </p:txBody>
      </p:sp>
      <p:sp>
        <p:nvSpPr>
          <p:cNvPr id="152" name="Google Shape;152;p33"/>
          <p:cNvSpPr txBox="1"/>
          <p:nvPr>
            <p:ph type="title"/>
          </p:nvPr>
        </p:nvSpPr>
        <p:spPr>
          <a:xfrm>
            <a:off x="4749808" y="508008"/>
            <a:ext cx="4045200" cy="72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300">
                <a:solidFill>
                  <a:srgbClr val="FFFFFF"/>
                </a:solidFill>
              </a:rPr>
              <a:t>Types of Iterators</a:t>
            </a:r>
            <a:r>
              <a:rPr lang="en" sz="3300">
                <a:solidFill>
                  <a:srgbClr val="000000"/>
                </a:solidFill>
              </a:rPr>
              <a:t> </a:t>
            </a:r>
            <a:endParaRPr sz="3300">
              <a:solidFill>
                <a:srgbClr val="000000"/>
              </a:solidFill>
            </a:endParaRPr>
          </a:p>
        </p:txBody>
      </p:sp>
      <p:sp>
        <p:nvSpPr>
          <p:cNvPr id="153" name="Google Shape;153;p33"/>
          <p:cNvSpPr txBox="1"/>
          <p:nvPr>
            <p:ph idx="2" type="body"/>
          </p:nvPr>
        </p:nvSpPr>
        <p:spPr>
          <a:xfrm>
            <a:off x="5125550" y="1583250"/>
            <a:ext cx="3293700" cy="3032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FFFFFF"/>
              </a:buClr>
              <a:buSzPts val="1800"/>
              <a:buChar char="★"/>
            </a:pPr>
            <a:r>
              <a:rPr lang="en">
                <a:solidFill>
                  <a:srgbClr val="FFFFFF"/>
                </a:solidFill>
              </a:rPr>
              <a:t>Input</a:t>
            </a:r>
            <a:endParaRPr>
              <a:solidFill>
                <a:srgbClr val="FFFFFF"/>
              </a:solidFill>
            </a:endParaRPr>
          </a:p>
          <a:p>
            <a:pPr indent="-342900" lvl="0" marL="457200" rtl="0" algn="l">
              <a:lnSpc>
                <a:spcPct val="150000"/>
              </a:lnSpc>
              <a:spcBef>
                <a:spcPts val="0"/>
              </a:spcBef>
              <a:spcAft>
                <a:spcPts val="0"/>
              </a:spcAft>
              <a:buClr>
                <a:srgbClr val="FFFFFF"/>
              </a:buClr>
              <a:buSzPts val="1800"/>
              <a:buChar char="★"/>
            </a:pPr>
            <a:r>
              <a:rPr lang="en">
                <a:solidFill>
                  <a:srgbClr val="FFFFFF"/>
                </a:solidFill>
              </a:rPr>
              <a:t>Output </a:t>
            </a:r>
            <a:endParaRPr>
              <a:solidFill>
                <a:srgbClr val="FFFFFF"/>
              </a:solidFill>
            </a:endParaRPr>
          </a:p>
          <a:p>
            <a:pPr indent="-342900" lvl="0" marL="457200" rtl="0" algn="l">
              <a:lnSpc>
                <a:spcPct val="150000"/>
              </a:lnSpc>
              <a:spcBef>
                <a:spcPts val="0"/>
              </a:spcBef>
              <a:spcAft>
                <a:spcPts val="0"/>
              </a:spcAft>
              <a:buClr>
                <a:srgbClr val="FFFFFF"/>
              </a:buClr>
              <a:buSzPts val="1800"/>
              <a:buChar char="★"/>
            </a:pPr>
            <a:r>
              <a:rPr lang="en">
                <a:solidFill>
                  <a:srgbClr val="FFFFFF"/>
                </a:solidFill>
              </a:rPr>
              <a:t>Forward </a:t>
            </a:r>
            <a:endParaRPr>
              <a:solidFill>
                <a:srgbClr val="FFFFFF"/>
              </a:solidFill>
            </a:endParaRPr>
          </a:p>
          <a:p>
            <a:pPr indent="-342900" lvl="0" marL="457200" rtl="0" algn="l">
              <a:lnSpc>
                <a:spcPct val="150000"/>
              </a:lnSpc>
              <a:spcBef>
                <a:spcPts val="0"/>
              </a:spcBef>
              <a:spcAft>
                <a:spcPts val="0"/>
              </a:spcAft>
              <a:buClr>
                <a:srgbClr val="FFFFFF"/>
              </a:buClr>
              <a:buSzPts val="1800"/>
              <a:buChar char="★"/>
            </a:pPr>
            <a:r>
              <a:rPr lang="en">
                <a:solidFill>
                  <a:srgbClr val="FFFFFF"/>
                </a:solidFill>
              </a:rPr>
              <a:t>Bidirectional</a:t>
            </a:r>
            <a:endParaRPr>
              <a:solidFill>
                <a:srgbClr val="FFFFFF"/>
              </a:solidFill>
            </a:endParaRPr>
          </a:p>
          <a:p>
            <a:pPr indent="-342900" lvl="0" marL="457200" rtl="0" algn="l">
              <a:lnSpc>
                <a:spcPct val="150000"/>
              </a:lnSpc>
              <a:spcBef>
                <a:spcPts val="0"/>
              </a:spcBef>
              <a:spcAft>
                <a:spcPts val="0"/>
              </a:spcAft>
              <a:buClr>
                <a:srgbClr val="FFFFFF"/>
              </a:buClr>
              <a:buSzPts val="1800"/>
              <a:buChar char="★"/>
            </a:pPr>
            <a:r>
              <a:rPr lang="en">
                <a:solidFill>
                  <a:srgbClr val="FFFFFF"/>
                </a:solidFill>
              </a:rPr>
              <a:t>Random-Access</a:t>
            </a:r>
            <a:endParaRPr>
              <a:solidFill>
                <a:srgbClr val="FFFFF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8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Commonly Used Member-Functions</a:t>
            </a:r>
            <a:endParaRPr/>
          </a:p>
        </p:txBody>
      </p:sp>
      <p:sp>
        <p:nvSpPr>
          <p:cNvPr id="513" name="Google Shape;513;p87"/>
          <p:cNvSpPr txBox="1"/>
          <p:nvPr>
            <p:ph idx="1" type="body"/>
          </p:nvPr>
        </p:nvSpPr>
        <p:spPr>
          <a:xfrm>
            <a:off x="471900" y="1919075"/>
            <a:ext cx="8222100" cy="29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000000"/>
                </a:solidFill>
              </a:rPr>
              <a:t>assign()</a:t>
            </a:r>
            <a:r>
              <a:rPr lang="en" sz="1700">
                <a:solidFill>
                  <a:srgbClr val="000000"/>
                </a:solidFill>
              </a:rPr>
              <a:t> - used to assign values to the forward list.</a:t>
            </a:r>
            <a:endParaRPr sz="1700">
              <a:solidFill>
                <a:srgbClr val="000000"/>
              </a:solidFill>
            </a:endParaRPr>
          </a:p>
          <a:p>
            <a:pPr indent="0" lvl="0" marL="0" rtl="0" algn="l">
              <a:spcBef>
                <a:spcPts val="0"/>
              </a:spcBef>
              <a:spcAft>
                <a:spcPts val="0"/>
              </a:spcAft>
              <a:buNone/>
            </a:pPr>
            <a:r>
              <a:rPr b="1" lang="en" sz="1700">
                <a:solidFill>
                  <a:srgbClr val="000000"/>
                </a:solidFill>
              </a:rPr>
              <a:t>push_front()</a:t>
            </a:r>
            <a:r>
              <a:rPr lang="en" sz="1700">
                <a:solidFill>
                  <a:srgbClr val="000000"/>
                </a:solidFill>
              </a:rPr>
              <a:t> - This function is used to insert the element at the first position.</a:t>
            </a:r>
            <a:endParaRPr sz="1700">
              <a:solidFill>
                <a:srgbClr val="000000"/>
              </a:solidFill>
            </a:endParaRPr>
          </a:p>
          <a:p>
            <a:pPr indent="0" lvl="0" marL="0" rtl="0" algn="l">
              <a:spcBef>
                <a:spcPts val="0"/>
              </a:spcBef>
              <a:spcAft>
                <a:spcPts val="0"/>
              </a:spcAft>
              <a:buNone/>
            </a:pPr>
            <a:r>
              <a:rPr b="1" lang="en" sz="1700">
                <a:solidFill>
                  <a:srgbClr val="000000"/>
                </a:solidFill>
              </a:rPr>
              <a:t>pop_front() </a:t>
            </a:r>
            <a:r>
              <a:rPr lang="en" sz="1700">
                <a:solidFill>
                  <a:srgbClr val="000000"/>
                </a:solidFill>
              </a:rPr>
              <a:t>- removes the element at the first position.</a:t>
            </a:r>
            <a:endParaRPr sz="1700">
              <a:solidFill>
                <a:srgbClr val="000000"/>
              </a:solidFill>
            </a:endParaRPr>
          </a:p>
          <a:p>
            <a:pPr indent="0" lvl="0" marL="0" rtl="0" algn="l">
              <a:spcBef>
                <a:spcPts val="0"/>
              </a:spcBef>
              <a:spcAft>
                <a:spcPts val="0"/>
              </a:spcAft>
              <a:buNone/>
            </a:pPr>
            <a:r>
              <a:rPr b="1" lang="en" sz="1700">
                <a:solidFill>
                  <a:srgbClr val="000000"/>
                </a:solidFill>
              </a:rPr>
              <a:t>insert_after()</a:t>
            </a:r>
            <a:r>
              <a:rPr lang="en" sz="1700">
                <a:solidFill>
                  <a:srgbClr val="000000"/>
                </a:solidFill>
              </a:rPr>
              <a:t> - gives the choice to insert elements at any position in the list.</a:t>
            </a:r>
            <a:endParaRPr sz="1700">
              <a:solidFill>
                <a:srgbClr val="000000"/>
              </a:solidFill>
            </a:endParaRPr>
          </a:p>
          <a:p>
            <a:pPr indent="0" lvl="0" marL="0" rtl="0" algn="l">
              <a:spcBef>
                <a:spcPts val="0"/>
              </a:spcBef>
              <a:spcAft>
                <a:spcPts val="0"/>
              </a:spcAft>
              <a:buNone/>
            </a:pPr>
            <a:r>
              <a:rPr b="1" lang="en" sz="1700">
                <a:solidFill>
                  <a:srgbClr val="000000"/>
                </a:solidFill>
              </a:rPr>
              <a:t>erase_after()</a:t>
            </a:r>
            <a:r>
              <a:rPr lang="en" sz="1700">
                <a:solidFill>
                  <a:srgbClr val="000000"/>
                </a:solidFill>
              </a:rPr>
              <a:t> - gives the ability to erase elements at any position.</a:t>
            </a:r>
            <a:endParaRPr sz="1700">
              <a:solidFill>
                <a:srgbClr val="0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88"/>
          <p:cNvSpPr txBox="1"/>
          <p:nvPr>
            <p:ph idx="1" type="body"/>
          </p:nvPr>
        </p:nvSpPr>
        <p:spPr>
          <a:xfrm>
            <a:off x="57150" y="4696825"/>
            <a:ext cx="8924400" cy="446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Code Example</a:t>
            </a:r>
            <a:endParaRPr/>
          </a:p>
        </p:txBody>
      </p:sp>
      <p:sp>
        <p:nvSpPr>
          <p:cNvPr id="519" name="Google Shape;519;p88"/>
          <p:cNvSpPr txBox="1"/>
          <p:nvPr/>
        </p:nvSpPr>
        <p:spPr>
          <a:xfrm>
            <a:off x="5405875" y="576575"/>
            <a:ext cx="3187800" cy="8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the code displays different ways to insert into the forward_list</a:t>
            </a:r>
            <a:endParaRPr sz="1200">
              <a:latin typeface="Roboto"/>
              <a:ea typeface="Roboto"/>
              <a:cs typeface="Roboto"/>
              <a:sym typeface="Roboto"/>
            </a:endParaRPr>
          </a:p>
        </p:txBody>
      </p:sp>
      <p:sp>
        <p:nvSpPr>
          <p:cNvPr id="520" name="Google Shape;520;p88"/>
          <p:cNvSpPr txBox="1"/>
          <p:nvPr/>
        </p:nvSpPr>
        <p:spPr>
          <a:xfrm>
            <a:off x="5405875" y="2554147"/>
            <a:ext cx="3187800" cy="60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latin typeface="Roboto"/>
                <a:ea typeface="Roboto"/>
                <a:cs typeface="Roboto"/>
                <a:sym typeface="Roboto"/>
              </a:rPr>
              <a:t>Output</a:t>
            </a:r>
            <a:endParaRPr sz="2500" u="sng">
              <a:latin typeface="Roboto"/>
              <a:ea typeface="Roboto"/>
              <a:cs typeface="Roboto"/>
              <a:sym typeface="Roboto"/>
            </a:endParaRPr>
          </a:p>
        </p:txBody>
      </p:sp>
      <p:pic>
        <p:nvPicPr>
          <p:cNvPr id="521" name="Google Shape;521;p88"/>
          <p:cNvPicPr preferRelativeResize="0"/>
          <p:nvPr/>
        </p:nvPicPr>
        <p:blipFill>
          <a:blip r:embed="rId3">
            <a:alphaModFix/>
          </a:blip>
          <a:stretch>
            <a:fillRect/>
          </a:stretch>
        </p:blipFill>
        <p:spPr>
          <a:xfrm>
            <a:off x="195275" y="0"/>
            <a:ext cx="4376722" cy="5143500"/>
          </a:xfrm>
          <a:prstGeom prst="rect">
            <a:avLst/>
          </a:prstGeom>
          <a:noFill/>
          <a:ln>
            <a:noFill/>
          </a:ln>
        </p:spPr>
      </p:pic>
      <p:pic>
        <p:nvPicPr>
          <p:cNvPr id="522" name="Google Shape;522;p88"/>
          <p:cNvPicPr preferRelativeResize="0"/>
          <p:nvPr/>
        </p:nvPicPr>
        <p:blipFill>
          <a:blip r:embed="rId4">
            <a:alphaModFix/>
          </a:blip>
          <a:stretch>
            <a:fillRect/>
          </a:stretch>
        </p:blipFill>
        <p:spPr>
          <a:xfrm>
            <a:off x="3595325" y="76200"/>
            <a:ext cx="811575" cy="269541"/>
          </a:xfrm>
          <a:prstGeom prst="rect">
            <a:avLst/>
          </a:prstGeom>
          <a:noFill/>
          <a:ln>
            <a:noFill/>
          </a:ln>
        </p:spPr>
      </p:pic>
      <p:pic>
        <p:nvPicPr>
          <p:cNvPr id="523" name="Google Shape;523;p88"/>
          <p:cNvPicPr preferRelativeResize="0"/>
          <p:nvPr/>
        </p:nvPicPr>
        <p:blipFill>
          <a:blip r:embed="rId5">
            <a:alphaModFix/>
          </a:blip>
          <a:stretch>
            <a:fillRect/>
          </a:stretch>
        </p:blipFill>
        <p:spPr>
          <a:xfrm>
            <a:off x="5069375" y="3408875"/>
            <a:ext cx="3860800" cy="5524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89"/>
          <p:cNvSpPr txBox="1"/>
          <p:nvPr>
            <p:ph type="title"/>
          </p:nvPr>
        </p:nvSpPr>
        <p:spPr>
          <a:xfrm>
            <a:off x="226075" y="411400"/>
            <a:ext cx="2808000" cy="6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deque</a:t>
            </a:r>
            <a:endParaRPr/>
          </a:p>
        </p:txBody>
      </p:sp>
      <p:sp>
        <p:nvSpPr>
          <p:cNvPr id="529" name="Google Shape;529;p89"/>
          <p:cNvSpPr txBox="1"/>
          <p:nvPr>
            <p:ph idx="1" type="body"/>
          </p:nvPr>
        </p:nvSpPr>
        <p:spPr>
          <a:xfrm>
            <a:off x="226075" y="1311275"/>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Double-Ended-Queue</a:t>
            </a:r>
            <a:endParaRPr sz="1400"/>
          </a:p>
          <a:p>
            <a:pPr indent="0" lvl="0" marL="0" rtl="0" algn="l">
              <a:spcBef>
                <a:spcPts val="1600"/>
              </a:spcBef>
              <a:spcAft>
                <a:spcPts val="0"/>
              </a:spcAft>
              <a:buNone/>
            </a:pPr>
            <a:r>
              <a:rPr lang="en" sz="1400"/>
              <a:t>Similar to vectors, but are better for insertion and deletion.</a:t>
            </a:r>
            <a:endParaRPr sz="1400"/>
          </a:p>
          <a:p>
            <a:pPr indent="0" lvl="0" marL="0" rtl="0" algn="l">
              <a:spcBef>
                <a:spcPts val="1600"/>
              </a:spcBef>
              <a:spcAft>
                <a:spcPts val="1600"/>
              </a:spcAft>
              <a:buNone/>
            </a:pPr>
            <a:r>
              <a:rPr lang="en" sz="1400"/>
              <a:t>Doesn’t have guaranteed contiguous storage allocation (unlike vectors)</a:t>
            </a:r>
            <a:endParaRPr sz="1400"/>
          </a:p>
        </p:txBody>
      </p:sp>
      <p:sp>
        <p:nvSpPr>
          <p:cNvPr id="530" name="Google Shape;530;p89"/>
          <p:cNvSpPr txBox="1"/>
          <p:nvPr>
            <p:ph idx="4294967295" type="body"/>
          </p:nvPr>
        </p:nvSpPr>
        <p:spPr>
          <a:xfrm>
            <a:off x="3728450" y="1260400"/>
            <a:ext cx="5176800" cy="366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rPr>
              <a:t>Dynamic Sizing:</a:t>
            </a:r>
            <a:endParaRPr b="1"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Has the ability to expand and contract on both ends.</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rPr b="1" lang="en" sz="1600">
                <a:solidFill>
                  <a:srgbClr val="000000"/>
                </a:solidFill>
              </a:rPr>
              <a:t>Access:</a:t>
            </a:r>
            <a:endParaRPr b="1"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Accessing elements is done in constant time.  </a:t>
            </a:r>
            <a:endParaRPr sz="1600">
              <a:solidFill>
                <a:srgbClr val="000000"/>
              </a:solidFill>
            </a:endParaRPr>
          </a:p>
          <a:p>
            <a:pPr indent="0" lvl="0" marL="0" rtl="0" algn="l">
              <a:spcBef>
                <a:spcPts val="0"/>
              </a:spcBef>
              <a:spcAft>
                <a:spcPts val="0"/>
              </a:spcAft>
              <a:buNone/>
            </a:pPr>
            <a:r>
              <a:t/>
            </a:r>
            <a:endParaRPr b="1" sz="1600">
              <a:solidFill>
                <a:srgbClr val="000000"/>
              </a:solidFill>
            </a:endParaRPr>
          </a:p>
          <a:p>
            <a:pPr indent="0" lvl="0" marL="0" rtl="0" algn="l">
              <a:spcBef>
                <a:spcPts val="0"/>
              </a:spcBef>
              <a:spcAft>
                <a:spcPts val="0"/>
              </a:spcAft>
              <a:buNone/>
            </a:pPr>
            <a:r>
              <a:rPr b="1" lang="en" sz="1600">
                <a:solidFill>
                  <a:srgbClr val="000000"/>
                </a:solidFill>
              </a:rPr>
              <a:t>Insertion and Deletion:</a:t>
            </a:r>
            <a:endParaRPr b="1"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Inserting and deleting from the back or front can be done in constant time, anywhere else is linear time.</a:t>
            </a:r>
            <a:endParaRPr sz="1600">
              <a:solidFill>
                <a:srgbClr val="000000"/>
              </a:solidFill>
            </a:endParaRPr>
          </a:p>
        </p:txBody>
      </p:sp>
      <p:sp>
        <p:nvSpPr>
          <p:cNvPr id="531" name="Google Shape;531;p89"/>
          <p:cNvSpPr txBox="1"/>
          <p:nvPr>
            <p:ph type="title"/>
          </p:nvPr>
        </p:nvSpPr>
        <p:spPr>
          <a:xfrm>
            <a:off x="3728450" y="411400"/>
            <a:ext cx="5176800" cy="6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solidFill>
                  <a:srgbClr val="000000"/>
                </a:solidFill>
              </a:rPr>
              <a:t>Key Characteristics</a:t>
            </a:r>
            <a:endParaRPr sz="2300">
              <a:solidFill>
                <a:srgbClr val="0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9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Commonly Used Member-Functions</a:t>
            </a:r>
            <a:endParaRPr/>
          </a:p>
        </p:txBody>
      </p:sp>
      <p:sp>
        <p:nvSpPr>
          <p:cNvPr id="537" name="Google Shape;537;p90"/>
          <p:cNvSpPr txBox="1"/>
          <p:nvPr>
            <p:ph idx="1" type="body"/>
          </p:nvPr>
        </p:nvSpPr>
        <p:spPr>
          <a:xfrm>
            <a:off x="471900" y="1919075"/>
            <a:ext cx="8222100" cy="29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000000"/>
                </a:solidFill>
              </a:rPr>
              <a:t>insert()</a:t>
            </a:r>
            <a:r>
              <a:rPr lang="en" sz="1700">
                <a:solidFill>
                  <a:srgbClr val="000000"/>
                </a:solidFill>
              </a:rPr>
              <a:t> - inserts an element at specified location.</a:t>
            </a:r>
            <a:endParaRPr sz="1700">
              <a:solidFill>
                <a:srgbClr val="000000"/>
              </a:solidFill>
            </a:endParaRPr>
          </a:p>
          <a:p>
            <a:pPr indent="0" lvl="0" marL="0" rtl="0" algn="l">
              <a:spcBef>
                <a:spcPts val="0"/>
              </a:spcBef>
              <a:spcAft>
                <a:spcPts val="0"/>
              </a:spcAft>
              <a:buNone/>
            </a:pPr>
            <a:r>
              <a:rPr b="1" lang="en" sz="1700">
                <a:solidFill>
                  <a:srgbClr val="000000"/>
                </a:solidFill>
              </a:rPr>
              <a:t>push_front/back()</a:t>
            </a:r>
            <a:r>
              <a:rPr lang="en" sz="1700">
                <a:solidFill>
                  <a:srgbClr val="000000"/>
                </a:solidFill>
              </a:rPr>
              <a:t> - pushes an element to the front/back of the deque.</a:t>
            </a:r>
            <a:endParaRPr sz="1700">
              <a:solidFill>
                <a:srgbClr val="000000"/>
              </a:solidFill>
            </a:endParaRPr>
          </a:p>
          <a:p>
            <a:pPr indent="0" lvl="0" marL="0" rtl="0" algn="l">
              <a:spcBef>
                <a:spcPts val="0"/>
              </a:spcBef>
              <a:spcAft>
                <a:spcPts val="0"/>
              </a:spcAft>
              <a:buNone/>
            </a:pPr>
            <a:r>
              <a:rPr b="1" lang="en" sz="1700">
                <a:solidFill>
                  <a:srgbClr val="000000"/>
                </a:solidFill>
              </a:rPr>
              <a:t>front()/back()</a:t>
            </a:r>
            <a:r>
              <a:rPr lang="en" sz="1700">
                <a:solidFill>
                  <a:srgbClr val="000000"/>
                </a:solidFill>
              </a:rPr>
              <a:t> - returns the first/last element of the deque.</a:t>
            </a:r>
            <a:endParaRPr sz="1700">
              <a:solidFill>
                <a:srgbClr val="000000"/>
              </a:solidFill>
            </a:endParaRPr>
          </a:p>
          <a:p>
            <a:pPr indent="0" lvl="0" marL="0" rtl="0" algn="l">
              <a:spcBef>
                <a:spcPts val="0"/>
              </a:spcBef>
              <a:spcAft>
                <a:spcPts val="0"/>
              </a:spcAft>
              <a:buNone/>
            </a:pPr>
            <a:r>
              <a:rPr b="1" lang="en" sz="1700">
                <a:solidFill>
                  <a:srgbClr val="000000"/>
                </a:solidFill>
              </a:rPr>
              <a:t>[ ]</a:t>
            </a:r>
            <a:r>
              <a:rPr lang="en" sz="1700">
                <a:solidFill>
                  <a:srgbClr val="000000"/>
                </a:solidFill>
              </a:rPr>
              <a:t> operator - elements can be accessed using the ‘[]’  operator.</a:t>
            </a:r>
            <a:endParaRPr sz="1700">
              <a:solidFill>
                <a:srgbClr val="000000"/>
              </a:solidFill>
            </a:endParaRPr>
          </a:p>
          <a:p>
            <a:pPr indent="0" lvl="0" marL="0" rtl="0" algn="l">
              <a:spcBef>
                <a:spcPts val="0"/>
              </a:spcBef>
              <a:spcAft>
                <a:spcPts val="0"/>
              </a:spcAft>
              <a:buNone/>
            </a:pPr>
            <a:r>
              <a:t/>
            </a:r>
            <a:endParaRPr sz="1700">
              <a:solidFill>
                <a:srgbClr val="000000"/>
              </a:solidFill>
            </a:endParaRPr>
          </a:p>
          <a:p>
            <a:pPr indent="0" lvl="0" marL="0" rtl="0" algn="l">
              <a:spcBef>
                <a:spcPts val="0"/>
              </a:spcBef>
              <a:spcAft>
                <a:spcPts val="0"/>
              </a:spcAft>
              <a:buNone/>
            </a:pPr>
            <a:r>
              <a:t/>
            </a:r>
            <a:endParaRPr sz="1700">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91"/>
          <p:cNvSpPr txBox="1"/>
          <p:nvPr>
            <p:ph idx="1" type="body"/>
          </p:nvPr>
        </p:nvSpPr>
        <p:spPr>
          <a:xfrm>
            <a:off x="57150" y="4696825"/>
            <a:ext cx="8924400" cy="446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Code Example</a:t>
            </a:r>
            <a:endParaRPr/>
          </a:p>
        </p:txBody>
      </p:sp>
      <p:sp>
        <p:nvSpPr>
          <p:cNvPr id="543" name="Google Shape;543;p91"/>
          <p:cNvSpPr txBox="1"/>
          <p:nvPr/>
        </p:nvSpPr>
        <p:spPr>
          <a:xfrm>
            <a:off x="4897875" y="589275"/>
            <a:ext cx="3187800" cy="8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The code shows how to insert/delete items from the front and back of the deque.</a:t>
            </a:r>
            <a:endParaRPr sz="1200">
              <a:latin typeface="Roboto"/>
              <a:ea typeface="Roboto"/>
              <a:cs typeface="Roboto"/>
              <a:sym typeface="Roboto"/>
            </a:endParaRPr>
          </a:p>
        </p:txBody>
      </p:sp>
      <p:sp>
        <p:nvSpPr>
          <p:cNvPr id="544" name="Google Shape;544;p91"/>
          <p:cNvSpPr txBox="1"/>
          <p:nvPr/>
        </p:nvSpPr>
        <p:spPr>
          <a:xfrm>
            <a:off x="4997400" y="1906447"/>
            <a:ext cx="3187800" cy="60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latin typeface="Roboto"/>
                <a:ea typeface="Roboto"/>
                <a:cs typeface="Roboto"/>
                <a:sym typeface="Roboto"/>
              </a:rPr>
              <a:t>Output</a:t>
            </a:r>
            <a:endParaRPr sz="2500" u="sng">
              <a:latin typeface="Roboto"/>
              <a:ea typeface="Roboto"/>
              <a:cs typeface="Roboto"/>
              <a:sym typeface="Roboto"/>
            </a:endParaRPr>
          </a:p>
        </p:txBody>
      </p:sp>
      <p:pic>
        <p:nvPicPr>
          <p:cNvPr id="545" name="Google Shape;545;p91"/>
          <p:cNvPicPr preferRelativeResize="0"/>
          <p:nvPr/>
        </p:nvPicPr>
        <p:blipFill>
          <a:blip r:embed="rId3">
            <a:alphaModFix/>
          </a:blip>
          <a:stretch>
            <a:fillRect/>
          </a:stretch>
        </p:blipFill>
        <p:spPr>
          <a:xfrm>
            <a:off x="127000" y="47125"/>
            <a:ext cx="3559852" cy="5049250"/>
          </a:xfrm>
          <a:prstGeom prst="rect">
            <a:avLst/>
          </a:prstGeom>
          <a:noFill/>
          <a:ln>
            <a:noFill/>
          </a:ln>
        </p:spPr>
      </p:pic>
      <p:pic>
        <p:nvPicPr>
          <p:cNvPr id="546" name="Google Shape;546;p91"/>
          <p:cNvPicPr preferRelativeResize="0"/>
          <p:nvPr/>
        </p:nvPicPr>
        <p:blipFill>
          <a:blip r:embed="rId4">
            <a:alphaModFix/>
          </a:blip>
          <a:stretch>
            <a:fillRect/>
          </a:stretch>
        </p:blipFill>
        <p:spPr>
          <a:xfrm>
            <a:off x="2962952" y="4349747"/>
            <a:ext cx="561975" cy="285750"/>
          </a:xfrm>
          <a:prstGeom prst="rect">
            <a:avLst/>
          </a:prstGeom>
          <a:noFill/>
          <a:ln>
            <a:noFill/>
          </a:ln>
        </p:spPr>
      </p:pic>
      <p:pic>
        <p:nvPicPr>
          <p:cNvPr id="547" name="Google Shape;547;p91"/>
          <p:cNvPicPr preferRelativeResize="0"/>
          <p:nvPr/>
        </p:nvPicPr>
        <p:blipFill>
          <a:blip r:embed="rId5">
            <a:alphaModFix/>
          </a:blip>
          <a:stretch>
            <a:fillRect/>
          </a:stretch>
        </p:blipFill>
        <p:spPr>
          <a:xfrm>
            <a:off x="4038600" y="2571750"/>
            <a:ext cx="5105400" cy="17481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9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stack</a:t>
            </a:r>
            <a:endParaRPr/>
          </a:p>
        </p:txBody>
      </p:sp>
      <p:sp>
        <p:nvSpPr>
          <p:cNvPr id="553" name="Google Shape;553;p92"/>
          <p:cNvSpPr txBox="1"/>
          <p:nvPr>
            <p:ph idx="1" type="body"/>
          </p:nvPr>
        </p:nvSpPr>
        <p:spPr>
          <a:xfrm>
            <a:off x="471900" y="1919075"/>
            <a:ext cx="59658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Stacks have a LIFO(Last In First Out) type of working, where a new element is added at one end (top) and an element is removed from that end only.</a:t>
            </a:r>
            <a:endParaRPr>
              <a:solidFill>
                <a:srgbClr val="000000"/>
              </a:solidFill>
            </a:endParaRPr>
          </a:p>
          <a:p>
            <a:pPr indent="0" lvl="0" marL="0" rtl="0" algn="l">
              <a:spcBef>
                <a:spcPts val="1600"/>
              </a:spcBef>
              <a:spcAft>
                <a:spcPts val="1600"/>
              </a:spcAft>
              <a:buNone/>
            </a:pPr>
            <a:r>
              <a:rPr lang="en">
                <a:solidFill>
                  <a:srgbClr val="000000"/>
                </a:solidFill>
              </a:rPr>
              <a:t>It uses an encapsulated object of either vector or deque (by default) or list (sequential container class) as its underlying container.</a:t>
            </a:r>
            <a:endParaRPr>
              <a:solidFill>
                <a:srgbClr val="000000"/>
              </a:solidFill>
            </a:endParaRPr>
          </a:p>
        </p:txBody>
      </p:sp>
      <p:pic>
        <p:nvPicPr>
          <p:cNvPr id="554" name="Google Shape;554;p92" title="Jucarie lemn Eichhorn Stacking Toy, 12 luni+ - Jucarii potriveste ..."/>
          <p:cNvPicPr preferRelativeResize="0"/>
          <p:nvPr/>
        </p:nvPicPr>
        <p:blipFill>
          <a:blip r:embed="rId3">
            <a:alphaModFix/>
          </a:blip>
          <a:stretch>
            <a:fillRect/>
          </a:stretch>
        </p:blipFill>
        <p:spPr>
          <a:xfrm>
            <a:off x="6437700" y="2011125"/>
            <a:ext cx="2401501" cy="2401501"/>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9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Member-Functions</a:t>
            </a:r>
            <a:endParaRPr/>
          </a:p>
        </p:txBody>
      </p:sp>
      <p:sp>
        <p:nvSpPr>
          <p:cNvPr id="560" name="Google Shape;560;p93"/>
          <p:cNvSpPr txBox="1"/>
          <p:nvPr>
            <p:ph idx="1" type="body"/>
          </p:nvPr>
        </p:nvSpPr>
        <p:spPr>
          <a:xfrm>
            <a:off x="471900" y="1919075"/>
            <a:ext cx="8222100" cy="29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000000"/>
                </a:solidFill>
              </a:rPr>
              <a:t>empty()</a:t>
            </a:r>
            <a:r>
              <a:rPr lang="en" sz="1700">
                <a:solidFill>
                  <a:srgbClr val="000000"/>
                </a:solidFill>
              </a:rPr>
              <a:t> – Returns whether the stack is empty </a:t>
            </a:r>
            <a:endParaRPr sz="1700">
              <a:solidFill>
                <a:srgbClr val="000000"/>
              </a:solidFill>
            </a:endParaRPr>
          </a:p>
          <a:p>
            <a:pPr indent="0" lvl="0" marL="0" rtl="0" algn="l">
              <a:spcBef>
                <a:spcPts val="0"/>
              </a:spcBef>
              <a:spcAft>
                <a:spcPts val="0"/>
              </a:spcAft>
              <a:buNone/>
            </a:pPr>
            <a:r>
              <a:rPr b="1" lang="en" sz="1700">
                <a:solidFill>
                  <a:srgbClr val="000000"/>
                </a:solidFill>
              </a:rPr>
              <a:t>size()</a:t>
            </a:r>
            <a:r>
              <a:rPr lang="en" sz="1700">
                <a:solidFill>
                  <a:srgbClr val="000000"/>
                </a:solidFill>
              </a:rPr>
              <a:t> – Returns the size of the stack </a:t>
            </a:r>
            <a:endParaRPr sz="1700">
              <a:solidFill>
                <a:srgbClr val="000000"/>
              </a:solidFill>
            </a:endParaRPr>
          </a:p>
          <a:p>
            <a:pPr indent="0" lvl="0" marL="0" rtl="0" algn="l">
              <a:spcBef>
                <a:spcPts val="0"/>
              </a:spcBef>
              <a:spcAft>
                <a:spcPts val="0"/>
              </a:spcAft>
              <a:buNone/>
            </a:pPr>
            <a:r>
              <a:rPr b="1" lang="en" sz="1700">
                <a:solidFill>
                  <a:srgbClr val="000000"/>
                </a:solidFill>
              </a:rPr>
              <a:t>top() </a:t>
            </a:r>
            <a:r>
              <a:rPr lang="en" sz="1700">
                <a:solidFill>
                  <a:srgbClr val="000000"/>
                </a:solidFill>
              </a:rPr>
              <a:t>– Returns a reference to the top most element of the stack</a:t>
            </a:r>
            <a:endParaRPr sz="1700">
              <a:solidFill>
                <a:srgbClr val="000000"/>
              </a:solidFill>
            </a:endParaRPr>
          </a:p>
          <a:p>
            <a:pPr indent="0" lvl="0" marL="0" rtl="0" algn="l">
              <a:spcBef>
                <a:spcPts val="0"/>
              </a:spcBef>
              <a:spcAft>
                <a:spcPts val="0"/>
              </a:spcAft>
              <a:buNone/>
            </a:pPr>
            <a:r>
              <a:rPr b="1" lang="en" sz="1700">
                <a:solidFill>
                  <a:srgbClr val="000000"/>
                </a:solidFill>
              </a:rPr>
              <a:t>push() </a:t>
            </a:r>
            <a:r>
              <a:rPr lang="en" sz="1700">
                <a:solidFill>
                  <a:srgbClr val="000000"/>
                </a:solidFill>
              </a:rPr>
              <a:t>– Adds the passed element at the top of the stack </a:t>
            </a:r>
            <a:endParaRPr sz="1700">
              <a:solidFill>
                <a:srgbClr val="000000"/>
              </a:solidFill>
            </a:endParaRPr>
          </a:p>
          <a:p>
            <a:pPr indent="0" lvl="0" marL="0" rtl="0" algn="l">
              <a:spcBef>
                <a:spcPts val="0"/>
              </a:spcBef>
              <a:spcAft>
                <a:spcPts val="0"/>
              </a:spcAft>
              <a:buNone/>
            </a:pPr>
            <a:r>
              <a:rPr b="1" lang="en" sz="1700">
                <a:solidFill>
                  <a:srgbClr val="000000"/>
                </a:solidFill>
              </a:rPr>
              <a:t>pop()</a:t>
            </a:r>
            <a:r>
              <a:rPr lang="en" sz="1700">
                <a:solidFill>
                  <a:srgbClr val="000000"/>
                </a:solidFill>
              </a:rPr>
              <a:t> – Deletes the most recent entered element of the stack </a:t>
            </a:r>
            <a:endParaRPr sz="1700">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94"/>
          <p:cNvSpPr txBox="1"/>
          <p:nvPr>
            <p:ph idx="1" type="body"/>
          </p:nvPr>
        </p:nvSpPr>
        <p:spPr>
          <a:xfrm>
            <a:off x="57150" y="4696825"/>
            <a:ext cx="8924400" cy="446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Code Example</a:t>
            </a:r>
            <a:endParaRPr/>
          </a:p>
        </p:txBody>
      </p:sp>
      <p:sp>
        <p:nvSpPr>
          <p:cNvPr id="566" name="Google Shape;566;p94"/>
          <p:cNvSpPr txBox="1"/>
          <p:nvPr/>
        </p:nvSpPr>
        <p:spPr>
          <a:xfrm>
            <a:off x="5405875" y="576575"/>
            <a:ext cx="3187800" cy="8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the code pushes items to the stack, removes some, and outputs what is left in the stack.</a:t>
            </a:r>
            <a:endParaRPr sz="1200">
              <a:latin typeface="Roboto"/>
              <a:ea typeface="Roboto"/>
              <a:cs typeface="Roboto"/>
              <a:sym typeface="Roboto"/>
            </a:endParaRPr>
          </a:p>
        </p:txBody>
      </p:sp>
      <p:sp>
        <p:nvSpPr>
          <p:cNvPr id="567" name="Google Shape;567;p94"/>
          <p:cNvSpPr txBox="1"/>
          <p:nvPr/>
        </p:nvSpPr>
        <p:spPr>
          <a:xfrm>
            <a:off x="5405875" y="2554147"/>
            <a:ext cx="3187800" cy="60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latin typeface="Roboto"/>
                <a:ea typeface="Roboto"/>
                <a:cs typeface="Roboto"/>
                <a:sym typeface="Roboto"/>
              </a:rPr>
              <a:t>Output</a:t>
            </a:r>
            <a:endParaRPr sz="2500" u="sng">
              <a:latin typeface="Roboto"/>
              <a:ea typeface="Roboto"/>
              <a:cs typeface="Roboto"/>
              <a:sym typeface="Roboto"/>
            </a:endParaRPr>
          </a:p>
        </p:txBody>
      </p:sp>
      <p:pic>
        <p:nvPicPr>
          <p:cNvPr id="568" name="Google Shape;568;p94"/>
          <p:cNvPicPr preferRelativeResize="0"/>
          <p:nvPr/>
        </p:nvPicPr>
        <p:blipFill rotWithShape="1">
          <a:blip r:embed="rId3">
            <a:alphaModFix/>
          </a:blip>
          <a:srcRect b="0" l="0" r="68207" t="0"/>
          <a:stretch/>
        </p:blipFill>
        <p:spPr>
          <a:xfrm>
            <a:off x="179650" y="68113"/>
            <a:ext cx="3778574" cy="5007275"/>
          </a:xfrm>
          <a:prstGeom prst="rect">
            <a:avLst/>
          </a:prstGeom>
          <a:noFill/>
          <a:ln>
            <a:noFill/>
          </a:ln>
        </p:spPr>
      </p:pic>
      <p:pic>
        <p:nvPicPr>
          <p:cNvPr id="569" name="Google Shape;569;p94"/>
          <p:cNvPicPr preferRelativeResize="0"/>
          <p:nvPr/>
        </p:nvPicPr>
        <p:blipFill>
          <a:blip r:embed="rId4">
            <a:alphaModFix/>
          </a:blip>
          <a:stretch>
            <a:fillRect/>
          </a:stretch>
        </p:blipFill>
        <p:spPr>
          <a:xfrm>
            <a:off x="3159424" y="290822"/>
            <a:ext cx="561975" cy="285750"/>
          </a:xfrm>
          <a:prstGeom prst="rect">
            <a:avLst/>
          </a:prstGeom>
          <a:noFill/>
          <a:ln>
            <a:noFill/>
          </a:ln>
        </p:spPr>
      </p:pic>
      <p:pic>
        <p:nvPicPr>
          <p:cNvPr id="570" name="Google Shape;570;p94"/>
          <p:cNvPicPr preferRelativeResize="0"/>
          <p:nvPr/>
        </p:nvPicPr>
        <p:blipFill rotWithShape="1">
          <a:blip r:embed="rId5">
            <a:alphaModFix/>
          </a:blip>
          <a:srcRect b="0" l="16604" r="0" t="39309"/>
          <a:stretch/>
        </p:blipFill>
        <p:spPr>
          <a:xfrm>
            <a:off x="6108800" y="3269300"/>
            <a:ext cx="1781950" cy="10308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9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queue</a:t>
            </a:r>
            <a:endParaRPr/>
          </a:p>
        </p:txBody>
      </p:sp>
      <p:sp>
        <p:nvSpPr>
          <p:cNvPr id="576" name="Google Shape;576;p95"/>
          <p:cNvSpPr txBox="1"/>
          <p:nvPr>
            <p:ph idx="1" type="body"/>
          </p:nvPr>
        </p:nvSpPr>
        <p:spPr>
          <a:xfrm>
            <a:off x="471900" y="1919075"/>
            <a:ext cx="5261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Queues have a FIFO (First In First Out) type of arrangement. Elements are inserted at the back (end) and are deleted from the front.</a:t>
            </a:r>
            <a:endParaRPr>
              <a:solidFill>
                <a:srgbClr val="000000"/>
              </a:solidFill>
            </a:endParaRPr>
          </a:p>
          <a:p>
            <a:pPr indent="0" lvl="0" marL="0" rtl="0" algn="l">
              <a:spcBef>
                <a:spcPts val="1600"/>
              </a:spcBef>
              <a:spcAft>
                <a:spcPts val="1600"/>
              </a:spcAft>
              <a:buNone/>
            </a:pPr>
            <a:r>
              <a:rPr lang="en">
                <a:solidFill>
                  <a:srgbClr val="000000"/>
                </a:solidFill>
              </a:rPr>
              <a:t>They use an encapsulated object of deque or list (sequential container class) as its underlying container.</a:t>
            </a:r>
            <a:endParaRPr>
              <a:solidFill>
                <a:srgbClr val="000000"/>
              </a:solidFill>
            </a:endParaRPr>
          </a:p>
        </p:txBody>
      </p:sp>
      <p:pic>
        <p:nvPicPr>
          <p:cNvPr id="577" name="Google Shape;577;p95" title="Kings Island 047 | Yes, we decided to wait in this line. (Mo… | Flickr"/>
          <p:cNvPicPr preferRelativeResize="0"/>
          <p:nvPr/>
        </p:nvPicPr>
        <p:blipFill>
          <a:blip r:embed="rId3">
            <a:alphaModFix/>
          </a:blip>
          <a:stretch>
            <a:fillRect/>
          </a:stretch>
        </p:blipFill>
        <p:spPr>
          <a:xfrm>
            <a:off x="6010525" y="2245975"/>
            <a:ext cx="2992799" cy="224459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9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Member-Functions</a:t>
            </a:r>
            <a:endParaRPr/>
          </a:p>
        </p:txBody>
      </p:sp>
      <p:sp>
        <p:nvSpPr>
          <p:cNvPr id="583" name="Google Shape;583;p96"/>
          <p:cNvSpPr txBox="1"/>
          <p:nvPr>
            <p:ph idx="1" type="body"/>
          </p:nvPr>
        </p:nvSpPr>
        <p:spPr>
          <a:xfrm>
            <a:off x="471900" y="1919075"/>
            <a:ext cx="8222100" cy="29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000000"/>
                </a:solidFill>
              </a:rPr>
              <a:t>empty() </a:t>
            </a:r>
            <a:r>
              <a:rPr lang="en" sz="1700">
                <a:solidFill>
                  <a:srgbClr val="000000"/>
                </a:solidFill>
              </a:rPr>
              <a:t>- checks if queue is empty</a:t>
            </a:r>
            <a:endParaRPr sz="1700">
              <a:solidFill>
                <a:srgbClr val="000000"/>
              </a:solidFill>
            </a:endParaRPr>
          </a:p>
          <a:p>
            <a:pPr indent="0" lvl="0" marL="0" rtl="0" algn="l">
              <a:spcBef>
                <a:spcPts val="0"/>
              </a:spcBef>
              <a:spcAft>
                <a:spcPts val="0"/>
              </a:spcAft>
              <a:buNone/>
            </a:pPr>
            <a:r>
              <a:rPr b="1" lang="en" sz="1700">
                <a:solidFill>
                  <a:srgbClr val="000000"/>
                </a:solidFill>
              </a:rPr>
              <a:t>size()</a:t>
            </a:r>
            <a:r>
              <a:rPr lang="en" sz="1700">
                <a:solidFill>
                  <a:srgbClr val="000000"/>
                </a:solidFill>
              </a:rPr>
              <a:t> - Returns the size of the queue.</a:t>
            </a:r>
            <a:endParaRPr sz="1700">
              <a:solidFill>
                <a:srgbClr val="000000"/>
              </a:solidFill>
            </a:endParaRPr>
          </a:p>
          <a:p>
            <a:pPr indent="0" lvl="0" marL="0" rtl="0" algn="l">
              <a:spcBef>
                <a:spcPts val="0"/>
              </a:spcBef>
              <a:spcAft>
                <a:spcPts val="0"/>
              </a:spcAft>
              <a:buNone/>
            </a:pPr>
            <a:r>
              <a:rPr b="1" lang="en" sz="1700">
                <a:solidFill>
                  <a:srgbClr val="000000"/>
                </a:solidFill>
              </a:rPr>
              <a:t>swap()</a:t>
            </a:r>
            <a:r>
              <a:rPr lang="en" sz="1700">
                <a:solidFill>
                  <a:srgbClr val="000000"/>
                </a:solidFill>
              </a:rPr>
              <a:t> - swaps contents of two queues (must be same data type)</a:t>
            </a:r>
            <a:endParaRPr sz="1700">
              <a:solidFill>
                <a:srgbClr val="000000"/>
              </a:solidFill>
            </a:endParaRPr>
          </a:p>
          <a:p>
            <a:pPr indent="0" lvl="0" marL="0" rtl="0" algn="l">
              <a:spcBef>
                <a:spcPts val="0"/>
              </a:spcBef>
              <a:spcAft>
                <a:spcPts val="0"/>
              </a:spcAft>
              <a:buNone/>
            </a:pPr>
            <a:r>
              <a:rPr b="1" lang="en" sz="1700">
                <a:solidFill>
                  <a:srgbClr val="000000"/>
                </a:solidFill>
              </a:rPr>
              <a:t>emplace()</a:t>
            </a:r>
            <a:r>
              <a:rPr lang="en" sz="1700">
                <a:solidFill>
                  <a:srgbClr val="000000"/>
                </a:solidFill>
              </a:rPr>
              <a:t> - Insert a new element into the queue container, the new element is added to the end of the queue.</a:t>
            </a:r>
            <a:endParaRPr sz="1700">
              <a:solidFill>
                <a:srgbClr val="000000"/>
              </a:solidFill>
            </a:endParaRPr>
          </a:p>
          <a:p>
            <a:pPr indent="0" lvl="0" marL="0" rtl="0" algn="l">
              <a:spcBef>
                <a:spcPts val="0"/>
              </a:spcBef>
              <a:spcAft>
                <a:spcPts val="0"/>
              </a:spcAft>
              <a:buNone/>
            </a:pPr>
            <a:r>
              <a:rPr b="1" lang="en" sz="1700">
                <a:solidFill>
                  <a:srgbClr val="000000"/>
                </a:solidFill>
              </a:rPr>
              <a:t>front()/back()</a:t>
            </a:r>
            <a:r>
              <a:rPr lang="en" sz="1700">
                <a:solidFill>
                  <a:srgbClr val="000000"/>
                </a:solidFill>
              </a:rPr>
              <a:t> - returns the first/last element of the queue</a:t>
            </a:r>
            <a:endParaRPr sz="1700">
              <a:solidFill>
                <a:srgbClr val="000000"/>
              </a:solidFill>
            </a:endParaRPr>
          </a:p>
          <a:p>
            <a:pPr indent="0" lvl="0" marL="0" rtl="0" algn="l">
              <a:spcBef>
                <a:spcPts val="0"/>
              </a:spcBef>
              <a:spcAft>
                <a:spcPts val="0"/>
              </a:spcAft>
              <a:buNone/>
            </a:pPr>
            <a:r>
              <a:rPr b="1" lang="en" sz="1700">
                <a:solidFill>
                  <a:srgbClr val="000000"/>
                </a:solidFill>
              </a:rPr>
              <a:t>push()</a:t>
            </a:r>
            <a:r>
              <a:rPr lang="en" sz="1700">
                <a:solidFill>
                  <a:srgbClr val="000000"/>
                </a:solidFill>
              </a:rPr>
              <a:t> - adds the given element at the end of the queue</a:t>
            </a:r>
            <a:endParaRPr sz="1700">
              <a:solidFill>
                <a:srgbClr val="000000"/>
              </a:solidFill>
            </a:endParaRPr>
          </a:p>
          <a:p>
            <a:pPr indent="0" lvl="0" marL="0" rtl="0" algn="l">
              <a:spcBef>
                <a:spcPts val="0"/>
              </a:spcBef>
              <a:spcAft>
                <a:spcPts val="0"/>
              </a:spcAft>
              <a:buNone/>
            </a:pPr>
            <a:r>
              <a:rPr b="1" lang="en" sz="1700">
                <a:solidFill>
                  <a:srgbClr val="000000"/>
                </a:solidFill>
              </a:rPr>
              <a:t>pop()</a:t>
            </a:r>
            <a:r>
              <a:rPr lang="en" sz="1700">
                <a:solidFill>
                  <a:srgbClr val="000000"/>
                </a:solidFill>
              </a:rPr>
              <a:t> - deletes the first element of the queue </a:t>
            </a:r>
            <a:endParaRPr sz="17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4"/>
          <p:cNvSpPr txBox="1"/>
          <p:nvPr>
            <p:ph type="title"/>
          </p:nvPr>
        </p:nvSpPr>
        <p:spPr>
          <a:xfrm>
            <a:off x="503975" y="6852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Input	</a:t>
            </a:r>
            <a:endParaRPr/>
          </a:p>
        </p:txBody>
      </p:sp>
      <p:sp>
        <p:nvSpPr>
          <p:cNvPr id="159" name="Google Shape;159;p34"/>
          <p:cNvSpPr txBox="1"/>
          <p:nvPr>
            <p:ph idx="1" type="body"/>
          </p:nvPr>
        </p:nvSpPr>
        <p:spPr>
          <a:xfrm>
            <a:off x="0" y="1672675"/>
            <a:ext cx="42303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Used to read values </a:t>
            </a:r>
            <a:r>
              <a:rPr lang="en"/>
              <a:t>from</a:t>
            </a:r>
            <a:r>
              <a:rPr lang="en"/>
              <a:t> a sequence once</a:t>
            </a:r>
            <a:endParaRPr/>
          </a:p>
          <a:p>
            <a:pPr indent="-342900" lvl="0" marL="457200" rtl="0" algn="l">
              <a:spcBef>
                <a:spcPts val="0"/>
              </a:spcBef>
              <a:spcAft>
                <a:spcPts val="0"/>
              </a:spcAft>
              <a:buSzPts val="1800"/>
              <a:buChar char="●"/>
            </a:pPr>
            <a:r>
              <a:rPr lang="en"/>
              <a:t>The weakest and simplest among the STL iterators</a:t>
            </a:r>
            <a:endParaRPr/>
          </a:p>
          <a:p>
            <a:pPr indent="-342900" lvl="0" marL="457200" rtl="0" algn="l">
              <a:spcBef>
                <a:spcPts val="0"/>
              </a:spcBef>
              <a:spcAft>
                <a:spcPts val="0"/>
              </a:spcAft>
              <a:buSzPts val="1800"/>
              <a:buChar char="●"/>
            </a:pPr>
            <a:r>
              <a:rPr lang="en"/>
              <a:t>Only moves forward</a:t>
            </a:r>
            <a:endParaRPr/>
          </a:p>
        </p:txBody>
      </p:sp>
      <p:pic>
        <p:nvPicPr>
          <p:cNvPr id="160" name="Google Shape;160;p34"/>
          <p:cNvPicPr preferRelativeResize="0"/>
          <p:nvPr/>
        </p:nvPicPr>
        <p:blipFill>
          <a:blip r:embed="rId3">
            <a:alphaModFix/>
          </a:blip>
          <a:stretch>
            <a:fillRect/>
          </a:stretch>
        </p:blipFill>
        <p:spPr>
          <a:xfrm>
            <a:off x="3434025" y="2634852"/>
            <a:ext cx="5746875" cy="25086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97"/>
          <p:cNvSpPr txBox="1"/>
          <p:nvPr>
            <p:ph idx="1" type="body"/>
          </p:nvPr>
        </p:nvSpPr>
        <p:spPr>
          <a:xfrm>
            <a:off x="57150" y="4696825"/>
            <a:ext cx="8924400" cy="446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Code Example</a:t>
            </a:r>
            <a:endParaRPr/>
          </a:p>
        </p:txBody>
      </p:sp>
      <p:sp>
        <p:nvSpPr>
          <p:cNvPr id="589" name="Google Shape;589;p97"/>
          <p:cNvSpPr txBox="1"/>
          <p:nvPr/>
        </p:nvSpPr>
        <p:spPr>
          <a:xfrm>
            <a:off x="5405875" y="576575"/>
            <a:ext cx="3187800" cy="8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the code pushes multiple items to the queue, pops one item, and displays the result.</a:t>
            </a:r>
            <a:endParaRPr sz="1200">
              <a:latin typeface="Roboto"/>
              <a:ea typeface="Roboto"/>
              <a:cs typeface="Roboto"/>
              <a:sym typeface="Roboto"/>
            </a:endParaRPr>
          </a:p>
        </p:txBody>
      </p:sp>
      <p:sp>
        <p:nvSpPr>
          <p:cNvPr id="590" name="Google Shape;590;p97"/>
          <p:cNvSpPr txBox="1"/>
          <p:nvPr/>
        </p:nvSpPr>
        <p:spPr>
          <a:xfrm>
            <a:off x="5405875" y="2554147"/>
            <a:ext cx="3187800" cy="60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latin typeface="Roboto"/>
                <a:ea typeface="Roboto"/>
                <a:cs typeface="Roboto"/>
                <a:sym typeface="Roboto"/>
              </a:rPr>
              <a:t>Output</a:t>
            </a:r>
            <a:endParaRPr sz="2500" u="sng">
              <a:latin typeface="Roboto"/>
              <a:ea typeface="Roboto"/>
              <a:cs typeface="Roboto"/>
              <a:sym typeface="Roboto"/>
            </a:endParaRPr>
          </a:p>
        </p:txBody>
      </p:sp>
      <p:pic>
        <p:nvPicPr>
          <p:cNvPr id="591" name="Google Shape;591;p97"/>
          <p:cNvPicPr preferRelativeResize="0"/>
          <p:nvPr/>
        </p:nvPicPr>
        <p:blipFill>
          <a:blip r:embed="rId3">
            <a:alphaModFix/>
          </a:blip>
          <a:stretch>
            <a:fillRect/>
          </a:stretch>
        </p:blipFill>
        <p:spPr>
          <a:xfrm>
            <a:off x="140675" y="76200"/>
            <a:ext cx="3544093" cy="4991100"/>
          </a:xfrm>
          <a:prstGeom prst="rect">
            <a:avLst/>
          </a:prstGeom>
          <a:noFill/>
          <a:ln>
            <a:noFill/>
          </a:ln>
        </p:spPr>
      </p:pic>
      <p:pic>
        <p:nvPicPr>
          <p:cNvPr id="592" name="Google Shape;592;p97"/>
          <p:cNvPicPr preferRelativeResize="0"/>
          <p:nvPr/>
        </p:nvPicPr>
        <p:blipFill>
          <a:blip r:embed="rId4">
            <a:alphaModFix/>
          </a:blip>
          <a:stretch>
            <a:fillRect/>
          </a:stretch>
        </p:blipFill>
        <p:spPr>
          <a:xfrm>
            <a:off x="5405875" y="3301525"/>
            <a:ext cx="3187800" cy="799241"/>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9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priority_</a:t>
            </a:r>
            <a:r>
              <a:rPr lang="en"/>
              <a:t>queue</a:t>
            </a:r>
            <a:endParaRPr/>
          </a:p>
        </p:txBody>
      </p:sp>
      <p:sp>
        <p:nvSpPr>
          <p:cNvPr id="598" name="Google Shape;598;p98"/>
          <p:cNvSpPr txBox="1"/>
          <p:nvPr>
            <p:ph idx="1" type="body"/>
          </p:nvPr>
        </p:nvSpPr>
        <p:spPr>
          <a:xfrm>
            <a:off x="471900" y="1707450"/>
            <a:ext cx="5261100" cy="323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A type of queue designed so that the first element of the queue is either the greatest or the smallest of all elements in the queue, and elements are in non-increasing or non-decreasing order.</a:t>
            </a:r>
            <a:endParaRPr>
              <a:solidFill>
                <a:srgbClr val="000000"/>
              </a:solidFill>
            </a:endParaRPr>
          </a:p>
          <a:p>
            <a:pPr indent="0" lvl="0" marL="0" rtl="0" algn="l">
              <a:spcBef>
                <a:spcPts val="1600"/>
              </a:spcBef>
              <a:spcAft>
                <a:spcPts val="0"/>
              </a:spcAft>
              <a:buNone/>
            </a:pPr>
            <a:r>
              <a:rPr lang="en">
                <a:solidFill>
                  <a:srgbClr val="000000"/>
                </a:solidFill>
              </a:rPr>
              <a:t>In C++ STL, the top element is always the greatest by default.</a:t>
            </a:r>
            <a:endParaRPr>
              <a:solidFill>
                <a:srgbClr val="000000"/>
              </a:solidFill>
            </a:endParaRPr>
          </a:p>
          <a:p>
            <a:pPr indent="0" lvl="0" marL="0" rtl="0" algn="l">
              <a:spcBef>
                <a:spcPts val="1600"/>
              </a:spcBef>
              <a:spcAft>
                <a:spcPts val="1600"/>
              </a:spcAft>
              <a:buNone/>
            </a:pPr>
            <a:r>
              <a:rPr lang="en">
                <a:solidFill>
                  <a:srgbClr val="000000"/>
                </a:solidFill>
              </a:rPr>
              <a:t>Priority queues are built on the top of the max heap and use an array or vector as an internal structure.</a:t>
            </a:r>
            <a:endParaRPr>
              <a:solidFill>
                <a:srgbClr val="000000"/>
              </a:solidFill>
            </a:endParaRPr>
          </a:p>
        </p:txBody>
      </p:sp>
      <p:pic>
        <p:nvPicPr>
          <p:cNvPr id="599" name="Google Shape;599;p98" title="Emergency Room Entrance Free Stock Photo - Public Domain Pictures"/>
          <p:cNvPicPr preferRelativeResize="0"/>
          <p:nvPr/>
        </p:nvPicPr>
        <p:blipFill>
          <a:blip r:embed="rId3">
            <a:alphaModFix/>
          </a:blip>
          <a:stretch>
            <a:fillRect/>
          </a:stretch>
        </p:blipFill>
        <p:spPr>
          <a:xfrm>
            <a:off x="6413850" y="1608038"/>
            <a:ext cx="2205261" cy="3332274"/>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9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Member-Functions</a:t>
            </a:r>
            <a:endParaRPr/>
          </a:p>
        </p:txBody>
      </p:sp>
      <p:sp>
        <p:nvSpPr>
          <p:cNvPr id="605" name="Google Shape;605;p99"/>
          <p:cNvSpPr txBox="1"/>
          <p:nvPr>
            <p:ph idx="1" type="body"/>
          </p:nvPr>
        </p:nvSpPr>
        <p:spPr>
          <a:xfrm>
            <a:off x="471900" y="1919075"/>
            <a:ext cx="8222100" cy="29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000000"/>
                </a:solidFill>
              </a:rPr>
              <a:t>empty() </a:t>
            </a:r>
            <a:r>
              <a:rPr lang="en" sz="1700">
                <a:solidFill>
                  <a:srgbClr val="000000"/>
                </a:solidFill>
              </a:rPr>
              <a:t>- checks if queue is empty</a:t>
            </a:r>
            <a:endParaRPr sz="1700">
              <a:solidFill>
                <a:srgbClr val="000000"/>
              </a:solidFill>
            </a:endParaRPr>
          </a:p>
          <a:p>
            <a:pPr indent="0" lvl="0" marL="0" rtl="0" algn="l">
              <a:spcBef>
                <a:spcPts val="0"/>
              </a:spcBef>
              <a:spcAft>
                <a:spcPts val="0"/>
              </a:spcAft>
              <a:buNone/>
            </a:pPr>
            <a:r>
              <a:rPr b="1" lang="en" sz="1700">
                <a:solidFill>
                  <a:srgbClr val="000000"/>
                </a:solidFill>
              </a:rPr>
              <a:t>size()</a:t>
            </a:r>
            <a:r>
              <a:rPr lang="en" sz="1700">
                <a:solidFill>
                  <a:srgbClr val="000000"/>
                </a:solidFill>
              </a:rPr>
              <a:t> - Returns the size of the queue.</a:t>
            </a:r>
            <a:endParaRPr sz="1700">
              <a:solidFill>
                <a:srgbClr val="000000"/>
              </a:solidFill>
            </a:endParaRPr>
          </a:p>
          <a:p>
            <a:pPr indent="0" lvl="0" marL="0" rtl="0" algn="l">
              <a:spcBef>
                <a:spcPts val="0"/>
              </a:spcBef>
              <a:spcAft>
                <a:spcPts val="0"/>
              </a:spcAft>
              <a:buNone/>
            </a:pPr>
            <a:r>
              <a:rPr b="1" lang="en" sz="1700">
                <a:solidFill>
                  <a:srgbClr val="000000"/>
                </a:solidFill>
              </a:rPr>
              <a:t>swap() </a:t>
            </a:r>
            <a:r>
              <a:rPr lang="en" sz="1700">
                <a:solidFill>
                  <a:srgbClr val="000000"/>
                </a:solidFill>
              </a:rPr>
              <a:t>- swaps contents of two queues (must be same data type)</a:t>
            </a:r>
            <a:endParaRPr sz="1700">
              <a:solidFill>
                <a:srgbClr val="000000"/>
              </a:solidFill>
            </a:endParaRPr>
          </a:p>
          <a:p>
            <a:pPr indent="0" lvl="0" marL="0" rtl="0" algn="l">
              <a:spcBef>
                <a:spcPts val="0"/>
              </a:spcBef>
              <a:spcAft>
                <a:spcPts val="0"/>
              </a:spcAft>
              <a:buNone/>
            </a:pPr>
            <a:r>
              <a:rPr b="1" lang="en" sz="1700">
                <a:solidFill>
                  <a:srgbClr val="000000"/>
                </a:solidFill>
              </a:rPr>
              <a:t>emplace()</a:t>
            </a:r>
            <a:r>
              <a:rPr lang="en" sz="1700">
                <a:solidFill>
                  <a:srgbClr val="000000"/>
                </a:solidFill>
              </a:rPr>
              <a:t> - Insert a new element into the queue container</a:t>
            </a:r>
            <a:endParaRPr sz="1700">
              <a:solidFill>
                <a:srgbClr val="000000"/>
              </a:solidFill>
            </a:endParaRPr>
          </a:p>
          <a:p>
            <a:pPr indent="0" lvl="0" marL="0" rtl="0" algn="l">
              <a:spcBef>
                <a:spcPts val="0"/>
              </a:spcBef>
              <a:spcAft>
                <a:spcPts val="0"/>
              </a:spcAft>
              <a:buNone/>
            </a:pPr>
            <a:r>
              <a:rPr b="1" lang="en" sz="1700">
                <a:solidFill>
                  <a:srgbClr val="000000"/>
                </a:solidFill>
              </a:rPr>
              <a:t>push()</a:t>
            </a:r>
            <a:r>
              <a:rPr lang="en" sz="1700">
                <a:solidFill>
                  <a:srgbClr val="000000"/>
                </a:solidFill>
              </a:rPr>
              <a:t> - adds the given element at the end of the queue</a:t>
            </a:r>
            <a:endParaRPr sz="1700">
              <a:solidFill>
                <a:srgbClr val="000000"/>
              </a:solidFill>
            </a:endParaRPr>
          </a:p>
          <a:p>
            <a:pPr indent="0" lvl="0" marL="0" rtl="0" algn="l">
              <a:spcBef>
                <a:spcPts val="0"/>
              </a:spcBef>
              <a:spcAft>
                <a:spcPts val="0"/>
              </a:spcAft>
              <a:buNone/>
            </a:pPr>
            <a:r>
              <a:rPr b="1" lang="en" sz="1700">
                <a:solidFill>
                  <a:srgbClr val="000000"/>
                </a:solidFill>
              </a:rPr>
              <a:t>pop() </a:t>
            </a:r>
            <a:r>
              <a:rPr lang="en" sz="1700">
                <a:solidFill>
                  <a:srgbClr val="000000"/>
                </a:solidFill>
              </a:rPr>
              <a:t>- deletes the first element of the queue </a:t>
            </a:r>
            <a:endParaRPr sz="1700">
              <a:solidFill>
                <a:srgbClr val="000000"/>
              </a:solidFill>
            </a:endParaRPr>
          </a:p>
          <a:p>
            <a:pPr indent="0" lvl="0" marL="0" rtl="0" algn="l">
              <a:spcBef>
                <a:spcPts val="0"/>
              </a:spcBef>
              <a:spcAft>
                <a:spcPts val="0"/>
              </a:spcAft>
              <a:buNone/>
            </a:pPr>
            <a:r>
              <a:rPr b="1" lang="en" sz="1700">
                <a:solidFill>
                  <a:srgbClr val="000000"/>
                </a:solidFill>
              </a:rPr>
              <a:t>top()</a:t>
            </a:r>
            <a:r>
              <a:rPr lang="en" sz="1700">
                <a:solidFill>
                  <a:srgbClr val="000000"/>
                </a:solidFill>
              </a:rPr>
              <a:t> - returns the topmost element of the queue</a:t>
            </a:r>
            <a:endParaRPr sz="1700">
              <a:solidFill>
                <a:srgbClr val="00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100"/>
          <p:cNvSpPr txBox="1"/>
          <p:nvPr>
            <p:ph idx="1" type="body"/>
          </p:nvPr>
        </p:nvSpPr>
        <p:spPr>
          <a:xfrm>
            <a:off x="57150" y="4696825"/>
            <a:ext cx="8924400" cy="446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Code Example</a:t>
            </a:r>
            <a:endParaRPr/>
          </a:p>
        </p:txBody>
      </p:sp>
      <p:sp>
        <p:nvSpPr>
          <p:cNvPr id="611" name="Google Shape;611;p100"/>
          <p:cNvSpPr txBox="1"/>
          <p:nvPr/>
        </p:nvSpPr>
        <p:spPr>
          <a:xfrm>
            <a:off x="4161100" y="3223497"/>
            <a:ext cx="3187800" cy="60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latin typeface="Roboto"/>
                <a:ea typeface="Roboto"/>
                <a:cs typeface="Roboto"/>
                <a:sym typeface="Roboto"/>
              </a:rPr>
              <a:t>Output</a:t>
            </a:r>
            <a:endParaRPr sz="2500" u="sng">
              <a:latin typeface="Roboto"/>
              <a:ea typeface="Roboto"/>
              <a:cs typeface="Roboto"/>
              <a:sym typeface="Roboto"/>
            </a:endParaRPr>
          </a:p>
        </p:txBody>
      </p:sp>
      <p:pic>
        <p:nvPicPr>
          <p:cNvPr id="612" name="Google Shape;612;p100"/>
          <p:cNvPicPr preferRelativeResize="0"/>
          <p:nvPr/>
        </p:nvPicPr>
        <p:blipFill>
          <a:blip r:embed="rId3">
            <a:alphaModFix/>
          </a:blip>
          <a:stretch>
            <a:fillRect/>
          </a:stretch>
        </p:blipFill>
        <p:spPr>
          <a:xfrm>
            <a:off x="117175" y="0"/>
            <a:ext cx="3510651" cy="5143500"/>
          </a:xfrm>
          <a:prstGeom prst="rect">
            <a:avLst/>
          </a:prstGeom>
          <a:noFill/>
          <a:ln>
            <a:noFill/>
          </a:ln>
        </p:spPr>
      </p:pic>
      <p:pic>
        <p:nvPicPr>
          <p:cNvPr id="613" name="Google Shape;613;p100"/>
          <p:cNvPicPr preferRelativeResize="0"/>
          <p:nvPr/>
        </p:nvPicPr>
        <p:blipFill>
          <a:blip r:embed="rId4">
            <a:alphaModFix/>
          </a:blip>
          <a:stretch>
            <a:fillRect/>
          </a:stretch>
        </p:blipFill>
        <p:spPr>
          <a:xfrm>
            <a:off x="2805526" y="4777297"/>
            <a:ext cx="561975" cy="285750"/>
          </a:xfrm>
          <a:prstGeom prst="rect">
            <a:avLst/>
          </a:prstGeom>
          <a:noFill/>
          <a:ln>
            <a:noFill/>
          </a:ln>
        </p:spPr>
      </p:pic>
      <p:pic>
        <p:nvPicPr>
          <p:cNvPr id="614" name="Google Shape;614;p100"/>
          <p:cNvPicPr preferRelativeResize="0"/>
          <p:nvPr/>
        </p:nvPicPr>
        <p:blipFill rotWithShape="1">
          <a:blip r:embed="rId5">
            <a:alphaModFix/>
          </a:blip>
          <a:srcRect b="0" l="9280" r="0" t="24219"/>
          <a:stretch/>
        </p:blipFill>
        <p:spPr>
          <a:xfrm>
            <a:off x="4023006" y="3985625"/>
            <a:ext cx="3581431" cy="1015250"/>
          </a:xfrm>
          <a:prstGeom prst="rect">
            <a:avLst/>
          </a:prstGeom>
          <a:noFill/>
          <a:ln>
            <a:noFill/>
          </a:ln>
        </p:spPr>
      </p:pic>
      <p:pic>
        <p:nvPicPr>
          <p:cNvPr id="615" name="Google Shape;615;p100"/>
          <p:cNvPicPr preferRelativeResize="0"/>
          <p:nvPr/>
        </p:nvPicPr>
        <p:blipFill>
          <a:blip r:embed="rId6">
            <a:alphaModFix/>
          </a:blip>
          <a:stretch>
            <a:fillRect/>
          </a:stretch>
        </p:blipFill>
        <p:spPr>
          <a:xfrm>
            <a:off x="4161100" y="81850"/>
            <a:ext cx="4333875" cy="298132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101"/>
          <p:cNvSpPr txBox="1"/>
          <p:nvPr>
            <p:ph type="title"/>
          </p:nvPr>
        </p:nvSpPr>
        <p:spPr>
          <a:xfrm>
            <a:off x="226075" y="411400"/>
            <a:ext cx="2808000" cy="6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set</a:t>
            </a:r>
            <a:endParaRPr/>
          </a:p>
        </p:txBody>
      </p:sp>
      <p:sp>
        <p:nvSpPr>
          <p:cNvPr id="621" name="Google Shape;621;p101"/>
          <p:cNvSpPr txBox="1"/>
          <p:nvPr>
            <p:ph idx="1" type="body"/>
          </p:nvPr>
        </p:nvSpPr>
        <p:spPr>
          <a:xfrm>
            <a:off x="226075" y="1311275"/>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Sets are a type of associative container where each element has to be unique because the value of the element identifies it.</a:t>
            </a:r>
            <a:endParaRPr sz="1400"/>
          </a:p>
          <a:p>
            <a:pPr indent="0" lvl="0" marL="0" rtl="0" algn="l">
              <a:spcBef>
                <a:spcPts val="1600"/>
              </a:spcBef>
              <a:spcAft>
                <a:spcPts val="1600"/>
              </a:spcAft>
              <a:buNone/>
            </a:pPr>
            <a:r>
              <a:rPr lang="en" sz="1400"/>
              <a:t>The values are stored in a specific sorted order. </a:t>
            </a:r>
            <a:endParaRPr sz="1400"/>
          </a:p>
        </p:txBody>
      </p:sp>
      <p:sp>
        <p:nvSpPr>
          <p:cNvPr id="622" name="Google Shape;622;p101"/>
          <p:cNvSpPr txBox="1"/>
          <p:nvPr>
            <p:ph idx="4294967295" type="body"/>
          </p:nvPr>
        </p:nvSpPr>
        <p:spPr>
          <a:xfrm>
            <a:off x="3728450" y="1163975"/>
            <a:ext cx="5176800" cy="37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rPr>
              <a:t>Sorted Order:</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The set stores the elements in </a:t>
            </a:r>
            <a:r>
              <a:rPr b="1" lang="en" sz="1600">
                <a:solidFill>
                  <a:srgbClr val="000000"/>
                </a:solidFill>
              </a:rPr>
              <a:t>sorted</a:t>
            </a:r>
            <a:r>
              <a:rPr lang="en" sz="1600">
                <a:solidFill>
                  <a:srgbClr val="000000"/>
                </a:solidFill>
              </a:rPr>
              <a:t> order.</a:t>
            </a:r>
            <a:endParaRPr sz="1600">
              <a:solidFill>
                <a:srgbClr val="000000"/>
              </a:solidFill>
            </a:endParaRPr>
          </a:p>
          <a:p>
            <a:pPr indent="0" lvl="0" marL="0" rtl="0" algn="l">
              <a:spcBef>
                <a:spcPts val="0"/>
              </a:spcBef>
              <a:spcAft>
                <a:spcPts val="0"/>
              </a:spcAft>
              <a:buNone/>
            </a:pPr>
            <a:r>
              <a:rPr b="1" lang="en" sz="1600">
                <a:solidFill>
                  <a:srgbClr val="000000"/>
                </a:solidFill>
              </a:rPr>
              <a:t>Values Characteristics:</a:t>
            </a:r>
            <a:endParaRPr b="1"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All the elements in a set have </a:t>
            </a:r>
            <a:r>
              <a:rPr b="1" lang="en" sz="1600">
                <a:solidFill>
                  <a:srgbClr val="000000"/>
                </a:solidFill>
              </a:rPr>
              <a:t>unique values</a:t>
            </a:r>
            <a:r>
              <a:rPr lang="en" sz="1600">
                <a:solidFill>
                  <a:srgbClr val="000000"/>
                </a:solidFill>
              </a:rPr>
              <a:t>.</a:t>
            </a:r>
            <a:endParaRPr sz="1600">
              <a:solidFill>
                <a:srgbClr val="000000"/>
              </a:solidFill>
            </a:endParaRPr>
          </a:p>
          <a:p>
            <a:pPr indent="0" lvl="0" marL="0" rtl="0" algn="l">
              <a:spcBef>
                <a:spcPts val="0"/>
              </a:spcBef>
              <a:spcAft>
                <a:spcPts val="0"/>
              </a:spcAft>
              <a:buNone/>
            </a:pPr>
            <a:r>
              <a:rPr b="1" lang="en" sz="1600">
                <a:solidFill>
                  <a:srgbClr val="000000"/>
                </a:solidFill>
              </a:rPr>
              <a:t>Values Nature:</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The value of the element </a:t>
            </a:r>
            <a:r>
              <a:rPr b="1" lang="en" sz="1600">
                <a:solidFill>
                  <a:srgbClr val="000000"/>
                </a:solidFill>
              </a:rPr>
              <a:t>cannot be modified</a:t>
            </a:r>
            <a:r>
              <a:rPr lang="en" sz="1600">
                <a:solidFill>
                  <a:srgbClr val="000000"/>
                </a:solidFill>
              </a:rPr>
              <a:t> once it is added to the set. </a:t>
            </a:r>
            <a:endParaRPr sz="1600">
              <a:solidFill>
                <a:srgbClr val="000000"/>
              </a:solidFill>
            </a:endParaRPr>
          </a:p>
          <a:p>
            <a:pPr indent="0" lvl="0" marL="0" rtl="0" algn="l">
              <a:spcBef>
                <a:spcPts val="0"/>
              </a:spcBef>
              <a:spcAft>
                <a:spcPts val="0"/>
              </a:spcAft>
              <a:buNone/>
            </a:pPr>
            <a:r>
              <a:rPr b="1" lang="en" sz="1600">
                <a:solidFill>
                  <a:srgbClr val="000000"/>
                </a:solidFill>
              </a:rPr>
              <a:t>Search Technique:</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Sets follow the </a:t>
            </a:r>
            <a:r>
              <a:rPr b="1" lang="en" sz="1600">
                <a:solidFill>
                  <a:srgbClr val="000000"/>
                </a:solidFill>
              </a:rPr>
              <a:t>Binary search tree</a:t>
            </a:r>
            <a:r>
              <a:rPr lang="en" sz="1600">
                <a:solidFill>
                  <a:srgbClr val="000000"/>
                </a:solidFill>
              </a:rPr>
              <a:t> implementation.</a:t>
            </a:r>
            <a:endParaRPr sz="1600">
              <a:solidFill>
                <a:srgbClr val="000000"/>
              </a:solidFill>
            </a:endParaRPr>
          </a:p>
          <a:p>
            <a:pPr indent="0" lvl="0" marL="0" rtl="0" algn="l">
              <a:spcBef>
                <a:spcPts val="0"/>
              </a:spcBef>
              <a:spcAft>
                <a:spcPts val="0"/>
              </a:spcAft>
              <a:buNone/>
            </a:pPr>
            <a:r>
              <a:rPr b="1" lang="en" sz="1600">
                <a:solidFill>
                  <a:srgbClr val="000000"/>
                </a:solidFill>
              </a:rPr>
              <a:t>Arranging order:</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The values in a set are </a:t>
            </a:r>
            <a:r>
              <a:rPr b="1" lang="en" sz="1600">
                <a:solidFill>
                  <a:srgbClr val="000000"/>
                </a:solidFill>
              </a:rPr>
              <a:t>unindexed</a:t>
            </a:r>
            <a:r>
              <a:rPr lang="en" sz="1600">
                <a:solidFill>
                  <a:srgbClr val="000000"/>
                </a:solidFill>
              </a:rPr>
              <a:t>.</a:t>
            </a:r>
            <a:endParaRPr sz="1600">
              <a:solidFill>
                <a:srgbClr val="000000"/>
              </a:solidFill>
            </a:endParaRPr>
          </a:p>
        </p:txBody>
      </p:sp>
      <p:sp>
        <p:nvSpPr>
          <p:cNvPr id="623" name="Google Shape;623;p101"/>
          <p:cNvSpPr txBox="1"/>
          <p:nvPr>
            <p:ph type="title"/>
          </p:nvPr>
        </p:nvSpPr>
        <p:spPr>
          <a:xfrm>
            <a:off x="3728450" y="411400"/>
            <a:ext cx="5176800" cy="6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solidFill>
                  <a:srgbClr val="000000"/>
                </a:solidFill>
              </a:rPr>
              <a:t>Properties</a:t>
            </a:r>
            <a:endParaRPr sz="2300">
              <a:solidFill>
                <a:srgbClr val="00000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10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Commonly Used Member-Functions</a:t>
            </a:r>
            <a:endParaRPr/>
          </a:p>
        </p:txBody>
      </p:sp>
      <p:sp>
        <p:nvSpPr>
          <p:cNvPr id="629" name="Google Shape;629;p102"/>
          <p:cNvSpPr txBox="1"/>
          <p:nvPr>
            <p:ph idx="1" type="body"/>
          </p:nvPr>
        </p:nvSpPr>
        <p:spPr>
          <a:xfrm>
            <a:off x="471900" y="1919075"/>
            <a:ext cx="8222100" cy="29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000000"/>
                </a:solidFill>
              </a:rPr>
              <a:t>begin()</a:t>
            </a:r>
            <a:r>
              <a:rPr lang="en" sz="1700">
                <a:solidFill>
                  <a:srgbClr val="000000"/>
                </a:solidFill>
              </a:rPr>
              <a:t> – Returns an iterator to the first element in the set.</a:t>
            </a:r>
            <a:endParaRPr sz="1700">
              <a:solidFill>
                <a:srgbClr val="000000"/>
              </a:solidFill>
            </a:endParaRPr>
          </a:p>
          <a:p>
            <a:pPr indent="0" lvl="0" marL="0" rtl="0" algn="l">
              <a:spcBef>
                <a:spcPts val="0"/>
              </a:spcBef>
              <a:spcAft>
                <a:spcPts val="0"/>
              </a:spcAft>
              <a:buNone/>
            </a:pPr>
            <a:r>
              <a:rPr b="1" lang="en" sz="1700">
                <a:solidFill>
                  <a:srgbClr val="000000"/>
                </a:solidFill>
              </a:rPr>
              <a:t>end()</a:t>
            </a:r>
            <a:r>
              <a:rPr lang="en" sz="1700">
                <a:solidFill>
                  <a:srgbClr val="000000"/>
                </a:solidFill>
              </a:rPr>
              <a:t> – Returns an iterator to the theoretical element that follows the last element in the set.</a:t>
            </a:r>
            <a:endParaRPr sz="1700">
              <a:solidFill>
                <a:srgbClr val="000000"/>
              </a:solidFill>
            </a:endParaRPr>
          </a:p>
          <a:p>
            <a:pPr indent="0" lvl="0" marL="0" rtl="0" algn="l">
              <a:spcBef>
                <a:spcPts val="0"/>
              </a:spcBef>
              <a:spcAft>
                <a:spcPts val="0"/>
              </a:spcAft>
              <a:buNone/>
            </a:pPr>
            <a:r>
              <a:rPr b="1" lang="en" sz="1700">
                <a:solidFill>
                  <a:srgbClr val="000000"/>
                </a:solidFill>
              </a:rPr>
              <a:t>size()</a:t>
            </a:r>
            <a:r>
              <a:rPr lang="en" sz="1700">
                <a:solidFill>
                  <a:srgbClr val="000000"/>
                </a:solidFill>
              </a:rPr>
              <a:t> – Returns the number of elements in the set.</a:t>
            </a:r>
            <a:endParaRPr sz="1700">
              <a:solidFill>
                <a:srgbClr val="000000"/>
              </a:solidFill>
            </a:endParaRPr>
          </a:p>
          <a:p>
            <a:pPr indent="0" lvl="0" marL="0" rtl="0" algn="l">
              <a:spcBef>
                <a:spcPts val="0"/>
              </a:spcBef>
              <a:spcAft>
                <a:spcPts val="0"/>
              </a:spcAft>
              <a:buNone/>
            </a:pPr>
            <a:r>
              <a:rPr b="1" lang="en" sz="1700">
                <a:solidFill>
                  <a:srgbClr val="000000"/>
                </a:solidFill>
              </a:rPr>
              <a:t>max_size()</a:t>
            </a:r>
            <a:r>
              <a:rPr lang="en" sz="1700">
                <a:solidFill>
                  <a:srgbClr val="000000"/>
                </a:solidFill>
              </a:rPr>
              <a:t> – Returns the maximum number of elements that the set can hold.</a:t>
            </a:r>
            <a:endParaRPr sz="1700">
              <a:solidFill>
                <a:srgbClr val="000000"/>
              </a:solidFill>
            </a:endParaRPr>
          </a:p>
          <a:p>
            <a:pPr indent="0" lvl="0" marL="0" rtl="0" algn="l">
              <a:spcBef>
                <a:spcPts val="0"/>
              </a:spcBef>
              <a:spcAft>
                <a:spcPts val="0"/>
              </a:spcAft>
              <a:buNone/>
            </a:pPr>
            <a:r>
              <a:rPr b="1" lang="en" sz="1700">
                <a:solidFill>
                  <a:srgbClr val="000000"/>
                </a:solidFill>
              </a:rPr>
              <a:t>empty()</a:t>
            </a:r>
            <a:r>
              <a:rPr lang="en" sz="1700">
                <a:solidFill>
                  <a:srgbClr val="000000"/>
                </a:solidFill>
              </a:rPr>
              <a:t> – Returns whether the set is empty.</a:t>
            </a:r>
            <a:endParaRPr sz="1700">
              <a:solidFill>
                <a:srgbClr val="000000"/>
              </a:solidFill>
            </a:endParaRPr>
          </a:p>
          <a:p>
            <a:pPr indent="0" lvl="0" marL="0" rtl="0" algn="l">
              <a:spcBef>
                <a:spcPts val="0"/>
              </a:spcBef>
              <a:spcAft>
                <a:spcPts val="0"/>
              </a:spcAft>
              <a:buNone/>
            </a:pPr>
            <a:r>
              <a:t/>
            </a:r>
            <a:endParaRPr sz="1700">
              <a:solidFill>
                <a:srgbClr val="000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103"/>
          <p:cNvSpPr txBox="1"/>
          <p:nvPr>
            <p:ph idx="1" type="body"/>
          </p:nvPr>
        </p:nvSpPr>
        <p:spPr>
          <a:xfrm>
            <a:off x="57150" y="4696825"/>
            <a:ext cx="8924400" cy="446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Code Example</a:t>
            </a:r>
            <a:endParaRPr/>
          </a:p>
        </p:txBody>
      </p:sp>
      <p:sp>
        <p:nvSpPr>
          <p:cNvPr id="635" name="Google Shape;635;p103"/>
          <p:cNvSpPr txBox="1"/>
          <p:nvPr/>
        </p:nvSpPr>
        <p:spPr>
          <a:xfrm>
            <a:off x="5405875" y="576575"/>
            <a:ext cx="3187800" cy="8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The code inserts three characters, two of the elements being equal value, and displays the result.</a:t>
            </a:r>
            <a:endParaRPr sz="1200">
              <a:latin typeface="Roboto"/>
              <a:ea typeface="Roboto"/>
              <a:cs typeface="Roboto"/>
              <a:sym typeface="Roboto"/>
            </a:endParaRPr>
          </a:p>
        </p:txBody>
      </p:sp>
      <p:sp>
        <p:nvSpPr>
          <p:cNvPr id="636" name="Google Shape;636;p103"/>
          <p:cNvSpPr txBox="1"/>
          <p:nvPr/>
        </p:nvSpPr>
        <p:spPr>
          <a:xfrm>
            <a:off x="5405875" y="2554147"/>
            <a:ext cx="3187800" cy="60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latin typeface="Roboto"/>
                <a:ea typeface="Roboto"/>
                <a:cs typeface="Roboto"/>
                <a:sym typeface="Roboto"/>
              </a:rPr>
              <a:t>Output</a:t>
            </a:r>
            <a:endParaRPr sz="2500" u="sng">
              <a:latin typeface="Roboto"/>
              <a:ea typeface="Roboto"/>
              <a:cs typeface="Roboto"/>
              <a:sym typeface="Roboto"/>
            </a:endParaRPr>
          </a:p>
        </p:txBody>
      </p:sp>
      <p:pic>
        <p:nvPicPr>
          <p:cNvPr id="637" name="Google Shape;637;p103"/>
          <p:cNvPicPr preferRelativeResize="0"/>
          <p:nvPr/>
        </p:nvPicPr>
        <p:blipFill>
          <a:blip r:embed="rId3">
            <a:alphaModFix/>
          </a:blip>
          <a:stretch>
            <a:fillRect/>
          </a:stretch>
        </p:blipFill>
        <p:spPr>
          <a:xfrm>
            <a:off x="144575" y="356875"/>
            <a:ext cx="4471175" cy="4558550"/>
          </a:xfrm>
          <a:prstGeom prst="rect">
            <a:avLst/>
          </a:prstGeom>
          <a:noFill/>
          <a:ln>
            <a:noFill/>
          </a:ln>
        </p:spPr>
      </p:pic>
      <p:pic>
        <p:nvPicPr>
          <p:cNvPr id="638" name="Google Shape;638;p103"/>
          <p:cNvPicPr preferRelativeResize="0"/>
          <p:nvPr/>
        </p:nvPicPr>
        <p:blipFill>
          <a:blip r:embed="rId4">
            <a:alphaModFix/>
          </a:blip>
          <a:stretch>
            <a:fillRect/>
          </a:stretch>
        </p:blipFill>
        <p:spPr>
          <a:xfrm>
            <a:off x="3635650" y="71122"/>
            <a:ext cx="561975" cy="285750"/>
          </a:xfrm>
          <a:prstGeom prst="rect">
            <a:avLst/>
          </a:prstGeom>
          <a:noFill/>
          <a:ln>
            <a:noFill/>
          </a:ln>
        </p:spPr>
      </p:pic>
      <p:pic>
        <p:nvPicPr>
          <p:cNvPr id="639" name="Google Shape;639;p103"/>
          <p:cNvPicPr preferRelativeResize="0"/>
          <p:nvPr/>
        </p:nvPicPr>
        <p:blipFill rotWithShape="1">
          <a:blip r:embed="rId5">
            <a:alphaModFix/>
          </a:blip>
          <a:srcRect b="0" l="17039" r="0" t="45259"/>
          <a:stretch/>
        </p:blipFill>
        <p:spPr>
          <a:xfrm>
            <a:off x="5790462" y="3279575"/>
            <a:ext cx="2418625" cy="9595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104"/>
          <p:cNvSpPr txBox="1"/>
          <p:nvPr>
            <p:ph type="title"/>
          </p:nvPr>
        </p:nvSpPr>
        <p:spPr>
          <a:xfrm>
            <a:off x="460950" y="7308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unordered_</a:t>
            </a:r>
            <a:r>
              <a:rPr lang="en"/>
              <a:t>set</a:t>
            </a:r>
            <a:endParaRPr/>
          </a:p>
        </p:txBody>
      </p:sp>
      <p:pic>
        <p:nvPicPr>
          <p:cNvPr id="645" name="Google Shape;645;p104"/>
          <p:cNvPicPr preferRelativeResize="0"/>
          <p:nvPr/>
        </p:nvPicPr>
        <p:blipFill>
          <a:blip r:embed="rId3">
            <a:alphaModFix/>
          </a:blip>
          <a:stretch>
            <a:fillRect/>
          </a:stretch>
        </p:blipFill>
        <p:spPr>
          <a:xfrm>
            <a:off x="112225" y="1717450"/>
            <a:ext cx="8919550" cy="3426050"/>
          </a:xfrm>
          <a:prstGeom prst="rect">
            <a:avLst/>
          </a:prstGeom>
          <a:noFill/>
          <a:ln>
            <a:noFill/>
          </a:ln>
        </p:spPr>
      </p:pic>
      <p:pic>
        <p:nvPicPr>
          <p:cNvPr id="646" name="Google Shape;646;p104"/>
          <p:cNvPicPr preferRelativeResize="0"/>
          <p:nvPr/>
        </p:nvPicPr>
        <p:blipFill>
          <a:blip r:embed="rId4">
            <a:alphaModFix/>
          </a:blip>
          <a:stretch>
            <a:fillRect/>
          </a:stretch>
        </p:blipFill>
        <p:spPr>
          <a:xfrm>
            <a:off x="112225" y="4782047"/>
            <a:ext cx="561975" cy="2857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105"/>
          <p:cNvSpPr txBox="1"/>
          <p:nvPr>
            <p:ph idx="1" type="body"/>
          </p:nvPr>
        </p:nvSpPr>
        <p:spPr>
          <a:xfrm>
            <a:off x="57150" y="4696825"/>
            <a:ext cx="8924400" cy="446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Code Example</a:t>
            </a:r>
            <a:endParaRPr/>
          </a:p>
        </p:txBody>
      </p:sp>
      <p:sp>
        <p:nvSpPr>
          <p:cNvPr id="652" name="Google Shape;652;p105"/>
          <p:cNvSpPr txBox="1"/>
          <p:nvPr/>
        </p:nvSpPr>
        <p:spPr>
          <a:xfrm>
            <a:off x="5405875" y="576575"/>
            <a:ext cx="3187800" cy="8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The code inserts multiple values (some being of equal value), and displays the results.</a:t>
            </a:r>
            <a:endParaRPr sz="1200">
              <a:latin typeface="Roboto"/>
              <a:ea typeface="Roboto"/>
              <a:cs typeface="Roboto"/>
              <a:sym typeface="Roboto"/>
            </a:endParaRPr>
          </a:p>
        </p:txBody>
      </p:sp>
      <p:sp>
        <p:nvSpPr>
          <p:cNvPr id="653" name="Google Shape;653;p105"/>
          <p:cNvSpPr txBox="1"/>
          <p:nvPr/>
        </p:nvSpPr>
        <p:spPr>
          <a:xfrm>
            <a:off x="5405875" y="2554147"/>
            <a:ext cx="3187800" cy="60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latin typeface="Roboto"/>
                <a:ea typeface="Roboto"/>
                <a:cs typeface="Roboto"/>
                <a:sym typeface="Roboto"/>
              </a:rPr>
              <a:t>Output</a:t>
            </a:r>
            <a:endParaRPr sz="2500" u="sng">
              <a:latin typeface="Roboto"/>
              <a:ea typeface="Roboto"/>
              <a:cs typeface="Roboto"/>
              <a:sym typeface="Roboto"/>
            </a:endParaRPr>
          </a:p>
        </p:txBody>
      </p:sp>
      <p:pic>
        <p:nvPicPr>
          <p:cNvPr id="654" name="Google Shape;654;p105"/>
          <p:cNvPicPr preferRelativeResize="0"/>
          <p:nvPr/>
        </p:nvPicPr>
        <p:blipFill>
          <a:blip r:embed="rId3">
            <a:alphaModFix/>
          </a:blip>
          <a:stretch>
            <a:fillRect/>
          </a:stretch>
        </p:blipFill>
        <p:spPr>
          <a:xfrm>
            <a:off x="94375" y="133700"/>
            <a:ext cx="5098675" cy="4616575"/>
          </a:xfrm>
          <a:prstGeom prst="rect">
            <a:avLst/>
          </a:prstGeom>
          <a:noFill/>
          <a:ln>
            <a:noFill/>
          </a:ln>
        </p:spPr>
      </p:pic>
      <p:pic>
        <p:nvPicPr>
          <p:cNvPr id="655" name="Google Shape;655;p105"/>
          <p:cNvPicPr preferRelativeResize="0"/>
          <p:nvPr/>
        </p:nvPicPr>
        <p:blipFill>
          <a:blip r:embed="rId4">
            <a:alphaModFix/>
          </a:blip>
          <a:stretch>
            <a:fillRect/>
          </a:stretch>
        </p:blipFill>
        <p:spPr>
          <a:xfrm>
            <a:off x="4138950" y="4373072"/>
            <a:ext cx="561975" cy="285750"/>
          </a:xfrm>
          <a:prstGeom prst="rect">
            <a:avLst/>
          </a:prstGeom>
          <a:noFill/>
          <a:ln>
            <a:noFill/>
          </a:ln>
        </p:spPr>
      </p:pic>
      <p:pic>
        <p:nvPicPr>
          <p:cNvPr id="656" name="Google Shape;656;p105"/>
          <p:cNvPicPr preferRelativeResize="0"/>
          <p:nvPr/>
        </p:nvPicPr>
        <p:blipFill>
          <a:blip r:embed="rId5">
            <a:alphaModFix/>
          </a:blip>
          <a:stretch>
            <a:fillRect/>
          </a:stretch>
        </p:blipFill>
        <p:spPr>
          <a:xfrm>
            <a:off x="5401662" y="3363401"/>
            <a:ext cx="3196226" cy="6018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106"/>
          <p:cNvSpPr txBox="1"/>
          <p:nvPr>
            <p:ph type="title"/>
          </p:nvPr>
        </p:nvSpPr>
        <p:spPr>
          <a:xfrm>
            <a:off x="226075" y="411400"/>
            <a:ext cx="2808000" cy="6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multi</a:t>
            </a:r>
            <a:r>
              <a:rPr lang="en"/>
              <a:t>set</a:t>
            </a:r>
            <a:endParaRPr/>
          </a:p>
        </p:txBody>
      </p:sp>
      <p:sp>
        <p:nvSpPr>
          <p:cNvPr id="662" name="Google Shape;662;p106"/>
          <p:cNvSpPr txBox="1"/>
          <p:nvPr>
            <p:ph idx="1" type="body"/>
          </p:nvPr>
        </p:nvSpPr>
        <p:spPr>
          <a:xfrm>
            <a:off x="226075" y="1311275"/>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Similar to sets, except multiple elements can have the same value.</a:t>
            </a:r>
            <a:endParaRPr sz="1400"/>
          </a:p>
        </p:txBody>
      </p:sp>
      <p:sp>
        <p:nvSpPr>
          <p:cNvPr id="663" name="Google Shape;663;p106"/>
          <p:cNvSpPr txBox="1"/>
          <p:nvPr>
            <p:ph idx="4294967295" type="body"/>
          </p:nvPr>
        </p:nvSpPr>
        <p:spPr>
          <a:xfrm>
            <a:off x="3728450" y="1260400"/>
            <a:ext cx="5176800" cy="366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rPr>
              <a:t>begin()</a:t>
            </a:r>
            <a:r>
              <a:rPr lang="en" sz="1600">
                <a:solidFill>
                  <a:srgbClr val="000000"/>
                </a:solidFill>
              </a:rPr>
              <a:t> – Returns an iterator to the first element in the multiset</a:t>
            </a:r>
            <a:endParaRPr sz="1600">
              <a:solidFill>
                <a:srgbClr val="000000"/>
              </a:solidFill>
            </a:endParaRPr>
          </a:p>
          <a:p>
            <a:pPr indent="0" lvl="0" marL="0" rtl="0" algn="l">
              <a:spcBef>
                <a:spcPts val="0"/>
              </a:spcBef>
              <a:spcAft>
                <a:spcPts val="0"/>
              </a:spcAft>
              <a:buNone/>
            </a:pPr>
            <a:r>
              <a:rPr b="1" lang="en" sz="1600">
                <a:solidFill>
                  <a:srgbClr val="000000"/>
                </a:solidFill>
              </a:rPr>
              <a:t>end()</a:t>
            </a:r>
            <a:r>
              <a:rPr lang="en" sz="1600">
                <a:solidFill>
                  <a:srgbClr val="000000"/>
                </a:solidFill>
              </a:rPr>
              <a:t> – Returns an iterator to the theoretical element that follows the last element in the multiset </a:t>
            </a:r>
            <a:endParaRPr sz="1600">
              <a:solidFill>
                <a:srgbClr val="000000"/>
              </a:solidFill>
            </a:endParaRPr>
          </a:p>
          <a:p>
            <a:pPr indent="0" lvl="0" marL="0" rtl="0" algn="l">
              <a:spcBef>
                <a:spcPts val="0"/>
              </a:spcBef>
              <a:spcAft>
                <a:spcPts val="0"/>
              </a:spcAft>
              <a:buNone/>
            </a:pPr>
            <a:r>
              <a:rPr b="1" lang="en" sz="1600">
                <a:solidFill>
                  <a:srgbClr val="000000"/>
                </a:solidFill>
              </a:rPr>
              <a:t>size()</a:t>
            </a:r>
            <a:r>
              <a:rPr lang="en" sz="1600">
                <a:solidFill>
                  <a:srgbClr val="000000"/>
                </a:solidFill>
              </a:rPr>
              <a:t> – Returns the number of elements in the multiset </a:t>
            </a:r>
            <a:endParaRPr sz="1600">
              <a:solidFill>
                <a:srgbClr val="000000"/>
              </a:solidFill>
            </a:endParaRPr>
          </a:p>
          <a:p>
            <a:pPr indent="0" lvl="0" marL="0" rtl="0" algn="l">
              <a:spcBef>
                <a:spcPts val="0"/>
              </a:spcBef>
              <a:spcAft>
                <a:spcPts val="0"/>
              </a:spcAft>
              <a:buNone/>
            </a:pPr>
            <a:r>
              <a:rPr b="1" lang="en" sz="1600">
                <a:solidFill>
                  <a:srgbClr val="000000"/>
                </a:solidFill>
              </a:rPr>
              <a:t>max_size()</a:t>
            </a:r>
            <a:r>
              <a:rPr lang="en" sz="1600">
                <a:solidFill>
                  <a:srgbClr val="000000"/>
                </a:solidFill>
              </a:rPr>
              <a:t> – Returns the maximum number of elements that the multiset can hold</a:t>
            </a:r>
            <a:endParaRPr sz="1600">
              <a:solidFill>
                <a:srgbClr val="000000"/>
              </a:solidFill>
            </a:endParaRPr>
          </a:p>
          <a:p>
            <a:pPr indent="0" lvl="0" marL="0" rtl="0" algn="l">
              <a:spcBef>
                <a:spcPts val="0"/>
              </a:spcBef>
              <a:spcAft>
                <a:spcPts val="0"/>
              </a:spcAft>
              <a:buNone/>
            </a:pPr>
            <a:r>
              <a:rPr b="1" lang="en" sz="1600">
                <a:solidFill>
                  <a:srgbClr val="000000"/>
                </a:solidFill>
              </a:rPr>
              <a:t>empty()</a:t>
            </a:r>
            <a:r>
              <a:rPr lang="en" sz="1600">
                <a:solidFill>
                  <a:srgbClr val="000000"/>
                </a:solidFill>
              </a:rPr>
              <a:t> – Returns whether the multiset is empty </a:t>
            </a:r>
            <a:endParaRPr sz="1600">
              <a:solidFill>
                <a:srgbClr val="000000"/>
              </a:solidFill>
            </a:endParaRPr>
          </a:p>
          <a:p>
            <a:pPr indent="0" lvl="0" marL="0" rtl="0" algn="l">
              <a:spcBef>
                <a:spcPts val="0"/>
              </a:spcBef>
              <a:spcAft>
                <a:spcPts val="0"/>
              </a:spcAft>
              <a:buNone/>
            </a:pPr>
            <a:r>
              <a:rPr b="1" lang="en" sz="1600">
                <a:solidFill>
                  <a:srgbClr val="000000"/>
                </a:solidFill>
              </a:rPr>
              <a:t>insert ()</a:t>
            </a:r>
            <a:r>
              <a:rPr lang="en" sz="1600">
                <a:solidFill>
                  <a:srgbClr val="000000"/>
                </a:solidFill>
              </a:rPr>
              <a:t> – Inserts a given element in the multiset</a:t>
            </a:r>
            <a:endParaRPr sz="1600">
              <a:solidFill>
                <a:srgbClr val="000000"/>
              </a:solidFill>
            </a:endParaRPr>
          </a:p>
          <a:p>
            <a:pPr indent="0" lvl="0" marL="0" rtl="0" algn="l">
              <a:spcBef>
                <a:spcPts val="0"/>
              </a:spcBef>
              <a:spcAft>
                <a:spcPts val="0"/>
              </a:spcAft>
              <a:buNone/>
            </a:pPr>
            <a:r>
              <a:rPr b="1" lang="en" sz="1600">
                <a:solidFill>
                  <a:srgbClr val="000000"/>
                </a:solidFill>
              </a:rPr>
              <a:t>clear () </a:t>
            </a:r>
            <a:r>
              <a:rPr lang="en" sz="1600">
                <a:solidFill>
                  <a:srgbClr val="000000"/>
                </a:solidFill>
              </a:rPr>
              <a:t>– Removes all the elements from the multiset</a:t>
            </a:r>
            <a:endParaRPr sz="1600">
              <a:solidFill>
                <a:srgbClr val="000000"/>
              </a:solidFill>
            </a:endParaRPr>
          </a:p>
          <a:p>
            <a:pPr indent="0" lvl="0" marL="0" rtl="0" algn="l">
              <a:spcBef>
                <a:spcPts val="0"/>
              </a:spcBef>
              <a:spcAft>
                <a:spcPts val="0"/>
              </a:spcAft>
              <a:buNone/>
            </a:pPr>
            <a:r>
              <a:rPr b="1" lang="en" sz="1600">
                <a:solidFill>
                  <a:srgbClr val="000000"/>
                </a:solidFill>
              </a:rPr>
              <a:t>erase()</a:t>
            </a:r>
            <a:r>
              <a:rPr lang="en" sz="1600">
                <a:solidFill>
                  <a:srgbClr val="000000"/>
                </a:solidFill>
              </a:rPr>
              <a:t> – Removes all the occurrences of a specified element</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t/>
            </a:r>
            <a:endParaRPr sz="1600">
              <a:solidFill>
                <a:srgbClr val="000000"/>
              </a:solidFill>
            </a:endParaRPr>
          </a:p>
        </p:txBody>
      </p:sp>
      <p:sp>
        <p:nvSpPr>
          <p:cNvPr id="664" name="Google Shape;664;p106"/>
          <p:cNvSpPr txBox="1"/>
          <p:nvPr>
            <p:ph type="title"/>
          </p:nvPr>
        </p:nvSpPr>
        <p:spPr>
          <a:xfrm>
            <a:off x="3728450" y="411400"/>
            <a:ext cx="5176800" cy="6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solidFill>
                  <a:srgbClr val="000000"/>
                </a:solidFill>
              </a:rPr>
              <a:t>Commonly Used Member-Functions</a:t>
            </a:r>
            <a:endParaRPr sz="23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Prominent Features</a:t>
            </a:r>
            <a:endParaRPr/>
          </a:p>
        </p:txBody>
      </p:sp>
      <p:sp>
        <p:nvSpPr>
          <p:cNvPr id="166" name="Google Shape;166;p3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Usability</a:t>
            </a:r>
            <a:r>
              <a:rPr lang="en"/>
              <a:t>- can only be used </a:t>
            </a:r>
            <a:r>
              <a:rPr lang="en"/>
              <a:t>with</a:t>
            </a:r>
            <a:r>
              <a:rPr lang="en"/>
              <a:t> single pass algorithms where we can go to all location in the range.</a:t>
            </a:r>
            <a:endParaRPr/>
          </a:p>
          <a:p>
            <a:pPr indent="-342900" lvl="0" marL="457200" rtl="0" algn="l">
              <a:spcBef>
                <a:spcPts val="0"/>
              </a:spcBef>
              <a:spcAft>
                <a:spcPts val="0"/>
              </a:spcAft>
              <a:buSzPts val="1800"/>
              <a:buChar char="●"/>
            </a:pPr>
            <a:r>
              <a:rPr lang="en"/>
              <a:t>Dereferencing- can obtain a value stored at the position being pointed to using ‘-&gt;’</a:t>
            </a:r>
            <a:endParaRPr/>
          </a:p>
          <a:p>
            <a:pPr indent="-342900" lvl="0" marL="457200" rtl="0" algn="l">
              <a:spcBef>
                <a:spcPts val="0"/>
              </a:spcBef>
              <a:spcAft>
                <a:spcPts val="0"/>
              </a:spcAft>
              <a:buSzPts val="1800"/>
              <a:buChar char="●"/>
            </a:pPr>
            <a:r>
              <a:rPr lang="en"/>
              <a:t>Incrementable-  can be incremented using ‘++’ to refer to the next element in the sequence.</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107"/>
          <p:cNvSpPr txBox="1"/>
          <p:nvPr>
            <p:ph idx="1" type="body"/>
          </p:nvPr>
        </p:nvSpPr>
        <p:spPr>
          <a:xfrm>
            <a:off x="57150" y="4696825"/>
            <a:ext cx="8924400" cy="446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Code Example</a:t>
            </a:r>
            <a:endParaRPr/>
          </a:p>
        </p:txBody>
      </p:sp>
      <p:sp>
        <p:nvSpPr>
          <p:cNvPr id="670" name="Google Shape;670;p107"/>
          <p:cNvSpPr txBox="1"/>
          <p:nvPr/>
        </p:nvSpPr>
        <p:spPr>
          <a:xfrm>
            <a:off x="5555300" y="584450"/>
            <a:ext cx="3187800" cy="8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The code inserts multiple values, and checks for the number of </a:t>
            </a:r>
            <a:r>
              <a:rPr lang="en" sz="1200">
                <a:latin typeface="Roboto"/>
                <a:ea typeface="Roboto"/>
                <a:cs typeface="Roboto"/>
                <a:sym typeface="Roboto"/>
              </a:rPr>
              <a:t>occurrences</a:t>
            </a:r>
            <a:r>
              <a:rPr lang="en" sz="1200">
                <a:latin typeface="Roboto"/>
                <a:ea typeface="Roboto"/>
                <a:cs typeface="Roboto"/>
                <a:sym typeface="Roboto"/>
              </a:rPr>
              <a:t> of a specified value.  It displays the results.</a:t>
            </a:r>
            <a:endParaRPr sz="1200">
              <a:latin typeface="Roboto"/>
              <a:ea typeface="Roboto"/>
              <a:cs typeface="Roboto"/>
              <a:sym typeface="Roboto"/>
            </a:endParaRPr>
          </a:p>
        </p:txBody>
      </p:sp>
      <p:sp>
        <p:nvSpPr>
          <p:cNvPr id="671" name="Google Shape;671;p107"/>
          <p:cNvSpPr txBox="1"/>
          <p:nvPr/>
        </p:nvSpPr>
        <p:spPr>
          <a:xfrm>
            <a:off x="5649700" y="2571747"/>
            <a:ext cx="3187800" cy="60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latin typeface="Roboto"/>
                <a:ea typeface="Roboto"/>
                <a:cs typeface="Roboto"/>
                <a:sym typeface="Roboto"/>
              </a:rPr>
              <a:t>Output</a:t>
            </a:r>
            <a:endParaRPr sz="2500" u="sng">
              <a:latin typeface="Roboto"/>
              <a:ea typeface="Roboto"/>
              <a:cs typeface="Roboto"/>
              <a:sym typeface="Roboto"/>
            </a:endParaRPr>
          </a:p>
        </p:txBody>
      </p:sp>
      <p:pic>
        <p:nvPicPr>
          <p:cNvPr id="672" name="Google Shape;672;p107"/>
          <p:cNvPicPr preferRelativeResize="0"/>
          <p:nvPr/>
        </p:nvPicPr>
        <p:blipFill>
          <a:blip r:embed="rId3">
            <a:alphaModFix/>
          </a:blip>
          <a:stretch>
            <a:fillRect/>
          </a:stretch>
        </p:blipFill>
        <p:spPr>
          <a:xfrm>
            <a:off x="128825" y="262500"/>
            <a:ext cx="5329050" cy="4346200"/>
          </a:xfrm>
          <a:prstGeom prst="rect">
            <a:avLst/>
          </a:prstGeom>
          <a:noFill/>
          <a:ln>
            <a:noFill/>
          </a:ln>
        </p:spPr>
      </p:pic>
      <p:pic>
        <p:nvPicPr>
          <p:cNvPr id="673" name="Google Shape;673;p107"/>
          <p:cNvPicPr preferRelativeResize="0"/>
          <p:nvPr/>
        </p:nvPicPr>
        <p:blipFill>
          <a:blip r:embed="rId4">
            <a:alphaModFix/>
          </a:blip>
          <a:stretch>
            <a:fillRect/>
          </a:stretch>
        </p:blipFill>
        <p:spPr>
          <a:xfrm>
            <a:off x="5515900" y="3355522"/>
            <a:ext cx="3381324" cy="422666"/>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10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unordered_</a:t>
            </a:r>
            <a:r>
              <a:rPr lang="en"/>
              <a:t>multiset</a:t>
            </a:r>
            <a:endParaRPr/>
          </a:p>
        </p:txBody>
      </p:sp>
      <p:sp>
        <p:nvSpPr>
          <p:cNvPr id="679" name="Google Shape;679;p10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solidFill>
                  <a:srgbClr val="273239"/>
                </a:solidFill>
              </a:rPr>
              <a:t>Just like how the multiset is similar to the set, the unordered_multiset is similar to the unordered_set except we can have multiple elements with the same value</a:t>
            </a:r>
            <a:endParaRPr sz="1700">
              <a:solidFill>
                <a:srgbClr val="273239"/>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109"/>
          <p:cNvSpPr txBox="1"/>
          <p:nvPr>
            <p:ph idx="1" type="body"/>
          </p:nvPr>
        </p:nvSpPr>
        <p:spPr>
          <a:xfrm>
            <a:off x="57150" y="4696825"/>
            <a:ext cx="8924400" cy="446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Code Example</a:t>
            </a:r>
            <a:endParaRPr/>
          </a:p>
        </p:txBody>
      </p:sp>
      <p:sp>
        <p:nvSpPr>
          <p:cNvPr id="685" name="Google Shape;685;p109"/>
          <p:cNvSpPr txBox="1"/>
          <p:nvPr/>
        </p:nvSpPr>
        <p:spPr>
          <a:xfrm>
            <a:off x="5492400" y="576575"/>
            <a:ext cx="3187800" cy="8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The code resembles the same code from multiset</a:t>
            </a:r>
            <a:endParaRPr sz="1200">
              <a:latin typeface="Roboto"/>
              <a:ea typeface="Roboto"/>
              <a:cs typeface="Roboto"/>
              <a:sym typeface="Roboto"/>
            </a:endParaRPr>
          </a:p>
        </p:txBody>
      </p:sp>
      <p:sp>
        <p:nvSpPr>
          <p:cNvPr id="686" name="Google Shape;686;p109"/>
          <p:cNvSpPr txBox="1"/>
          <p:nvPr/>
        </p:nvSpPr>
        <p:spPr>
          <a:xfrm>
            <a:off x="5405875" y="2963122"/>
            <a:ext cx="3187800" cy="60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latin typeface="Roboto"/>
                <a:ea typeface="Roboto"/>
                <a:cs typeface="Roboto"/>
                <a:sym typeface="Roboto"/>
              </a:rPr>
              <a:t>Output</a:t>
            </a:r>
            <a:endParaRPr sz="2500" u="sng">
              <a:latin typeface="Roboto"/>
              <a:ea typeface="Roboto"/>
              <a:cs typeface="Roboto"/>
              <a:sym typeface="Roboto"/>
            </a:endParaRPr>
          </a:p>
        </p:txBody>
      </p:sp>
      <p:pic>
        <p:nvPicPr>
          <p:cNvPr id="687" name="Google Shape;687;p109"/>
          <p:cNvPicPr preferRelativeResize="0"/>
          <p:nvPr/>
        </p:nvPicPr>
        <p:blipFill>
          <a:blip r:embed="rId3">
            <a:alphaModFix/>
          </a:blip>
          <a:stretch>
            <a:fillRect/>
          </a:stretch>
        </p:blipFill>
        <p:spPr>
          <a:xfrm>
            <a:off x="152400" y="262500"/>
            <a:ext cx="5253475" cy="4401250"/>
          </a:xfrm>
          <a:prstGeom prst="rect">
            <a:avLst/>
          </a:prstGeom>
          <a:noFill/>
          <a:ln>
            <a:noFill/>
          </a:ln>
        </p:spPr>
      </p:pic>
      <p:pic>
        <p:nvPicPr>
          <p:cNvPr id="688" name="Google Shape;688;p109"/>
          <p:cNvPicPr preferRelativeResize="0"/>
          <p:nvPr/>
        </p:nvPicPr>
        <p:blipFill>
          <a:blip r:embed="rId4">
            <a:alphaModFix/>
          </a:blip>
          <a:stretch>
            <a:fillRect/>
          </a:stretch>
        </p:blipFill>
        <p:spPr>
          <a:xfrm>
            <a:off x="4937600" y="3724359"/>
            <a:ext cx="4124325" cy="66415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110"/>
          <p:cNvSpPr txBox="1"/>
          <p:nvPr>
            <p:ph type="title"/>
          </p:nvPr>
        </p:nvSpPr>
        <p:spPr>
          <a:xfrm>
            <a:off x="226075" y="411400"/>
            <a:ext cx="2808000" cy="6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map</a:t>
            </a:r>
            <a:endParaRPr/>
          </a:p>
        </p:txBody>
      </p:sp>
      <p:sp>
        <p:nvSpPr>
          <p:cNvPr id="694" name="Google Shape;694;p110"/>
          <p:cNvSpPr txBox="1"/>
          <p:nvPr>
            <p:ph idx="1" type="body"/>
          </p:nvPr>
        </p:nvSpPr>
        <p:spPr>
          <a:xfrm>
            <a:off x="226075" y="1311275"/>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 container where each element have a key value and a mapped value.</a:t>
            </a:r>
            <a:endParaRPr sz="1400"/>
          </a:p>
          <a:p>
            <a:pPr indent="0" lvl="0" marL="0" rtl="0" algn="l">
              <a:spcBef>
                <a:spcPts val="1600"/>
              </a:spcBef>
              <a:spcAft>
                <a:spcPts val="0"/>
              </a:spcAft>
              <a:buNone/>
            </a:pPr>
            <a:r>
              <a:rPr lang="en" sz="1400"/>
              <a:t>No two mapped values can have the same key values.</a:t>
            </a:r>
            <a:endParaRPr sz="1400"/>
          </a:p>
          <a:p>
            <a:pPr indent="0" lvl="0" marL="0" rtl="0" algn="l">
              <a:spcBef>
                <a:spcPts val="1600"/>
              </a:spcBef>
              <a:spcAft>
                <a:spcPts val="0"/>
              </a:spcAft>
              <a:buNone/>
            </a:pPr>
            <a:r>
              <a:rPr lang="en" sz="1400"/>
              <a:t>Stores elements in order based on its key.</a:t>
            </a:r>
            <a:endParaRPr sz="1400"/>
          </a:p>
          <a:p>
            <a:pPr indent="0" lvl="0" marL="0" rtl="0" algn="l">
              <a:spcBef>
                <a:spcPts val="1600"/>
              </a:spcBef>
              <a:spcAft>
                <a:spcPts val="1600"/>
              </a:spcAft>
              <a:buNone/>
            </a:pPr>
            <a:r>
              <a:t/>
            </a:r>
            <a:endParaRPr sz="1400"/>
          </a:p>
        </p:txBody>
      </p:sp>
      <p:sp>
        <p:nvSpPr>
          <p:cNvPr id="695" name="Google Shape;695;p110"/>
          <p:cNvSpPr txBox="1"/>
          <p:nvPr>
            <p:ph idx="4294967295" type="body"/>
          </p:nvPr>
        </p:nvSpPr>
        <p:spPr>
          <a:xfrm>
            <a:off x="3728450" y="1260400"/>
            <a:ext cx="5176800" cy="366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rPr>
              <a:t>begin()</a:t>
            </a:r>
            <a:r>
              <a:rPr lang="en" sz="1600">
                <a:solidFill>
                  <a:srgbClr val="000000"/>
                </a:solidFill>
              </a:rPr>
              <a:t> – Returns an iterator to the first element in the map.</a:t>
            </a:r>
            <a:endParaRPr sz="1600">
              <a:solidFill>
                <a:srgbClr val="000000"/>
              </a:solidFill>
            </a:endParaRPr>
          </a:p>
          <a:p>
            <a:pPr indent="0" lvl="0" marL="0" rtl="0" algn="l">
              <a:spcBef>
                <a:spcPts val="0"/>
              </a:spcBef>
              <a:spcAft>
                <a:spcPts val="0"/>
              </a:spcAft>
              <a:buNone/>
            </a:pPr>
            <a:r>
              <a:rPr b="1" lang="en" sz="1600">
                <a:solidFill>
                  <a:srgbClr val="000000"/>
                </a:solidFill>
              </a:rPr>
              <a:t>end()</a:t>
            </a:r>
            <a:r>
              <a:rPr lang="en" sz="1600">
                <a:solidFill>
                  <a:srgbClr val="000000"/>
                </a:solidFill>
              </a:rPr>
              <a:t> – Returns an iterator to the theoretical element that follows the last element in the map.</a:t>
            </a:r>
            <a:endParaRPr sz="1600">
              <a:solidFill>
                <a:srgbClr val="000000"/>
              </a:solidFill>
            </a:endParaRPr>
          </a:p>
          <a:p>
            <a:pPr indent="0" lvl="0" marL="0" rtl="0" algn="l">
              <a:spcBef>
                <a:spcPts val="0"/>
              </a:spcBef>
              <a:spcAft>
                <a:spcPts val="0"/>
              </a:spcAft>
              <a:buNone/>
            </a:pPr>
            <a:r>
              <a:rPr b="1" lang="en" sz="1600">
                <a:solidFill>
                  <a:srgbClr val="000000"/>
                </a:solidFill>
              </a:rPr>
              <a:t>size()</a:t>
            </a:r>
            <a:r>
              <a:rPr lang="en" sz="1600">
                <a:solidFill>
                  <a:srgbClr val="000000"/>
                </a:solidFill>
              </a:rPr>
              <a:t> – Returns the number of elements in the map.</a:t>
            </a:r>
            <a:endParaRPr sz="1600">
              <a:solidFill>
                <a:srgbClr val="000000"/>
              </a:solidFill>
            </a:endParaRPr>
          </a:p>
          <a:p>
            <a:pPr indent="0" lvl="0" marL="0" rtl="0" algn="l">
              <a:spcBef>
                <a:spcPts val="0"/>
              </a:spcBef>
              <a:spcAft>
                <a:spcPts val="0"/>
              </a:spcAft>
              <a:buNone/>
            </a:pPr>
            <a:r>
              <a:rPr b="1" lang="en" sz="1600">
                <a:solidFill>
                  <a:srgbClr val="000000"/>
                </a:solidFill>
              </a:rPr>
              <a:t>empty()</a:t>
            </a:r>
            <a:r>
              <a:rPr lang="en" sz="1600">
                <a:solidFill>
                  <a:srgbClr val="000000"/>
                </a:solidFill>
              </a:rPr>
              <a:t> – Returns whether the map is empty.</a:t>
            </a:r>
            <a:endParaRPr sz="1600">
              <a:solidFill>
                <a:srgbClr val="000000"/>
              </a:solidFill>
            </a:endParaRPr>
          </a:p>
          <a:p>
            <a:pPr indent="0" lvl="0" marL="0" rtl="0" algn="l">
              <a:spcBef>
                <a:spcPts val="0"/>
              </a:spcBef>
              <a:spcAft>
                <a:spcPts val="0"/>
              </a:spcAft>
              <a:buNone/>
            </a:pPr>
            <a:r>
              <a:rPr b="1" lang="en" sz="1600">
                <a:solidFill>
                  <a:srgbClr val="000000"/>
                </a:solidFill>
              </a:rPr>
              <a:t>insert() </a:t>
            </a:r>
            <a:r>
              <a:rPr lang="en" sz="1600">
                <a:solidFill>
                  <a:srgbClr val="000000"/>
                </a:solidFill>
              </a:rPr>
              <a:t>– Adds a new element to the map (based on a given pair of a ‘key’ and value).</a:t>
            </a:r>
            <a:endParaRPr sz="1600">
              <a:solidFill>
                <a:srgbClr val="000000"/>
              </a:solidFill>
            </a:endParaRPr>
          </a:p>
          <a:p>
            <a:pPr indent="0" lvl="0" marL="0" rtl="0" algn="l">
              <a:spcBef>
                <a:spcPts val="0"/>
              </a:spcBef>
              <a:spcAft>
                <a:spcPts val="0"/>
              </a:spcAft>
              <a:buNone/>
            </a:pPr>
            <a:r>
              <a:rPr b="1" lang="en" sz="1600">
                <a:solidFill>
                  <a:srgbClr val="000000"/>
                </a:solidFill>
              </a:rPr>
              <a:t>erase()</a:t>
            </a:r>
            <a:r>
              <a:rPr lang="en" sz="1600">
                <a:solidFill>
                  <a:srgbClr val="000000"/>
                </a:solidFill>
              </a:rPr>
              <a:t>– Removes the given key-value (or given iterator) from the map.</a:t>
            </a:r>
            <a:endParaRPr sz="1600">
              <a:solidFill>
                <a:srgbClr val="000000"/>
              </a:solidFill>
            </a:endParaRPr>
          </a:p>
          <a:p>
            <a:pPr indent="0" lvl="0" marL="0" rtl="0" algn="l">
              <a:spcBef>
                <a:spcPts val="0"/>
              </a:spcBef>
              <a:spcAft>
                <a:spcPts val="0"/>
              </a:spcAft>
              <a:buNone/>
            </a:pPr>
            <a:r>
              <a:rPr b="1" lang="en" sz="1600">
                <a:solidFill>
                  <a:srgbClr val="000000"/>
                </a:solidFill>
              </a:rPr>
              <a:t>clear()</a:t>
            </a:r>
            <a:r>
              <a:rPr lang="en" sz="1600">
                <a:solidFill>
                  <a:srgbClr val="000000"/>
                </a:solidFill>
              </a:rPr>
              <a:t> – Removes all the elements from the map.</a:t>
            </a:r>
            <a:endParaRPr sz="1600">
              <a:solidFill>
                <a:srgbClr val="000000"/>
              </a:solidFill>
            </a:endParaRPr>
          </a:p>
          <a:p>
            <a:pPr indent="0" lvl="0" marL="0" rtl="0" algn="l">
              <a:spcBef>
                <a:spcPts val="0"/>
              </a:spcBef>
              <a:spcAft>
                <a:spcPts val="0"/>
              </a:spcAft>
              <a:buNone/>
            </a:pPr>
            <a:r>
              <a:t/>
            </a:r>
            <a:endParaRPr sz="1600">
              <a:solidFill>
                <a:srgbClr val="000000"/>
              </a:solidFill>
            </a:endParaRPr>
          </a:p>
        </p:txBody>
      </p:sp>
      <p:sp>
        <p:nvSpPr>
          <p:cNvPr id="696" name="Google Shape;696;p110"/>
          <p:cNvSpPr txBox="1"/>
          <p:nvPr>
            <p:ph type="title"/>
          </p:nvPr>
        </p:nvSpPr>
        <p:spPr>
          <a:xfrm>
            <a:off x="3728450" y="411400"/>
            <a:ext cx="5176800" cy="6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solidFill>
                  <a:srgbClr val="000000"/>
                </a:solidFill>
              </a:rPr>
              <a:t>Basic Member-Functions</a:t>
            </a:r>
            <a:endParaRPr sz="2300">
              <a:solidFill>
                <a:srgbClr val="0000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111"/>
          <p:cNvSpPr txBox="1"/>
          <p:nvPr>
            <p:ph idx="1" type="body"/>
          </p:nvPr>
        </p:nvSpPr>
        <p:spPr>
          <a:xfrm>
            <a:off x="57150" y="4696825"/>
            <a:ext cx="8924400" cy="446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Code Example</a:t>
            </a:r>
            <a:endParaRPr/>
          </a:p>
        </p:txBody>
      </p:sp>
      <p:sp>
        <p:nvSpPr>
          <p:cNvPr id="702" name="Google Shape;702;p111"/>
          <p:cNvSpPr txBox="1"/>
          <p:nvPr/>
        </p:nvSpPr>
        <p:spPr>
          <a:xfrm>
            <a:off x="5405875" y="576575"/>
            <a:ext cx="3187800" cy="8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The code inserts three values and assigns them a key.  It displays the results.</a:t>
            </a:r>
            <a:endParaRPr sz="1200">
              <a:latin typeface="Roboto"/>
              <a:ea typeface="Roboto"/>
              <a:cs typeface="Roboto"/>
              <a:sym typeface="Roboto"/>
            </a:endParaRPr>
          </a:p>
        </p:txBody>
      </p:sp>
      <p:sp>
        <p:nvSpPr>
          <p:cNvPr id="703" name="Google Shape;703;p111"/>
          <p:cNvSpPr txBox="1"/>
          <p:nvPr/>
        </p:nvSpPr>
        <p:spPr>
          <a:xfrm>
            <a:off x="5405875" y="2554147"/>
            <a:ext cx="3187800" cy="60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latin typeface="Roboto"/>
                <a:ea typeface="Roboto"/>
                <a:cs typeface="Roboto"/>
                <a:sym typeface="Roboto"/>
              </a:rPr>
              <a:t>Output</a:t>
            </a:r>
            <a:endParaRPr sz="2500" u="sng">
              <a:latin typeface="Roboto"/>
              <a:ea typeface="Roboto"/>
              <a:cs typeface="Roboto"/>
              <a:sym typeface="Roboto"/>
            </a:endParaRPr>
          </a:p>
        </p:txBody>
      </p:sp>
      <p:pic>
        <p:nvPicPr>
          <p:cNvPr id="704" name="Google Shape;704;p111"/>
          <p:cNvPicPr preferRelativeResize="0"/>
          <p:nvPr/>
        </p:nvPicPr>
        <p:blipFill>
          <a:blip r:embed="rId3">
            <a:alphaModFix/>
          </a:blip>
          <a:stretch>
            <a:fillRect/>
          </a:stretch>
        </p:blipFill>
        <p:spPr>
          <a:xfrm>
            <a:off x="57150" y="61688"/>
            <a:ext cx="4623065" cy="5020125"/>
          </a:xfrm>
          <a:prstGeom prst="rect">
            <a:avLst/>
          </a:prstGeom>
          <a:noFill/>
          <a:ln>
            <a:noFill/>
          </a:ln>
        </p:spPr>
      </p:pic>
      <p:pic>
        <p:nvPicPr>
          <p:cNvPr id="705" name="Google Shape;705;p111"/>
          <p:cNvPicPr preferRelativeResize="0"/>
          <p:nvPr/>
        </p:nvPicPr>
        <p:blipFill rotWithShape="1">
          <a:blip r:embed="rId4">
            <a:alphaModFix/>
          </a:blip>
          <a:srcRect b="0" l="5132" r="0" t="21685"/>
          <a:stretch/>
        </p:blipFill>
        <p:spPr>
          <a:xfrm>
            <a:off x="5961637" y="3304925"/>
            <a:ext cx="2076275" cy="1159075"/>
          </a:xfrm>
          <a:prstGeom prst="rect">
            <a:avLst/>
          </a:prstGeom>
          <a:noFill/>
          <a:ln>
            <a:noFill/>
          </a:ln>
        </p:spPr>
      </p:pic>
      <p:pic>
        <p:nvPicPr>
          <p:cNvPr id="706" name="Google Shape;706;p111"/>
          <p:cNvPicPr preferRelativeResize="0"/>
          <p:nvPr/>
        </p:nvPicPr>
        <p:blipFill>
          <a:blip r:embed="rId5">
            <a:alphaModFix/>
          </a:blip>
          <a:stretch>
            <a:fillRect/>
          </a:stretch>
        </p:blipFill>
        <p:spPr>
          <a:xfrm>
            <a:off x="4010025" y="4553972"/>
            <a:ext cx="561975" cy="28575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11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unordered_</a:t>
            </a:r>
            <a:r>
              <a:rPr lang="en"/>
              <a:t>map</a:t>
            </a:r>
            <a:endParaRPr/>
          </a:p>
        </p:txBody>
      </p:sp>
      <p:pic>
        <p:nvPicPr>
          <p:cNvPr id="712" name="Google Shape;712;p112"/>
          <p:cNvPicPr preferRelativeResize="0"/>
          <p:nvPr/>
        </p:nvPicPr>
        <p:blipFill>
          <a:blip r:embed="rId3">
            <a:alphaModFix/>
          </a:blip>
          <a:stretch>
            <a:fillRect/>
          </a:stretch>
        </p:blipFill>
        <p:spPr>
          <a:xfrm>
            <a:off x="108600" y="1825375"/>
            <a:ext cx="8926800" cy="284622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113"/>
          <p:cNvSpPr txBox="1"/>
          <p:nvPr>
            <p:ph idx="1" type="body"/>
          </p:nvPr>
        </p:nvSpPr>
        <p:spPr>
          <a:xfrm>
            <a:off x="57150" y="4696825"/>
            <a:ext cx="8924400" cy="446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Code Example</a:t>
            </a:r>
            <a:endParaRPr/>
          </a:p>
        </p:txBody>
      </p:sp>
      <p:sp>
        <p:nvSpPr>
          <p:cNvPr id="718" name="Google Shape;718;p113"/>
          <p:cNvSpPr txBox="1"/>
          <p:nvPr/>
        </p:nvSpPr>
        <p:spPr>
          <a:xfrm>
            <a:off x="5405875" y="576575"/>
            <a:ext cx="3187800" cy="8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The code inserts multiple values with specified keys, and displays the contents of the unordered_map.</a:t>
            </a:r>
            <a:endParaRPr sz="1200">
              <a:latin typeface="Roboto"/>
              <a:ea typeface="Roboto"/>
              <a:cs typeface="Roboto"/>
              <a:sym typeface="Roboto"/>
            </a:endParaRPr>
          </a:p>
        </p:txBody>
      </p:sp>
      <p:sp>
        <p:nvSpPr>
          <p:cNvPr id="719" name="Google Shape;719;p113"/>
          <p:cNvSpPr txBox="1"/>
          <p:nvPr/>
        </p:nvSpPr>
        <p:spPr>
          <a:xfrm>
            <a:off x="5405875" y="2530547"/>
            <a:ext cx="3187800" cy="60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latin typeface="Roboto"/>
                <a:ea typeface="Roboto"/>
                <a:cs typeface="Roboto"/>
                <a:sym typeface="Roboto"/>
              </a:rPr>
              <a:t>Output</a:t>
            </a:r>
            <a:endParaRPr sz="2500" u="sng">
              <a:latin typeface="Roboto"/>
              <a:ea typeface="Roboto"/>
              <a:cs typeface="Roboto"/>
              <a:sym typeface="Roboto"/>
            </a:endParaRPr>
          </a:p>
        </p:txBody>
      </p:sp>
      <p:pic>
        <p:nvPicPr>
          <p:cNvPr id="720" name="Google Shape;720;p113"/>
          <p:cNvPicPr preferRelativeResize="0"/>
          <p:nvPr/>
        </p:nvPicPr>
        <p:blipFill>
          <a:blip r:embed="rId3">
            <a:alphaModFix/>
          </a:blip>
          <a:stretch>
            <a:fillRect/>
          </a:stretch>
        </p:blipFill>
        <p:spPr>
          <a:xfrm>
            <a:off x="183850" y="48663"/>
            <a:ext cx="3449650" cy="5046175"/>
          </a:xfrm>
          <a:prstGeom prst="rect">
            <a:avLst/>
          </a:prstGeom>
          <a:noFill/>
          <a:ln>
            <a:noFill/>
          </a:ln>
        </p:spPr>
      </p:pic>
      <p:pic>
        <p:nvPicPr>
          <p:cNvPr id="721" name="Google Shape;721;p113"/>
          <p:cNvPicPr preferRelativeResize="0"/>
          <p:nvPr/>
        </p:nvPicPr>
        <p:blipFill>
          <a:blip r:embed="rId4">
            <a:alphaModFix/>
          </a:blip>
          <a:stretch>
            <a:fillRect/>
          </a:stretch>
        </p:blipFill>
        <p:spPr>
          <a:xfrm>
            <a:off x="3844875" y="141872"/>
            <a:ext cx="561975" cy="285750"/>
          </a:xfrm>
          <a:prstGeom prst="rect">
            <a:avLst/>
          </a:prstGeom>
          <a:noFill/>
          <a:ln>
            <a:noFill/>
          </a:ln>
        </p:spPr>
      </p:pic>
      <p:pic>
        <p:nvPicPr>
          <p:cNvPr id="722" name="Google Shape;722;p113"/>
          <p:cNvPicPr preferRelativeResize="0"/>
          <p:nvPr/>
        </p:nvPicPr>
        <p:blipFill rotWithShape="1">
          <a:blip r:embed="rId5">
            <a:alphaModFix/>
          </a:blip>
          <a:srcRect b="0" l="13614" r="0" t="29083"/>
          <a:stretch/>
        </p:blipFill>
        <p:spPr>
          <a:xfrm>
            <a:off x="5915351" y="3251125"/>
            <a:ext cx="2168848" cy="1259675"/>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14"/>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Functors</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pic>
        <p:nvPicPr>
          <p:cNvPr descr="preencoded.png" id="733" name="Google Shape;733;p115"/>
          <p:cNvPicPr preferRelativeResize="0"/>
          <p:nvPr/>
        </p:nvPicPr>
        <p:blipFill rotWithShape="1">
          <a:blip r:embed="rId3">
            <a:alphaModFix/>
          </a:blip>
          <a:srcRect b="0" l="0" r="0" t="0"/>
          <a:stretch/>
        </p:blipFill>
        <p:spPr>
          <a:xfrm>
            <a:off x="0" y="0"/>
            <a:ext cx="3429000" cy="5143500"/>
          </a:xfrm>
          <a:prstGeom prst="rect">
            <a:avLst/>
          </a:prstGeom>
          <a:noFill/>
          <a:ln>
            <a:noFill/>
          </a:ln>
        </p:spPr>
      </p:pic>
      <p:sp>
        <p:nvSpPr>
          <p:cNvPr id="734" name="Google Shape;734;p115"/>
          <p:cNvSpPr/>
          <p:nvPr/>
        </p:nvSpPr>
        <p:spPr>
          <a:xfrm>
            <a:off x="3925119" y="1795611"/>
            <a:ext cx="4722763" cy="885974"/>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333F70"/>
              </a:buClr>
              <a:buSzPts val="2800"/>
              <a:buFont typeface="Unbounded"/>
              <a:buNone/>
            </a:pPr>
            <a:r>
              <a:rPr b="1" i="0" lang="en" sz="2800" u="none" cap="none" strike="noStrike">
                <a:solidFill>
                  <a:srgbClr val="333F70"/>
                </a:solidFill>
                <a:latin typeface="Unbounded"/>
                <a:ea typeface="Unbounded"/>
                <a:cs typeface="Unbounded"/>
                <a:sym typeface="Unbounded"/>
              </a:rPr>
              <a:t>Fundamentals of Functors in C++</a:t>
            </a:r>
            <a:endParaRPr b="0" i="0" sz="2800" u="none" cap="none" strike="noStrike">
              <a:solidFill>
                <a:schemeClr val="dk1"/>
              </a:solidFill>
              <a:latin typeface="Calibri"/>
              <a:ea typeface="Calibri"/>
              <a:cs typeface="Calibri"/>
              <a:sym typeface="Calibri"/>
            </a:endParaRPr>
          </a:p>
        </p:txBody>
      </p:sp>
      <p:sp>
        <p:nvSpPr>
          <p:cNvPr id="735" name="Google Shape;735;p115"/>
          <p:cNvSpPr/>
          <p:nvPr/>
        </p:nvSpPr>
        <p:spPr>
          <a:xfrm>
            <a:off x="3925119" y="2894186"/>
            <a:ext cx="4722763" cy="45362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 sz="1000" u="none" cap="none" strike="noStrike">
                <a:solidFill>
                  <a:srgbClr val="272E5D"/>
                </a:solidFill>
                <a:latin typeface="Helvetica Neue"/>
                <a:ea typeface="Helvetica Neue"/>
                <a:cs typeface="Helvetica Neue"/>
                <a:sym typeface="Helvetica Neue"/>
              </a:rPr>
              <a:t>A </a:t>
            </a:r>
            <a:r>
              <a:rPr b="1" i="0" lang="en" sz="1000" u="none" cap="none" strike="noStrike">
                <a:solidFill>
                  <a:srgbClr val="272E5D"/>
                </a:solidFill>
                <a:latin typeface="Helvetica Neue"/>
                <a:ea typeface="Helvetica Neue"/>
                <a:cs typeface="Helvetica Neue"/>
                <a:sym typeface="Helvetica Neue"/>
              </a:rPr>
              <a:t>functor</a:t>
            </a:r>
            <a:r>
              <a:rPr b="0" i="0" lang="en" sz="1000" u="none" cap="none" strike="noStrike">
                <a:solidFill>
                  <a:srgbClr val="272E5D"/>
                </a:solidFill>
                <a:latin typeface="Helvetica Neue"/>
                <a:ea typeface="Helvetica Neue"/>
                <a:cs typeface="Helvetica Neue"/>
                <a:sym typeface="Helvetica Neue"/>
              </a:rPr>
              <a:t>, also known as a </a:t>
            </a:r>
            <a:r>
              <a:rPr b="1" i="0" lang="en" sz="1000" u="none" cap="none" strike="noStrike">
                <a:solidFill>
                  <a:srgbClr val="272E5D"/>
                </a:solidFill>
                <a:latin typeface="Helvetica Neue"/>
                <a:ea typeface="Helvetica Neue"/>
                <a:cs typeface="Helvetica Neue"/>
                <a:sym typeface="Helvetica Neue"/>
              </a:rPr>
              <a:t>function object</a:t>
            </a:r>
            <a:r>
              <a:rPr b="0" i="0" lang="en" sz="1000" u="none" cap="none" strike="noStrike">
                <a:solidFill>
                  <a:srgbClr val="272E5D"/>
                </a:solidFill>
                <a:latin typeface="Helvetica Neue"/>
                <a:ea typeface="Helvetica Neue"/>
                <a:cs typeface="Helvetica Neue"/>
                <a:sym typeface="Helvetica Neue"/>
              </a:rPr>
              <a:t>, is any object in C++ that can be treated as if it is a function. </a:t>
            </a:r>
            <a:br>
              <a:rPr b="0" i="0" lang="en" sz="1000" u="none" cap="none" strike="noStrike">
                <a:solidFill>
                  <a:srgbClr val="272E5D"/>
                </a:solidFill>
                <a:latin typeface="Helvetica Neue"/>
                <a:ea typeface="Helvetica Neue"/>
                <a:cs typeface="Helvetica Neue"/>
                <a:sym typeface="Helvetica Neue"/>
              </a:rPr>
            </a:br>
            <a:endParaRPr sz="1000">
              <a:solidFill>
                <a:srgbClr val="272E5D"/>
              </a:solidFill>
              <a:latin typeface="Helvetica Neue"/>
              <a:ea typeface="Helvetica Neue"/>
              <a:cs typeface="Helvetica Neue"/>
              <a:sym typeface="Helvetica Neue"/>
            </a:endParaRPr>
          </a:p>
          <a:p>
            <a:pPr indent="0" lvl="0" marL="0" marR="0" rtl="0" algn="l">
              <a:spcBef>
                <a:spcPts val="0"/>
              </a:spcBef>
              <a:spcAft>
                <a:spcPts val="0"/>
              </a:spcAft>
              <a:buNone/>
            </a:pPr>
            <a:r>
              <a:rPr lang="en" sz="1000">
                <a:solidFill>
                  <a:srgbClr val="272E5D"/>
                </a:solidFill>
                <a:latin typeface="Helvetica Neue"/>
                <a:ea typeface="Helvetica Neue"/>
                <a:cs typeface="Helvetica Neue"/>
                <a:sym typeface="Helvetica Neue"/>
              </a:rPr>
              <a:t>Functors are often used in scenarios where functions are passed as arguments to other functions (like std::sort or std::for_each). The advantage of using functors over function pointers is that they can maintain state, meaning they can store data and keep track of it between calls.</a:t>
            </a:r>
            <a:endParaRPr sz="1000">
              <a:solidFill>
                <a:srgbClr val="272E5D"/>
              </a:solidFill>
              <a:latin typeface="Helvetica Neue"/>
              <a:ea typeface="Helvetica Neue"/>
              <a:cs typeface="Helvetica Neue"/>
              <a:sym typeface="Helvetica Neue"/>
            </a:endParaRPr>
          </a:p>
        </p:txBody>
      </p:sp>
      <p:pic>
        <p:nvPicPr>
          <p:cNvPr descr="A screenshot of a computer program&#10;&#10;Description automatically generated" id="736" name="Google Shape;736;p115"/>
          <p:cNvPicPr preferRelativeResize="0"/>
          <p:nvPr/>
        </p:nvPicPr>
        <p:blipFill rotWithShape="1">
          <a:blip r:embed="rId4">
            <a:alphaModFix/>
          </a:blip>
          <a:srcRect b="0" l="0" r="0" t="0"/>
          <a:stretch/>
        </p:blipFill>
        <p:spPr>
          <a:xfrm>
            <a:off x="0" y="370417"/>
            <a:ext cx="3429000" cy="4402666"/>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pic>
        <p:nvPicPr>
          <p:cNvPr descr="preencoded.png" id="742" name="Google Shape;742;p116"/>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743" name="Google Shape;743;p116"/>
          <p:cNvSpPr/>
          <p:nvPr/>
        </p:nvSpPr>
        <p:spPr>
          <a:xfrm>
            <a:off x="0" y="0"/>
            <a:ext cx="9144000" cy="5143500"/>
          </a:xfrm>
          <a:prstGeom prst="rect">
            <a:avLst/>
          </a:prstGeom>
          <a:solidFill>
            <a:srgbClr val="FFFFFF">
              <a:alpha val="84705"/>
            </a:srgbClr>
          </a:solidFill>
          <a:ln>
            <a:noFill/>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744" name="Google Shape;744;p116"/>
          <p:cNvSpPr/>
          <p:nvPr/>
        </p:nvSpPr>
        <p:spPr>
          <a:xfrm>
            <a:off x="496044" y="592082"/>
            <a:ext cx="4046700" cy="443100"/>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333F70"/>
              </a:buClr>
              <a:buSzPts val="2800"/>
              <a:buFont typeface="Unbounded"/>
              <a:buNone/>
            </a:pPr>
            <a:r>
              <a:rPr b="1" lang="en" sz="2800">
                <a:solidFill>
                  <a:srgbClr val="333F70"/>
                </a:solidFill>
                <a:latin typeface="Unbounded"/>
                <a:ea typeface="Unbounded"/>
                <a:cs typeface="Unbounded"/>
                <a:sym typeface="Unbounded"/>
              </a:rPr>
              <a:t>Types of Functors</a:t>
            </a:r>
            <a:endParaRPr sz="2800">
              <a:solidFill>
                <a:schemeClr val="dk1"/>
              </a:solidFill>
              <a:latin typeface="Calibri"/>
              <a:ea typeface="Calibri"/>
              <a:cs typeface="Calibri"/>
              <a:sym typeface="Calibri"/>
            </a:endParaRPr>
          </a:p>
        </p:txBody>
      </p:sp>
      <p:sp>
        <p:nvSpPr>
          <p:cNvPr id="745" name="Google Shape;745;p116"/>
          <p:cNvSpPr/>
          <p:nvPr/>
        </p:nvSpPr>
        <p:spPr>
          <a:xfrm>
            <a:off x="496044" y="1845208"/>
            <a:ext cx="8151900" cy="2268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100"/>
              <a:buFont typeface="Open Sans"/>
              <a:buNone/>
            </a:pPr>
            <a:r>
              <a:rPr lang="en" sz="1100">
                <a:solidFill>
                  <a:srgbClr val="333F70"/>
                </a:solidFill>
                <a:latin typeface="Open Sans"/>
                <a:ea typeface="Open Sans"/>
                <a:cs typeface="Open Sans"/>
                <a:sym typeface="Open Sans"/>
              </a:rPr>
              <a:t>Functors in C++ can be classified into two main types:</a:t>
            </a:r>
            <a:endParaRPr sz="1100">
              <a:solidFill>
                <a:schemeClr val="dk1"/>
              </a:solidFill>
              <a:latin typeface="Calibri"/>
              <a:ea typeface="Calibri"/>
              <a:cs typeface="Calibri"/>
              <a:sym typeface="Calibri"/>
            </a:endParaRPr>
          </a:p>
        </p:txBody>
      </p:sp>
      <p:sp>
        <p:nvSpPr>
          <p:cNvPr id="746" name="Google Shape;746;p116"/>
          <p:cNvSpPr/>
          <p:nvPr/>
        </p:nvSpPr>
        <p:spPr>
          <a:xfrm>
            <a:off x="496119" y="2328937"/>
            <a:ext cx="2126456" cy="265807"/>
          </a:xfrm>
          <a:prstGeom prst="rect">
            <a:avLst/>
          </a:prstGeom>
          <a:noFill/>
          <a:ln>
            <a:noFill/>
          </a:ln>
        </p:spPr>
        <p:txBody>
          <a:bodyPr anchorCtr="0" anchor="t" bIns="0" lIns="0" spcFirstLastPara="1" rIns="0" wrap="square" tIns="0">
            <a:noAutofit/>
          </a:bodyPr>
          <a:lstStyle/>
          <a:p>
            <a:pPr indent="0" lvl="0" marL="0" marR="0" rtl="0" algn="l">
              <a:lnSpc>
                <a:spcPct val="124528"/>
              </a:lnSpc>
              <a:spcBef>
                <a:spcPts val="0"/>
              </a:spcBef>
              <a:spcAft>
                <a:spcPts val="0"/>
              </a:spcAft>
              <a:buClr>
                <a:srgbClr val="333F70"/>
              </a:buClr>
              <a:buSzPts val="1700"/>
              <a:buFont typeface="Unbounded"/>
              <a:buNone/>
            </a:pPr>
            <a:r>
              <a:rPr b="1" lang="en" sz="1700">
                <a:solidFill>
                  <a:srgbClr val="333F70"/>
                </a:solidFill>
                <a:latin typeface="Unbounded"/>
                <a:ea typeface="Unbounded"/>
                <a:cs typeface="Unbounded"/>
                <a:sym typeface="Unbounded"/>
              </a:rPr>
              <a:t>Unary Functor</a:t>
            </a:r>
            <a:endParaRPr sz="1700">
              <a:solidFill>
                <a:schemeClr val="dk1"/>
              </a:solidFill>
              <a:latin typeface="Calibri"/>
              <a:ea typeface="Calibri"/>
              <a:cs typeface="Calibri"/>
              <a:sym typeface="Calibri"/>
            </a:endParaRPr>
          </a:p>
        </p:txBody>
      </p:sp>
      <p:sp>
        <p:nvSpPr>
          <p:cNvPr id="747" name="Google Shape;747;p116"/>
          <p:cNvSpPr/>
          <p:nvPr/>
        </p:nvSpPr>
        <p:spPr>
          <a:xfrm>
            <a:off x="496119" y="2736503"/>
            <a:ext cx="3902943" cy="1134071"/>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100"/>
              <a:buFont typeface="Open Sans"/>
              <a:buNone/>
            </a:pPr>
            <a:r>
              <a:rPr lang="en" sz="1100">
                <a:solidFill>
                  <a:srgbClr val="333F70"/>
                </a:solidFill>
                <a:latin typeface="Open Sans"/>
                <a:ea typeface="Open Sans"/>
                <a:cs typeface="Open Sans"/>
                <a:sym typeface="Open Sans"/>
              </a:rPr>
              <a:t>A unary functor is a class or struct that overloads the function call operator () to take a single argument. Unary functors are commonly used for operations that apply to a single value, such as negation, increment, or a custom transformation.</a:t>
            </a:r>
            <a:endParaRPr sz="1100">
              <a:solidFill>
                <a:schemeClr val="dk1"/>
              </a:solidFill>
              <a:latin typeface="Calibri"/>
              <a:ea typeface="Calibri"/>
              <a:cs typeface="Calibri"/>
              <a:sym typeface="Calibri"/>
            </a:endParaRPr>
          </a:p>
        </p:txBody>
      </p:sp>
      <p:sp>
        <p:nvSpPr>
          <p:cNvPr id="748" name="Google Shape;748;p116"/>
          <p:cNvSpPr/>
          <p:nvPr/>
        </p:nvSpPr>
        <p:spPr>
          <a:xfrm>
            <a:off x="4749701" y="2328937"/>
            <a:ext cx="2126456" cy="265807"/>
          </a:xfrm>
          <a:prstGeom prst="rect">
            <a:avLst/>
          </a:prstGeom>
          <a:noFill/>
          <a:ln>
            <a:noFill/>
          </a:ln>
        </p:spPr>
        <p:txBody>
          <a:bodyPr anchorCtr="0" anchor="t" bIns="0" lIns="0" spcFirstLastPara="1" rIns="0" wrap="square" tIns="0">
            <a:noAutofit/>
          </a:bodyPr>
          <a:lstStyle/>
          <a:p>
            <a:pPr indent="0" lvl="0" marL="0" marR="0" rtl="0" algn="l">
              <a:lnSpc>
                <a:spcPct val="124528"/>
              </a:lnSpc>
              <a:spcBef>
                <a:spcPts val="0"/>
              </a:spcBef>
              <a:spcAft>
                <a:spcPts val="0"/>
              </a:spcAft>
              <a:buClr>
                <a:srgbClr val="333F70"/>
              </a:buClr>
              <a:buSzPts val="1700"/>
              <a:buFont typeface="Unbounded"/>
              <a:buNone/>
            </a:pPr>
            <a:r>
              <a:rPr b="1" lang="en" sz="1700">
                <a:solidFill>
                  <a:srgbClr val="333F70"/>
                </a:solidFill>
                <a:latin typeface="Unbounded"/>
                <a:ea typeface="Unbounded"/>
                <a:cs typeface="Unbounded"/>
                <a:sym typeface="Unbounded"/>
              </a:rPr>
              <a:t>Binary Functor</a:t>
            </a:r>
            <a:endParaRPr sz="1700">
              <a:solidFill>
                <a:schemeClr val="dk1"/>
              </a:solidFill>
              <a:latin typeface="Calibri"/>
              <a:ea typeface="Calibri"/>
              <a:cs typeface="Calibri"/>
              <a:sym typeface="Calibri"/>
            </a:endParaRPr>
          </a:p>
        </p:txBody>
      </p:sp>
      <p:sp>
        <p:nvSpPr>
          <p:cNvPr id="749" name="Google Shape;749;p116"/>
          <p:cNvSpPr/>
          <p:nvPr/>
        </p:nvSpPr>
        <p:spPr>
          <a:xfrm>
            <a:off x="4749701" y="2736503"/>
            <a:ext cx="3902943" cy="1134071"/>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100"/>
              <a:buFont typeface="Open Sans"/>
              <a:buNone/>
            </a:pPr>
            <a:r>
              <a:rPr lang="en" sz="1100">
                <a:solidFill>
                  <a:srgbClr val="333F70"/>
                </a:solidFill>
                <a:latin typeface="Open Sans"/>
                <a:ea typeface="Open Sans"/>
                <a:cs typeface="Open Sans"/>
                <a:sym typeface="Open Sans"/>
              </a:rPr>
              <a:t>A binary functor is a class or struct that overloads the function call operator () to take two arguments. Binary functors are used for operations that involve two values, such as arithmetic operations, comparisons, or logical operations.</a:t>
            </a:r>
            <a:endParaRPr sz="11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Limitations</a:t>
            </a:r>
            <a:endParaRPr/>
          </a:p>
        </p:txBody>
      </p:sp>
      <p:sp>
        <p:nvSpPr>
          <p:cNvPr id="172" name="Google Shape;172;p36"/>
          <p:cNvSpPr txBox="1"/>
          <p:nvPr>
            <p:ph idx="1" type="body"/>
          </p:nvPr>
        </p:nvSpPr>
        <p:spPr>
          <a:xfrm>
            <a:off x="129450" y="1715900"/>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Input iterators are only able to access a value, it can never be used to assign a value</a:t>
            </a:r>
            <a:endParaRPr/>
          </a:p>
          <a:p>
            <a:pPr indent="-342900" lvl="0" marL="457200" rtl="0" algn="l">
              <a:spcBef>
                <a:spcPts val="0"/>
              </a:spcBef>
              <a:spcAft>
                <a:spcPts val="0"/>
              </a:spcAft>
              <a:buSzPts val="1800"/>
              <a:buChar char="●"/>
            </a:pPr>
            <a:r>
              <a:rPr lang="en"/>
              <a:t>Can’t be decremented, can only move forward</a:t>
            </a:r>
            <a:endParaRPr/>
          </a:p>
          <a:p>
            <a:pPr indent="-342900" lvl="0" marL="457200" rtl="0" algn="l">
              <a:spcBef>
                <a:spcPts val="0"/>
              </a:spcBef>
              <a:spcAft>
                <a:spcPts val="0"/>
              </a:spcAft>
              <a:buSzPts val="1800"/>
              <a:buChar char="●"/>
            </a:pPr>
            <a:r>
              <a:rPr lang="en"/>
              <a:t>No addition, subtraction, multiplication, division, &lt;,&gt;,&lt;=,&gt;= can be used</a:t>
            </a:r>
            <a:endParaRPr sz="2400">
              <a:solidFill>
                <a:srgbClr val="B7B7B7"/>
              </a:solidFill>
            </a:endParaRPr>
          </a:p>
          <a:p>
            <a:pPr indent="0" lvl="0" marL="0" rtl="0" algn="l">
              <a:spcBef>
                <a:spcPts val="1600"/>
              </a:spcBef>
              <a:spcAft>
                <a:spcPts val="1600"/>
              </a:spcAft>
              <a:buNone/>
            </a:pPr>
            <a:r>
              <a:t/>
            </a:r>
            <a:endParaRPr sz="240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117"/>
          <p:cNvSpPr/>
          <p:nvPr/>
        </p:nvSpPr>
        <p:spPr>
          <a:xfrm>
            <a:off x="271388" y="388516"/>
            <a:ext cx="1985665" cy="193849"/>
          </a:xfrm>
          <a:prstGeom prst="rect">
            <a:avLst/>
          </a:prstGeom>
          <a:noFill/>
          <a:ln>
            <a:noFill/>
          </a:ln>
        </p:spPr>
        <p:txBody>
          <a:bodyPr anchorCtr="0" anchor="t" bIns="0" lIns="0" spcFirstLastPara="1" rIns="0" wrap="square" tIns="0">
            <a:noAutofit/>
          </a:bodyPr>
          <a:lstStyle/>
          <a:p>
            <a:pPr indent="0" lvl="0" marL="0" marR="0" rtl="0" algn="l">
              <a:lnSpc>
                <a:spcPct val="123076"/>
              </a:lnSpc>
              <a:spcBef>
                <a:spcPts val="0"/>
              </a:spcBef>
              <a:spcAft>
                <a:spcPts val="0"/>
              </a:spcAft>
              <a:buClr>
                <a:srgbClr val="333F70"/>
              </a:buClr>
              <a:buSzPts val="1200"/>
              <a:buFont typeface="Unbounded"/>
              <a:buNone/>
            </a:pPr>
            <a:r>
              <a:rPr b="1" lang="en" sz="1200">
                <a:solidFill>
                  <a:srgbClr val="333F70"/>
                </a:solidFill>
                <a:latin typeface="Unbounded"/>
                <a:ea typeface="Unbounded"/>
                <a:cs typeface="Unbounded"/>
                <a:sym typeface="Unbounded"/>
              </a:rPr>
              <a:t>Arithmetic Functors</a:t>
            </a:r>
            <a:endParaRPr sz="1200">
              <a:solidFill>
                <a:schemeClr val="dk1"/>
              </a:solidFill>
              <a:latin typeface="Calibri"/>
              <a:ea typeface="Calibri"/>
              <a:cs typeface="Calibri"/>
              <a:sym typeface="Calibri"/>
            </a:endParaRPr>
          </a:p>
        </p:txBody>
      </p:sp>
      <p:sp>
        <p:nvSpPr>
          <p:cNvPr id="756" name="Google Shape;756;p117"/>
          <p:cNvSpPr/>
          <p:nvPr/>
        </p:nvSpPr>
        <p:spPr>
          <a:xfrm>
            <a:off x="271388" y="737443"/>
            <a:ext cx="8601224" cy="124048"/>
          </a:xfrm>
          <a:prstGeom prst="rect">
            <a:avLst/>
          </a:prstGeom>
          <a:noFill/>
          <a:ln>
            <a:noFill/>
          </a:ln>
        </p:spPr>
        <p:txBody>
          <a:bodyPr anchorCtr="0" anchor="t" bIns="0" lIns="0" spcFirstLastPara="1" rIns="0" wrap="square" tIns="0">
            <a:noAutofit/>
          </a:bodyPr>
          <a:lstStyle/>
          <a:p>
            <a:pPr indent="0" lvl="0" marL="0" marR="0" rtl="0" algn="l">
              <a:lnSpc>
                <a:spcPct val="163157"/>
              </a:lnSpc>
              <a:spcBef>
                <a:spcPts val="0"/>
              </a:spcBef>
              <a:spcAft>
                <a:spcPts val="0"/>
              </a:spcAft>
              <a:buClr>
                <a:srgbClr val="333F70"/>
              </a:buClr>
              <a:buSzPts val="600"/>
              <a:buFont typeface="Open Sans"/>
              <a:buNone/>
            </a:pPr>
            <a:r>
              <a:rPr lang="en" sz="600">
                <a:solidFill>
                  <a:srgbClr val="333F70"/>
                </a:solidFill>
                <a:latin typeface="Open Sans"/>
                <a:ea typeface="Open Sans"/>
                <a:cs typeface="Open Sans"/>
                <a:sym typeface="Open Sans"/>
              </a:rPr>
              <a:t>Arithmetic functors perform basic mathematical operations like addition, subtraction, multiplication, and division. For example, the following functor adds a constant value to its argument:</a:t>
            </a:r>
            <a:endParaRPr sz="600">
              <a:solidFill>
                <a:schemeClr val="dk1"/>
              </a:solidFill>
              <a:latin typeface="Calibri"/>
              <a:ea typeface="Calibri"/>
              <a:cs typeface="Calibri"/>
              <a:sym typeface="Calibri"/>
            </a:endParaRPr>
          </a:p>
        </p:txBody>
      </p:sp>
      <p:sp>
        <p:nvSpPr>
          <p:cNvPr id="757" name="Google Shape;757;p117"/>
          <p:cNvSpPr/>
          <p:nvPr/>
        </p:nvSpPr>
        <p:spPr>
          <a:xfrm>
            <a:off x="271388" y="948705"/>
            <a:ext cx="8601224" cy="456307"/>
          </a:xfrm>
          <a:prstGeom prst="roundRect">
            <a:avLst>
              <a:gd fmla="val 7138" name="adj"/>
            </a:avLst>
          </a:prstGeom>
          <a:solidFill>
            <a:srgbClr val="D6F5EE"/>
          </a:solidFill>
          <a:ln cap="flat" cmpd="sng" w="9525">
            <a:solidFill>
              <a:srgbClr val="BCDBD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758" name="Google Shape;758;p117"/>
          <p:cNvSpPr/>
          <p:nvPr/>
        </p:nvSpPr>
        <p:spPr>
          <a:xfrm>
            <a:off x="353690" y="1031007"/>
            <a:ext cx="969318" cy="121146"/>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800"/>
              <a:buFont typeface="Unbounded"/>
              <a:buNone/>
            </a:pPr>
            <a:r>
              <a:rPr b="1" lang="en" sz="800">
                <a:solidFill>
                  <a:srgbClr val="333F70"/>
                </a:solidFill>
                <a:latin typeface="Unbounded"/>
                <a:ea typeface="Unbounded"/>
                <a:cs typeface="Unbounded"/>
                <a:sym typeface="Unbounded"/>
              </a:rPr>
              <a:t>Plus3 Functor</a:t>
            </a:r>
            <a:endParaRPr sz="800">
              <a:solidFill>
                <a:schemeClr val="dk1"/>
              </a:solidFill>
              <a:latin typeface="Calibri"/>
              <a:ea typeface="Calibri"/>
              <a:cs typeface="Calibri"/>
              <a:sym typeface="Calibri"/>
            </a:endParaRPr>
          </a:p>
        </p:txBody>
      </p:sp>
      <p:sp>
        <p:nvSpPr>
          <p:cNvPr id="759" name="Google Shape;759;p117"/>
          <p:cNvSpPr/>
          <p:nvPr/>
        </p:nvSpPr>
        <p:spPr>
          <a:xfrm>
            <a:off x="353690" y="1198662"/>
            <a:ext cx="8436620" cy="124048"/>
          </a:xfrm>
          <a:prstGeom prst="rect">
            <a:avLst/>
          </a:prstGeom>
          <a:noFill/>
          <a:ln>
            <a:noFill/>
          </a:ln>
        </p:spPr>
        <p:txBody>
          <a:bodyPr anchorCtr="0" anchor="t" bIns="0" lIns="0" spcFirstLastPara="1" rIns="0" wrap="square" tIns="0">
            <a:noAutofit/>
          </a:bodyPr>
          <a:lstStyle/>
          <a:p>
            <a:pPr indent="0" lvl="0" marL="0" marR="0" rtl="0" algn="l">
              <a:lnSpc>
                <a:spcPct val="163157"/>
              </a:lnSpc>
              <a:spcBef>
                <a:spcPts val="0"/>
              </a:spcBef>
              <a:spcAft>
                <a:spcPts val="0"/>
              </a:spcAft>
              <a:buClr>
                <a:srgbClr val="333F70"/>
              </a:buClr>
              <a:buSzPts val="600"/>
              <a:buFont typeface="Open Sans"/>
              <a:buNone/>
            </a:pPr>
            <a:r>
              <a:rPr lang="en" sz="600">
                <a:solidFill>
                  <a:srgbClr val="333F70"/>
                </a:solidFill>
                <a:latin typeface="Open Sans"/>
                <a:ea typeface="Open Sans"/>
                <a:cs typeface="Open Sans"/>
                <a:sym typeface="Open Sans"/>
              </a:rPr>
              <a:t>struct Plus3 { int operator()(int x) { return x + 3; } };</a:t>
            </a:r>
            <a:endParaRPr sz="600">
              <a:solidFill>
                <a:schemeClr val="dk1"/>
              </a:solidFill>
              <a:latin typeface="Calibri"/>
              <a:ea typeface="Calibri"/>
              <a:cs typeface="Calibri"/>
              <a:sym typeface="Calibri"/>
            </a:endParaRPr>
          </a:p>
        </p:txBody>
      </p:sp>
      <p:sp>
        <p:nvSpPr>
          <p:cNvPr id="760" name="Google Shape;760;p117"/>
          <p:cNvSpPr/>
          <p:nvPr/>
        </p:nvSpPr>
        <p:spPr>
          <a:xfrm>
            <a:off x="271388" y="1521321"/>
            <a:ext cx="2132558" cy="193849"/>
          </a:xfrm>
          <a:prstGeom prst="rect">
            <a:avLst/>
          </a:prstGeom>
          <a:noFill/>
          <a:ln>
            <a:noFill/>
          </a:ln>
        </p:spPr>
        <p:txBody>
          <a:bodyPr anchorCtr="0" anchor="t" bIns="0" lIns="0" spcFirstLastPara="1" rIns="0" wrap="square" tIns="0">
            <a:noAutofit/>
          </a:bodyPr>
          <a:lstStyle/>
          <a:p>
            <a:pPr indent="0" lvl="0" marL="0" marR="0" rtl="0" algn="l">
              <a:lnSpc>
                <a:spcPct val="123076"/>
              </a:lnSpc>
              <a:spcBef>
                <a:spcPts val="0"/>
              </a:spcBef>
              <a:spcAft>
                <a:spcPts val="0"/>
              </a:spcAft>
              <a:buClr>
                <a:srgbClr val="333F70"/>
              </a:buClr>
              <a:buSzPts val="1200"/>
              <a:buFont typeface="Unbounded"/>
              <a:buNone/>
            </a:pPr>
            <a:r>
              <a:rPr b="1" lang="en" sz="1200">
                <a:solidFill>
                  <a:srgbClr val="333F70"/>
                </a:solidFill>
                <a:latin typeface="Unbounded"/>
                <a:ea typeface="Unbounded"/>
                <a:cs typeface="Unbounded"/>
                <a:sym typeface="Unbounded"/>
              </a:rPr>
              <a:t>Comparison Functors</a:t>
            </a:r>
            <a:endParaRPr sz="1200">
              <a:solidFill>
                <a:schemeClr val="dk1"/>
              </a:solidFill>
              <a:latin typeface="Calibri"/>
              <a:ea typeface="Calibri"/>
              <a:cs typeface="Calibri"/>
              <a:sym typeface="Calibri"/>
            </a:endParaRPr>
          </a:p>
        </p:txBody>
      </p:sp>
      <p:sp>
        <p:nvSpPr>
          <p:cNvPr id="761" name="Google Shape;761;p117"/>
          <p:cNvSpPr/>
          <p:nvPr/>
        </p:nvSpPr>
        <p:spPr>
          <a:xfrm>
            <a:off x="271388" y="1831479"/>
            <a:ext cx="8601224" cy="124048"/>
          </a:xfrm>
          <a:prstGeom prst="rect">
            <a:avLst/>
          </a:prstGeom>
          <a:noFill/>
          <a:ln>
            <a:noFill/>
          </a:ln>
        </p:spPr>
        <p:txBody>
          <a:bodyPr anchorCtr="0" anchor="t" bIns="0" lIns="0" spcFirstLastPara="1" rIns="0" wrap="square" tIns="0">
            <a:noAutofit/>
          </a:bodyPr>
          <a:lstStyle/>
          <a:p>
            <a:pPr indent="0" lvl="0" marL="0" marR="0" rtl="0" algn="l">
              <a:lnSpc>
                <a:spcPct val="163157"/>
              </a:lnSpc>
              <a:spcBef>
                <a:spcPts val="0"/>
              </a:spcBef>
              <a:spcAft>
                <a:spcPts val="0"/>
              </a:spcAft>
              <a:buClr>
                <a:srgbClr val="333F70"/>
              </a:buClr>
              <a:buSzPts val="600"/>
              <a:buFont typeface="Open Sans"/>
              <a:buNone/>
            </a:pPr>
            <a:r>
              <a:rPr lang="en" sz="600">
                <a:solidFill>
                  <a:srgbClr val="333F70"/>
                </a:solidFill>
                <a:latin typeface="Open Sans"/>
                <a:ea typeface="Open Sans"/>
                <a:cs typeface="Open Sans"/>
                <a:sym typeface="Open Sans"/>
              </a:rPr>
              <a:t>Comparison functors allow you to define custom ordering or comparison logic. This is useful for sorting or searching containers. Here's an example of a functor that compares two integers in descending order:</a:t>
            </a:r>
            <a:endParaRPr sz="600">
              <a:solidFill>
                <a:schemeClr val="dk1"/>
              </a:solidFill>
              <a:latin typeface="Calibri"/>
              <a:ea typeface="Calibri"/>
              <a:cs typeface="Calibri"/>
              <a:sym typeface="Calibri"/>
            </a:endParaRPr>
          </a:p>
        </p:txBody>
      </p:sp>
      <p:sp>
        <p:nvSpPr>
          <p:cNvPr id="762" name="Google Shape;762;p117"/>
          <p:cNvSpPr/>
          <p:nvPr/>
        </p:nvSpPr>
        <p:spPr>
          <a:xfrm>
            <a:off x="271388" y="2042741"/>
            <a:ext cx="8601224" cy="456307"/>
          </a:xfrm>
          <a:prstGeom prst="roundRect">
            <a:avLst>
              <a:gd fmla="val 7138" name="adj"/>
            </a:avLst>
          </a:prstGeom>
          <a:solidFill>
            <a:srgbClr val="D6F5EE"/>
          </a:solidFill>
          <a:ln cap="flat" cmpd="sng" w="9525">
            <a:solidFill>
              <a:srgbClr val="BCDBD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763" name="Google Shape;763;p117"/>
          <p:cNvSpPr/>
          <p:nvPr/>
        </p:nvSpPr>
        <p:spPr>
          <a:xfrm>
            <a:off x="353702" y="2125048"/>
            <a:ext cx="1638300" cy="1212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800"/>
              <a:buFont typeface="Unbounded"/>
              <a:buNone/>
            </a:pPr>
            <a:r>
              <a:rPr b="1" lang="en" sz="800">
                <a:solidFill>
                  <a:srgbClr val="333F70"/>
                </a:solidFill>
                <a:latin typeface="Unbounded"/>
                <a:ea typeface="Unbounded"/>
                <a:cs typeface="Unbounded"/>
                <a:sym typeface="Unbounded"/>
              </a:rPr>
              <a:t>GreaterThan Functor</a:t>
            </a:r>
            <a:endParaRPr sz="800">
              <a:solidFill>
                <a:schemeClr val="dk1"/>
              </a:solidFill>
              <a:latin typeface="Calibri"/>
              <a:ea typeface="Calibri"/>
              <a:cs typeface="Calibri"/>
              <a:sym typeface="Calibri"/>
            </a:endParaRPr>
          </a:p>
        </p:txBody>
      </p:sp>
      <p:sp>
        <p:nvSpPr>
          <p:cNvPr id="764" name="Google Shape;764;p117"/>
          <p:cNvSpPr/>
          <p:nvPr/>
        </p:nvSpPr>
        <p:spPr>
          <a:xfrm>
            <a:off x="353690" y="2292698"/>
            <a:ext cx="8436620" cy="124048"/>
          </a:xfrm>
          <a:prstGeom prst="rect">
            <a:avLst/>
          </a:prstGeom>
          <a:noFill/>
          <a:ln>
            <a:noFill/>
          </a:ln>
        </p:spPr>
        <p:txBody>
          <a:bodyPr anchorCtr="0" anchor="t" bIns="0" lIns="0" spcFirstLastPara="1" rIns="0" wrap="square" tIns="0">
            <a:noAutofit/>
          </a:bodyPr>
          <a:lstStyle/>
          <a:p>
            <a:pPr indent="0" lvl="0" marL="0" marR="0" rtl="0" algn="l">
              <a:lnSpc>
                <a:spcPct val="163157"/>
              </a:lnSpc>
              <a:spcBef>
                <a:spcPts val="0"/>
              </a:spcBef>
              <a:spcAft>
                <a:spcPts val="0"/>
              </a:spcAft>
              <a:buClr>
                <a:srgbClr val="333F70"/>
              </a:buClr>
              <a:buSzPts val="600"/>
              <a:buFont typeface="Open Sans"/>
              <a:buNone/>
            </a:pPr>
            <a:r>
              <a:rPr lang="en" sz="600">
                <a:solidFill>
                  <a:srgbClr val="333F70"/>
                </a:solidFill>
                <a:latin typeface="Open Sans"/>
                <a:ea typeface="Open Sans"/>
                <a:cs typeface="Open Sans"/>
                <a:sym typeface="Open Sans"/>
              </a:rPr>
              <a:t>struct GreaterThan { bool operator()(int x, int y) { return x &gt; y; } };</a:t>
            </a:r>
            <a:endParaRPr sz="600">
              <a:solidFill>
                <a:schemeClr val="dk1"/>
              </a:solidFill>
              <a:latin typeface="Calibri"/>
              <a:ea typeface="Calibri"/>
              <a:cs typeface="Calibri"/>
              <a:sym typeface="Calibri"/>
            </a:endParaRPr>
          </a:p>
        </p:txBody>
      </p:sp>
      <p:sp>
        <p:nvSpPr>
          <p:cNvPr id="765" name="Google Shape;765;p117"/>
          <p:cNvSpPr/>
          <p:nvPr/>
        </p:nvSpPr>
        <p:spPr>
          <a:xfrm>
            <a:off x="271388" y="2615357"/>
            <a:ext cx="1638300" cy="193849"/>
          </a:xfrm>
          <a:prstGeom prst="rect">
            <a:avLst/>
          </a:prstGeom>
          <a:noFill/>
          <a:ln>
            <a:noFill/>
          </a:ln>
        </p:spPr>
        <p:txBody>
          <a:bodyPr anchorCtr="0" anchor="t" bIns="0" lIns="0" spcFirstLastPara="1" rIns="0" wrap="square" tIns="0">
            <a:noAutofit/>
          </a:bodyPr>
          <a:lstStyle/>
          <a:p>
            <a:pPr indent="0" lvl="0" marL="0" marR="0" rtl="0" algn="l">
              <a:lnSpc>
                <a:spcPct val="123076"/>
              </a:lnSpc>
              <a:spcBef>
                <a:spcPts val="0"/>
              </a:spcBef>
              <a:spcAft>
                <a:spcPts val="0"/>
              </a:spcAft>
              <a:buClr>
                <a:srgbClr val="333F70"/>
              </a:buClr>
              <a:buSzPts val="1200"/>
              <a:buFont typeface="Unbounded"/>
              <a:buNone/>
            </a:pPr>
            <a:r>
              <a:rPr b="1" lang="en" sz="1200">
                <a:solidFill>
                  <a:srgbClr val="333F70"/>
                </a:solidFill>
                <a:latin typeface="Unbounded"/>
                <a:ea typeface="Unbounded"/>
                <a:cs typeface="Unbounded"/>
                <a:sym typeface="Unbounded"/>
              </a:rPr>
              <a:t>Logical Functors</a:t>
            </a:r>
            <a:endParaRPr sz="1200">
              <a:solidFill>
                <a:schemeClr val="dk1"/>
              </a:solidFill>
              <a:latin typeface="Calibri"/>
              <a:ea typeface="Calibri"/>
              <a:cs typeface="Calibri"/>
              <a:sym typeface="Calibri"/>
            </a:endParaRPr>
          </a:p>
        </p:txBody>
      </p:sp>
      <p:sp>
        <p:nvSpPr>
          <p:cNvPr id="766" name="Google Shape;766;p117"/>
          <p:cNvSpPr/>
          <p:nvPr/>
        </p:nvSpPr>
        <p:spPr>
          <a:xfrm>
            <a:off x="271388" y="2925514"/>
            <a:ext cx="8601224" cy="124048"/>
          </a:xfrm>
          <a:prstGeom prst="rect">
            <a:avLst/>
          </a:prstGeom>
          <a:noFill/>
          <a:ln>
            <a:noFill/>
          </a:ln>
        </p:spPr>
        <p:txBody>
          <a:bodyPr anchorCtr="0" anchor="t" bIns="0" lIns="0" spcFirstLastPara="1" rIns="0" wrap="square" tIns="0">
            <a:noAutofit/>
          </a:bodyPr>
          <a:lstStyle/>
          <a:p>
            <a:pPr indent="0" lvl="0" marL="0" marR="0" rtl="0" algn="l">
              <a:lnSpc>
                <a:spcPct val="163157"/>
              </a:lnSpc>
              <a:spcBef>
                <a:spcPts val="0"/>
              </a:spcBef>
              <a:spcAft>
                <a:spcPts val="0"/>
              </a:spcAft>
              <a:buClr>
                <a:srgbClr val="333F70"/>
              </a:buClr>
              <a:buSzPts val="600"/>
              <a:buFont typeface="Open Sans"/>
              <a:buNone/>
            </a:pPr>
            <a:r>
              <a:rPr lang="en" sz="600">
                <a:solidFill>
                  <a:srgbClr val="333F70"/>
                </a:solidFill>
                <a:latin typeface="Open Sans"/>
                <a:ea typeface="Open Sans"/>
                <a:cs typeface="Open Sans"/>
                <a:sym typeface="Open Sans"/>
              </a:rPr>
              <a:t>Logical functors perform boolean operations like AND, OR, and NOT. This can be used to create more complex conditions. For instance, the following functor checks if a number is both positive and even:</a:t>
            </a:r>
            <a:endParaRPr sz="600">
              <a:solidFill>
                <a:schemeClr val="dk1"/>
              </a:solidFill>
              <a:latin typeface="Calibri"/>
              <a:ea typeface="Calibri"/>
              <a:cs typeface="Calibri"/>
              <a:sym typeface="Calibri"/>
            </a:endParaRPr>
          </a:p>
        </p:txBody>
      </p:sp>
      <p:sp>
        <p:nvSpPr>
          <p:cNvPr id="767" name="Google Shape;767;p117"/>
          <p:cNvSpPr/>
          <p:nvPr/>
        </p:nvSpPr>
        <p:spPr>
          <a:xfrm>
            <a:off x="271388" y="3136776"/>
            <a:ext cx="8601224" cy="456307"/>
          </a:xfrm>
          <a:prstGeom prst="roundRect">
            <a:avLst>
              <a:gd fmla="val 7138" name="adj"/>
            </a:avLst>
          </a:prstGeom>
          <a:solidFill>
            <a:srgbClr val="D6F5EE"/>
          </a:solidFill>
          <a:ln cap="flat" cmpd="sng" w="9525">
            <a:solidFill>
              <a:srgbClr val="BCDBD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768" name="Google Shape;768;p117"/>
          <p:cNvSpPr/>
          <p:nvPr/>
        </p:nvSpPr>
        <p:spPr>
          <a:xfrm>
            <a:off x="353703" y="3219075"/>
            <a:ext cx="1741500" cy="1212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800"/>
              <a:buFont typeface="Unbounded"/>
              <a:buNone/>
            </a:pPr>
            <a:r>
              <a:rPr b="1" lang="en" sz="800">
                <a:solidFill>
                  <a:srgbClr val="333F70"/>
                </a:solidFill>
                <a:latin typeface="Unbounded"/>
                <a:ea typeface="Unbounded"/>
                <a:cs typeface="Unbounded"/>
                <a:sym typeface="Unbounded"/>
              </a:rPr>
              <a:t>PositiveEven Functor</a:t>
            </a:r>
            <a:endParaRPr sz="800">
              <a:solidFill>
                <a:schemeClr val="dk1"/>
              </a:solidFill>
              <a:latin typeface="Calibri"/>
              <a:ea typeface="Calibri"/>
              <a:cs typeface="Calibri"/>
              <a:sym typeface="Calibri"/>
            </a:endParaRPr>
          </a:p>
        </p:txBody>
      </p:sp>
      <p:sp>
        <p:nvSpPr>
          <p:cNvPr id="769" name="Google Shape;769;p117"/>
          <p:cNvSpPr/>
          <p:nvPr/>
        </p:nvSpPr>
        <p:spPr>
          <a:xfrm>
            <a:off x="353690" y="3386733"/>
            <a:ext cx="8436620" cy="124048"/>
          </a:xfrm>
          <a:prstGeom prst="rect">
            <a:avLst/>
          </a:prstGeom>
          <a:noFill/>
          <a:ln>
            <a:noFill/>
          </a:ln>
        </p:spPr>
        <p:txBody>
          <a:bodyPr anchorCtr="0" anchor="t" bIns="0" lIns="0" spcFirstLastPara="1" rIns="0" wrap="square" tIns="0">
            <a:noAutofit/>
          </a:bodyPr>
          <a:lstStyle/>
          <a:p>
            <a:pPr indent="0" lvl="0" marL="0" marR="0" rtl="0" algn="l">
              <a:lnSpc>
                <a:spcPct val="163157"/>
              </a:lnSpc>
              <a:spcBef>
                <a:spcPts val="0"/>
              </a:spcBef>
              <a:spcAft>
                <a:spcPts val="0"/>
              </a:spcAft>
              <a:buClr>
                <a:srgbClr val="333F70"/>
              </a:buClr>
              <a:buSzPts val="600"/>
              <a:buFont typeface="Open Sans"/>
              <a:buNone/>
            </a:pPr>
            <a:r>
              <a:rPr lang="en" sz="600">
                <a:solidFill>
                  <a:srgbClr val="333F70"/>
                </a:solidFill>
                <a:latin typeface="Open Sans"/>
                <a:ea typeface="Open Sans"/>
                <a:cs typeface="Open Sans"/>
                <a:sym typeface="Open Sans"/>
              </a:rPr>
              <a:t>struct PositiveEven { bool operator()(int x) { return x &gt; 0 &amp;&amp; x % 2 == 0; } };</a:t>
            </a:r>
            <a:endParaRPr sz="600">
              <a:solidFill>
                <a:schemeClr val="dk1"/>
              </a:solidFill>
              <a:latin typeface="Calibri"/>
              <a:ea typeface="Calibri"/>
              <a:cs typeface="Calibri"/>
              <a:sym typeface="Calibri"/>
            </a:endParaRPr>
          </a:p>
        </p:txBody>
      </p:sp>
      <p:sp>
        <p:nvSpPr>
          <p:cNvPr id="770" name="Google Shape;770;p117"/>
          <p:cNvSpPr/>
          <p:nvPr/>
        </p:nvSpPr>
        <p:spPr>
          <a:xfrm>
            <a:off x="271388" y="3709393"/>
            <a:ext cx="1663080" cy="193849"/>
          </a:xfrm>
          <a:prstGeom prst="rect">
            <a:avLst/>
          </a:prstGeom>
          <a:noFill/>
          <a:ln>
            <a:noFill/>
          </a:ln>
        </p:spPr>
        <p:txBody>
          <a:bodyPr anchorCtr="0" anchor="t" bIns="0" lIns="0" spcFirstLastPara="1" rIns="0" wrap="square" tIns="0">
            <a:noAutofit/>
          </a:bodyPr>
          <a:lstStyle/>
          <a:p>
            <a:pPr indent="0" lvl="0" marL="0" marR="0" rtl="0" algn="l">
              <a:lnSpc>
                <a:spcPct val="123076"/>
              </a:lnSpc>
              <a:spcBef>
                <a:spcPts val="0"/>
              </a:spcBef>
              <a:spcAft>
                <a:spcPts val="0"/>
              </a:spcAft>
              <a:buClr>
                <a:srgbClr val="333F70"/>
              </a:buClr>
              <a:buSzPts val="1200"/>
              <a:buFont typeface="Unbounded"/>
              <a:buNone/>
            </a:pPr>
            <a:r>
              <a:rPr b="1" lang="en" sz="1200">
                <a:solidFill>
                  <a:srgbClr val="333F70"/>
                </a:solidFill>
                <a:latin typeface="Unbounded"/>
                <a:ea typeface="Unbounded"/>
                <a:cs typeface="Unbounded"/>
                <a:sym typeface="Unbounded"/>
              </a:rPr>
              <a:t>Bitwise Functors</a:t>
            </a:r>
            <a:endParaRPr sz="1200">
              <a:solidFill>
                <a:schemeClr val="dk1"/>
              </a:solidFill>
              <a:latin typeface="Calibri"/>
              <a:ea typeface="Calibri"/>
              <a:cs typeface="Calibri"/>
              <a:sym typeface="Calibri"/>
            </a:endParaRPr>
          </a:p>
        </p:txBody>
      </p:sp>
      <p:sp>
        <p:nvSpPr>
          <p:cNvPr id="771" name="Google Shape;771;p117"/>
          <p:cNvSpPr/>
          <p:nvPr/>
        </p:nvSpPr>
        <p:spPr>
          <a:xfrm>
            <a:off x="271388" y="4019550"/>
            <a:ext cx="8601224" cy="124048"/>
          </a:xfrm>
          <a:prstGeom prst="rect">
            <a:avLst/>
          </a:prstGeom>
          <a:noFill/>
          <a:ln>
            <a:noFill/>
          </a:ln>
        </p:spPr>
        <p:txBody>
          <a:bodyPr anchorCtr="0" anchor="t" bIns="0" lIns="0" spcFirstLastPara="1" rIns="0" wrap="square" tIns="0">
            <a:noAutofit/>
          </a:bodyPr>
          <a:lstStyle/>
          <a:p>
            <a:pPr indent="0" lvl="0" marL="0" marR="0" rtl="0" algn="l">
              <a:lnSpc>
                <a:spcPct val="163157"/>
              </a:lnSpc>
              <a:spcBef>
                <a:spcPts val="0"/>
              </a:spcBef>
              <a:spcAft>
                <a:spcPts val="0"/>
              </a:spcAft>
              <a:buClr>
                <a:srgbClr val="333F70"/>
              </a:buClr>
              <a:buSzPts val="600"/>
              <a:buFont typeface="Open Sans"/>
              <a:buNone/>
            </a:pPr>
            <a:r>
              <a:rPr lang="en" sz="600">
                <a:solidFill>
                  <a:srgbClr val="333F70"/>
                </a:solidFill>
                <a:latin typeface="Open Sans"/>
                <a:ea typeface="Open Sans"/>
                <a:cs typeface="Open Sans"/>
                <a:sym typeface="Open Sans"/>
              </a:rPr>
              <a:t>Bitwise functors operate on the individual bits of their arguments. They can be used for bit manipulation, flags, and other low-level operations. Here's an example of a functor that checks if the least significant bit of a number is set:</a:t>
            </a:r>
            <a:endParaRPr sz="600">
              <a:solidFill>
                <a:schemeClr val="dk1"/>
              </a:solidFill>
              <a:latin typeface="Calibri"/>
              <a:ea typeface="Calibri"/>
              <a:cs typeface="Calibri"/>
              <a:sym typeface="Calibri"/>
            </a:endParaRPr>
          </a:p>
        </p:txBody>
      </p:sp>
      <p:sp>
        <p:nvSpPr>
          <p:cNvPr id="772" name="Google Shape;772;p117"/>
          <p:cNvSpPr/>
          <p:nvPr/>
        </p:nvSpPr>
        <p:spPr>
          <a:xfrm>
            <a:off x="271388" y="4230811"/>
            <a:ext cx="8601224" cy="456307"/>
          </a:xfrm>
          <a:prstGeom prst="roundRect">
            <a:avLst>
              <a:gd fmla="val 7138" name="adj"/>
            </a:avLst>
          </a:prstGeom>
          <a:solidFill>
            <a:srgbClr val="D6F5EE"/>
          </a:solidFill>
          <a:ln cap="flat" cmpd="sng" w="9525">
            <a:solidFill>
              <a:srgbClr val="BCDBD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773" name="Google Shape;773;p117"/>
          <p:cNvSpPr/>
          <p:nvPr/>
        </p:nvSpPr>
        <p:spPr>
          <a:xfrm>
            <a:off x="353690" y="4313114"/>
            <a:ext cx="969318" cy="121146"/>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800"/>
              <a:buFont typeface="Unbounded"/>
              <a:buNone/>
            </a:pPr>
            <a:r>
              <a:rPr b="1" lang="en" sz="800">
                <a:solidFill>
                  <a:srgbClr val="333F70"/>
                </a:solidFill>
                <a:latin typeface="Unbounded"/>
                <a:ea typeface="Unbounded"/>
                <a:cs typeface="Unbounded"/>
                <a:sym typeface="Unbounded"/>
              </a:rPr>
              <a:t>IsOdd Functor</a:t>
            </a:r>
            <a:endParaRPr sz="800">
              <a:solidFill>
                <a:schemeClr val="dk1"/>
              </a:solidFill>
              <a:latin typeface="Calibri"/>
              <a:ea typeface="Calibri"/>
              <a:cs typeface="Calibri"/>
              <a:sym typeface="Calibri"/>
            </a:endParaRPr>
          </a:p>
        </p:txBody>
      </p:sp>
      <p:sp>
        <p:nvSpPr>
          <p:cNvPr id="774" name="Google Shape;774;p117"/>
          <p:cNvSpPr/>
          <p:nvPr/>
        </p:nvSpPr>
        <p:spPr>
          <a:xfrm>
            <a:off x="353690" y="4480768"/>
            <a:ext cx="8436620" cy="124048"/>
          </a:xfrm>
          <a:prstGeom prst="rect">
            <a:avLst/>
          </a:prstGeom>
          <a:noFill/>
          <a:ln>
            <a:noFill/>
          </a:ln>
        </p:spPr>
        <p:txBody>
          <a:bodyPr anchorCtr="0" anchor="t" bIns="0" lIns="0" spcFirstLastPara="1" rIns="0" wrap="square" tIns="0">
            <a:noAutofit/>
          </a:bodyPr>
          <a:lstStyle/>
          <a:p>
            <a:pPr indent="0" lvl="0" marL="0" marR="0" rtl="0" algn="l">
              <a:lnSpc>
                <a:spcPct val="163157"/>
              </a:lnSpc>
              <a:spcBef>
                <a:spcPts val="0"/>
              </a:spcBef>
              <a:spcAft>
                <a:spcPts val="0"/>
              </a:spcAft>
              <a:buClr>
                <a:srgbClr val="333F70"/>
              </a:buClr>
              <a:buSzPts val="600"/>
              <a:buFont typeface="Open Sans"/>
              <a:buNone/>
            </a:pPr>
            <a:r>
              <a:rPr lang="en" sz="600">
                <a:solidFill>
                  <a:srgbClr val="333F70"/>
                </a:solidFill>
                <a:latin typeface="Open Sans"/>
                <a:ea typeface="Open Sans"/>
                <a:cs typeface="Open Sans"/>
                <a:sym typeface="Open Sans"/>
              </a:rPr>
              <a:t>struct IsOdd { bool operator()(int x) { return x &amp; 1; } };</a:t>
            </a:r>
            <a:endParaRPr sz="600">
              <a:solidFill>
                <a:schemeClr val="dk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pic>
        <p:nvPicPr>
          <p:cNvPr descr="preencoded.png" id="780" name="Google Shape;780;p118"/>
          <p:cNvPicPr preferRelativeResize="0"/>
          <p:nvPr/>
        </p:nvPicPr>
        <p:blipFill rotWithShape="1">
          <a:blip r:embed="rId3">
            <a:alphaModFix/>
          </a:blip>
          <a:srcRect b="0" l="0" r="0" t="0"/>
          <a:stretch/>
        </p:blipFill>
        <p:spPr>
          <a:xfrm>
            <a:off x="5715000" y="0"/>
            <a:ext cx="3429000" cy="5143500"/>
          </a:xfrm>
          <a:prstGeom prst="rect">
            <a:avLst/>
          </a:prstGeom>
          <a:noFill/>
          <a:ln>
            <a:noFill/>
          </a:ln>
        </p:spPr>
      </p:pic>
      <p:pic>
        <p:nvPicPr>
          <p:cNvPr descr="preencoded.png" id="781" name="Google Shape;781;p118"/>
          <p:cNvPicPr preferRelativeResize="0"/>
          <p:nvPr/>
        </p:nvPicPr>
        <p:blipFill rotWithShape="1">
          <a:blip r:embed="rId4">
            <a:alphaModFix/>
          </a:blip>
          <a:srcRect b="0" l="0" r="0" t="0"/>
          <a:stretch/>
        </p:blipFill>
        <p:spPr>
          <a:xfrm>
            <a:off x="5892180" y="1706984"/>
            <a:ext cx="3074566" cy="1729457"/>
          </a:xfrm>
          <a:prstGeom prst="rect">
            <a:avLst/>
          </a:prstGeom>
          <a:noFill/>
          <a:ln>
            <a:noFill/>
          </a:ln>
        </p:spPr>
      </p:pic>
      <p:sp>
        <p:nvSpPr>
          <p:cNvPr id="782" name="Google Shape;782;p118"/>
          <p:cNvSpPr/>
          <p:nvPr/>
        </p:nvSpPr>
        <p:spPr>
          <a:xfrm>
            <a:off x="496119" y="1819498"/>
            <a:ext cx="4722763" cy="611386"/>
          </a:xfrm>
          <a:prstGeom prst="rect">
            <a:avLst/>
          </a:prstGeom>
          <a:noFill/>
          <a:ln>
            <a:noFill/>
          </a:ln>
        </p:spPr>
        <p:txBody>
          <a:bodyPr anchorCtr="0" anchor="t" bIns="0" lIns="0" spcFirstLastPara="1" rIns="0" wrap="square" tIns="0">
            <a:noAutofit/>
          </a:bodyPr>
          <a:lstStyle/>
          <a:p>
            <a:pPr indent="0" lvl="0" marL="0" marR="0" rtl="0" algn="l">
              <a:lnSpc>
                <a:spcPct val="125203"/>
              </a:lnSpc>
              <a:spcBef>
                <a:spcPts val="0"/>
              </a:spcBef>
              <a:spcAft>
                <a:spcPts val="0"/>
              </a:spcAft>
              <a:buClr>
                <a:srgbClr val="333F70"/>
              </a:buClr>
              <a:buSzPts val="3800"/>
              <a:buFont typeface="Unbounded"/>
              <a:buNone/>
            </a:pPr>
            <a:r>
              <a:rPr b="1" lang="en" sz="3800">
                <a:solidFill>
                  <a:srgbClr val="333F70"/>
                </a:solidFill>
                <a:latin typeface="Unbounded"/>
                <a:ea typeface="Unbounded"/>
                <a:cs typeface="Unbounded"/>
                <a:sym typeface="Unbounded"/>
              </a:rPr>
              <a:t>What is Boost?</a:t>
            </a:r>
            <a:endParaRPr sz="3800">
              <a:solidFill>
                <a:schemeClr val="dk1"/>
              </a:solidFill>
              <a:latin typeface="Calibri"/>
              <a:ea typeface="Calibri"/>
              <a:cs typeface="Calibri"/>
              <a:sym typeface="Calibri"/>
            </a:endParaRPr>
          </a:p>
        </p:txBody>
      </p:sp>
      <p:sp>
        <p:nvSpPr>
          <p:cNvPr id="783" name="Google Shape;783;p118"/>
          <p:cNvSpPr/>
          <p:nvPr/>
        </p:nvSpPr>
        <p:spPr>
          <a:xfrm>
            <a:off x="496119" y="2643485"/>
            <a:ext cx="4722763" cy="680442"/>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100"/>
              <a:buFont typeface="Open Sans"/>
              <a:buNone/>
            </a:pPr>
            <a:r>
              <a:rPr lang="en" sz="1100">
                <a:solidFill>
                  <a:srgbClr val="333F70"/>
                </a:solidFill>
                <a:latin typeface="Open Sans"/>
                <a:ea typeface="Open Sans"/>
                <a:cs typeface="Open Sans"/>
                <a:sym typeface="Open Sans"/>
              </a:rPr>
              <a:t>Boost is a collection of peer-reviewed, free, portable C++ source libraries. It's a widely-used and trusted library designed to help developers write high-quality, robust, and efficient code.</a:t>
            </a:r>
            <a:endParaRPr sz="1100">
              <a:solidFill>
                <a:schemeClr val="dk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pic>
        <p:nvPicPr>
          <p:cNvPr descr="preencoded.png" id="789" name="Google Shape;789;p119"/>
          <p:cNvPicPr preferRelativeResize="0"/>
          <p:nvPr/>
        </p:nvPicPr>
        <p:blipFill rotWithShape="1">
          <a:blip r:embed="rId3">
            <a:alphaModFix/>
          </a:blip>
          <a:srcRect b="0" l="0" r="0" t="0"/>
          <a:stretch/>
        </p:blipFill>
        <p:spPr>
          <a:xfrm>
            <a:off x="0" y="0"/>
            <a:ext cx="9144000" cy="1554361"/>
          </a:xfrm>
          <a:prstGeom prst="rect">
            <a:avLst/>
          </a:prstGeom>
          <a:noFill/>
          <a:ln>
            <a:noFill/>
          </a:ln>
        </p:spPr>
      </p:pic>
      <p:pic>
        <p:nvPicPr>
          <p:cNvPr descr="preencoded.png" id="790" name="Google Shape;790;p119"/>
          <p:cNvPicPr preferRelativeResize="0"/>
          <p:nvPr/>
        </p:nvPicPr>
        <p:blipFill rotWithShape="1">
          <a:blip r:embed="rId4">
            <a:alphaModFix/>
          </a:blip>
          <a:srcRect b="0" l="0" r="0" t="0"/>
          <a:stretch/>
        </p:blipFill>
        <p:spPr>
          <a:xfrm>
            <a:off x="3922291" y="155377"/>
            <a:ext cx="1299418" cy="1243608"/>
          </a:xfrm>
          <a:prstGeom prst="rect">
            <a:avLst/>
          </a:prstGeom>
          <a:noFill/>
          <a:ln>
            <a:noFill/>
          </a:ln>
        </p:spPr>
      </p:pic>
      <p:sp>
        <p:nvSpPr>
          <p:cNvPr id="791" name="Google Shape;791;p119"/>
          <p:cNvSpPr/>
          <p:nvPr/>
        </p:nvSpPr>
        <p:spPr>
          <a:xfrm>
            <a:off x="435173" y="1996083"/>
            <a:ext cx="5247456" cy="388590"/>
          </a:xfrm>
          <a:prstGeom prst="rect">
            <a:avLst/>
          </a:prstGeom>
          <a:noFill/>
          <a:ln>
            <a:noFill/>
          </a:ln>
        </p:spPr>
        <p:txBody>
          <a:bodyPr anchorCtr="0" anchor="t" bIns="0" lIns="0" spcFirstLastPara="1" rIns="0" wrap="square" tIns="0">
            <a:noAutofit/>
          </a:bodyPr>
          <a:lstStyle/>
          <a:p>
            <a:pPr indent="0" lvl="0" marL="0" marR="0" rtl="0" algn="l">
              <a:lnSpc>
                <a:spcPct val="124358"/>
              </a:lnSpc>
              <a:spcBef>
                <a:spcPts val="0"/>
              </a:spcBef>
              <a:spcAft>
                <a:spcPts val="0"/>
              </a:spcAft>
              <a:buClr>
                <a:srgbClr val="333F70"/>
              </a:buClr>
              <a:buSzPts val="2400"/>
              <a:buFont typeface="Unbounded"/>
              <a:buNone/>
            </a:pPr>
            <a:r>
              <a:rPr b="1" lang="en" sz="2400">
                <a:solidFill>
                  <a:srgbClr val="333F70"/>
                </a:solidFill>
                <a:latin typeface="Unbounded"/>
                <a:ea typeface="Unbounded"/>
                <a:cs typeface="Unbounded"/>
                <a:sym typeface="Unbounded"/>
              </a:rPr>
              <a:t>Why use the Boost library?</a:t>
            </a:r>
            <a:endParaRPr sz="2400">
              <a:solidFill>
                <a:schemeClr val="dk1"/>
              </a:solidFill>
              <a:latin typeface="Calibri"/>
              <a:ea typeface="Calibri"/>
              <a:cs typeface="Calibri"/>
              <a:sym typeface="Calibri"/>
            </a:endParaRPr>
          </a:p>
        </p:txBody>
      </p:sp>
      <p:sp>
        <p:nvSpPr>
          <p:cNvPr id="792" name="Google Shape;792;p119"/>
          <p:cNvSpPr/>
          <p:nvPr/>
        </p:nvSpPr>
        <p:spPr>
          <a:xfrm>
            <a:off x="435173" y="2710979"/>
            <a:ext cx="279723" cy="279722"/>
          </a:xfrm>
          <a:prstGeom prst="roundRect">
            <a:avLst>
              <a:gd fmla="val 18671" name="adj"/>
            </a:avLst>
          </a:prstGeom>
          <a:solidFill>
            <a:srgbClr val="D6F5EE"/>
          </a:solidFill>
          <a:ln cap="flat" cmpd="sng" w="9525">
            <a:solidFill>
              <a:srgbClr val="BCDBD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793" name="Google Shape;793;p119"/>
          <p:cNvSpPr/>
          <p:nvPr/>
        </p:nvSpPr>
        <p:spPr>
          <a:xfrm>
            <a:off x="526479" y="2757562"/>
            <a:ext cx="97036" cy="18655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33F70"/>
              </a:buClr>
              <a:buSzPts val="1400"/>
              <a:buFont typeface="Unbounded"/>
              <a:buNone/>
            </a:pPr>
            <a:r>
              <a:rPr b="1" lang="en" sz="1400">
                <a:solidFill>
                  <a:srgbClr val="333F70"/>
                </a:solidFill>
                <a:latin typeface="Unbounded"/>
                <a:ea typeface="Unbounded"/>
                <a:cs typeface="Unbounded"/>
                <a:sym typeface="Unbounded"/>
              </a:rPr>
              <a:t>1</a:t>
            </a:r>
            <a:endParaRPr sz="1400">
              <a:solidFill>
                <a:schemeClr val="dk1"/>
              </a:solidFill>
              <a:latin typeface="Calibri"/>
              <a:ea typeface="Calibri"/>
              <a:cs typeface="Calibri"/>
              <a:sym typeface="Calibri"/>
            </a:endParaRPr>
          </a:p>
        </p:txBody>
      </p:sp>
      <p:sp>
        <p:nvSpPr>
          <p:cNvPr id="794" name="Google Shape;794;p119"/>
          <p:cNvSpPr/>
          <p:nvPr/>
        </p:nvSpPr>
        <p:spPr>
          <a:xfrm>
            <a:off x="839242" y="2710979"/>
            <a:ext cx="1554361" cy="194295"/>
          </a:xfrm>
          <a:prstGeom prst="rect">
            <a:avLst/>
          </a:prstGeom>
          <a:noFill/>
          <a:ln>
            <a:noFill/>
          </a:ln>
        </p:spPr>
        <p:txBody>
          <a:bodyPr anchorCtr="0" anchor="t" bIns="0" lIns="0" spcFirstLastPara="1" rIns="0" wrap="square" tIns="0">
            <a:noAutofit/>
          </a:bodyPr>
          <a:lstStyle/>
          <a:p>
            <a:pPr indent="0" lvl="0" marL="0" marR="0" rtl="0" algn="l">
              <a:lnSpc>
                <a:spcPct val="123076"/>
              </a:lnSpc>
              <a:spcBef>
                <a:spcPts val="0"/>
              </a:spcBef>
              <a:spcAft>
                <a:spcPts val="0"/>
              </a:spcAft>
              <a:buClr>
                <a:srgbClr val="333F70"/>
              </a:buClr>
              <a:buSzPts val="1200"/>
              <a:buFont typeface="Unbounded"/>
              <a:buNone/>
            </a:pPr>
            <a:r>
              <a:rPr b="1" lang="en" sz="1200">
                <a:solidFill>
                  <a:srgbClr val="333F70"/>
                </a:solidFill>
                <a:latin typeface="Unbounded"/>
                <a:ea typeface="Unbounded"/>
                <a:cs typeface="Unbounded"/>
                <a:sym typeface="Unbounded"/>
              </a:rPr>
              <a:t>Code Efficiency</a:t>
            </a:r>
            <a:endParaRPr sz="1200">
              <a:solidFill>
                <a:schemeClr val="dk1"/>
              </a:solidFill>
              <a:latin typeface="Calibri"/>
              <a:ea typeface="Calibri"/>
              <a:cs typeface="Calibri"/>
              <a:sym typeface="Calibri"/>
            </a:endParaRPr>
          </a:p>
        </p:txBody>
      </p:sp>
      <p:sp>
        <p:nvSpPr>
          <p:cNvPr id="795" name="Google Shape;795;p119"/>
          <p:cNvSpPr/>
          <p:nvPr/>
        </p:nvSpPr>
        <p:spPr>
          <a:xfrm>
            <a:off x="839242" y="2979837"/>
            <a:ext cx="2270894" cy="795635"/>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F70"/>
              </a:buClr>
              <a:buSzPts val="1000"/>
              <a:buFont typeface="Open Sans"/>
              <a:buNone/>
            </a:pPr>
            <a:r>
              <a:rPr lang="en" sz="1000">
                <a:solidFill>
                  <a:srgbClr val="333F70"/>
                </a:solidFill>
                <a:latin typeface="Open Sans"/>
                <a:ea typeface="Open Sans"/>
                <a:cs typeface="Open Sans"/>
                <a:sym typeface="Open Sans"/>
              </a:rPr>
              <a:t>Boost provides well-tested and optimized components, reducing the time and effort required to develop software solutions.</a:t>
            </a:r>
            <a:endParaRPr sz="1000">
              <a:solidFill>
                <a:schemeClr val="dk1"/>
              </a:solidFill>
              <a:latin typeface="Calibri"/>
              <a:ea typeface="Calibri"/>
              <a:cs typeface="Calibri"/>
              <a:sym typeface="Calibri"/>
            </a:endParaRPr>
          </a:p>
        </p:txBody>
      </p:sp>
      <p:sp>
        <p:nvSpPr>
          <p:cNvPr id="796" name="Google Shape;796;p119"/>
          <p:cNvSpPr/>
          <p:nvPr/>
        </p:nvSpPr>
        <p:spPr>
          <a:xfrm>
            <a:off x="3234482" y="2710979"/>
            <a:ext cx="279722" cy="279722"/>
          </a:xfrm>
          <a:prstGeom prst="roundRect">
            <a:avLst>
              <a:gd fmla="val 18671" name="adj"/>
            </a:avLst>
          </a:prstGeom>
          <a:solidFill>
            <a:srgbClr val="D6F5EE"/>
          </a:solidFill>
          <a:ln cap="flat" cmpd="sng" w="9525">
            <a:solidFill>
              <a:srgbClr val="BCDBD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797" name="Google Shape;797;p119"/>
          <p:cNvSpPr/>
          <p:nvPr/>
        </p:nvSpPr>
        <p:spPr>
          <a:xfrm>
            <a:off x="3296469" y="2757562"/>
            <a:ext cx="155749" cy="18655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33F70"/>
              </a:buClr>
              <a:buSzPts val="1400"/>
              <a:buFont typeface="Unbounded"/>
              <a:buNone/>
            </a:pPr>
            <a:r>
              <a:rPr b="1" lang="en" sz="1400">
                <a:solidFill>
                  <a:srgbClr val="333F70"/>
                </a:solidFill>
                <a:latin typeface="Unbounded"/>
                <a:ea typeface="Unbounded"/>
                <a:cs typeface="Unbounded"/>
                <a:sym typeface="Unbounded"/>
              </a:rPr>
              <a:t>2</a:t>
            </a:r>
            <a:endParaRPr sz="1400">
              <a:solidFill>
                <a:schemeClr val="dk1"/>
              </a:solidFill>
              <a:latin typeface="Calibri"/>
              <a:ea typeface="Calibri"/>
              <a:cs typeface="Calibri"/>
              <a:sym typeface="Calibri"/>
            </a:endParaRPr>
          </a:p>
        </p:txBody>
      </p:sp>
      <p:sp>
        <p:nvSpPr>
          <p:cNvPr id="798" name="Google Shape;798;p119"/>
          <p:cNvSpPr/>
          <p:nvPr/>
        </p:nvSpPr>
        <p:spPr>
          <a:xfrm>
            <a:off x="3638550" y="2710979"/>
            <a:ext cx="2240236" cy="194295"/>
          </a:xfrm>
          <a:prstGeom prst="rect">
            <a:avLst/>
          </a:prstGeom>
          <a:noFill/>
          <a:ln>
            <a:noFill/>
          </a:ln>
        </p:spPr>
        <p:txBody>
          <a:bodyPr anchorCtr="0" anchor="t" bIns="0" lIns="0" spcFirstLastPara="1" rIns="0" wrap="square" tIns="0">
            <a:noAutofit/>
          </a:bodyPr>
          <a:lstStyle/>
          <a:p>
            <a:pPr indent="0" lvl="0" marL="0" marR="0" rtl="0" algn="l">
              <a:lnSpc>
                <a:spcPct val="123076"/>
              </a:lnSpc>
              <a:spcBef>
                <a:spcPts val="0"/>
              </a:spcBef>
              <a:spcAft>
                <a:spcPts val="0"/>
              </a:spcAft>
              <a:buClr>
                <a:srgbClr val="333F70"/>
              </a:buClr>
              <a:buSzPts val="1200"/>
              <a:buFont typeface="Unbounded"/>
              <a:buNone/>
            </a:pPr>
            <a:r>
              <a:rPr b="1" lang="en" sz="1200">
                <a:solidFill>
                  <a:srgbClr val="333F70"/>
                </a:solidFill>
                <a:latin typeface="Unbounded"/>
                <a:ea typeface="Unbounded"/>
                <a:cs typeface="Unbounded"/>
                <a:sym typeface="Unbounded"/>
              </a:rPr>
              <a:t>Increased Productivity</a:t>
            </a:r>
            <a:endParaRPr sz="1200">
              <a:solidFill>
                <a:schemeClr val="dk1"/>
              </a:solidFill>
              <a:latin typeface="Calibri"/>
              <a:ea typeface="Calibri"/>
              <a:cs typeface="Calibri"/>
              <a:sym typeface="Calibri"/>
            </a:endParaRPr>
          </a:p>
        </p:txBody>
      </p:sp>
      <p:sp>
        <p:nvSpPr>
          <p:cNvPr id="799" name="Google Shape;799;p119"/>
          <p:cNvSpPr/>
          <p:nvPr/>
        </p:nvSpPr>
        <p:spPr>
          <a:xfrm>
            <a:off x="3638550" y="2979837"/>
            <a:ext cx="2270894" cy="596726"/>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F70"/>
              </a:buClr>
              <a:buSzPts val="1000"/>
              <a:buFont typeface="Open Sans"/>
              <a:buNone/>
            </a:pPr>
            <a:r>
              <a:rPr lang="en" sz="1000">
                <a:solidFill>
                  <a:srgbClr val="333F70"/>
                </a:solidFill>
                <a:latin typeface="Open Sans"/>
                <a:ea typeface="Open Sans"/>
                <a:cs typeface="Open Sans"/>
                <a:sym typeface="Open Sans"/>
              </a:rPr>
              <a:t>Boost eliminates the need to reinvent the wheel by offering ready-to-use components for common tasks.</a:t>
            </a:r>
            <a:endParaRPr sz="1000">
              <a:solidFill>
                <a:schemeClr val="dk1"/>
              </a:solidFill>
              <a:latin typeface="Calibri"/>
              <a:ea typeface="Calibri"/>
              <a:cs typeface="Calibri"/>
              <a:sym typeface="Calibri"/>
            </a:endParaRPr>
          </a:p>
        </p:txBody>
      </p:sp>
      <p:sp>
        <p:nvSpPr>
          <p:cNvPr id="800" name="Google Shape;800;p119"/>
          <p:cNvSpPr/>
          <p:nvPr/>
        </p:nvSpPr>
        <p:spPr>
          <a:xfrm>
            <a:off x="6033790" y="2710979"/>
            <a:ext cx="279722" cy="279722"/>
          </a:xfrm>
          <a:prstGeom prst="roundRect">
            <a:avLst>
              <a:gd fmla="val 18671" name="adj"/>
            </a:avLst>
          </a:prstGeom>
          <a:solidFill>
            <a:srgbClr val="D6F5EE"/>
          </a:solidFill>
          <a:ln cap="flat" cmpd="sng" w="9525">
            <a:solidFill>
              <a:srgbClr val="BCDBD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01" name="Google Shape;801;p119"/>
          <p:cNvSpPr/>
          <p:nvPr/>
        </p:nvSpPr>
        <p:spPr>
          <a:xfrm>
            <a:off x="6095405" y="2757562"/>
            <a:ext cx="156493" cy="18655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33F70"/>
              </a:buClr>
              <a:buSzPts val="1400"/>
              <a:buFont typeface="Unbounded"/>
              <a:buNone/>
            </a:pPr>
            <a:r>
              <a:rPr b="1" lang="en" sz="1400">
                <a:solidFill>
                  <a:srgbClr val="333F70"/>
                </a:solidFill>
                <a:latin typeface="Unbounded"/>
                <a:ea typeface="Unbounded"/>
                <a:cs typeface="Unbounded"/>
                <a:sym typeface="Unbounded"/>
              </a:rPr>
              <a:t>3</a:t>
            </a:r>
            <a:endParaRPr sz="1400">
              <a:solidFill>
                <a:schemeClr val="dk1"/>
              </a:solidFill>
              <a:latin typeface="Calibri"/>
              <a:ea typeface="Calibri"/>
              <a:cs typeface="Calibri"/>
              <a:sym typeface="Calibri"/>
            </a:endParaRPr>
          </a:p>
        </p:txBody>
      </p:sp>
      <p:sp>
        <p:nvSpPr>
          <p:cNvPr id="802" name="Google Shape;802;p119"/>
          <p:cNvSpPr/>
          <p:nvPr/>
        </p:nvSpPr>
        <p:spPr>
          <a:xfrm>
            <a:off x="6437858" y="2710979"/>
            <a:ext cx="2270894" cy="388590"/>
          </a:xfrm>
          <a:prstGeom prst="rect">
            <a:avLst/>
          </a:prstGeom>
          <a:noFill/>
          <a:ln>
            <a:noFill/>
          </a:ln>
        </p:spPr>
        <p:txBody>
          <a:bodyPr anchorCtr="0" anchor="t" bIns="0" lIns="0" spcFirstLastPara="1" rIns="0" wrap="square" tIns="0">
            <a:noAutofit/>
          </a:bodyPr>
          <a:lstStyle/>
          <a:p>
            <a:pPr indent="0" lvl="0" marL="0" marR="0" rtl="0" algn="l">
              <a:lnSpc>
                <a:spcPct val="123076"/>
              </a:lnSpc>
              <a:spcBef>
                <a:spcPts val="0"/>
              </a:spcBef>
              <a:spcAft>
                <a:spcPts val="0"/>
              </a:spcAft>
              <a:buClr>
                <a:srgbClr val="333F70"/>
              </a:buClr>
              <a:buSzPts val="1200"/>
              <a:buFont typeface="Unbounded"/>
              <a:buNone/>
            </a:pPr>
            <a:r>
              <a:rPr b="1" lang="en" sz="1200">
                <a:solidFill>
                  <a:srgbClr val="333F70"/>
                </a:solidFill>
                <a:latin typeface="Unbounded"/>
                <a:ea typeface="Unbounded"/>
                <a:cs typeface="Unbounded"/>
                <a:sym typeface="Unbounded"/>
              </a:rPr>
              <a:t>Cross-Platform Compatibility</a:t>
            </a:r>
            <a:endParaRPr sz="1200">
              <a:solidFill>
                <a:schemeClr val="dk1"/>
              </a:solidFill>
              <a:latin typeface="Calibri"/>
              <a:ea typeface="Calibri"/>
              <a:cs typeface="Calibri"/>
              <a:sym typeface="Calibri"/>
            </a:endParaRPr>
          </a:p>
        </p:txBody>
      </p:sp>
      <p:sp>
        <p:nvSpPr>
          <p:cNvPr id="803" name="Google Shape;803;p119"/>
          <p:cNvSpPr/>
          <p:nvPr/>
        </p:nvSpPr>
        <p:spPr>
          <a:xfrm>
            <a:off x="6437858" y="3174132"/>
            <a:ext cx="2270894" cy="795635"/>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F70"/>
              </a:buClr>
              <a:buSzPts val="1000"/>
              <a:buFont typeface="Open Sans"/>
              <a:buNone/>
            </a:pPr>
            <a:r>
              <a:rPr lang="en" sz="1000">
                <a:solidFill>
                  <a:srgbClr val="333F70"/>
                </a:solidFill>
                <a:latin typeface="Open Sans"/>
                <a:ea typeface="Open Sans"/>
                <a:cs typeface="Open Sans"/>
                <a:sym typeface="Open Sans"/>
              </a:rPr>
              <a:t>Boost libraries are designed to work across different operating systems and compilers, making it easier to port code.</a:t>
            </a:r>
            <a:endParaRPr sz="1000">
              <a:solidFill>
                <a:schemeClr val="dk1"/>
              </a:solidFill>
              <a:latin typeface="Calibri"/>
              <a:ea typeface="Calibri"/>
              <a:cs typeface="Calibri"/>
              <a:sym typeface="Calibri"/>
            </a:endParaRPr>
          </a:p>
        </p:txBody>
      </p:sp>
      <p:sp>
        <p:nvSpPr>
          <p:cNvPr id="804" name="Google Shape;804;p119"/>
          <p:cNvSpPr/>
          <p:nvPr/>
        </p:nvSpPr>
        <p:spPr>
          <a:xfrm>
            <a:off x="435173" y="4233937"/>
            <a:ext cx="279723" cy="279722"/>
          </a:xfrm>
          <a:prstGeom prst="roundRect">
            <a:avLst>
              <a:gd fmla="val 18671" name="adj"/>
            </a:avLst>
          </a:prstGeom>
          <a:solidFill>
            <a:srgbClr val="D6F5EE"/>
          </a:solidFill>
          <a:ln cap="flat" cmpd="sng" w="9525">
            <a:solidFill>
              <a:srgbClr val="BCDBD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05" name="Google Shape;805;p119"/>
          <p:cNvSpPr/>
          <p:nvPr/>
        </p:nvSpPr>
        <p:spPr>
          <a:xfrm>
            <a:off x="494705" y="4280520"/>
            <a:ext cx="160586" cy="18655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33F70"/>
              </a:buClr>
              <a:buSzPts val="1400"/>
              <a:buFont typeface="Unbounded"/>
              <a:buNone/>
            </a:pPr>
            <a:r>
              <a:rPr b="1" lang="en" sz="1400">
                <a:solidFill>
                  <a:srgbClr val="333F70"/>
                </a:solidFill>
                <a:latin typeface="Unbounded"/>
                <a:ea typeface="Unbounded"/>
                <a:cs typeface="Unbounded"/>
                <a:sym typeface="Unbounded"/>
              </a:rPr>
              <a:t>4</a:t>
            </a:r>
            <a:endParaRPr sz="1400">
              <a:solidFill>
                <a:schemeClr val="dk1"/>
              </a:solidFill>
              <a:latin typeface="Calibri"/>
              <a:ea typeface="Calibri"/>
              <a:cs typeface="Calibri"/>
              <a:sym typeface="Calibri"/>
            </a:endParaRPr>
          </a:p>
        </p:txBody>
      </p:sp>
      <p:sp>
        <p:nvSpPr>
          <p:cNvPr id="806" name="Google Shape;806;p119"/>
          <p:cNvSpPr/>
          <p:nvPr/>
        </p:nvSpPr>
        <p:spPr>
          <a:xfrm>
            <a:off x="839242" y="4233937"/>
            <a:ext cx="1989014" cy="194295"/>
          </a:xfrm>
          <a:prstGeom prst="rect">
            <a:avLst/>
          </a:prstGeom>
          <a:noFill/>
          <a:ln>
            <a:noFill/>
          </a:ln>
        </p:spPr>
        <p:txBody>
          <a:bodyPr anchorCtr="0" anchor="t" bIns="0" lIns="0" spcFirstLastPara="1" rIns="0" wrap="square" tIns="0">
            <a:noAutofit/>
          </a:bodyPr>
          <a:lstStyle/>
          <a:p>
            <a:pPr indent="0" lvl="0" marL="0" marR="0" rtl="0" algn="l">
              <a:lnSpc>
                <a:spcPct val="123076"/>
              </a:lnSpc>
              <a:spcBef>
                <a:spcPts val="0"/>
              </a:spcBef>
              <a:spcAft>
                <a:spcPts val="0"/>
              </a:spcAft>
              <a:buClr>
                <a:srgbClr val="333F70"/>
              </a:buClr>
              <a:buSzPts val="1200"/>
              <a:buFont typeface="Unbounded"/>
              <a:buNone/>
            </a:pPr>
            <a:r>
              <a:rPr b="1" lang="en" sz="1200">
                <a:solidFill>
                  <a:srgbClr val="333F70"/>
                </a:solidFill>
                <a:latin typeface="Unbounded"/>
                <a:ea typeface="Unbounded"/>
                <a:cs typeface="Unbounded"/>
                <a:sym typeface="Unbounded"/>
              </a:rPr>
              <a:t>Community Support</a:t>
            </a:r>
            <a:endParaRPr sz="1200">
              <a:solidFill>
                <a:schemeClr val="dk1"/>
              </a:solidFill>
              <a:latin typeface="Calibri"/>
              <a:ea typeface="Calibri"/>
              <a:cs typeface="Calibri"/>
              <a:sym typeface="Calibri"/>
            </a:endParaRPr>
          </a:p>
        </p:txBody>
      </p:sp>
      <p:sp>
        <p:nvSpPr>
          <p:cNvPr id="807" name="Google Shape;807;p119"/>
          <p:cNvSpPr/>
          <p:nvPr/>
        </p:nvSpPr>
        <p:spPr>
          <a:xfrm>
            <a:off x="839242" y="4502795"/>
            <a:ext cx="7869585" cy="198909"/>
          </a:xfrm>
          <a:prstGeom prst="rect">
            <a:avLst/>
          </a:prstGeom>
          <a:noFill/>
          <a:ln>
            <a:noFill/>
          </a:ln>
        </p:spPr>
        <p:txBody>
          <a:bodyPr anchorCtr="0" anchor="t" bIns="0" lIns="0" spcFirstLastPara="1" rIns="0" wrap="square" tIns="0">
            <a:noAutofit/>
          </a:bodyPr>
          <a:lstStyle/>
          <a:p>
            <a:pPr indent="0" lvl="0" marL="0" marR="0" rtl="0" algn="l">
              <a:lnSpc>
                <a:spcPct val="161290"/>
              </a:lnSpc>
              <a:spcBef>
                <a:spcPts val="0"/>
              </a:spcBef>
              <a:spcAft>
                <a:spcPts val="0"/>
              </a:spcAft>
              <a:buClr>
                <a:srgbClr val="333F70"/>
              </a:buClr>
              <a:buSzPts val="1000"/>
              <a:buFont typeface="Open Sans"/>
              <a:buNone/>
            </a:pPr>
            <a:r>
              <a:rPr lang="en" sz="1000">
                <a:solidFill>
                  <a:srgbClr val="333F70"/>
                </a:solidFill>
                <a:latin typeface="Open Sans"/>
                <a:ea typeface="Open Sans"/>
                <a:cs typeface="Open Sans"/>
                <a:sym typeface="Open Sans"/>
              </a:rPr>
              <a:t>A large and active community of developers contributes to Boost, ensuring a wealth of knowledge and assistance is readily available.</a:t>
            </a:r>
            <a:endParaRPr sz="1000">
              <a:solidFill>
                <a:schemeClr val="dk1"/>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pic>
        <p:nvPicPr>
          <p:cNvPr descr="preencoded.png" id="813" name="Google Shape;813;p120"/>
          <p:cNvPicPr preferRelativeResize="0"/>
          <p:nvPr/>
        </p:nvPicPr>
        <p:blipFill rotWithShape="1">
          <a:blip r:embed="rId3">
            <a:alphaModFix/>
          </a:blip>
          <a:srcRect b="0" l="0" r="0" t="0"/>
          <a:stretch/>
        </p:blipFill>
        <p:spPr>
          <a:xfrm>
            <a:off x="5715000" y="0"/>
            <a:ext cx="3429000" cy="5143500"/>
          </a:xfrm>
          <a:prstGeom prst="rect">
            <a:avLst/>
          </a:prstGeom>
          <a:noFill/>
          <a:ln>
            <a:noFill/>
          </a:ln>
        </p:spPr>
      </p:pic>
      <p:pic>
        <p:nvPicPr>
          <p:cNvPr descr="preencoded.png" id="814" name="Google Shape;814;p120"/>
          <p:cNvPicPr preferRelativeResize="0"/>
          <p:nvPr/>
        </p:nvPicPr>
        <p:blipFill rotWithShape="1">
          <a:blip r:embed="rId4">
            <a:alphaModFix/>
          </a:blip>
          <a:srcRect b="0" l="0" r="0" t="0"/>
          <a:stretch/>
        </p:blipFill>
        <p:spPr>
          <a:xfrm>
            <a:off x="5892180" y="243417"/>
            <a:ext cx="3074566" cy="4457915"/>
          </a:xfrm>
          <a:prstGeom prst="rect">
            <a:avLst/>
          </a:prstGeom>
          <a:noFill/>
          <a:ln>
            <a:noFill/>
          </a:ln>
        </p:spPr>
      </p:pic>
      <p:sp>
        <p:nvSpPr>
          <p:cNvPr id="815" name="Google Shape;815;p120"/>
          <p:cNvSpPr/>
          <p:nvPr/>
        </p:nvSpPr>
        <p:spPr>
          <a:xfrm>
            <a:off x="496119" y="442094"/>
            <a:ext cx="3544119" cy="442987"/>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333F70"/>
              </a:buClr>
              <a:buSzPts val="2800"/>
              <a:buFont typeface="Unbounded"/>
              <a:buNone/>
            </a:pPr>
            <a:r>
              <a:rPr b="1" lang="en" sz="2800">
                <a:solidFill>
                  <a:srgbClr val="333F70"/>
                </a:solidFill>
                <a:latin typeface="Unbounded"/>
                <a:ea typeface="Unbounded"/>
                <a:cs typeface="Unbounded"/>
                <a:sym typeface="Unbounded"/>
              </a:rPr>
              <a:t>Boost Any</a:t>
            </a:r>
            <a:endParaRPr sz="2800">
              <a:solidFill>
                <a:schemeClr val="dk1"/>
              </a:solidFill>
              <a:latin typeface="Calibri"/>
              <a:ea typeface="Calibri"/>
              <a:cs typeface="Calibri"/>
              <a:sym typeface="Calibri"/>
            </a:endParaRPr>
          </a:p>
        </p:txBody>
      </p:sp>
      <p:sp>
        <p:nvSpPr>
          <p:cNvPr id="816" name="Google Shape;816;p120"/>
          <p:cNvSpPr/>
          <p:nvPr/>
        </p:nvSpPr>
        <p:spPr>
          <a:xfrm>
            <a:off x="496119" y="1097682"/>
            <a:ext cx="2290539" cy="2181895"/>
          </a:xfrm>
          <a:prstGeom prst="roundRect">
            <a:avLst>
              <a:gd fmla="val 2729" name="adj"/>
            </a:avLst>
          </a:prstGeom>
          <a:solidFill>
            <a:srgbClr val="D6F5EE"/>
          </a:solidFill>
          <a:ln cap="flat" cmpd="sng" w="9525">
            <a:solidFill>
              <a:srgbClr val="BCDBD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17" name="Google Shape;817;p120"/>
          <p:cNvSpPr/>
          <p:nvPr/>
        </p:nvSpPr>
        <p:spPr>
          <a:xfrm>
            <a:off x="642640" y="1244203"/>
            <a:ext cx="1772022" cy="221456"/>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1400"/>
              <a:buFont typeface="Unbounded"/>
              <a:buNone/>
            </a:pPr>
            <a:r>
              <a:rPr b="1" lang="en" sz="1400">
                <a:solidFill>
                  <a:srgbClr val="333F70"/>
                </a:solidFill>
                <a:latin typeface="Unbounded"/>
                <a:ea typeface="Unbounded"/>
                <a:cs typeface="Unbounded"/>
                <a:sym typeface="Unbounded"/>
              </a:rPr>
              <a:t>Type Erasure</a:t>
            </a:r>
            <a:endParaRPr sz="1400">
              <a:solidFill>
                <a:schemeClr val="dk1"/>
              </a:solidFill>
              <a:latin typeface="Calibri"/>
              <a:ea typeface="Calibri"/>
              <a:cs typeface="Calibri"/>
              <a:sym typeface="Calibri"/>
            </a:endParaRPr>
          </a:p>
        </p:txBody>
      </p:sp>
      <p:sp>
        <p:nvSpPr>
          <p:cNvPr id="818" name="Google Shape;818;p120"/>
          <p:cNvSpPr/>
          <p:nvPr/>
        </p:nvSpPr>
        <p:spPr>
          <a:xfrm>
            <a:off x="642640" y="1550714"/>
            <a:ext cx="1997497" cy="1360884"/>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100"/>
              <a:buFont typeface="Open Sans"/>
              <a:buNone/>
            </a:pPr>
            <a:r>
              <a:rPr lang="en" sz="1100">
                <a:solidFill>
                  <a:srgbClr val="333F70"/>
                </a:solidFill>
                <a:latin typeface="Open Sans"/>
                <a:ea typeface="Open Sans"/>
                <a:cs typeface="Open Sans"/>
                <a:sym typeface="Open Sans"/>
              </a:rPr>
              <a:t>Boost Any allows you to work with values of different types without knowing their specific type at compile time. It uses type erasure to abstract away the underlying type.</a:t>
            </a:r>
            <a:endParaRPr sz="1100">
              <a:solidFill>
                <a:schemeClr val="dk1"/>
              </a:solidFill>
              <a:latin typeface="Calibri"/>
              <a:ea typeface="Calibri"/>
              <a:cs typeface="Calibri"/>
              <a:sym typeface="Calibri"/>
            </a:endParaRPr>
          </a:p>
        </p:txBody>
      </p:sp>
      <p:sp>
        <p:nvSpPr>
          <p:cNvPr id="819" name="Google Shape;819;p120"/>
          <p:cNvSpPr/>
          <p:nvPr/>
        </p:nvSpPr>
        <p:spPr>
          <a:xfrm>
            <a:off x="2928417" y="1097682"/>
            <a:ext cx="2290539" cy="2181895"/>
          </a:xfrm>
          <a:prstGeom prst="roundRect">
            <a:avLst>
              <a:gd fmla="val 2729" name="adj"/>
            </a:avLst>
          </a:prstGeom>
          <a:solidFill>
            <a:srgbClr val="D6F5EE"/>
          </a:solidFill>
          <a:ln cap="flat" cmpd="sng" w="9525">
            <a:solidFill>
              <a:srgbClr val="BCDBD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20" name="Google Shape;820;p120"/>
          <p:cNvSpPr/>
          <p:nvPr/>
        </p:nvSpPr>
        <p:spPr>
          <a:xfrm>
            <a:off x="3074938" y="1244203"/>
            <a:ext cx="1997497" cy="442913"/>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1400"/>
              <a:buFont typeface="Unbounded"/>
              <a:buNone/>
            </a:pPr>
            <a:r>
              <a:rPr b="1" lang="en" sz="1400">
                <a:solidFill>
                  <a:srgbClr val="333F70"/>
                </a:solidFill>
                <a:latin typeface="Unbounded"/>
                <a:ea typeface="Unbounded"/>
                <a:cs typeface="Unbounded"/>
                <a:sym typeface="Unbounded"/>
              </a:rPr>
              <a:t>Flexibility and Genericity</a:t>
            </a:r>
            <a:endParaRPr sz="1400">
              <a:solidFill>
                <a:schemeClr val="dk1"/>
              </a:solidFill>
              <a:latin typeface="Calibri"/>
              <a:ea typeface="Calibri"/>
              <a:cs typeface="Calibri"/>
              <a:sym typeface="Calibri"/>
            </a:endParaRPr>
          </a:p>
        </p:txBody>
      </p:sp>
      <p:sp>
        <p:nvSpPr>
          <p:cNvPr id="821" name="Google Shape;821;p120"/>
          <p:cNvSpPr/>
          <p:nvPr/>
        </p:nvSpPr>
        <p:spPr>
          <a:xfrm>
            <a:off x="3074938" y="1772171"/>
            <a:ext cx="1997497" cy="1360884"/>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100"/>
              <a:buFont typeface="Open Sans"/>
              <a:buNone/>
            </a:pPr>
            <a:r>
              <a:rPr lang="en" sz="1100">
                <a:solidFill>
                  <a:srgbClr val="333F70"/>
                </a:solidFill>
                <a:latin typeface="Open Sans"/>
                <a:ea typeface="Open Sans"/>
                <a:cs typeface="Open Sans"/>
                <a:sym typeface="Open Sans"/>
              </a:rPr>
              <a:t>Any is particularly useful in situations where you need to store or manipulate data of unknown types, enhancing code flexibility and adaptability.</a:t>
            </a:r>
            <a:endParaRPr sz="1100">
              <a:solidFill>
                <a:schemeClr val="dk1"/>
              </a:solidFill>
              <a:latin typeface="Calibri"/>
              <a:ea typeface="Calibri"/>
              <a:cs typeface="Calibri"/>
              <a:sym typeface="Calibri"/>
            </a:endParaRPr>
          </a:p>
        </p:txBody>
      </p:sp>
      <p:sp>
        <p:nvSpPr>
          <p:cNvPr id="822" name="Google Shape;822;p120"/>
          <p:cNvSpPr/>
          <p:nvPr/>
        </p:nvSpPr>
        <p:spPr>
          <a:xfrm>
            <a:off x="496119" y="3421336"/>
            <a:ext cx="4722763" cy="1279996"/>
          </a:xfrm>
          <a:prstGeom prst="roundRect">
            <a:avLst>
              <a:gd fmla="val 4652" name="adj"/>
            </a:avLst>
          </a:prstGeom>
          <a:solidFill>
            <a:srgbClr val="D6F5EE"/>
          </a:solidFill>
          <a:ln cap="flat" cmpd="sng" w="9525">
            <a:solidFill>
              <a:srgbClr val="BCDBD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23" name="Google Shape;823;p120"/>
          <p:cNvSpPr/>
          <p:nvPr/>
        </p:nvSpPr>
        <p:spPr>
          <a:xfrm>
            <a:off x="642651" y="3567850"/>
            <a:ext cx="2976600" cy="221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1400"/>
              <a:buFont typeface="Unbounded"/>
              <a:buNone/>
            </a:pPr>
            <a:r>
              <a:rPr b="1" lang="en" sz="1400">
                <a:solidFill>
                  <a:srgbClr val="333F70"/>
                </a:solidFill>
                <a:latin typeface="Unbounded"/>
                <a:ea typeface="Unbounded"/>
                <a:cs typeface="Unbounded"/>
                <a:sym typeface="Unbounded"/>
              </a:rPr>
              <a:t>Dynamic Type Handling</a:t>
            </a:r>
            <a:endParaRPr sz="1400">
              <a:solidFill>
                <a:schemeClr val="dk1"/>
              </a:solidFill>
              <a:latin typeface="Calibri"/>
              <a:ea typeface="Calibri"/>
              <a:cs typeface="Calibri"/>
              <a:sym typeface="Calibri"/>
            </a:endParaRPr>
          </a:p>
        </p:txBody>
      </p:sp>
      <p:sp>
        <p:nvSpPr>
          <p:cNvPr id="824" name="Google Shape;824;p120"/>
          <p:cNvSpPr/>
          <p:nvPr/>
        </p:nvSpPr>
        <p:spPr>
          <a:xfrm>
            <a:off x="642640" y="3874368"/>
            <a:ext cx="4429721" cy="680442"/>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100"/>
              <a:buFont typeface="Open Sans"/>
              <a:buNone/>
            </a:pPr>
            <a:r>
              <a:rPr lang="en" sz="1100">
                <a:solidFill>
                  <a:srgbClr val="333F70"/>
                </a:solidFill>
                <a:latin typeface="Open Sans"/>
                <a:ea typeface="Open Sans"/>
                <a:cs typeface="Open Sans"/>
                <a:sym typeface="Open Sans"/>
              </a:rPr>
              <a:t>Boost Any enables dynamic type handling by storing the actual type and value at runtime, making it ideal for scenarios with polymorphic data.</a:t>
            </a:r>
            <a:endParaRPr sz="1100">
              <a:solidFill>
                <a:schemeClr val="dk1"/>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pic>
        <p:nvPicPr>
          <p:cNvPr descr="preencoded.png" id="830" name="Google Shape;830;p121"/>
          <p:cNvPicPr preferRelativeResize="0"/>
          <p:nvPr/>
        </p:nvPicPr>
        <p:blipFill rotWithShape="1">
          <a:blip r:embed="rId3">
            <a:alphaModFix/>
          </a:blip>
          <a:srcRect b="0" l="0" r="0" t="0"/>
          <a:stretch/>
        </p:blipFill>
        <p:spPr>
          <a:xfrm>
            <a:off x="5715000" y="0"/>
            <a:ext cx="3429000" cy="5143500"/>
          </a:xfrm>
          <a:prstGeom prst="rect">
            <a:avLst/>
          </a:prstGeom>
          <a:noFill/>
          <a:ln>
            <a:noFill/>
          </a:ln>
        </p:spPr>
      </p:pic>
      <p:pic>
        <p:nvPicPr>
          <p:cNvPr descr="preencoded.png" id="831" name="Google Shape;831;p121"/>
          <p:cNvPicPr preferRelativeResize="0"/>
          <p:nvPr/>
        </p:nvPicPr>
        <p:blipFill rotWithShape="1">
          <a:blip r:embed="rId4">
            <a:alphaModFix/>
          </a:blip>
          <a:srcRect b="0" l="0" r="0" t="0"/>
          <a:stretch/>
        </p:blipFill>
        <p:spPr>
          <a:xfrm>
            <a:off x="5714999" y="1537502"/>
            <a:ext cx="3388221" cy="2115112"/>
          </a:xfrm>
          <a:prstGeom prst="rect">
            <a:avLst/>
          </a:prstGeom>
          <a:noFill/>
          <a:ln>
            <a:noFill/>
          </a:ln>
        </p:spPr>
      </p:pic>
      <p:sp>
        <p:nvSpPr>
          <p:cNvPr id="832" name="Google Shape;832;p121"/>
          <p:cNvSpPr/>
          <p:nvPr/>
        </p:nvSpPr>
        <p:spPr>
          <a:xfrm>
            <a:off x="496119" y="909712"/>
            <a:ext cx="3544119" cy="442987"/>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333F70"/>
              </a:buClr>
              <a:buSzPts val="2800"/>
              <a:buFont typeface="Unbounded"/>
              <a:buNone/>
            </a:pPr>
            <a:r>
              <a:rPr b="1" lang="en" sz="2800">
                <a:solidFill>
                  <a:srgbClr val="333F70"/>
                </a:solidFill>
                <a:latin typeface="Unbounded"/>
                <a:ea typeface="Unbounded"/>
                <a:cs typeface="Unbounded"/>
                <a:sym typeface="Unbounded"/>
              </a:rPr>
              <a:t>Boost Contract</a:t>
            </a:r>
            <a:endParaRPr sz="2800">
              <a:solidFill>
                <a:schemeClr val="dk1"/>
              </a:solidFill>
              <a:latin typeface="Calibri"/>
              <a:ea typeface="Calibri"/>
              <a:cs typeface="Calibri"/>
              <a:sym typeface="Calibri"/>
            </a:endParaRPr>
          </a:p>
        </p:txBody>
      </p:sp>
      <p:sp>
        <p:nvSpPr>
          <p:cNvPr id="833" name="Google Shape;833;p121"/>
          <p:cNvSpPr/>
          <p:nvPr/>
        </p:nvSpPr>
        <p:spPr>
          <a:xfrm>
            <a:off x="496119" y="1707059"/>
            <a:ext cx="1343471" cy="442913"/>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1400"/>
              <a:buFont typeface="Unbounded"/>
              <a:buNone/>
            </a:pPr>
            <a:r>
              <a:rPr b="1" lang="en" sz="1400">
                <a:solidFill>
                  <a:srgbClr val="333F70"/>
                </a:solidFill>
                <a:latin typeface="Unbounded"/>
                <a:ea typeface="Unbounded"/>
                <a:cs typeface="Unbounded"/>
                <a:sym typeface="Unbounded"/>
              </a:rPr>
              <a:t>Code Verification</a:t>
            </a:r>
            <a:endParaRPr sz="1400">
              <a:solidFill>
                <a:schemeClr val="dk1"/>
              </a:solidFill>
              <a:latin typeface="Calibri"/>
              <a:ea typeface="Calibri"/>
              <a:cs typeface="Calibri"/>
              <a:sym typeface="Calibri"/>
            </a:endParaRPr>
          </a:p>
        </p:txBody>
      </p:sp>
      <p:sp>
        <p:nvSpPr>
          <p:cNvPr id="834" name="Google Shape;834;p121"/>
          <p:cNvSpPr/>
          <p:nvPr/>
        </p:nvSpPr>
        <p:spPr>
          <a:xfrm>
            <a:off x="496119" y="2291730"/>
            <a:ext cx="1343471" cy="181451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100"/>
              <a:buFont typeface="Open Sans"/>
              <a:buNone/>
            </a:pPr>
            <a:r>
              <a:rPr lang="en" sz="1100">
                <a:solidFill>
                  <a:srgbClr val="333F70"/>
                </a:solidFill>
                <a:latin typeface="Open Sans"/>
                <a:ea typeface="Open Sans"/>
                <a:cs typeface="Open Sans"/>
                <a:sym typeface="Open Sans"/>
              </a:rPr>
              <a:t>Boost Contract helps you enforce preconditions, postconditions, and invariants in your code, ensuring that functions behave as expected.</a:t>
            </a:r>
            <a:endParaRPr sz="1100">
              <a:solidFill>
                <a:schemeClr val="dk1"/>
              </a:solidFill>
              <a:latin typeface="Calibri"/>
              <a:ea typeface="Calibri"/>
              <a:cs typeface="Calibri"/>
              <a:sym typeface="Calibri"/>
            </a:endParaRPr>
          </a:p>
        </p:txBody>
      </p:sp>
      <p:sp>
        <p:nvSpPr>
          <p:cNvPr id="835" name="Google Shape;835;p121"/>
          <p:cNvSpPr/>
          <p:nvPr/>
        </p:nvSpPr>
        <p:spPr>
          <a:xfrm>
            <a:off x="2190229" y="1707059"/>
            <a:ext cx="1343471" cy="442913"/>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1400"/>
              <a:buFont typeface="Unbounded"/>
              <a:buNone/>
            </a:pPr>
            <a:r>
              <a:rPr b="1" lang="en" sz="1400">
                <a:solidFill>
                  <a:srgbClr val="333F70"/>
                </a:solidFill>
                <a:latin typeface="Unbounded"/>
                <a:ea typeface="Unbounded"/>
                <a:cs typeface="Unbounded"/>
                <a:sym typeface="Unbounded"/>
              </a:rPr>
              <a:t>Code Clarity</a:t>
            </a:r>
            <a:endParaRPr sz="1400">
              <a:solidFill>
                <a:schemeClr val="dk1"/>
              </a:solidFill>
              <a:latin typeface="Calibri"/>
              <a:ea typeface="Calibri"/>
              <a:cs typeface="Calibri"/>
              <a:sym typeface="Calibri"/>
            </a:endParaRPr>
          </a:p>
        </p:txBody>
      </p:sp>
      <p:sp>
        <p:nvSpPr>
          <p:cNvPr id="836" name="Google Shape;836;p121"/>
          <p:cNvSpPr/>
          <p:nvPr/>
        </p:nvSpPr>
        <p:spPr>
          <a:xfrm>
            <a:off x="2190229" y="2291730"/>
            <a:ext cx="1343471" cy="181451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100"/>
              <a:buFont typeface="Open Sans"/>
              <a:buNone/>
            </a:pPr>
            <a:r>
              <a:rPr lang="en" sz="1100">
                <a:solidFill>
                  <a:srgbClr val="333F70"/>
                </a:solidFill>
                <a:latin typeface="Open Sans"/>
                <a:ea typeface="Open Sans"/>
                <a:cs typeface="Open Sans"/>
                <a:sym typeface="Open Sans"/>
              </a:rPr>
              <a:t>Contracts act as documentation, clearly outlining the expected behavior of functions and improving code readability and maintainability.</a:t>
            </a:r>
            <a:endParaRPr sz="1100">
              <a:solidFill>
                <a:schemeClr val="dk1"/>
              </a:solidFill>
              <a:latin typeface="Calibri"/>
              <a:ea typeface="Calibri"/>
              <a:cs typeface="Calibri"/>
              <a:sym typeface="Calibri"/>
            </a:endParaRPr>
          </a:p>
        </p:txBody>
      </p:sp>
      <p:sp>
        <p:nvSpPr>
          <p:cNvPr id="837" name="Google Shape;837;p121"/>
          <p:cNvSpPr/>
          <p:nvPr/>
        </p:nvSpPr>
        <p:spPr>
          <a:xfrm>
            <a:off x="3884339" y="1707059"/>
            <a:ext cx="1343471" cy="442913"/>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1400"/>
              <a:buFont typeface="Unbounded"/>
              <a:buNone/>
            </a:pPr>
            <a:r>
              <a:rPr b="1" lang="en" sz="1400">
                <a:solidFill>
                  <a:srgbClr val="333F70"/>
                </a:solidFill>
                <a:latin typeface="Unbounded"/>
                <a:ea typeface="Unbounded"/>
                <a:cs typeface="Unbounded"/>
                <a:sym typeface="Unbounded"/>
              </a:rPr>
              <a:t>Early Error Detection</a:t>
            </a:r>
            <a:endParaRPr sz="1400">
              <a:solidFill>
                <a:schemeClr val="dk1"/>
              </a:solidFill>
              <a:latin typeface="Calibri"/>
              <a:ea typeface="Calibri"/>
              <a:cs typeface="Calibri"/>
              <a:sym typeface="Calibri"/>
            </a:endParaRPr>
          </a:p>
        </p:txBody>
      </p:sp>
      <p:sp>
        <p:nvSpPr>
          <p:cNvPr id="838" name="Google Shape;838;p121"/>
          <p:cNvSpPr/>
          <p:nvPr/>
        </p:nvSpPr>
        <p:spPr>
          <a:xfrm>
            <a:off x="3884339" y="2291730"/>
            <a:ext cx="1343471" cy="1360884"/>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100"/>
              <a:buFont typeface="Open Sans"/>
              <a:buNone/>
            </a:pPr>
            <a:r>
              <a:rPr lang="en" sz="1100">
                <a:solidFill>
                  <a:srgbClr val="333F70"/>
                </a:solidFill>
                <a:latin typeface="Open Sans"/>
                <a:ea typeface="Open Sans"/>
                <a:cs typeface="Open Sans"/>
                <a:sym typeface="Open Sans"/>
              </a:rPr>
              <a:t>Boost Contract aids in detecting errors at runtime, allowing for prompt identification and resolution of issues.</a:t>
            </a:r>
            <a:endParaRPr sz="1100">
              <a:solidFill>
                <a:schemeClr val="dk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pic>
        <p:nvPicPr>
          <p:cNvPr descr="preencoded.png" id="844" name="Google Shape;844;p122"/>
          <p:cNvPicPr preferRelativeResize="0"/>
          <p:nvPr/>
        </p:nvPicPr>
        <p:blipFill rotWithShape="1">
          <a:blip r:embed="rId3">
            <a:alphaModFix/>
          </a:blip>
          <a:srcRect b="0" l="0" r="0" t="0"/>
          <a:stretch/>
        </p:blipFill>
        <p:spPr>
          <a:xfrm>
            <a:off x="5715000" y="0"/>
            <a:ext cx="3429000" cy="5143500"/>
          </a:xfrm>
          <a:prstGeom prst="rect">
            <a:avLst/>
          </a:prstGeom>
          <a:noFill/>
          <a:ln>
            <a:noFill/>
          </a:ln>
        </p:spPr>
      </p:pic>
      <p:pic>
        <p:nvPicPr>
          <p:cNvPr descr="preencoded.png" id="845" name="Google Shape;845;p122"/>
          <p:cNvPicPr preferRelativeResize="0"/>
          <p:nvPr/>
        </p:nvPicPr>
        <p:blipFill rotWithShape="1">
          <a:blip r:embed="rId4">
            <a:alphaModFix/>
          </a:blip>
          <a:srcRect b="0" l="0" r="0" t="0"/>
          <a:stretch/>
        </p:blipFill>
        <p:spPr>
          <a:xfrm>
            <a:off x="5772067" y="2397770"/>
            <a:ext cx="3270250" cy="331142"/>
          </a:xfrm>
          <a:prstGeom prst="rect">
            <a:avLst/>
          </a:prstGeom>
          <a:noFill/>
          <a:ln>
            <a:noFill/>
          </a:ln>
        </p:spPr>
      </p:pic>
      <p:sp>
        <p:nvSpPr>
          <p:cNvPr id="846" name="Google Shape;846;p122"/>
          <p:cNvSpPr/>
          <p:nvPr/>
        </p:nvSpPr>
        <p:spPr>
          <a:xfrm>
            <a:off x="427434" y="405631"/>
            <a:ext cx="4860131" cy="763488"/>
          </a:xfrm>
          <a:prstGeom prst="rect">
            <a:avLst/>
          </a:prstGeom>
          <a:noFill/>
          <a:ln>
            <a:noFill/>
          </a:ln>
        </p:spPr>
        <p:txBody>
          <a:bodyPr anchorCtr="0" anchor="t" bIns="0" lIns="0" spcFirstLastPara="1" rIns="0" wrap="square" tIns="0">
            <a:noAutofit/>
          </a:bodyPr>
          <a:lstStyle/>
          <a:p>
            <a:pPr indent="0" lvl="0" marL="0" marR="0" rtl="0" algn="l">
              <a:lnSpc>
                <a:spcPct val="126315"/>
              </a:lnSpc>
              <a:spcBef>
                <a:spcPts val="0"/>
              </a:spcBef>
              <a:spcAft>
                <a:spcPts val="0"/>
              </a:spcAft>
              <a:buClr>
                <a:srgbClr val="333F70"/>
              </a:buClr>
              <a:buSzPts val="2400"/>
              <a:buFont typeface="Unbounded"/>
              <a:buNone/>
            </a:pPr>
            <a:r>
              <a:rPr b="1" lang="en" sz="2400">
                <a:solidFill>
                  <a:srgbClr val="333F70"/>
                </a:solidFill>
                <a:latin typeface="Unbounded"/>
                <a:ea typeface="Unbounded"/>
                <a:cs typeface="Unbounded"/>
                <a:sym typeface="Unbounded"/>
              </a:rPr>
              <a:t>Boost Functional/Factory</a:t>
            </a:r>
            <a:endParaRPr sz="2400">
              <a:solidFill>
                <a:schemeClr val="dk1"/>
              </a:solidFill>
              <a:latin typeface="Calibri"/>
              <a:ea typeface="Calibri"/>
              <a:cs typeface="Calibri"/>
              <a:sym typeface="Calibri"/>
            </a:endParaRPr>
          </a:p>
        </p:txBody>
      </p:sp>
      <p:sp>
        <p:nvSpPr>
          <p:cNvPr id="847" name="Google Shape;847;p122"/>
          <p:cNvSpPr/>
          <p:nvPr/>
        </p:nvSpPr>
        <p:spPr>
          <a:xfrm>
            <a:off x="427434" y="2947393"/>
            <a:ext cx="4860131" cy="14288"/>
          </a:xfrm>
          <a:prstGeom prst="roundRect">
            <a:avLst>
              <a:gd fmla="val 359058" name="adj"/>
            </a:avLst>
          </a:prstGeom>
          <a:solidFill>
            <a:srgbClr val="BCDBD4"/>
          </a:solidFill>
          <a:ln>
            <a:noFill/>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48" name="Google Shape;848;p122"/>
          <p:cNvSpPr/>
          <p:nvPr/>
        </p:nvSpPr>
        <p:spPr>
          <a:xfrm>
            <a:off x="1604665" y="2519995"/>
            <a:ext cx="14288" cy="427434"/>
          </a:xfrm>
          <a:prstGeom prst="roundRect">
            <a:avLst>
              <a:gd fmla="val 359058" name="adj"/>
            </a:avLst>
          </a:prstGeom>
          <a:solidFill>
            <a:srgbClr val="BCDBD4"/>
          </a:solidFill>
          <a:ln>
            <a:noFill/>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49" name="Google Shape;849;p122"/>
          <p:cNvSpPr/>
          <p:nvPr/>
        </p:nvSpPr>
        <p:spPr>
          <a:xfrm>
            <a:off x="1474440" y="2809987"/>
            <a:ext cx="274811" cy="274811"/>
          </a:xfrm>
          <a:prstGeom prst="roundRect">
            <a:avLst>
              <a:gd fmla="val 18668" name="adj"/>
            </a:avLst>
          </a:prstGeom>
          <a:solidFill>
            <a:srgbClr val="D6F5EE"/>
          </a:solidFill>
          <a:ln cap="flat" cmpd="sng" w="9525">
            <a:solidFill>
              <a:srgbClr val="BCDBD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50" name="Google Shape;850;p122"/>
          <p:cNvSpPr/>
          <p:nvPr/>
        </p:nvSpPr>
        <p:spPr>
          <a:xfrm>
            <a:off x="1564184" y="2855751"/>
            <a:ext cx="95324" cy="18320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33F70"/>
              </a:buClr>
              <a:buSzPts val="1400"/>
              <a:buFont typeface="Unbounded"/>
              <a:buNone/>
            </a:pPr>
            <a:r>
              <a:rPr b="1" lang="en" sz="1400">
                <a:solidFill>
                  <a:srgbClr val="333F70"/>
                </a:solidFill>
                <a:latin typeface="Unbounded"/>
                <a:ea typeface="Unbounded"/>
                <a:cs typeface="Unbounded"/>
                <a:sym typeface="Unbounded"/>
              </a:rPr>
              <a:t>1</a:t>
            </a:r>
            <a:endParaRPr sz="1400">
              <a:solidFill>
                <a:schemeClr val="dk1"/>
              </a:solidFill>
              <a:latin typeface="Calibri"/>
              <a:ea typeface="Calibri"/>
              <a:cs typeface="Calibri"/>
              <a:sym typeface="Calibri"/>
            </a:endParaRPr>
          </a:p>
        </p:txBody>
      </p:sp>
      <p:sp>
        <p:nvSpPr>
          <p:cNvPr id="851" name="Google Shape;851;p122"/>
          <p:cNvSpPr/>
          <p:nvPr/>
        </p:nvSpPr>
        <p:spPr>
          <a:xfrm>
            <a:off x="848544" y="1352327"/>
            <a:ext cx="1526753" cy="190872"/>
          </a:xfrm>
          <a:prstGeom prst="rect">
            <a:avLst/>
          </a:prstGeom>
          <a:noFill/>
          <a:ln>
            <a:noFill/>
          </a:ln>
        </p:spPr>
        <p:txBody>
          <a:bodyPr anchorCtr="0" anchor="t" bIns="0" lIns="0" spcFirstLastPara="1" rIns="0" wrap="square" tIns="0">
            <a:noAutofit/>
          </a:bodyPr>
          <a:lstStyle/>
          <a:p>
            <a:pPr indent="0" lvl="0" marL="0" marR="0" rtl="0" algn="ctr">
              <a:lnSpc>
                <a:spcPct val="126315"/>
              </a:lnSpc>
              <a:spcBef>
                <a:spcPts val="0"/>
              </a:spcBef>
              <a:spcAft>
                <a:spcPts val="0"/>
              </a:spcAft>
              <a:buClr>
                <a:srgbClr val="333F70"/>
              </a:buClr>
              <a:buSzPts val="1200"/>
              <a:buFont typeface="Unbounded"/>
              <a:buNone/>
            </a:pPr>
            <a:r>
              <a:rPr b="1" lang="en" sz="1200">
                <a:solidFill>
                  <a:srgbClr val="333F70"/>
                </a:solidFill>
                <a:latin typeface="Unbounded"/>
                <a:ea typeface="Unbounded"/>
                <a:cs typeface="Unbounded"/>
                <a:sym typeface="Unbounded"/>
              </a:rPr>
              <a:t>Boost Function</a:t>
            </a:r>
            <a:endParaRPr sz="1200">
              <a:solidFill>
                <a:schemeClr val="dk1"/>
              </a:solidFill>
              <a:latin typeface="Calibri"/>
              <a:ea typeface="Calibri"/>
              <a:cs typeface="Calibri"/>
              <a:sym typeface="Calibri"/>
            </a:endParaRPr>
          </a:p>
        </p:txBody>
      </p:sp>
      <p:sp>
        <p:nvSpPr>
          <p:cNvPr id="852" name="Google Shape;852;p122"/>
          <p:cNvSpPr/>
          <p:nvPr/>
        </p:nvSpPr>
        <p:spPr>
          <a:xfrm>
            <a:off x="549548" y="1616422"/>
            <a:ext cx="2124745" cy="781347"/>
          </a:xfrm>
          <a:prstGeom prst="rect">
            <a:avLst/>
          </a:prstGeom>
          <a:noFill/>
          <a:ln>
            <a:noFill/>
          </a:ln>
        </p:spPr>
        <p:txBody>
          <a:bodyPr anchorCtr="0" anchor="t" bIns="0" lIns="0" spcFirstLastPara="1" rIns="0" wrap="square" tIns="0">
            <a:noAutofit/>
          </a:bodyPr>
          <a:lstStyle/>
          <a:p>
            <a:pPr indent="0" lvl="0" marL="0" marR="0" rtl="0" algn="ctr">
              <a:lnSpc>
                <a:spcPct val="163333"/>
              </a:lnSpc>
              <a:spcBef>
                <a:spcPts val="0"/>
              </a:spcBef>
              <a:spcAft>
                <a:spcPts val="0"/>
              </a:spcAft>
              <a:buClr>
                <a:srgbClr val="333F70"/>
              </a:buClr>
              <a:buSzPts val="900"/>
              <a:buFont typeface="Open Sans"/>
              <a:buNone/>
            </a:pPr>
            <a:r>
              <a:rPr lang="en" sz="900">
                <a:solidFill>
                  <a:srgbClr val="333F70"/>
                </a:solidFill>
                <a:latin typeface="Open Sans"/>
                <a:ea typeface="Open Sans"/>
                <a:cs typeface="Open Sans"/>
                <a:sym typeface="Open Sans"/>
              </a:rPr>
              <a:t>The Function class provides a type-safe way to store and invoke callable entities such as functions, function objects, and lambdas.</a:t>
            </a:r>
            <a:endParaRPr sz="900">
              <a:solidFill>
                <a:schemeClr val="dk1"/>
              </a:solidFill>
              <a:latin typeface="Calibri"/>
              <a:ea typeface="Calibri"/>
              <a:cs typeface="Calibri"/>
              <a:sym typeface="Calibri"/>
            </a:endParaRPr>
          </a:p>
        </p:txBody>
      </p:sp>
      <p:sp>
        <p:nvSpPr>
          <p:cNvPr id="853" name="Google Shape;853;p122"/>
          <p:cNvSpPr/>
          <p:nvPr/>
        </p:nvSpPr>
        <p:spPr>
          <a:xfrm>
            <a:off x="2850208" y="2947355"/>
            <a:ext cx="14288" cy="427434"/>
          </a:xfrm>
          <a:prstGeom prst="roundRect">
            <a:avLst>
              <a:gd fmla="val 359058" name="adj"/>
            </a:avLst>
          </a:prstGeom>
          <a:solidFill>
            <a:srgbClr val="BCDBD4"/>
          </a:solidFill>
          <a:ln>
            <a:noFill/>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54" name="Google Shape;854;p122"/>
          <p:cNvSpPr/>
          <p:nvPr/>
        </p:nvSpPr>
        <p:spPr>
          <a:xfrm>
            <a:off x="2719983" y="2809987"/>
            <a:ext cx="274811" cy="274811"/>
          </a:xfrm>
          <a:prstGeom prst="roundRect">
            <a:avLst>
              <a:gd fmla="val 18668" name="adj"/>
            </a:avLst>
          </a:prstGeom>
          <a:solidFill>
            <a:srgbClr val="D6F5EE"/>
          </a:solidFill>
          <a:ln cap="flat" cmpd="sng" w="9525">
            <a:solidFill>
              <a:srgbClr val="BCDBD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55" name="Google Shape;855;p122"/>
          <p:cNvSpPr/>
          <p:nvPr/>
        </p:nvSpPr>
        <p:spPr>
          <a:xfrm>
            <a:off x="2780854" y="2855751"/>
            <a:ext cx="152996" cy="18320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33F70"/>
              </a:buClr>
              <a:buSzPts val="1400"/>
              <a:buFont typeface="Unbounded"/>
              <a:buNone/>
            </a:pPr>
            <a:r>
              <a:rPr b="1" lang="en" sz="1400">
                <a:solidFill>
                  <a:srgbClr val="333F70"/>
                </a:solidFill>
                <a:latin typeface="Unbounded"/>
                <a:ea typeface="Unbounded"/>
                <a:cs typeface="Unbounded"/>
                <a:sym typeface="Unbounded"/>
              </a:rPr>
              <a:t>2</a:t>
            </a:r>
            <a:endParaRPr sz="1400">
              <a:solidFill>
                <a:schemeClr val="dk1"/>
              </a:solidFill>
              <a:latin typeface="Calibri"/>
              <a:ea typeface="Calibri"/>
              <a:cs typeface="Calibri"/>
              <a:sym typeface="Calibri"/>
            </a:endParaRPr>
          </a:p>
        </p:txBody>
      </p:sp>
      <p:sp>
        <p:nvSpPr>
          <p:cNvPr id="856" name="Google Shape;856;p122"/>
          <p:cNvSpPr/>
          <p:nvPr/>
        </p:nvSpPr>
        <p:spPr>
          <a:xfrm>
            <a:off x="2094086" y="3497014"/>
            <a:ext cx="1526753" cy="190872"/>
          </a:xfrm>
          <a:prstGeom prst="rect">
            <a:avLst/>
          </a:prstGeom>
          <a:noFill/>
          <a:ln>
            <a:noFill/>
          </a:ln>
        </p:spPr>
        <p:txBody>
          <a:bodyPr anchorCtr="0" anchor="t" bIns="0" lIns="0" spcFirstLastPara="1" rIns="0" wrap="square" tIns="0">
            <a:noAutofit/>
          </a:bodyPr>
          <a:lstStyle/>
          <a:p>
            <a:pPr indent="0" lvl="0" marL="0" marR="0" rtl="0" algn="ctr">
              <a:lnSpc>
                <a:spcPct val="126315"/>
              </a:lnSpc>
              <a:spcBef>
                <a:spcPts val="0"/>
              </a:spcBef>
              <a:spcAft>
                <a:spcPts val="0"/>
              </a:spcAft>
              <a:buClr>
                <a:srgbClr val="333F70"/>
              </a:buClr>
              <a:buSzPts val="1200"/>
              <a:buFont typeface="Unbounded"/>
              <a:buNone/>
            </a:pPr>
            <a:r>
              <a:rPr b="1" lang="en" sz="1200">
                <a:solidFill>
                  <a:srgbClr val="333F70"/>
                </a:solidFill>
                <a:latin typeface="Unbounded"/>
                <a:ea typeface="Unbounded"/>
                <a:cs typeface="Unbounded"/>
                <a:sym typeface="Unbounded"/>
              </a:rPr>
              <a:t>Boost Bind</a:t>
            </a:r>
            <a:endParaRPr sz="1200">
              <a:solidFill>
                <a:schemeClr val="dk1"/>
              </a:solidFill>
              <a:latin typeface="Calibri"/>
              <a:ea typeface="Calibri"/>
              <a:cs typeface="Calibri"/>
              <a:sym typeface="Calibri"/>
            </a:endParaRPr>
          </a:p>
        </p:txBody>
      </p:sp>
      <p:sp>
        <p:nvSpPr>
          <p:cNvPr id="857" name="Google Shape;857;p122"/>
          <p:cNvSpPr/>
          <p:nvPr/>
        </p:nvSpPr>
        <p:spPr>
          <a:xfrm>
            <a:off x="1795091" y="3761110"/>
            <a:ext cx="2124745" cy="976684"/>
          </a:xfrm>
          <a:prstGeom prst="rect">
            <a:avLst/>
          </a:prstGeom>
          <a:noFill/>
          <a:ln>
            <a:noFill/>
          </a:ln>
        </p:spPr>
        <p:txBody>
          <a:bodyPr anchorCtr="0" anchor="t" bIns="0" lIns="0" spcFirstLastPara="1" rIns="0" wrap="square" tIns="0">
            <a:noAutofit/>
          </a:bodyPr>
          <a:lstStyle/>
          <a:p>
            <a:pPr indent="0" lvl="0" marL="0" marR="0" rtl="0" algn="ctr">
              <a:lnSpc>
                <a:spcPct val="163333"/>
              </a:lnSpc>
              <a:spcBef>
                <a:spcPts val="0"/>
              </a:spcBef>
              <a:spcAft>
                <a:spcPts val="0"/>
              </a:spcAft>
              <a:buClr>
                <a:srgbClr val="333F70"/>
              </a:buClr>
              <a:buSzPts val="900"/>
              <a:buFont typeface="Open Sans"/>
              <a:buNone/>
            </a:pPr>
            <a:r>
              <a:rPr lang="en" sz="900">
                <a:solidFill>
                  <a:srgbClr val="333F70"/>
                </a:solidFill>
                <a:latin typeface="Open Sans"/>
                <a:ea typeface="Open Sans"/>
                <a:cs typeface="Open Sans"/>
                <a:sym typeface="Open Sans"/>
              </a:rPr>
              <a:t>Boost Bind allows you to create new callable objects by binding arguments to functions or function objects, facilitating flexible function composition.</a:t>
            </a:r>
            <a:endParaRPr sz="900">
              <a:solidFill>
                <a:schemeClr val="dk1"/>
              </a:solidFill>
              <a:latin typeface="Calibri"/>
              <a:ea typeface="Calibri"/>
              <a:cs typeface="Calibri"/>
              <a:sym typeface="Calibri"/>
            </a:endParaRPr>
          </a:p>
        </p:txBody>
      </p:sp>
      <p:sp>
        <p:nvSpPr>
          <p:cNvPr id="858" name="Google Shape;858;p122"/>
          <p:cNvSpPr/>
          <p:nvPr/>
        </p:nvSpPr>
        <p:spPr>
          <a:xfrm>
            <a:off x="4095824" y="2519995"/>
            <a:ext cx="14288" cy="427434"/>
          </a:xfrm>
          <a:prstGeom prst="roundRect">
            <a:avLst>
              <a:gd fmla="val 359058" name="adj"/>
            </a:avLst>
          </a:prstGeom>
          <a:solidFill>
            <a:srgbClr val="BCDBD4"/>
          </a:solidFill>
          <a:ln>
            <a:noFill/>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59" name="Google Shape;859;p122"/>
          <p:cNvSpPr/>
          <p:nvPr/>
        </p:nvSpPr>
        <p:spPr>
          <a:xfrm>
            <a:off x="3965600" y="2809987"/>
            <a:ext cx="274811" cy="274811"/>
          </a:xfrm>
          <a:prstGeom prst="roundRect">
            <a:avLst>
              <a:gd fmla="val 18668" name="adj"/>
            </a:avLst>
          </a:prstGeom>
          <a:solidFill>
            <a:srgbClr val="D6F5EE"/>
          </a:solidFill>
          <a:ln cap="flat" cmpd="sng" w="9525">
            <a:solidFill>
              <a:srgbClr val="BCDBD4"/>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60" name="Google Shape;860;p122"/>
          <p:cNvSpPr/>
          <p:nvPr/>
        </p:nvSpPr>
        <p:spPr>
          <a:xfrm>
            <a:off x="4026098" y="2855751"/>
            <a:ext cx="153739" cy="18320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33F70"/>
              </a:buClr>
              <a:buSzPts val="1400"/>
              <a:buFont typeface="Unbounded"/>
              <a:buNone/>
            </a:pPr>
            <a:r>
              <a:rPr b="1" lang="en" sz="1400">
                <a:solidFill>
                  <a:srgbClr val="333F70"/>
                </a:solidFill>
                <a:latin typeface="Unbounded"/>
                <a:ea typeface="Unbounded"/>
                <a:cs typeface="Unbounded"/>
                <a:sym typeface="Unbounded"/>
              </a:rPr>
              <a:t>3</a:t>
            </a:r>
            <a:endParaRPr sz="1400">
              <a:solidFill>
                <a:schemeClr val="dk1"/>
              </a:solidFill>
              <a:latin typeface="Calibri"/>
              <a:ea typeface="Calibri"/>
              <a:cs typeface="Calibri"/>
              <a:sym typeface="Calibri"/>
            </a:endParaRPr>
          </a:p>
        </p:txBody>
      </p:sp>
      <p:sp>
        <p:nvSpPr>
          <p:cNvPr id="861" name="Google Shape;861;p122"/>
          <p:cNvSpPr/>
          <p:nvPr/>
        </p:nvSpPr>
        <p:spPr>
          <a:xfrm>
            <a:off x="3339629" y="1352327"/>
            <a:ext cx="1526753" cy="190872"/>
          </a:xfrm>
          <a:prstGeom prst="rect">
            <a:avLst/>
          </a:prstGeom>
          <a:noFill/>
          <a:ln>
            <a:noFill/>
          </a:ln>
        </p:spPr>
        <p:txBody>
          <a:bodyPr anchorCtr="0" anchor="t" bIns="0" lIns="0" spcFirstLastPara="1" rIns="0" wrap="square" tIns="0">
            <a:noAutofit/>
          </a:bodyPr>
          <a:lstStyle/>
          <a:p>
            <a:pPr indent="0" lvl="0" marL="0" marR="0" rtl="0" algn="ctr">
              <a:lnSpc>
                <a:spcPct val="126315"/>
              </a:lnSpc>
              <a:spcBef>
                <a:spcPts val="0"/>
              </a:spcBef>
              <a:spcAft>
                <a:spcPts val="0"/>
              </a:spcAft>
              <a:buClr>
                <a:srgbClr val="333F70"/>
              </a:buClr>
              <a:buSzPts val="1200"/>
              <a:buFont typeface="Unbounded"/>
              <a:buNone/>
            </a:pPr>
            <a:r>
              <a:rPr b="1" lang="en" sz="1200">
                <a:solidFill>
                  <a:srgbClr val="333F70"/>
                </a:solidFill>
                <a:latin typeface="Unbounded"/>
                <a:ea typeface="Unbounded"/>
                <a:cs typeface="Unbounded"/>
                <a:sym typeface="Unbounded"/>
              </a:rPr>
              <a:t>Boost Factory</a:t>
            </a:r>
            <a:endParaRPr sz="1200">
              <a:solidFill>
                <a:schemeClr val="dk1"/>
              </a:solidFill>
              <a:latin typeface="Calibri"/>
              <a:ea typeface="Calibri"/>
              <a:cs typeface="Calibri"/>
              <a:sym typeface="Calibri"/>
            </a:endParaRPr>
          </a:p>
        </p:txBody>
      </p:sp>
      <p:sp>
        <p:nvSpPr>
          <p:cNvPr id="862" name="Google Shape;862;p122"/>
          <p:cNvSpPr/>
          <p:nvPr/>
        </p:nvSpPr>
        <p:spPr>
          <a:xfrm>
            <a:off x="3040633" y="1616422"/>
            <a:ext cx="2124819" cy="781347"/>
          </a:xfrm>
          <a:prstGeom prst="rect">
            <a:avLst/>
          </a:prstGeom>
          <a:noFill/>
          <a:ln>
            <a:noFill/>
          </a:ln>
        </p:spPr>
        <p:txBody>
          <a:bodyPr anchorCtr="0" anchor="t" bIns="0" lIns="0" spcFirstLastPara="1" rIns="0" wrap="square" tIns="0">
            <a:noAutofit/>
          </a:bodyPr>
          <a:lstStyle/>
          <a:p>
            <a:pPr indent="0" lvl="0" marL="0" marR="0" rtl="0" algn="ctr">
              <a:lnSpc>
                <a:spcPct val="163333"/>
              </a:lnSpc>
              <a:spcBef>
                <a:spcPts val="0"/>
              </a:spcBef>
              <a:spcAft>
                <a:spcPts val="0"/>
              </a:spcAft>
              <a:buClr>
                <a:srgbClr val="333F70"/>
              </a:buClr>
              <a:buSzPts val="900"/>
              <a:buFont typeface="Open Sans"/>
              <a:buNone/>
            </a:pPr>
            <a:r>
              <a:rPr lang="en" sz="900">
                <a:solidFill>
                  <a:srgbClr val="333F70"/>
                </a:solidFill>
                <a:latin typeface="Open Sans"/>
                <a:ea typeface="Open Sans"/>
                <a:cs typeface="Open Sans"/>
                <a:sym typeface="Open Sans"/>
              </a:rPr>
              <a:t>Boost Factory provides a mechanism for dynamically creating objects based on their type, enabling flexible and extensible object creation.</a:t>
            </a:r>
            <a:endParaRPr sz="900">
              <a:solidFill>
                <a:schemeClr val="dk1"/>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pic>
        <p:nvPicPr>
          <p:cNvPr descr="preencoded.png" id="868" name="Google Shape;868;p123"/>
          <p:cNvPicPr preferRelativeResize="0"/>
          <p:nvPr/>
        </p:nvPicPr>
        <p:blipFill rotWithShape="1">
          <a:blip r:embed="rId3">
            <a:alphaModFix/>
          </a:blip>
          <a:srcRect b="0" l="0" r="0" t="0"/>
          <a:stretch/>
        </p:blipFill>
        <p:spPr>
          <a:xfrm>
            <a:off x="5715000" y="0"/>
            <a:ext cx="3429000" cy="5143500"/>
          </a:xfrm>
          <a:prstGeom prst="rect">
            <a:avLst/>
          </a:prstGeom>
          <a:noFill/>
          <a:ln>
            <a:noFill/>
          </a:ln>
        </p:spPr>
      </p:pic>
      <p:pic>
        <p:nvPicPr>
          <p:cNvPr descr="preencoded.png" id="869" name="Google Shape;869;p123"/>
          <p:cNvPicPr preferRelativeResize="0"/>
          <p:nvPr/>
        </p:nvPicPr>
        <p:blipFill rotWithShape="1">
          <a:blip r:embed="rId4">
            <a:alphaModFix/>
          </a:blip>
          <a:srcRect b="0" l="0" r="0" t="0"/>
          <a:stretch/>
        </p:blipFill>
        <p:spPr>
          <a:xfrm>
            <a:off x="5868591" y="1066874"/>
            <a:ext cx="3127242" cy="2993434"/>
          </a:xfrm>
          <a:prstGeom prst="rect">
            <a:avLst/>
          </a:prstGeom>
          <a:noFill/>
          <a:ln>
            <a:noFill/>
          </a:ln>
        </p:spPr>
      </p:pic>
      <p:sp>
        <p:nvSpPr>
          <p:cNvPr id="870" name="Google Shape;870;p123"/>
          <p:cNvSpPr/>
          <p:nvPr/>
        </p:nvSpPr>
        <p:spPr>
          <a:xfrm>
            <a:off x="430188" y="415156"/>
            <a:ext cx="3073003" cy="384126"/>
          </a:xfrm>
          <a:prstGeom prst="rect">
            <a:avLst/>
          </a:prstGeom>
          <a:noFill/>
          <a:ln>
            <a:noFill/>
          </a:ln>
        </p:spPr>
        <p:txBody>
          <a:bodyPr anchorCtr="0" anchor="t" bIns="0" lIns="0" spcFirstLastPara="1" rIns="0" wrap="square" tIns="0">
            <a:noAutofit/>
          </a:bodyPr>
          <a:lstStyle/>
          <a:p>
            <a:pPr indent="0" lvl="0" marL="0" marR="0" rtl="0" algn="l">
              <a:lnSpc>
                <a:spcPct val="124675"/>
              </a:lnSpc>
              <a:spcBef>
                <a:spcPts val="0"/>
              </a:spcBef>
              <a:spcAft>
                <a:spcPts val="0"/>
              </a:spcAft>
              <a:buClr>
                <a:srgbClr val="333F70"/>
              </a:buClr>
              <a:buSzPts val="2400"/>
              <a:buFont typeface="Unbounded"/>
              <a:buNone/>
            </a:pPr>
            <a:r>
              <a:rPr b="1" lang="en" sz="2400">
                <a:solidFill>
                  <a:srgbClr val="333F70"/>
                </a:solidFill>
                <a:latin typeface="Unbounded"/>
                <a:ea typeface="Unbounded"/>
                <a:cs typeface="Unbounded"/>
                <a:sym typeface="Unbounded"/>
              </a:rPr>
              <a:t>Boost JSON</a:t>
            </a:r>
            <a:endParaRPr sz="2400">
              <a:solidFill>
                <a:schemeClr val="dk1"/>
              </a:solidFill>
              <a:latin typeface="Calibri"/>
              <a:ea typeface="Calibri"/>
              <a:cs typeface="Calibri"/>
              <a:sym typeface="Calibri"/>
            </a:endParaRPr>
          </a:p>
        </p:txBody>
      </p:sp>
      <p:sp>
        <p:nvSpPr>
          <p:cNvPr id="871" name="Google Shape;871;p123"/>
          <p:cNvSpPr/>
          <p:nvPr/>
        </p:nvSpPr>
        <p:spPr>
          <a:xfrm>
            <a:off x="430188" y="983605"/>
            <a:ext cx="4854624" cy="3744739"/>
          </a:xfrm>
          <a:prstGeom prst="roundRect">
            <a:avLst>
              <a:gd fmla="val 1379" name="adj"/>
            </a:avLst>
          </a:prstGeom>
          <a:noFill/>
          <a:ln cap="flat" cmpd="sng" w="9525">
            <a:solidFill>
              <a:srgbClr val="000000">
                <a:alpha val="7843"/>
              </a:srgbClr>
            </a:solidFill>
            <a:prstDash val="solid"/>
            <a:round/>
            <a:headEnd len="sm" w="sm" type="none"/>
            <a:tailEnd len="sm" w="sm" type="none"/>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72" name="Google Shape;872;p123"/>
          <p:cNvSpPr/>
          <p:nvPr/>
        </p:nvSpPr>
        <p:spPr>
          <a:xfrm>
            <a:off x="434950" y="988368"/>
            <a:ext cx="4845099" cy="353690"/>
          </a:xfrm>
          <a:prstGeom prst="rect">
            <a:avLst/>
          </a:prstGeom>
          <a:solidFill>
            <a:srgbClr val="FFFFFF">
              <a:alpha val="3921"/>
            </a:srgbClr>
          </a:solidFill>
          <a:ln>
            <a:noFill/>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73" name="Google Shape;873;p123"/>
          <p:cNvSpPr/>
          <p:nvPr/>
        </p:nvSpPr>
        <p:spPr>
          <a:xfrm>
            <a:off x="557808" y="1066874"/>
            <a:ext cx="2174453" cy="196676"/>
          </a:xfrm>
          <a:prstGeom prst="rect">
            <a:avLst/>
          </a:prstGeom>
          <a:noFill/>
          <a:ln>
            <a:noFill/>
          </a:ln>
        </p:spPr>
        <p:txBody>
          <a:bodyPr anchorCtr="0" anchor="t" bIns="0" lIns="0" spcFirstLastPara="1" rIns="0" wrap="square" tIns="0">
            <a:noAutofit/>
          </a:bodyPr>
          <a:lstStyle/>
          <a:p>
            <a:pPr indent="0" lvl="0" marL="0" marR="0" rtl="0" algn="l">
              <a:lnSpc>
                <a:spcPct val="163333"/>
              </a:lnSpc>
              <a:spcBef>
                <a:spcPts val="0"/>
              </a:spcBef>
              <a:spcAft>
                <a:spcPts val="0"/>
              </a:spcAft>
              <a:buClr>
                <a:srgbClr val="333F70"/>
              </a:buClr>
              <a:buSzPts val="900"/>
              <a:buFont typeface="Open Sans"/>
              <a:buNone/>
            </a:pPr>
            <a:r>
              <a:rPr lang="en" sz="900">
                <a:solidFill>
                  <a:srgbClr val="333F70"/>
                </a:solidFill>
                <a:latin typeface="Open Sans"/>
                <a:ea typeface="Open Sans"/>
                <a:cs typeface="Open Sans"/>
                <a:sym typeface="Open Sans"/>
              </a:rPr>
              <a:t>Feature</a:t>
            </a:r>
            <a:endParaRPr sz="900">
              <a:solidFill>
                <a:schemeClr val="dk1"/>
              </a:solidFill>
              <a:latin typeface="Calibri"/>
              <a:ea typeface="Calibri"/>
              <a:cs typeface="Calibri"/>
              <a:sym typeface="Calibri"/>
            </a:endParaRPr>
          </a:p>
        </p:txBody>
      </p:sp>
      <p:sp>
        <p:nvSpPr>
          <p:cNvPr id="874" name="Google Shape;874;p123"/>
          <p:cNvSpPr/>
          <p:nvPr/>
        </p:nvSpPr>
        <p:spPr>
          <a:xfrm>
            <a:off x="2982739" y="1066874"/>
            <a:ext cx="2174453" cy="196676"/>
          </a:xfrm>
          <a:prstGeom prst="rect">
            <a:avLst/>
          </a:prstGeom>
          <a:noFill/>
          <a:ln>
            <a:noFill/>
          </a:ln>
        </p:spPr>
        <p:txBody>
          <a:bodyPr anchorCtr="0" anchor="t" bIns="0" lIns="0" spcFirstLastPara="1" rIns="0" wrap="square" tIns="0">
            <a:noAutofit/>
          </a:bodyPr>
          <a:lstStyle/>
          <a:p>
            <a:pPr indent="0" lvl="0" marL="0" marR="0" rtl="0" algn="l">
              <a:lnSpc>
                <a:spcPct val="163333"/>
              </a:lnSpc>
              <a:spcBef>
                <a:spcPts val="0"/>
              </a:spcBef>
              <a:spcAft>
                <a:spcPts val="0"/>
              </a:spcAft>
              <a:buClr>
                <a:srgbClr val="333F70"/>
              </a:buClr>
              <a:buSzPts val="900"/>
              <a:buFont typeface="Open Sans"/>
              <a:buNone/>
            </a:pPr>
            <a:r>
              <a:rPr lang="en" sz="900">
                <a:solidFill>
                  <a:srgbClr val="333F70"/>
                </a:solidFill>
                <a:latin typeface="Open Sans"/>
                <a:ea typeface="Open Sans"/>
                <a:cs typeface="Open Sans"/>
                <a:sym typeface="Open Sans"/>
              </a:rPr>
              <a:t>Description</a:t>
            </a:r>
            <a:endParaRPr sz="900">
              <a:solidFill>
                <a:schemeClr val="dk1"/>
              </a:solidFill>
              <a:latin typeface="Calibri"/>
              <a:ea typeface="Calibri"/>
              <a:cs typeface="Calibri"/>
              <a:sym typeface="Calibri"/>
            </a:endParaRPr>
          </a:p>
        </p:txBody>
      </p:sp>
      <p:sp>
        <p:nvSpPr>
          <p:cNvPr id="875" name="Google Shape;875;p123"/>
          <p:cNvSpPr/>
          <p:nvPr/>
        </p:nvSpPr>
        <p:spPr>
          <a:xfrm>
            <a:off x="434950" y="1342058"/>
            <a:ext cx="4845099" cy="943719"/>
          </a:xfrm>
          <a:prstGeom prst="rect">
            <a:avLst/>
          </a:prstGeom>
          <a:solidFill>
            <a:srgbClr val="000000">
              <a:alpha val="3921"/>
            </a:srgbClr>
          </a:solidFill>
          <a:ln>
            <a:noFill/>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76" name="Google Shape;876;p123"/>
          <p:cNvSpPr/>
          <p:nvPr/>
        </p:nvSpPr>
        <p:spPr>
          <a:xfrm>
            <a:off x="557808" y="1420564"/>
            <a:ext cx="2174453" cy="196676"/>
          </a:xfrm>
          <a:prstGeom prst="rect">
            <a:avLst/>
          </a:prstGeom>
          <a:noFill/>
          <a:ln>
            <a:noFill/>
          </a:ln>
        </p:spPr>
        <p:txBody>
          <a:bodyPr anchorCtr="0" anchor="t" bIns="0" lIns="0" spcFirstLastPara="1" rIns="0" wrap="square" tIns="0">
            <a:noAutofit/>
          </a:bodyPr>
          <a:lstStyle/>
          <a:p>
            <a:pPr indent="0" lvl="0" marL="0" marR="0" rtl="0" algn="l">
              <a:lnSpc>
                <a:spcPct val="163333"/>
              </a:lnSpc>
              <a:spcBef>
                <a:spcPts val="0"/>
              </a:spcBef>
              <a:spcAft>
                <a:spcPts val="0"/>
              </a:spcAft>
              <a:buClr>
                <a:srgbClr val="333F70"/>
              </a:buClr>
              <a:buSzPts val="900"/>
              <a:buFont typeface="Open Sans"/>
              <a:buNone/>
            </a:pPr>
            <a:r>
              <a:rPr lang="en" sz="900">
                <a:solidFill>
                  <a:srgbClr val="333F70"/>
                </a:solidFill>
                <a:latin typeface="Open Sans"/>
                <a:ea typeface="Open Sans"/>
                <a:cs typeface="Open Sans"/>
                <a:sym typeface="Open Sans"/>
              </a:rPr>
              <a:t>JSON Parsing</a:t>
            </a:r>
            <a:endParaRPr sz="900">
              <a:solidFill>
                <a:schemeClr val="dk1"/>
              </a:solidFill>
              <a:latin typeface="Calibri"/>
              <a:ea typeface="Calibri"/>
              <a:cs typeface="Calibri"/>
              <a:sym typeface="Calibri"/>
            </a:endParaRPr>
          </a:p>
        </p:txBody>
      </p:sp>
      <p:sp>
        <p:nvSpPr>
          <p:cNvPr id="877" name="Google Shape;877;p123"/>
          <p:cNvSpPr/>
          <p:nvPr/>
        </p:nvSpPr>
        <p:spPr>
          <a:xfrm>
            <a:off x="2982739" y="1420564"/>
            <a:ext cx="2174453" cy="786706"/>
          </a:xfrm>
          <a:prstGeom prst="rect">
            <a:avLst/>
          </a:prstGeom>
          <a:noFill/>
          <a:ln>
            <a:noFill/>
          </a:ln>
        </p:spPr>
        <p:txBody>
          <a:bodyPr anchorCtr="0" anchor="t" bIns="0" lIns="0" spcFirstLastPara="1" rIns="0" wrap="square" tIns="0">
            <a:noAutofit/>
          </a:bodyPr>
          <a:lstStyle/>
          <a:p>
            <a:pPr indent="0" lvl="0" marL="0" marR="0" rtl="0" algn="l">
              <a:lnSpc>
                <a:spcPct val="163333"/>
              </a:lnSpc>
              <a:spcBef>
                <a:spcPts val="0"/>
              </a:spcBef>
              <a:spcAft>
                <a:spcPts val="0"/>
              </a:spcAft>
              <a:buClr>
                <a:srgbClr val="333F70"/>
              </a:buClr>
              <a:buSzPts val="900"/>
              <a:buFont typeface="Open Sans"/>
              <a:buNone/>
            </a:pPr>
            <a:r>
              <a:rPr lang="en" sz="900">
                <a:solidFill>
                  <a:srgbClr val="333F70"/>
                </a:solidFill>
                <a:latin typeface="Open Sans"/>
                <a:ea typeface="Open Sans"/>
                <a:cs typeface="Open Sans"/>
                <a:sym typeface="Open Sans"/>
              </a:rPr>
              <a:t>Boost JSON provides robust and efficient parsers for JSON data, enabling you to read and process JSON documents.</a:t>
            </a:r>
            <a:endParaRPr sz="900">
              <a:solidFill>
                <a:schemeClr val="dk1"/>
              </a:solidFill>
              <a:latin typeface="Calibri"/>
              <a:ea typeface="Calibri"/>
              <a:cs typeface="Calibri"/>
              <a:sym typeface="Calibri"/>
            </a:endParaRPr>
          </a:p>
        </p:txBody>
      </p:sp>
      <p:sp>
        <p:nvSpPr>
          <p:cNvPr id="878" name="Google Shape;878;p123"/>
          <p:cNvSpPr/>
          <p:nvPr/>
        </p:nvSpPr>
        <p:spPr>
          <a:xfrm>
            <a:off x="434950" y="2285777"/>
            <a:ext cx="4845099" cy="747042"/>
          </a:xfrm>
          <a:prstGeom prst="rect">
            <a:avLst/>
          </a:prstGeom>
          <a:solidFill>
            <a:srgbClr val="FFFFFF">
              <a:alpha val="3921"/>
            </a:srgbClr>
          </a:solidFill>
          <a:ln>
            <a:noFill/>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79" name="Google Shape;879;p123"/>
          <p:cNvSpPr/>
          <p:nvPr/>
        </p:nvSpPr>
        <p:spPr>
          <a:xfrm>
            <a:off x="557808" y="2364284"/>
            <a:ext cx="2174453" cy="196676"/>
          </a:xfrm>
          <a:prstGeom prst="rect">
            <a:avLst/>
          </a:prstGeom>
          <a:noFill/>
          <a:ln>
            <a:noFill/>
          </a:ln>
        </p:spPr>
        <p:txBody>
          <a:bodyPr anchorCtr="0" anchor="t" bIns="0" lIns="0" spcFirstLastPara="1" rIns="0" wrap="square" tIns="0">
            <a:noAutofit/>
          </a:bodyPr>
          <a:lstStyle/>
          <a:p>
            <a:pPr indent="0" lvl="0" marL="0" marR="0" rtl="0" algn="l">
              <a:lnSpc>
                <a:spcPct val="163333"/>
              </a:lnSpc>
              <a:spcBef>
                <a:spcPts val="0"/>
              </a:spcBef>
              <a:spcAft>
                <a:spcPts val="0"/>
              </a:spcAft>
              <a:buClr>
                <a:srgbClr val="333F70"/>
              </a:buClr>
              <a:buSzPts val="900"/>
              <a:buFont typeface="Open Sans"/>
              <a:buNone/>
            </a:pPr>
            <a:r>
              <a:rPr lang="en" sz="900">
                <a:solidFill>
                  <a:srgbClr val="333F70"/>
                </a:solidFill>
                <a:latin typeface="Open Sans"/>
                <a:ea typeface="Open Sans"/>
                <a:cs typeface="Open Sans"/>
                <a:sym typeface="Open Sans"/>
              </a:rPr>
              <a:t>JSON Serialization</a:t>
            </a:r>
            <a:endParaRPr sz="900">
              <a:solidFill>
                <a:schemeClr val="dk1"/>
              </a:solidFill>
              <a:latin typeface="Calibri"/>
              <a:ea typeface="Calibri"/>
              <a:cs typeface="Calibri"/>
              <a:sym typeface="Calibri"/>
            </a:endParaRPr>
          </a:p>
        </p:txBody>
      </p:sp>
      <p:sp>
        <p:nvSpPr>
          <p:cNvPr id="880" name="Google Shape;880;p123"/>
          <p:cNvSpPr/>
          <p:nvPr/>
        </p:nvSpPr>
        <p:spPr>
          <a:xfrm>
            <a:off x="2982739" y="2364284"/>
            <a:ext cx="2174453" cy="590029"/>
          </a:xfrm>
          <a:prstGeom prst="rect">
            <a:avLst/>
          </a:prstGeom>
          <a:noFill/>
          <a:ln>
            <a:noFill/>
          </a:ln>
        </p:spPr>
        <p:txBody>
          <a:bodyPr anchorCtr="0" anchor="t" bIns="0" lIns="0" spcFirstLastPara="1" rIns="0" wrap="square" tIns="0">
            <a:noAutofit/>
          </a:bodyPr>
          <a:lstStyle/>
          <a:p>
            <a:pPr indent="0" lvl="0" marL="0" marR="0" rtl="0" algn="l">
              <a:lnSpc>
                <a:spcPct val="163333"/>
              </a:lnSpc>
              <a:spcBef>
                <a:spcPts val="0"/>
              </a:spcBef>
              <a:spcAft>
                <a:spcPts val="0"/>
              </a:spcAft>
              <a:buClr>
                <a:srgbClr val="333F70"/>
              </a:buClr>
              <a:buSzPts val="900"/>
              <a:buFont typeface="Open Sans"/>
              <a:buNone/>
            </a:pPr>
            <a:r>
              <a:rPr lang="en" sz="900">
                <a:solidFill>
                  <a:srgbClr val="333F70"/>
                </a:solidFill>
                <a:latin typeface="Open Sans"/>
                <a:ea typeface="Open Sans"/>
                <a:cs typeface="Open Sans"/>
                <a:sym typeface="Open Sans"/>
              </a:rPr>
              <a:t>It offers facilities for serializing C++ objects to JSON format, allowing for data exchange and storage.</a:t>
            </a:r>
            <a:endParaRPr sz="900">
              <a:solidFill>
                <a:schemeClr val="dk1"/>
              </a:solidFill>
              <a:latin typeface="Calibri"/>
              <a:ea typeface="Calibri"/>
              <a:cs typeface="Calibri"/>
              <a:sym typeface="Calibri"/>
            </a:endParaRPr>
          </a:p>
        </p:txBody>
      </p:sp>
      <p:sp>
        <p:nvSpPr>
          <p:cNvPr id="881" name="Google Shape;881;p123"/>
          <p:cNvSpPr/>
          <p:nvPr/>
        </p:nvSpPr>
        <p:spPr>
          <a:xfrm>
            <a:off x="434950" y="3032819"/>
            <a:ext cx="4845099" cy="943719"/>
          </a:xfrm>
          <a:prstGeom prst="rect">
            <a:avLst/>
          </a:prstGeom>
          <a:solidFill>
            <a:srgbClr val="000000">
              <a:alpha val="3921"/>
            </a:srgbClr>
          </a:solidFill>
          <a:ln>
            <a:noFill/>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82" name="Google Shape;882;p123"/>
          <p:cNvSpPr/>
          <p:nvPr/>
        </p:nvSpPr>
        <p:spPr>
          <a:xfrm>
            <a:off x="557808" y="3111326"/>
            <a:ext cx="2174453" cy="196676"/>
          </a:xfrm>
          <a:prstGeom prst="rect">
            <a:avLst/>
          </a:prstGeom>
          <a:noFill/>
          <a:ln>
            <a:noFill/>
          </a:ln>
        </p:spPr>
        <p:txBody>
          <a:bodyPr anchorCtr="0" anchor="t" bIns="0" lIns="0" spcFirstLastPara="1" rIns="0" wrap="square" tIns="0">
            <a:noAutofit/>
          </a:bodyPr>
          <a:lstStyle/>
          <a:p>
            <a:pPr indent="0" lvl="0" marL="0" marR="0" rtl="0" algn="l">
              <a:lnSpc>
                <a:spcPct val="163333"/>
              </a:lnSpc>
              <a:spcBef>
                <a:spcPts val="0"/>
              </a:spcBef>
              <a:spcAft>
                <a:spcPts val="0"/>
              </a:spcAft>
              <a:buClr>
                <a:srgbClr val="333F70"/>
              </a:buClr>
              <a:buSzPts val="900"/>
              <a:buFont typeface="Open Sans"/>
              <a:buNone/>
            </a:pPr>
            <a:r>
              <a:rPr lang="en" sz="900">
                <a:solidFill>
                  <a:srgbClr val="333F70"/>
                </a:solidFill>
                <a:latin typeface="Open Sans"/>
                <a:ea typeface="Open Sans"/>
                <a:cs typeface="Open Sans"/>
                <a:sym typeface="Open Sans"/>
              </a:rPr>
              <a:t>Type Safety</a:t>
            </a:r>
            <a:endParaRPr sz="900">
              <a:solidFill>
                <a:schemeClr val="dk1"/>
              </a:solidFill>
              <a:latin typeface="Calibri"/>
              <a:ea typeface="Calibri"/>
              <a:cs typeface="Calibri"/>
              <a:sym typeface="Calibri"/>
            </a:endParaRPr>
          </a:p>
        </p:txBody>
      </p:sp>
      <p:sp>
        <p:nvSpPr>
          <p:cNvPr id="883" name="Google Shape;883;p123"/>
          <p:cNvSpPr/>
          <p:nvPr/>
        </p:nvSpPr>
        <p:spPr>
          <a:xfrm>
            <a:off x="2982739" y="3111326"/>
            <a:ext cx="2174453" cy="786706"/>
          </a:xfrm>
          <a:prstGeom prst="rect">
            <a:avLst/>
          </a:prstGeom>
          <a:noFill/>
          <a:ln>
            <a:noFill/>
          </a:ln>
        </p:spPr>
        <p:txBody>
          <a:bodyPr anchorCtr="0" anchor="t" bIns="0" lIns="0" spcFirstLastPara="1" rIns="0" wrap="square" tIns="0">
            <a:noAutofit/>
          </a:bodyPr>
          <a:lstStyle/>
          <a:p>
            <a:pPr indent="0" lvl="0" marL="0" marR="0" rtl="0" algn="l">
              <a:lnSpc>
                <a:spcPct val="163333"/>
              </a:lnSpc>
              <a:spcBef>
                <a:spcPts val="0"/>
              </a:spcBef>
              <a:spcAft>
                <a:spcPts val="0"/>
              </a:spcAft>
              <a:buClr>
                <a:srgbClr val="333F70"/>
              </a:buClr>
              <a:buSzPts val="900"/>
              <a:buFont typeface="Open Sans"/>
              <a:buNone/>
            </a:pPr>
            <a:r>
              <a:rPr lang="en" sz="900">
                <a:solidFill>
                  <a:srgbClr val="333F70"/>
                </a:solidFill>
                <a:latin typeface="Open Sans"/>
                <a:ea typeface="Open Sans"/>
                <a:cs typeface="Open Sans"/>
                <a:sym typeface="Open Sans"/>
              </a:rPr>
              <a:t>Boost JSON ensures type safety by validating data against the specified JSON schema, preventing errors and inconsistencies.</a:t>
            </a:r>
            <a:endParaRPr sz="900">
              <a:solidFill>
                <a:schemeClr val="dk1"/>
              </a:solidFill>
              <a:latin typeface="Calibri"/>
              <a:ea typeface="Calibri"/>
              <a:cs typeface="Calibri"/>
              <a:sym typeface="Calibri"/>
            </a:endParaRPr>
          </a:p>
        </p:txBody>
      </p:sp>
      <p:sp>
        <p:nvSpPr>
          <p:cNvPr id="884" name="Google Shape;884;p123"/>
          <p:cNvSpPr/>
          <p:nvPr/>
        </p:nvSpPr>
        <p:spPr>
          <a:xfrm>
            <a:off x="434950" y="3976539"/>
            <a:ext cx="4845099" cy="747043"/>
          </a:xfrm>
          <a:prstGeom prst="rect">
            <a:avLst/>
          </a:prstGeom>
          <a:solidFill>
            <a:srgbClr val="FFFFFF">
              <a:alpha val="3921"/>
            </a:srgbClr>
          </a:solidFill>
          <a:ln>
            <a:noFill/>
          </a:ln>
        </p:spPr>
        <p:txBody>
          <a:bodyPr anchorCtr="0" anchor="t" bIns="28575" lIns="57150" spcFirstLastPara="1" rIns="57150" wrap="square" tIns="285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885" name="Google Shape;885;p123"/>
          <p:cNvSpPr/>
          <p:nvPr/>
        </p:nvSpPr>
        <p:spPr>
          <a:xfrm>
            <a:off x="557808" y="4055046"/>
            <a:ext cx="2174453" cy="196676"/>
          </a:xfrm>
          <a:prstGeom prst="rect">
            <a:avLst/>
          </a:prstGeom>
          <a:noFill/>
          <a:ln>
            <a:noFill/>
          </a:ln>
        </p:spPr>
        <p:txBody>
          <a:bodyPr anchorCtr="0" anchor="t" bIns="0" lIns="0" spcFirstLastPara="1" rIns="0" wrap="square" tIns="0">
            <a:noAutofit/>
          </a:bodyPr>
          <a:lstStyle/>
          <a:p>
            <a:pPr indent="0" lvl="0" marL="0" marR="0" rtl="0" algn="l">
              <a:lnSpc>
                <a:spcPct val="163333"/>
              </a:lnSpc>
              <a:spcBef>
                <a:spcPts val="0"/>
              </a:spcBef>
              <a:spcAft>
                <a:spcPts val="0"/>
              </a:spcAft>
              <a:buClr>
                <a:srgbClr val="333F70"/>
              </a:buClr>
              <a:buSzPts val="900"/>
              <a:buFont typeface="Open Sans"/>
              <a:buNone/>
            </a:pPr>
            <a:r>
              <a:rPr lang="en" sz="900">
                <a:solidFill>
                  <a:srgbClr val="333F70"/>
                </a:solidFill>
                <a:latin typeface="Open Sans"/>
                <a:ea typeface="Open Sans"/>
                <a:cs typeface="Open Sans"/>
                <a:sym typeface="Open Sans"/>
              </a:rPr>
              <a:t>Extensibility</a:t>
            </a:r>
            <a:endParaRPr sz="900">
              <a:solidFill>
                <a:schemeClr val="dk1"/>
              </a:solidFill>
              <a:latin typeface="Calibri"/>
              <a:ea typeface="Calibri"/>
              <a:cs typeface="Calibri"/>
              <a:sym typeface="Calibri"/>
            </a:endParaRPr>
          </a:p>
        </p:txBody>
      </p:sp>
      <p:sp>
        <p:nvSpPr>
          <p:cNvPr id="886" name="Google Shape;886;p123"/>
          <p:cNvSpPr/>
          <p:nvPr/>
        </p:nvSpPr>
        <p:spPr>
          <a:xfrm>
            <a:off x="2982739" y="4055046"/>
            <a:ext cx="2174453" cy="590029"/>
          </a:xfrm>
          <a:prstGeom prst="rect">
            <a:avLst/>
          </a:prstGeom>
          <a:noFill/>
          <a:ln>
            <a:noFill/>
          </a:ln>
        </p:spPr>
        <p:txBody>
          <a:bodyPr anchorCtr="0" anchor="t" bIns="0" lIns="0" spcFirstLastPara="1" rIns="0" wrap="square" tIns="0">
            <a:noAutofit/>
          </a:bodyPr>
          <a:lstStyle/>
          <a:p>
            <a:pPr indent="0" lvl="0" marL="0" marR="0" rtl="0" algn="l">
              <a:lnSpc>
                <a:spcPct val="163333"/>
              </a:lnSpc>
              <a:spcBef>
                <a:spcPts val="0"/>
              </a:spcBef>
              <a:spcAft>
                <a:spcPts val="0"/>
              </a:spcAft>
              <a:buClr>
                <a:srgbClr val="333F70"/>
              </a:buClr>
              <a:buSzPts val="900"/>
              <a:buFont typeface="Open Sans"/>
              <a:buNone/>
            </a:pPr>
            <a:r>
              <a:rPr lang="en" sz="900">
                <a:solidFill>
                  <a:srgbClr val="333F70"/>
                </a:solidFill>
                <a:latin typeface="Open Sans"/>
                <a:ea typeface="Open Sans"/>
                <a:cs typeface="Open Sans"/>
                <a:sym typeface="Open Sans"/>
              </a:rPr>
              <a:t>Boost JSON is extensible, allowing you to customize behavior and adapt to specific JSON requirements.</a:t>
            </a:r>
            <a:endParaRPr sz="900">
              <a:solidFill>
                <a:schemeClr val="dk1"/>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pic>
        <p:nvPicPr>
          <p:cNvPr descr="preencoded.png" id="892" name="Google Shape;892;p124"/>
          <p:cNvPicPr preferRelativeResize="0"/>
          <p:nvPr/>
        </p:nvPicPr>
        <p:blipFill rotWithShape="1">
          <a:blip r:embed="rId3">
            <a:alphaModFix/>
          </a:blip>
          <a:srcRect b="0" l="0" r="0" t="0"/>
          <a:stretch/>
        </p:blipFill>
        <p:spPr>
          <a:xfrm>
            <a:off x="3752180" y="117649"/>
            <a:ext cx="1639639" cy="941710"/>
          </a:xfrm>
          <a:prstGeom prst="rect">
            <a:avLst/>
          </a:prstGeom>
          <a:noFill/>
          <a:ln>
            <a:noFill/>
          </a:ln>
        </p:spPr>
      </p:pic>
      <p:sp>
        <p:nvSpPr>
          <p:cNvPr id="893" name="Google Shape;893;p124"/>
          <p:cNvSpPr/>
          <p:nvPr/>
        </p:nvSpPr>
        <p:spPr>
          <a:xfrm>
            <a:off x="329506" y="1435968"/>
            <a:ext cx="2354014" cy="294159"/>
          </a:xfrm>
          <a:prstGeom prst="rect">
            <a:avLst/>
          </a:prstGeom>
          <a:noFill/>
          <a:ln>
            <a:noFill/>
          </a:ln>
        </p:spPr>
        <p:txBody>
          <a:bodyPr anchorCtr="0" anchor="t" bIns="0" lIns="0" spcFirstLastPara="1" rIns="0" wrap="square" tIns="0">
            <a:noAutofit/>
          </a:bodyPr>
          <a:lstStyle/>
          <a:p>
            <a:pPr indent="0" lvl="0" marL="0" marR="0" rtl="0" algn="l">
              <a:lnSpc>
                <a:spcPct val="125423"/>
              </a:lnSpc>
              <a:spcBef>
                <a:spcPts val="0"/>
              </a:spcBef>
              <a:spcAft>
                <a:spcPts val="0"/>
              </a:spcAft>
              <a:buClr>
                <a:srgbClr val="333F70"/>
              </a:buClr>
              <a:buSzPts val="1800"/>
              <a:buFont typeface="Unbounded"/>
              <a:buNone/>
            </a:pPr>
            <a:r>
              <a:rPr b="1" lang="en" sz="1800">
                <a:solidFill>
                  <a:srgbClr val="333F70"/>
                </a:solidFill>
                <a:latin typeface="Unbounded"/>
                <a:ea typeface="Unbounded"/>
                <a:cs typeface="Unbounded"/>
                <a:sym typeface="Unbounded"/>
              </a:rPr>
              <a:t>Boost Locale</a:t>
            </a:r>
            <a:endParaRPr sz="1800">
              <a:solidFill>
                <a:schemeClr val="dk1"/>
              </a:solidFill>
              <a:latin typeface="Calibri"/>
              <a:ea typeface="Calibri"/>
              <a:cs typeface="Calibri"/>
              <a:sym typeface="Calibri"/>
            </a:endParaRPr>
          </a:p>
        </p:txBody>
      </p:sp>
      <p:pic>
        <p:nvPicPr>
          <p:cNvPr descr="preencoded.png" id="894" name="Google Shape;894;p124"/>
          <p:cNvPicPr preferRelativeResize="0"/>
          <p:nvPr/>
        </p:nvPicPr>
        <p:blipFill rotWithShape="1">
          <a:blip r:embed="rId4">
            <a:alphaModFix/>
          </a:blip>
          <a:srcRect b="0" l="0" r="0" t="0"/>
          <a:stretch/>
        </p:blipFill>
        <p:spPr>
          <a:xfrm>
            <a:off x="329506" y="1871365"/>
            <a:ext cx="470743" cy="753294"/>
          </a:xfrm>
          <a:prstGeom prst="rect">
            <a:avLst/>
          </a:prstGeom>
          <a:noFill/>
          <a:ln>
            <a:noFill/>
          </a:ln>
        </p:spPr>
      </p:pic>
      <p:sp>
        <p:nvSpPr>
          <p:cNvPr id="895" name="Google Shape;895;p124"/>
          <p:cNvSpPr/>
          <p:nvPr/>
        </p:nvSpPr>
        <p:spPr>
          <a:xfrm>
            <a:off x="941487" y="1965499"/>
            <a:ext cx="1177007" cy="147117"/>
          </a:xfrm>
          <a:prstGeom prst="rect">
            <a:avLst/>
          </a:prstGeom>
          <a:noFill/>
          <a:ln>
            <a:noFill/>
          </a:ln>
        </p:spPr>
        <p:txBody>
          <a:bodyPr anchorCtr="0" anchor="t" bIns="0" lIns="0" spcFirstLastPara="1" rIns="0" wrap="square" tIns="0">
            <a:noAutofit/>
          </a:bodyPr>
          <a:lstStyle/>
          <a:p>
            <a:pPr indent="0" lvl="0" marL="0" marR="0" rtl="0" algn="l">
              <a:lnSpc>
                <a:spcPct val="127586"/>
              </a:lnSpc>
              <a:spcBef>
                <a:spcPts val="0"/>
              </a:spcBef>
              <a:spcAft>
                <a:spcPts val="0"/>
              </a:spcAft>
              <a:buClr>
                <a:srgbClr val="333F70"/>
              </a:buClr>
              <a:buSzPts val="900"/>
              <a:buFont typeface="Unbounded"/>
              <a:buNone/>
            </a:pPr>
            <a:r>
              <a:rPr b="1" lang="en" sz="900">
                <a:solidFill>
                  <a:srgbClr val="333F70"/>
                </a:solidFill>
                <a:latin typeface="Unbounded"/>
                <a:ea typeface="Unbounded"/>
                <a:cs typeface="Unbounded"/>
                <a:sym typeface="Unbounded"/>
              </a:rPr>
              <a:t>Localization</a:t>
            </a:r>
            <a:endParaRPr sz="900">
              <a:solidFill>
                <a:schemeClr val="dk1"/>
              </a:solidFill>
              <a:latin typeface="Calibri"/>
              <a:ea typeface="Calibri"/>
              <a:cs typeface="Calibri"/>
              <a:sym typeface="Calibri"/>
            </a:endParaRPr>
          </a:p>
        </p:txBody>
      </p:sp>
      <p:sp>
        <p:nvSpPr>
          <p:cNvPr id="896" name="Google Shape;896;p124"/>
          <p:cNvSpPr/>
          <p:nvPr/>
        </p:nvSpPr>
        <p:spPr>
          <a:xfrm>
            <a:off x="941487" y="2169096"/>
            <a:ext cx="7873008" cy="150614"/>
          </a:xfrm>
          <a:prstGeom prst="rect">
            <a:avLst/>
          </a:prstGeom>
          <a:noFill/>
          <a:ln>
            <a:noFill/>
          </a:ln>
        </p:spPr>
        <p:txBody>
          <a:bodyPr anchorCtr="0" anchor="t" bIns="0" lIns="0" spcFirstLastPara="1" rIns="0" wrap="square" tIns="0">
            <a:noAutofit/>
          </a:bodyPr>
          <a:lstStyle/>
          <a:p>
            <a:pPr indent="0" lvl="0" marL="0" marR="0" rtl="0" algn="l">
              <a:lnSpc>
                <a:spcPct val="160869"/>
              </a:lnSpc>
              <a:spcBef>
                <a:spcPts val="0"/>
              </a:spcBef>
              <a:spcAft>
                <a:spcPts val="0"/>
              </a:spcAft>
              <a:buClr>
                <a:srgbClr val="333F70"/>
              </a:buClr>
              <a:buSzPts val="700"/>
              <a:buFont typeface="Open Sans"/>
              <a:buNone/>
            </a:pPr>
            <a:r>
              <a:rPr lang="en" sz="700">
                <a:solidFill>
                  <a:srgbClr val="333F70"/>
                </a:solidFill>
                <a:latin typeface="Open Sans"/>
                <a:ea typeface="Open Sans"/>
                <a:cs typeface="Open Sans"/>
                <a:sym typeface="Open Sans"/>
              </a:rPr>
              <a:t>Boost Locale supports language-specific formatting and presentation of data, including dates, times, numbers, and currency.</a:t>
            </a:r>
            <a:endParaRPr sz="700">
              <a:solidFill>
                <a:schemeClr val="dk1"/>
              </a:solidFill>
              <a:latin typeface="Calibri"/>
              <a:ea typeface="Calibri"/>
              <a:cs typeface="Calibri"/>
              <a:sym typeface="Calibri"/>
            </a:endParaRPr>
          </a:p>
        </p:txBody>
      </p:sp>
      <p:pic>
        <p:nvPicPr>
          <p:cNvPr descr="preencoded.png" id="897" name="Google Shape;897;p124"/>
          <p:cNvPicPr preferRelativeResize="0"/>
          <p:nvPr/>
        </p:nvPicPr>
        <p:blipFill rotWithShape="1">
          <a:blip r:embed="rId5">
            <a:alphaModFix/>
          </a:blip>
          <a:srcRect b="0" l="0" r="0" t="0"/>
          <a:stretch/>
        </p:blipFill>
        <p:spPr>
          <a:xfrm>
            <a:off x="329506" y="2624658"/>
            <a:ext cx="470743" cy="753294"/>
          </a:xfrm>
          <a:prstGeom prst="rect">
            <a:avLst/>
          </a:prstGeom>
          <a:noFill/>
          <a:ln>
            <a:noFill/>
          </a:ln>
        </p:spPr>
      </p:pic>
      <p:sp>
        <p:nvSpPr>
          <p:cNvPr id="898" name="Google Shape;898;p124"/>
          <p:cNvSpPr/>
          <p:nvPr/>
        </p:nvSpPr>
        <p:spPr>
          <a:xfrm>
            <a:off x="941487" y="2718792"/>
            <a:ext cx="1478533" cy="147117"/>
          </a:xfrm>
          <a:prstGeom prst="rect">
            <a:avLst/>
          </a:prstGeom>
          <a:noFill/>
          <a:ln>
            <a:noFill/>
          </a:ln>
        </p:spPr>
        <p:txBody>
          <a:bodyPr anchorCtr="0" anchor="t" bIns="0" lIns="0" spcFirstLastPara="1" rIns="0" wrap="square" tIns="0">
            <a:noAutofit/>
          </a:bodyPr>
          <a:lstStyle/>
          <a:p>
            <a:pPr indent="0" lvl="0" marL="0" marR="0" rtl="0" algn="l">
              <a:lnSpc>
                <a:spcPct val="127586"/>
              </a:lnSpc>
              <a:spcBef>
                <a:spcPts val="0"/>
              </a:spcBef>
              <a:spcAft>
                <a:spcPts val="0"/>
              </a:spcAft>
              <a:buClr>
                <a:srgbClr val="333F70"/>
              </a:buClr>
              <a:buSzPts val="900"/>
              <a:buFont typeface="Unbounded"/>
              <a:buNone/>
            </a:pPr>
            <a:r>
              <a:rPr b="1" lang="en" sz="900">
                <a:solidFill>
                  <a:srgbClr val="333F70"/>
                </a:solidFill>
                <a:latin typeface="Unbounded"/>
                <a:ea typeface="Unbounded"/>
                <a:cs typeface="Unbounded"/>
                <a:sym typeface="Unbounded"/>
              </a:rPr>
              <a:t>Internationalization</a:t>
            </a:r>
            <a:endParaRPr sz="900">
              <a:solidFill>
                <a:schemeClr val="dk1"/>
              </a:solidFill>
              <a:latin typeface="Calibri"/>
              <a:ea typeface="Calibri"/>
              <a:cs typeface="Calibri"/>
              <a:sym typeface="Calibri"/>
            </a:endParaRPr>
          </a:p>
        </p:txBody>
      </p:sp>
      <p:sp>
        <p:nvSpPr>
          <p:cNvPr id="899" name="Google Shape;899;p124"/>
          <p:cNvSpPr/>
          <p:nvPr/>
        </p:nvSpPr>
        <p:spPr>
          <a:xfrm>
            <a:off x="941487" y="2922389"/>
            <a:ext cx="7873008" cy="150614"/>
          </a:xfrm>
          <a:prstGeom prst="rect">
            <a:avLst/>
          </a:prstGeom>
          <a:noFill/>
          <a:ln>
            <a:noFill/>
          </a:ln>
        </p:spPr>
        <p:txBody>
          <a:bodyPr anchorCtr="0" anchor="t" bIns="0" lIns="0" spcFirstLastPara="1" rIns="0" wrap="square" tIns="0">
            <a:noAutofit/>
          </a:bodyPr>
          <a:lstStyle/>
          <a:p>
            <a:pPr indent="0" lvl="0" marL="0" marR="0" rtl="0" algn="l">
              <a:lnSpc>
                <a:spcPct val="160869"/>
              </a:lnSpc>
              <a:spcBef>
                <a:spcPts val="0"/>
              </a:spcBef>
              <a:spcAft>
                <a:spcPts val="0"/>
              </a:spcAft>
              <a:buClr>
                <a:srgbClr val="333F70"/>
              </a:buClr>
              <a:buSzPts val="700"/>
              <a:buFont typeface="Open Sans"/>
              <a:buNone/>
            </a:pPr>
            <a:r>
              <a:rPr lang="en" sz="700">
                <a:solidFill>
                  <a:srgbClr val="333F70"/>
                </a:solidFill>
                <a:latin typeface="Open Sans"/>
                <a:ea typeface="Open Sans"/>
                <a:cs typeface="Open Sans"/>
                <a:sym typeface="Open Sans"/>
              </a:rPr>
              <a:t>It enables you to adapt your software to different cultures and regions, ensuring a localized user experience.</a:t>
            </a:r>
            <a:endParaRPr sz="700">
              <a:solidFill>
                <a:schemeClr val="dk1"/>
              </a:solidFill>
              <a:latin typeface="Calibri"/>
              <a:ea typeface="Calibri"/>
              <a:cs typeface="Calibri"/>
              <a:sym typeface="Calibri"/>
            </a:endParaRPr>
          </a:p>
        </p:txBody>
      </p:sp>
      <p:pic>
        <p:nvPicPr>
          <p:cNvPr descr="preencoded.png" id="900" name="Google Shape;900;p124"/>
          <p:cNvPicPr preferRelativeResize="0"/>
          <p:nvPr/>
        </p:nvPicPr>
        <p:blipFill rotWithShape="1">
          <a:blip r:embed="rId6">
            <a:alphaModFix/>
          </a:blip>
          <a:srcRect b="0" l="0" r="0" t="0"/>
          <a:stretch/>
        </p:blipFill>
        <p:spPr>
          <a:xfrm>
            <a:off x="329506" y="3377952"/>
            <a:ext cx="470743" cy="753294"/>
          </a:xfrm>
          <a:prstGeom prst="rect">
            <a:avLst/>
          </a:prstGeom>
          <a:noFill/>
          <a:ln>
            <a:noFill/>
          </a:ln>
        </p:spPr>
      </p:pic>
      <p:sp>
        <p:nvSpPr>
          <p:cNvPr id="901" name="Google Shape;901;p124"/>
          <p:cNvSpPr/>
          <p:nvPr/>
        </p:nvSpPr>
        <p:spPr>
          <a:xfrm>
            <a:off x="941487" y="3472086"/>
            <a:ext cx="1177007" cy="147117"/>
          </a:xfrm>
          <a:prstGeom prst="rect">
            <a:avLst/>
          </a:prstGeom>
          <a:noFill/>
          <a:ln>
            <a:noFill/>
          </a:ln>
        </p:spPr>
        <p:txBody>
          <a:bodyPr anchorCtr="0" anchor="t" bIns="0" lIns="0" spcFirstLastPara="1" rIns="0" wrap="square" tIns="0">
            <a:noAutofit/>
          </a:bodyPr>
          <a:lstStyle/>
          <a:p>
            <a:pPr indent="0" lvl="0" marL="0" marR="0" rtl="0" algn="l">
              <a:lnSpc>
                <a:spcPct val="127586"/>
              </a:lnSpc>
              <a:spcBef>
                <a:spcPts val="0"/>
              </a:spcBef>
              <a:spcAft>
                <a:spcPts val="0"/>
              </a:spcAft>
              <a:buClr>
                <a:srgbClr val="333F70"/>
              </a:buClr>
              <a:buSzPts val="900"/>
              <a:buFont typeface="Unbounded"/>
              <a:buNone/>
            </a:pPr>
            <a:r>
              <a:rPr b="1" lang="en" sz="900">
                <a:solidFill>
                  <a:srgbClr val="333F70"/>
                </a:solidFill>
                <a:latin typeface="Unbounded"/>
                <a:ea typeface="Unbounded"/>
                <a:cs typeface="Unbounded"/>
                <a:sym typeface="Unbounded"/>
              </a:rPr>
              <a:t>Text Encoding</a:t>
            </a:r>
            <a:endParaRPr sz="900">
              <a:solidFill>
                <a:schemeClr val="dk1"/>
              </a:solidFill>
              <a:latin typeface="Calibri"/>
              <a:ea typeface="Calibri"/>
              <a:cs typeface="Calibri"/>
              <a:sym typeface="Calibri"/>
            </a:endParaRPr>
          </a:p>
        </p:txBody>
      </p:sp>
      <p:sp>
        <p:nvSpPr>
          <p:cNvPr id="902" name="Google Shape;902;p124"/>
          <p:cNvSpPr/>
          <p:nvPr/>
        </p:nvSpPr>
        <p:spPr>
          <a:xfrm>
            <a:off x="941487" y="3675682"/>
            <a:ext cx="7873008" cy="150614"/>
          </a:xfrm>
          <a:prstGeom prst="rect">
            <a:avLst/>
          </a:prstGeom>
          <a:noFill/>
          <a:ln>
            <a:noFill/>
          </a:ln>
        </p:spPr>
        <p:txBody>
          <a:bodyPr anchorCtr="0" anchor="t" bIns="0" lIns="0" spcFirstLastPara="1" rIns="0" wrap="square" tIns="0">
            <a:noAutofit/>
          </a:bodyPr>
          <a:lstStyle/>
          <a:p>
            <a:pPr indent="0" lvl="0" marL="0" marR="0" rtl="0" algn="l">
              <a:lnSpc>
                <a:spcPct val="160869"/>
              </a:lnSpc>
              <a:spcBef>
                <a:spcPts val="0"/>
              </a:spcBef>
              <a:spcAft>
                <a:spcPts val="0"/>
              </a:spcAft>
              <a:buClr>
                <a:srgbClr val="333F70"/>
              </a:buClr>
              <a:buSzPts val="700"/>
              <a:buFont typeface="Open Sans"/>
              <a:buNone/>
            </a:pPr>
            <a:r>
              <a:rPr lang="en" sz="700">
                <a:solidFill>
                  <a:srgbClr val="333F70"/>
                </a:solidFill>
                <a:latin typeface="Open Sans"/>
                <a:ea typeface="Open Sans"/>
                <a:cs typeface="Open Sans"/>
                <a:sym typeface="Open Sans"/>
              </a:rPr>
              <a:t>Boost Locale provides support for various character encodings, allowing you to handle text in different languages and scripts.</a:t>
            </a:r>
            <a:endParaRPr sz="700">
              <a:solidFill>
                <a:schemeClr val="dk1"/>
              </a:solidFill>
              <a:latin typeface="Calibri"/>
              <a:ea typeface="Calibri"/>
              <a:cs typeface="Calibri"/>
              <a:sym typeface="Calibri"/>
            </a:endParaRPr>
          </a:p>
        </p:txBody>
      </p:sp>
      <p:pic>
        <p:nvPicPr>
          <p:cNvPr descr="preencoded.png" id="903" name="Google Shape;903;p124"/>
          <p:cNvPicPr preferRelativeResize="0"/>
          <p:nvPr/>
        </p:nvPicPr>
        <p:blipFill rotWithShape="1">
          <a:blip r:embed="rId7">
            <a:alphaModFix/>
          </a:blip>
          <a:srcRect b="0" l="0" r="0" t="0"/>
          <a:stretch/>
        </p:blipFill>
        <p:spPr>
          <a:xfrm>
            <a:off x="329506" y="4131246"/>
            <a:ext cx="470743" cy="753294"/>
          </a:xfrm>
          <a:prstGeom prst="rect">
            <a:avLst/>
          </a:prstGeom>
          <a:noFill/>
          <a:ln>
            <a:noFill/>
          </a:ln>
        </p:spPr>
      </p:pic>
      <p:sp>
        <p:nvSpPr>
          <p:cNvPr id="904" name="Google Shape;904;p124"/>
          <p:cNvSpPr/>
          <p:nvPr/>
        </p:nvSpPr>
        <p:spPr>
          <a:xfrm>
            <a:off x="941487" y="4225379"/>
            <a:ext cx="1473696" cy="147117"/>
          </a:xfrm>
          <a:prstGeom prst="rect">
            <a:avLst/>
          </a:prstGeom>
          <a:noFill/>
          <a:ln>
            <a:noFill/>
          </a:ln>
        </p:spPr>
        <p:txBody>
          <a:bodyPr anchorCtr="0" anchor="t" bIns="0" lIns="0" spcFirstLastPara="1" rIns="0" wrap="square" tIns="0">
            <a:noAutofit/>
          </a:bodyPr>
          <a:lstStyle/>
          <a:p>
            <a:pPr indent="0" lvl="0" marL="0" marR="0" rtl="0" algn="l">
              <a:lnSpc>
                <a:spcPct val="127586"/>
              </a:lnSpc>
              <a:spcBef>
                <a:spcPts val="0"/>
              </a:spcBef>
              <a:spcAft>
                <a:spcPts val="0"/>
              </a:spcAft>
              <a:buClr>
                <a:srgbClr val="333F70"/>
              </a:buClr>
              <a:buSzPts val="900"/>
              <a:buFont typeface="Unbounded"/>
              <a:buNone/>
            </a:pPr>
            <a:r>
              <a:rPr b="1" lang="en" sz="900">
                <a:solidFill>
                  <a:srgbClr val="333F70"/>
                </a:solidFill>
                <a:latin typeface="Unbounded"/>
                <a:ea typeface="Unbounded"/>
                <a:cs typeface="Unbounded"/>
                <a:sym typeface="Unbounded"/>
              </a:rPr>
              <a:t>Number Formatting</a:t>
            </a:r>
            <a:endParaRPr sz="900">
              <a:solidFill>
                <a:schemeClr val="dk1"/>
              </a:solidFill>
              <a:latin typeface="Calibri"/>
              <a:ea typeface="Calibri"/>
              <a:cs typeface="Calibri"/>
              <a:sym typeface="Calibri"/>
            </a:endParaRPr>
          </a:p>
        </p:txBody>
      </p:sp>
      <p:sp>
        <p:nvSpPr>
          <p:cNvPr id="905" name="Google Shape;905;p124"/>
          <p:cNvSpPr/>
          <p:nvPr/>
        </p:nvSpPr>
        <p:spPr>
          <a:xfrm>
            <a:off x="941487" y="4428976"/>
            <a:ext cx="7873008" cy="150614"/>
          </a:xfrm>
          <a:prstGeom prst="rect">
            <a:avLst/>
          </a:prstGeom>
          <a:noFill/>
          <a:ln>
            <a:noFill/>
          </a:ln>
        </p:spPr>
        <p:txBody>
          <a:bodyPr anchorCtr="0" anchor="t" bIns="0" lIns="0" spcFirstLastPara="1" rIns="0" wrap="square" tIns="0">
            <a:noAutofit/>
          </a:bodyPr>
          <a:lstStyle/>
          <a:p>
            <a:pPr indent="0" lvl="0" marL="0" marR="0" rtl="0" algn="l">
              <a:lnSpc>
                <a:spcPct val="160869"/>
              </a:lnSpc>
              <a:spcBef>
                <a:spcPts val="0"/>
              </a:spcBef>
              <a:spcAft>
                <a:spcPts val="0"/>
              </a:spcAft>
              <a:buClr>
                <a:srgbClr val="333F70"/>
              </a:buClr>
              <a:buSzPts val="700"/>
              <a:buFont typeface="Open Sans"/>
              <a:buNone/>
            </a:pPr>
            <a:r>
              <a:rPr lang="en" sz="700">
                <a:solidFill>
                  <a:srgbClr val="333F70"/>
                </a:solidFill>
                <a:latin typeface="Open Sans"/>
                <a:ea typeface="Open Sans"/>
                <a:cs typeface="Open Sans"/>
                <a:sym typeface="Open Sans"/>
              </a:rPr>
              <a:t>It offers functions for formatting numbers according to different locales, ensuring correct representation of numeric values.</a:t>
            </a:r>
            <a:endParaRPr sz="700">
              <a:solidFill>
                <a:schemeClr val="dk1"/>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pic>
        <p:nvPicPr>
          <p:cNvPr descr="preencoded.png" id="911" name="Google Shape;911;p125"/>
          <p:cNvPicPr preferRelativeResize="0"/>
          <p:nvPr/>
        </p:nvPicPr>
        <p:blipFill rotWithShape="1">
          <a:blip r:embed="rId3">
            <a:alphaModFix/>
          </a:blip>
          <a:srcRect b="0" l="0" r="0" t="0"/>
          <a:stretch/>
        </p:blipFill>
        <p:spPr>
          <a:xfrm>
            <a:off x="5715000" y="0"/>
            <a:ext cx="3429000" cy="5143500"/>
          </a:xfrm>
          <a:prstGeom prst="rect">
            <a:avLst/>
          </a:prstGeom>
          <a:noFill/>
          <a:ln>
            <a:noFill/>
          </a:ln>
        </p:spPr>
      </p:pic>
      <p:pic>
        <p:nvPicPr>
          <p:cNvPr descr="preencoded.png" id="912" name="Google Shape;912;p125"/>
          <p:cNvPicPr preferRelativeResize="0"/>
          <p:nvPr/>
        </p:nvPicPr>
        <p:blipFill rotWithShape="1">
          <a:blip r:embed="rId4">
            <a:alphaModFix/>
          </a:blip>
          <a:srcRect b="0" l="0" r="0" t="0"/>
          <a:stretch/>
        </p:blipFill>
        <p:spPr>
          <a:xfrm>
            <a:off x="5715000" y="1365804"/>
            <a:ext cx="3290218" cy="2411892"/>
          </a:xfrm>
          <a:prstGeom prst="rect">
            <a:avLst/>
          </a:prstGeom>
          <a:noFill/>
          <a:ln>
            <a:noFill/>
          </a:ln>
        </p:spPr>
      </p:pic>
      <p:sp>
        <p:nvSpPr>
          <p:cNvPr id="913" name="Google Shape;913;p125"/>
          <p:cNvSpPr/>
          <p:nvPr/>
        </p:nvSpPr>
        <p:spPr>
          <a:xfrm>
            <a:off x="496119" y="541437"/>
            <a:ext cx="3544119" cy="442987"/>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333F70"/>
              </a:buClr>
              <a:buSzPts val="2800"/>
              <a:buFont typeface="Unbounded"/>
              <a:buNone/>
            </a:pPr>
            <a:r>
              <a:rPr b="1" lang="en" sz="2800">
                <a:solidFill>
                  <a:srgbClr val="333F70"/>
                </a:solidFill>
                <a:latin typeface="Unbounded"/>
                <a:ea typeface="Unbounded"/>
                <a:cs typeface="Unbounded"/>
                <a:sym typeface="Unbounded"/>
              </a:rPr>
              <a:t>Boost MPI</a:t>
            </a:r>
            <a:endParaRPr sz="2800">
              <a:solidFill>
                <a:schemeClr val="dk1"/>
              </a:solidFill>
              <a:latin typeface="Calibri"/>
              <a:ea typeface="Calibri"/>
              <a:cs typeface="Calibri"/>
              <a:sym typeface="Calibri"/>
            </a:endParaRPr>
          </a:p>
        </p:txBody>
      </p:sp>
      <p:pic>
        <p:nvPicPr>
          <p:cNvPr descr="preencoded.png" id="914" name="Google Shape;914;p125"/>
          <p:cNvPicPr preferRelativeResize="0"/>
          <p:nvPr/>
        </p:nvPicPr>
        <p:blipFill rotWithShape="1">
          <a:blip r:embed="rId5">
            <a:alphaModFix/>
          </a:blip>
          <a:srcRect b="0" l="0" r="0" t="0"/>
          <a:stretch/>
        </p:blipFill>
        <p:spPr>
          <a:xfrm>
            <a:off x="496119" y="1197024"/>
            <a:ext cx="1432471" cy="885304"/>
          </a:xfrm>
          <a:prstGeom prst="rect">
            <a:avLst/>
          </a:prstGeom>
          <a:noFill/>
          <a:ln>
            <a:noFill/>
          </a:ln>
        </p:spPr>
      </p:pic>
      <p:sp>
        <p:nvSpPr>
          <p:cNvPr id="915" name="Google Shape;915;p125"/>
          <p:cNvSpPr/>
          <p:nvPr/>
        </p:nvSpPr>
        <p:spPr>
          <a:xfrm>
            <a:off x="496119" y="2259509"/>
            <a:ext cx="1432471" cy="442913"/>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1400"/>
              <a:buFont typeface="Unbounded"/>
              <a:buNone/>
            </a:pPr>
            <a:r>
              <a:rPr b="1" lang="en" sz="1400">
                <a:solidFill>
                  <a:srgbClr val="333F70"/>
                </a:solidFill>
                <a:latin typeface="Unbounded"/>
                <a:ea typeface="Unbounded"/>
                <a:cs typeface="Unbounded"/>
                <a:sym typeface="Unbounded"/>
              </a:rPr>
              <a:t>Parallel Processing</a:t>
            </a:r>
            <a:endParaRPr sz="1400">
              <a:solidFill>
                <a:schemeClr val="dk1"/>
              </a:solidFill>
              <a:latin typeface="Calibri"/>
              <a:ea typeface="Calibri"/>
              <a:cs typeface="Calibri"/>
              <a:sym typeface="Calibri"/>
            </a:endParaRPr>
          </a:p>
        </p:txBody>
      </p:sp>
      <p:sp>
        <p:nvSpPr>
          <p:cNvPr id="916" name="Google Shape;916;p125"/>
          <p:cNvSpPr/>
          <p:nvPr/>
        </p:nvSpPr>
        <p:spPr>
          <a:xfrm>
            <a:off x="496119" y="2787476"/>
            <a:ext cx="1432471" cy="1814512"/>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100"/>
              <a:buFont typeface="Open Sans"/>
              <a:buNone/>
            </a:pPr>
            <a:r>
              <a:rPr lang="en" sz="1100">
                <a:solidFill>
                  <a:srgbClr val="333F70"/>
                </a:solidFill>
                <a:latin typeface="Open Sans"/>
                <a:ea typeface="Open Sans"/>
                <a:cs typeface="Open Sans"/>
                <a:sym typeface="Open Sans"/>
              </a:rPr>
              <a:t>Boost MPI enables you to write parallel programs that leverage multiple processors or computers to perform computations.</a:t>
            </a:r>
            <a:endParaRPr sz="1100">
              <a:solidFill>
                <a:schemeClr val="dk1"/>
              </a:solidFill>
              <a:latin typeface="Calibri"/>
              <a:ea typeface="Calibri"/>
              <a:cs typeface="Calibri"/>
              <a:sym typeface="Calibri"/>
            </a:endParaRPr>
          </a:p>
        </p:txBody>
      </p:sp>
      <p:pic>
        <p:nvPicPr>
          <p:cNvPr descr="preencoded.png" id="917" name="Google Shape;917;p125"/>
          <p:cNvPicPr preferRelativeResize="0"/>
          <p:nvPr/>
        </p:nvPicPr>
        <p:blipFill rotWithShape="1">
          <a:blip r:embed="rId6">
            <a:alphaModFix/>
          </a:blip>
          <a:srcRect b="0" l="0" r="0" t="0"/>
          <a:stretch/>
        </p:blipFill>
        <p:spPr>
          <a:xfrm>
            <a:off x="2141190" y="1197024"/>
            <a:ext cx="1432545" cy="885379"/>
          </a:xfrm>
          <a:prstGeom prst="rect">
            <a:avLst/>
          </a:prstGeom>
          <a:noFill/>
          <a:ln>
            <a:noFill/>
          </a:ln>
        </p:spPr>
      </p:pic>
      <p:sp>
        <p:nvSpPr>
          <p:cNvPr id="918" name="Google Shape;918;p125"/>
          <p:cNvSpPr/>
          <p:nvPr/>
        </p:nvSpPr>
        <p:spPr>
          <a:xfrm>
            <a:off x="2141190" y="2259583"/>
            <a:ext cx="1432545" cy="442913"/>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1400"/>
              <a:buFont typeface="Unbounded"/>
              <a:buNone/>
            </a:pPr>
            <a:r>
              <a:rPr b="1" lang="en" sz="1400">
                <a:solidFill>
                  <a:srgbClr val="333F70"/>
                </a:solidFill>
                <a:latin typeface="Unbounded"/>
                <a:ea typeface="Unbounded"/>
                <a:cs typeface="Unbounded"/>
                <a:sym typeface="Unbounded"/>
              </a:rPr>
              <a:t>Message Passing</a:t>
            </a:r>
            <a:endParaRPr sz="1400">
              <a:solidFill>
                <a:schemeClr val="dk1"/>
              </a:solidFill>
              <a:latin typeface="Calibri"/>
              <a:ea typeface="Calibri"/>
              <a:cs typeface="Calibri"/>
              <a:sym typeface="Calibri"/>
            </a:endParaRPr>
          </a:p>
        </p:txBody>
      </p:sp>
      <p:sp>
        <p:nvSpPr>
          <p:cNvPr id="919" name="Google Shape;919;p125"/>
          <p:cNvSpPr/>
          <p:nvPr/>
        </p:nvSpPr>
        <p:spPr>
          <a:xfrm>
            <a:off x="2141190" y="2787551"/>
            <a:ext cx="1432545" cy="1360884"/>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100"/>
              <a:buFont typeface="Open Sans"/>
              <a:buNone/>
            </a:pPr>
            <a:r>
              <a:rPr lang="en" sz="1100">
                <a:solidFill>
                  <a:srgbClr val="333F70"/>
                </a:solidFill>
                <a:latin typeface="Open Sans"/>
                <a:ea typeface="Open Sans"/>
                <a:cs typeface="Open Sans"/>
                <a:sym typeface="Open Sans"/>
              </a:rPr>
              <a:t>It provides a high-level abstraction for message passing, allowing processes to communicate and share data.</a:t>
            </a:r>
            <a:endParaRPr sz="1100">
              <a:solidFill>
                <a:schemeClr val="dk1"/>
              </a:solidFill>
              <a:latin typeface="Calibri"/>
              <a:ea typeface="Calibri"/>
              <a:cs typeface="Calibri"/>
              <a:sym typeface="Calibri"/>
            </a:endParaRPr>
          </a:p>
        </p:txBody>
      </p:sp>
      <p:pic>
        <p:nvPicPr>
          <p:cNvPr descr="preencoded.png" id="920" name="Google Shape;920;p125"/>
          <p:cNvPicPr preferRelativeResize="0"/>
          <p:nvPr/>
        </p:nvPicPr>
        <p:blipFill rotWithShape="1">
          <a:blip r:embed="rId7">
            <a:alphaModFix/>
          </a:blip>
          <a:srcRect b="0" l="0" r="0" t="0"/>
          <a:stretch/>
        </p:blipFill>
        <p:spPr>
          <a:xfrm>
            <a:off x="3786336" y="1197024"/>
            <a:ext cx="1432471" cy="885304"/>
          </a:xfrm>
          <a:prstGeom prst="rect">
            <a:avLst/>
          </a:prstGeom>
          <a:noFill/>
          <a:ln>
            <a:noFill/>
          </a:ln>
        </p:spPr>
      </p:pic>
      <p:sp>
        <p:nvSpPr>
          <p:cNvPr id="921" name="Google Shape;921;p125"/>
          <p:cNvSpPr/>
          <p:nvPr/>
        </p:nvSpPr>
        <p:spPr>
          <a:xfrm>
            <a:off x="3786336" y="2259509"/>
            <a:ext cx="1432471" cy="442913"/>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1400"/>
              <a:buFont typeface="Unbounded"/>
              <a:buNone/>
            </a:pPr>
            <a:r>
              <a:rPr b="1" lang="en" sz="1400">
                <a:solidFill>
                  <a:srgbClr val="333F70"/>
                </a:solidFill>
                <a:latin typeface="Unbounded"/>
                <a:ea typeface="Unbounded"/>
                <a:cs typeface="Unbounded"/>
                <a:sym typeface="Unbounded"/>
              </a:rPr>
              <a:t>Scientific Computing</a:t>
            </a:r>
            <a:endParaRPr sz="1400">
              <a:solidFill>
                <a:schemeClr val="dk1"/>
              </a:solidFill>
              <a:latin typeface="Calibri"/>
              <a:ea typeface="Calibri"/>
              <a:cs typeface="Calibri"/>
              <a:sym typeface="Calibri"/>
            </a:endParaRPr>
          </a:p>
        </p:txBody>
      </p:sp>
      <p:sp>
        <p:nvSpPr>
          <p:cNvPr id="922" name="Google Shape;922;p125"/>
          <p:cNvSpPr/>
          <p:nvPr/>
        </p:nvSpPr>
        <p:spPr>
          <a:xfrm>
            <a:off x="3786336" y="2787476"/>
            <a:ext cx="1432471" cy="1587699"/>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100"/>
              <a:buFont typeface="Open Sans"/>
              <a:buNone/>
            </a:pPr>
            <a:r>
              <a:rPr lang="en" sz="1100">
                <a:solidFill>
                  <a:srgbClr val="333F70"/>
                </a:solidFill>
                <a:latin typeface="Open Sans"/>
                <a:ea typeface="Open Sans"/>
                <a:cs typeface="Open Sans"/>
                <a:sym typeface="Open Sans"/>
              </a:rPr>
              <a:t>Boost MPI is widely used in scientific computing applications, facilitating complex simulations and data analysis.</a:t>
            </a:r>
            <a:endParaRPr sz="1100">
              <a:solidFill>
                <a:schemeClr val="dk1"/>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pic>
        <p:nvPicPr>
          <p:cNvPr descr="preencoded.png" id="928" name="Google Shape;928;p126"/>
          <p:cNvPicPr preferRelativeResize="0"/>
          <p:nvPr/>
        </p:nvPicPr>
        <p:blipFill rotWithShape="1">
          <a:blip r:embed="rId3">
            <a:alphaModFix/>
          </a:blip>
          <a:srcRect b="0" l="0" r="0" t="0"/>
          <a:stretch/>
        </p:blipFill>
        <p:spPr>
          <a:xfrm>
            <a:off x="5880646" y="1652885"/>
            <a:ext cx="3097634" cy="1837953"/>
          </a:xfrm>
          <a:prstGeom prst="rect">
            <a:avLst/>
          </a:prstGeom>
          <a:noFill/>
          <a:ln>
            <a:noFill/>
          </a:ln>
        </p:spPr>
      </p:pic>
      <p:sp>
        <p:nvSpPr>
          <p:cNvPr id="929" name="Google Shape;929;p126"/>
          <p:cNvSpPr/>
          <p:nvPr/>
        </p:nvSpPr>
        <p:spPr>
          <a:xfrm>
            <a:off x="463897" y="364480"/>
            <a:ext cx="3314030" cy="414263"/>
          </a:xfrm>
          <a:prstGeom prst="rect">
            <a:avLst/>
          </a:prstGeom>
          <a:noFill/>
          <a:ln>
            <a:noFill/>
          </a:ln>
        </p:spPr>
        <p:txBody>
          <a:bodyPr anchorCtr="0" anchor="t" bIns="0" lIns="0" spcFirstLastPara="1" rIns="0" wrap="square" tIns="0">
            <a:noAutofit/>
          </a:bodyPr>
          <a:lstStyle/>
          <a:p>
            <a:pPr indent="0" lvl="0" marL="0" marR="0" rtl="0" algn="l">
              <a:lnSpc>
                <a:spcPct val="125301"/>
              </a:lnSpc>
              <a:spcBef>
                <a:spcPts val="0"/>
              </a:spcBef>
              <a:spcAft>
                <a:spcPts val="0"/>
              </a:spcAft>
              <a:buClr>
                <a:srgbClr val="333F70"/>
              </a:buClr>
              <a:buSzPts val="2600"/>
              <a:buFont typeface="Unbounded"/>
              <a:buNone/>
            </a:pPr>
            <a:r>
              <a:rPr b="1" lang="en" sz="2600">
                <a:solidFill>
                  <a:srgbClr val="333F70"/>
                </a:solidFill>
                <a:latin typeface="Unbounded"/>
                <a:ea typeface="Unbounded"/>
                <a:cs typeface="Unbounded"/>
                <a:sym typeface="Unbounded"/>
              </a:rPr>
              <a:t>Property Tree</a:t>
            </a:r>
            <a:endParaRPr sz="2600">
              <a:solidFill>
                <a:schemeClr val="dk1"/>
              </a:solidFill>
              <a:latin typeface="Calibri"/>
              <a:ea typeface="Calibri"/>
              <a:cs typeface="Calibri"/>
              <a:sym typeface="Calibri"/>
            </a:endParaRPr>
          </a:p>
        </p:txBody>
      </p:sp>
      <p:pic>
        <p:nvPicPr>
          <p:cNvPr descr="preencoded.png" id="930" name="Google Shape;930;p126"/>
          <p:cNvPicPr preferRelativeResize="0"/>
          <p:nvPr/>
        </p:nvPicPr>
        <p:blipFill rotWithShape="1">
          <a:blip r:embed="rId4">
            <a:alphaModFix/>
          </a:blip>
          <a:srcRect b="0" l="0" r="0" t="0"/>
          <a:stretch/>
        </p:blipFill>
        <p:spPr>
          <a:xfrm>
            <a:off x="463897" y="977578"/>
            <a:ext cx="331366" cy="331366"/>
          </a:xfrm>
          <a:prstGeom prst="rect">
            <a:avLst/>
          </a:prstGeom>
          <a:noFill/>
          <a:ln>
            <a:noFill/>
          </a:ln>
        </p:spPr>
      </p:pic>
      <p:sp>
        <p:nvSpPr>
          <p:cNvPr id="931" name="Google Shape;931;p126"/>
          <p:cNvSpPr/>
          <p:nvPr/>
        </p:nvSpPr>
        <p:spPr>
          <a:xfrm>
            <a:off x="463898" y="1441475"/>
            <a:ext cx="1832595" cy="207094"/>
          </a:xfrm>
          <a:prstGeom prst="rect">
            <a:avLst/>
          </a:prstGeom>
          <a:noFill/>
          <a:ln>
            <a:noFill/>
          </a:ln>
        </p:spPr>
        <p:txBody>
          <a:bodyPr anchorCtr="0" anchor="t" bIns="0" lIns="0" spcFirstLastPara="1" rIns="0" wrap="square" tIns="0">
            <a:noAutofit/>
          </a:bodyPr>
          <a:lstStyle/>
          <a:p>
            <a:pPr indent="0" lvl="0" marL="0" marR="0" rtl="0" algn="l">
              <a:lnSpc>
                <a:spcPct val="126829"/>
              </a:lnSpc>
              <a:spcBef>
                <a:spcPts val="0"/>
              </a:spcBef>
              <a:spcAft>
                <a:spcPts val="0"/>
              </a:spcAft>
              <a:buClr>
                <a:srgbClr val="333F70"/>
              </a:buClr>
              <a:buSzPts val="1300"/>
              <a:buFont typeface="Unbounded"/>
              <a:buNone/>
            </a:pPr>
            <a:r>
              <a:rPr b="1" lang="en" sz="1300">
                <a:solidFill>
                  <a:srgbClr val="333F70"/>
                </a:solidFill>
                <a:latin typeface="Unbounded"/>
                <a:ea typeface="Unbounded"/>
                <a:cs typeface="Unbounded"/>
                <a:sym typeface="Unbounded"/>
              </a:rPr>
              <a:t>Hierarchical Data</a:t>
            </a:r>
            <a:endParaRPr sz="1300">
              <a:solidFill>
                <a:schemeClr val="dk1"/>
              </a:solidFill>
              <a:latin typeface="Calibri"/>
              <a:ea typeface="Calibri"/>
              <a:cs typeface="Calibri"/>
              <a:sym typeface="Calibri"/>
            </a:endParaRPr>
          </a:p>
        </p:txBody>
      </p:sp>
      <p:sp>
        <p:nvSpPr>
          <p:cNvPr id="932" name="Google Shape;932;p126"/>
          <p:cNvSpPr/>
          <p:nvPr/>
        </p:nvSpPr>
        <p:spPr>
          <a:xfrm>
            <a:off x="463898" y="1728043"/>
            <a:ext cx="2294186" cy="848023"/>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333F70"/>
              </a:buClr>
              <a:buSzPts val="1000"/>
              <a:buFont typeface="Open Sans"/>
              <a:buNone/>
            </a:pPr>
            <a:r>
              <a:rPr lang="en" sz="1000">
                <a:solidFill>
                  <a:srgbClr val="333F70"/>
                </a:solidFill>
                <a:latin typeface="Open Sans"/>
                <a:ea typeface="Open Sans"/>
                <a:cs typeface="Open Sans"/>
                <a:sym typeface="Open Sans"/>
              </a:rPr>
              <a:t>Boost Property Tree provides a flexible and efficient way to represent hierarchical data in a tree-like structure.</a:t>
            </a:r>
            <a:endParaRPr sz="1000">
              <a:solidFill>
                <a:schemeClr val="dk1"/>
              </a:solidFill>
              <a:latin typeface="Calibri"/>
              <a:ea typeface="Calibri"/>
              <a:cs typeface="Calibri"/>
              <a:sym typeface="Calibri"/>
            </a:endParaRPr>
          </a:p>
        </p:txBody>
      </p:sp>
      <p:pic>
        <p:nvPicPr>
          <p:cNvPr descr="preencoded.png" id="933" name="Google Shape;933;p126"/>
          <p:cNvPicPr preferRelativeResize="0"/>
          <p:nvPr/>
        </p:nvPicPr>
        <p:blipFill rotWithShape="1">
          <a:blip r:embed="rId5">
            <a:alphaModFix/>
          </a:blip>
          <a:srcRect b="0" l="0" r="0" t="0"/>
          <a:stretch/>
        </p:blipFill>
        <p:spPr>
          <a:xfrm>
            <a:off x="2956917" y="977578"/>
            <a:ext cx="331366" cy="331366"/>
          </a:xfrm>
          <a:prstGeom prst="rect">
            <a:avLst/>
          </a:prstGeom>
          <a:noFill/>
          <a:ln>
            <a:noFill/>
          </a:ln>
        </p:spPr>
      </p:pic>
      <p:sp>
        <p:nvSpPr>
          <p:cNvPr id="934" name="Google Shape;934;p126"/>
          <p:cNvSpPr/>
          <p:nvPr/>
        </p:nvSpPr>
        <p:spPr>
          <a:xfrm>
            <a:off x="2956918" y="1441475"/>
            <a:ext cx="1656978" cy="207094"/>
          </a:xfrm>
          <a:prstGeom prst="rect">
            <a:avLst/>
          </a:prstGeom>
          <a:noFill/>
          <a:ln>
            <a:noFill/>
          </a:ln>
        </p:spPr>
        <p:txBody>
          <a:bodyPr anchorCtr="0" anchor="t" bIns="0" lIns="0" spcFirstLastPara="1" rIns="0" wrap="square" tIns="0">
            <a:noAutofit/>
          </a:bodyPr>
          <a:lstStyle/>
          <a:p>
            <a:pPr indent="0" lvl="0" marL="0" marR="0" rtl="0" algn="l">
              <a:lnSpc>
                <a:spcPct val="126829"/>
              </a:lnSpc>
              <a:spcBef>
                <a:spcPts val="0"/>
              </a:spcBef>
              <a:spcAft>
                <a:spcPts val="0"/>
              </a:spcAft>
              <a:buClr>
                <a:srgbClr val="333F70"/>
              </a:buClr>
              <a:buSzPts val="1300"/>
              <a:buFont typeface="Unbounded"/>
              <a:buNone/>
            </a:pPr>
            <a:r>
              <a:rPr b="1" lang="en" sz="1300">
                <a:solidFill>
                  <a:srgbClr val="333F70"/>
                </a:solidFill>
                <a:latin typeface="Unbounded"/>
                <a:ea typeface="Unbounded"/>
                <a:cs typeface="Unbounded"/>
                <a:sym typeface="Unbounded"/>
              </a:rPr>
              <a:t>File I/O</a:t>
            </a:r>
            <a:endParaRPr sz="1300">
              <a:solidFill>
                <a:schemeClr val="dk1"/>
              </a:solidFill>
              <a:latin typeface="Calibri"/>
              <a:ea typeface="Calibri"/>
              <a:cs typeface="Calibri"/>
              <a:sym typeface="Calibri"/>
            </a:endParaRPr>
          </a:p>
        </p:txBody>
      </p:sp>
      <p:sp>
        <p:nvSpPr>
          <p:cNvPr id="935" name="Google Shape;935;p126"/>
          <p:cNvSpPr/>
          <p:nvPr/>
        </p:nvSpPr>
        <p:spPr>
          <a:xfrm>
            <a:off x="2956918" y="1728043"/>
            <a:ext cx="2294186" cy="848023"/>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333F70"/>
              </a:buClr>
              <a:buSzPts val="1000"/>
              <a:buFont typeface="Open Sans"/>
              <a:buNone/>
            </a:pPr>
            <a:r>
              <a:rPr lang="en" sz="1000">
                <a:solidFill>
                  <a:srgbClr val="333F70"/>
                </a:solidFill>
                <a:latin typeface="Open Sans"/>
                <a:ea typeface="Open Sans"/>
                <a:cs typeface="Open Sans"/>
                <a:sym typeface="Open Sans"/>
              </a:rPr>
              <a:t>It supports various file formats, including XML, JSON, INI, and plain text, facilitating data serialization and deserialization.</a:t>
            </a:r>
            <a:endParaRPr sz="1000">
              <a:solidFill>
                <a:schemeClr val="dk1"/>
              </a:solidFill>
              <a:latin typeface="Calibri"/>
              <a:ea typeface="Calibri"/>
              <a:cs typeface="Calibri"/>
              <a:sym typeface="Calibri"/>
            </a:endParaRPr>
          </a:p>
        </p:txBody>
      </p:sp>
      <p:pic>
        <p:nvPicPr>
          <p:cNvPr descr="preencoded.png" id="936" name="Google Shape;936;p126"/>
          <p:cNvPicPr preferRelativeResize="0"/>
          <p:nvPr/>
        </p:nvPicPr>
        <p:blipFill rotWithShape="1">
          <a:blip r:embed="rId6">
            <a:alphaModFix/>
          </a:blip>
          <a:srcRect b="0" l="0" r="0" t="0"/>
          <a:stretch/>
        </p:blipFill>
        <p:spPr>
          <a:xfrm>
            <a:off x="463897" y="2973735"/>
            <a:ext cx="331366" cy="331366"/>
          </a:xfrm>
          <a:prstGeom prst="rect">
            <a:avLst/>
          </a:prstGeom>
          <a:noFill/>
          <a:ln>
            <a:noFill/>
          </a:ln>
        </p:spPr>
      </p:pic>
      <p:sp>
        <p:nvSpPr>
          <p:cNvPr id="937" name="Google Shape;937;p126"/>
          <p:cNvSpPr/>
          <p:nvPr/>
        </p:nvSpPr>
        <p:spPr>
          <a:xfrm>
            <a:off x="463897" y="3437632"/>
            <a:ext cx="1656978" cy="207094"/>
          </a:xfrm>
          <a:prstGeom prst="rect">
            <a:avLst/>
          </a:prstGeom>
          <a:noFill/>
          <a:ln>
            <a:noFill/>
          </a:ln>
        </p:spPr>
        <p:txBody>
          <a:bodyPr anchorCtr="0" anchor="t" bIns="0" lIns="0" spcFirstLastPara="1" rIns="0" wrap="square" tIns="0">
            <a:noAutofit/>
          </a:bodyPr>
          <a:lstStyle/>
          <a:p>
            <a:pPr indent="0" lvl="0" marL="0" marR="0" rtl="0" algn="l">
              <a:lnSpc>
                <a:spcPct val="126829"/>
              </a:lnSpc>
              <a:spcBef>
                <a:spcPts val="0"/>
              </a:spcBef>
              <a:spcAft>
                <a:spcPts val="0"/>
              </a:spcAft>
              <a:buClr>
                <a:srgbClr val="333F70"/>
              </a:buClr>
              <a:buSzPts val="1300"/>
              <a:buFont typeface="Unbounded"/>
              <a:buNone/>
            </a:pPr>
            <a:r>
              <a:rPr b="1" lang="en" sz="1300">
                <a:solidFill>
                  <a:srgbClr val="333F70"/>
                </a:solidFill>
                <a:latin typeface="Unbounded"/>
                <a:ea typeface="Unbounded"/>
                <a:cs typeface="Unbounded"/>
                <a:sym typeface="Unbounded"/>
              </a:rPr>
              <a:t>Data Access</a:t>
            </a:r>
            <a:endParaRPr sz="1300">
              <a:solidFill>
                <a:schemeClr val="dk1"/>
              </a:solidFill>
              <a:latin typeface="Calibri"/>
              <a:ea typeface="Calibri"/>
              <a:cs typeface="Calibri"/>
              <a:sym typeface="Calibri"/>
            </a:endParaRPr>
          </a:p>
        </p:txBody>
      </p:sp>
      <p:sp>
        <p:nvSpPr>
          <p:cNvPr id="938" name="Google Shape;938;p126"/>
          <p:cNvSpPr/>
          <p:nvPr/>
        </p:nvSpPr>
        <p:spPr>
          <a:xfrm>
            <a:off x="463898" y="3724201"/>
            <a:ext cx="2294186" cy="848022"/>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333F70"/>
              </a:buClr>
              <a:buSzPts val="1000"/>
              <a:buFont typeface="Open Sans"/>
              <a:buNone/>
            </a:pPr>
            <a:r>
              <a:rPr lang="en" sz="1000">
                <a:solidFill>
                  <a:srgbClr val="333F70"/>
                </a:solidFill>
                <a:latin typeface="Open Sans"/>
                <a:ea typeface="Open Sans"/>
                <a:cs typeface="Open Sans"/>
                <a:sym typeface="Open Sans"/>
              </a:rPr>
              <a:t>Boost Property Tree allows easy access and manipulation of data elements through intuitive interfaces.</a:t>
            </a:r>
            <a:endParaRPr sz="1000">
              <a:solidFill>
                <a:schemeClr val="dk1"/>
              </a:solidFill>
              <a:latin typeface="Calibri"/>
              <a:ea typeface="Calibri"/>
              <a:cs typeface="Calibri"/>
              <a:sym typeface="Calibri"/>
            </a:endParaRPr>
          </a:p>
        </p:txBody>
      </p:sp>
      <p:pic>
        <p:nvPicPr>
          <p:cNvPr descr="preencoded.png" id="939" name="Google Shape;939;p126"/>
          <p:cNvPicPr preferRelativeResize="0"/>
          <p:nvPr/>
        </p:nvPicPr>
        <p:blipFill rotWithShape="1">
          <a:blip r:embed="rId7">
            <a:alphaModFix/>
          </a:blip>
          <a:srcRect b="0" l="0" r="0" t="0"/>
          <a:stretch/>
        </p:blipFill>
        <p:spPr>
          <a:xfrm>
            <a:off x="2956917" y="2973735"/>
            <a:ext cx="331366" cy="331366"/>
          </a:xfrm>
          <a:prstGeom prst="rect">
            <a:avLst/>
          </a:prstGeom>
          <a:noFill/>
          <a:ln>
            <a:noFill/>
          </a:ln>
        </p:spPr>
      </p:pic>
      <p:sp>
        <p:nvSpPr>
          <p:cNvPr id="940" name="Google Shape;940;p126"/>
          <p:cNvSpPr/>
          <p:nvPr/>
        </p:nvSpPr>
        <p:spPr>
          <a:xfrm>
            <a:off x="2956918" y="3437632"/>
            <a:ext cx="2294186" cy="414189"/>
          </a:xfrm>
          <a:prstGeom prst="rect">
            <a:avLst/>
          </a:prstGeom>
          <a:noFill/>
          <a:ln>
            <a:noFill/>
          </a:ln>
        </p:spPr>
        <p:txBody>
          <a:bodyPr anchorCtr="0" anchor="t" bIns="0" lIns="0" spcFirstLastPara="1" rIns="0" wrap="square" tIns="0">
            <a:noAutofit/>
          </a:bodyPr>
          <a:lstStyle/>
          <a:p>
            <a:pPr indent="0" lvl="0" marL="0" marR="0" rtl="0" algn="l">
              <a:lnSpc>
                <a:spcPct val="126829"/>
              </a:lnSpc>
              <a:spcBef>
                <a:spcPts val="0"/>
              </a:spcBef>
              <a:spcAft>
                <a:spcPts val="0"/>
              </a:spcAft>
              <a:buClr>
                <a:srgbClr val="333F70"/>
              </a:buClr>
              <a:buSzPts val="1300"/>
              <a:buFont typeface="Unbounded"/>
              <a:buNone/>
            </a:pPr>
            <a:r>
              <a:rPr b="1" lang="en" sz="1300">
                <a:solidFill>
                  <a:srgbClr val="333F70"/>
                </a:solidFill>
                <a:latin typeface="Unbounded"/>
                <a:ea typeface="Unbounded"/>
                <a:cs typeface="Unbounded"/>
                <a:sym typeface="Unbounded"/>
              </a:rPr>
              <a:t>Configuration Management</a:t>
            </a:r>
            <a:endParaRPr sz="1300">
              <a:solidFill>
                <a:schemeClr val="dk1"/>
              </a:solidFill>
              <a:latin typeface="Calibri"/>
              <a:ea typeface="Calibri"/>
              <a:cs typeface="Calibri"/>
              <a:sym typeface="Calibri"/>
            </a:endParaRPr>
          </a:p>
        </p:txBody>
      </p:sp>
      <p:sp>
        <p:nvSpPr>
          <p:cNvPr id="941" name="Google Shape;941;p126"/>
          <p:cNvSpPr/>
          <p:nvPr/>
        </p:nvSpPr>
        <p:spPr>
          <a:xfrm>
            <a:off x="2956918" y="3931295"/>
            <a:ext cx="2294186" cy="848022"/>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333F70"/>
              </a:buClr>
              <a:buSzPts val="1000"/>
              <a:buFont typeface="Open Sans"/>
              <a:buNone/>
            </a:pPr>
            <a:r>
              <a:rPr lang="en" sz="1000">
                <a:solidFill>
                  <a:srgbClr val="333F70"/>
                </a:solidFill>
                <a:latin typeface="Open Sans"/>
                <a:ea typeface="Open Sans"/>
                <a:cs typeface="Open Sans"/>
                <a:sym typeface="Open Sans"/>
              </a:rPr>
              <a:t>It is often used for configuration management, allowing applications to load and manage settings from external files.</a:t>
            </a:r>
            <a:endParaRPr sz="1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