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D_69D95CD1.xml" ContentType="application/vnd.ms-powerpoint.comments+xml"/>
  <Override PartName="/ppt/comments/modernComment_147_9CD71B75.xml" ContentType="application/vnd.ms-powerpoint.comments+xml"/>
  <Override PartName="/ppt/comments/modernComment_103_F3D61222.xml" ContentType="application/vnd.ms-powerpoint.comments+xml"/>
  <Override PartName="/ppt/comments/modernComment_138_3FEE2B7F.xml" ContentType="application/vnd.ms-powerpoint.comments+xml"/>
  <Override PartName="/ppt/comments/modernComment_143_13883F70.xml" ContentType="application/vnd.ms-powerpoint.comments+xml"/>
  <Override PartName="/ppt/comments/modernComment_111_59A5FBE5.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8"/>
  </p:notesMasterIdLst>
  <p:sldIdLst>
    <p:sldId id="324" r:id="rId5"/>
    <p:sldId id="269" r:id="rId6"/>
    <p:sldId id="327" r:id="rId7"/>
    <p:sldId id="303" r:id="rId8"/>
    <p:sldId id="271" r:id="rId9"/>
    <p:sldId id="259" r:id="rId10"/>
    <p:sldId id="272" r:id="rId11"/>
    <p:sldId id="304" r:id="rId12"/>
    <p:sldId id="309" r:id="rId13"/>
    <p:sldId id="312" r:id="rId14"/>
    <p:sldId id="289" r:id="rId15"/>
    <p:sldId id="316" r:id="rId16"/>
    <p:sldId id="317" r:id="rId17"/>
    <p:sldId id="318" r:id="rId18"/>
    <p:sldId id="319" r:id="rId19"/>
    <p:sldId id="320" r:id="rId20"/>
    <p:sldId id="321" r:id="rId21"/>
    <p:sldId id="322" r:id="rId22"/>
    <p:sldId id="323" r:id="rId23"/>
    <p:sldId id="268" r:id="rId24"/>
    <p:sldId id="273" r:id="rId25"/>
    <p:sldId id="274" r:id="rId26"/>
    <p:sldId id="325" r:id="rId27"/>
    <p:sldId id="281" r:id="rId28"/>
    <p:sldId id="315" r:id="rId29"/>
    <p:sldId id="280" r:id="rId30"/>
    <p:sldId id="306" r:id="rId31"/>
    <p:sldId id="307" r:id="rId32"/>
    <p:sldId id="290" r:id="rId33"/>
    <p:sldId id="328" r:id="rId34"/>
    <p:sldId id="298" r:id="rId35"/>
    <p:sldId id="313" r:id="rId36"/>
    <p:sldId id="299" r:id="rId37"/>
    <p:sldId id="297" r:id="rId38"/>
    <p:sldId id="314" r:id="rId39"/>
    <p:sldId id="296" r:id="rId40"/>
    <p:sldId id="310" r:id="rId41"/>
    <p:sldId id="311" r:id="rId42"/>
    <p:sldId id="326" r:id="rId43"/>
    <p:sldId id="278" r:id="rId44"/>
    <p:sldId id="282" r:id="rId45"/>
    <p:sldId id="294" r:id="rId46"/>
    <p:sldId id="283" r:id="rId47"/>
    <p:sldId id="284" r:id="rId48"/>
    <p:sldId id="295" r:id="rId49"/>
    <p:sldId id="285" r:id="rId50"/>
    <p:sldId id="286" r:id="rId51"/>
    <p:sldId id="292" r:id="rId52"/>
    <p:sldId id="300" r:id="rId53"/>
    <p:sldId id="288" r:id="rId54"/>
    <p:sldId id="293" r:id="rId55"/>
    <p:sldId id="277" r:id="rId56"/>
    <p:sldId id="279"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73418F-C9BD-4B22-0855-661502012B5A}" name="Singh, Navraj" initials="" userId="S::nsingh3@una.edu::95339f99-cd31-4f13-a53a-5c69b3d9982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B18864-21EC-4C37-B08E-5E65AC1A29A6}" v="117" dt="2024-08-28T01:45:51.825"/>
    <p1510:client id="{38114A92-A8F3-0DF5-4310-C973C22ED0ED}" v="4006" dt="2024-08-28T17:55:26.831"/>
    <p1510:client id="{41584B88-AEFE-6139-51F2-24809C960B38}" v="859" dt="2024-08-28T03:28:40.913"/>
    <p1510:client id="{57B2FAF5-8BFC-0953-D095-F9485D81D5DA}" v="236" dt="2024-08-28T17:38:26.486"/>
    <p1510:client id="{6359E7CC-2442-FB31-9FBE-37AEE95E0119}" v="602" dt="2024-08-28T05:52:39.868"/>
    <p1510:client id="{BDB3D3C0-9A27-437D-A37A-6AD4BC909081}" v="2122" dt="2024-08-28T18:01:15.3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04" autoAdjust="0"/>
    <p:restoredTop sz="94660"/>
  </p:normalViewPr>
  <p:slideViewPr>
    <p:cSldViewPr snapToGrid="0">
      <p:cViewPr varScale="1">
        <p:scale>
          <a:sx n="79" d="100"/>
          <a:sy n="79" d="100"/>
        </p:scale>
        <p:origin x="878"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omments/modernComment_103_F3D61222.xml><?xml version="1.0" encoding="utf-8"?>
<p188:cmLst xmlns:a="http://schemas.openxmlformats.org/drawingml/2006/main" xmlns:r="http://schemas.openxmlformats.org/officeDocument/2006/relationships" xmlns:p188="http://schemas.microsoft.com/office/powerpoint/2018/8/main">
  <p188:cm id="{E4015B5C-A602-F743-848E-F72C4AB82630}" authorId="{D273418F-C9BD-4B22-0855-661502012B5A}" created="2024-08-26T04:46:25.743">
    <pc:sldMkLst xmlns:pc="http://schemas.microsoft.com/office/powerpoint/2013/main/command">
      <pc:docMk/>
      <pc:sldMk cId="4090892834" sldId="259"/>
    </pc:sldMkLst>
    <p188:txBody>
      <a:bodyPr/>
      <a:lstStyle/>
      <a:p>
        <a:r>
          <a:rPr lang="en-US"/>
          <a:t>A picture is worth a thousand words, this absolutely fits while discussing about UML.
UML diagrams are not only for the developers but also for the business users, common people and anybody interested to understand the system.
It must be clear that  UML is not a development rather it accompanies with processes to 
Make a successful system.</a:t>
        </a:r>
      </a:p>
    </p188:txBody>
  </p188:cm>
</p188:cmLst>
</file>

<file path=ppt/comments/modernComment_10D_69D95CD1.xml><?xml version="1.0" encoding="utf-8"?>
<p188:cmLst xmlns:a="http://schemas.openxmlformats.org/drawingml/2006/main" xmlns:r="http://schemas.openxmlformats.org/officeDocument/2006/relationships" xmlns:p188="http://schemas.microsoft.com/office/powerpoint/2018/8/main">
  <p188:cm id="{86453E0F-C211-6445-984E-19D67E5BB9A6}" authorId="{D273418F-C9BD-4B22-0855-661502012B5A}" created="2024-08-26T03:36:57.983">
    <pc:sldMkLst xmlns:pc="http://schemas.microsoft.com/office/powerpoint/2013/main/command">
      <pc:docMk/>
      <pc:sldMk cId="1775852753" sldId="269"/>
    </pc:sldMkLst>
    <p188:txBody>
      <a:bodyPr/>
      <a:lstStyle/>
      <a:p>
        <a:r>
          <a:rPr lang="en-US"/>
          <a:t>The blue print of a system is written in UML
It describes design or structure of system</a:t>
        </a:r>
      </a:p>
    </p188:txBody>
  </p188:cm>
</p188:cmLst>
</file>

<file path=ppt/comments/modernComment_111_59A5FBE5.xml><?xml version="1.0" encoding="utf-8"?>
<p188:cmLst xmlns:a="http://schemas.openxmlformats.org/drawingml/2006/main" xmlns:r="http://schemas.openxmlformats.org/officeDocument/2006/relationships" xmlns:p188="http://schemas.microsoft.com/office/powerpoint/2018/8/main">
  <p188:cm id="{FF74B31A-A4D3-394D-99E4-F568C358BA64}" authorId="{D273418F-C9BD-4B22-0855-661502012B5A}" created="2024-08-26T05:21:48.138">
    <pc:sldMkLst xmlns:pc="http://schemas.microsoft.com/office/powerpoint/2013/main/command">
      <pc:docMk/>
      <pc:sldMk cId="1504050149" sldId="273"/>
    </pc:sldMkLst>
    <p188:txBody>
      <a:bodyPr/>
      <a:lstStyle/>
      <a:p>
        <a:r>
          <a:rPr lang="en-US"/>
          <a:t>Is a relationship b/w two things in which change in one element also effects the other one .</a:t>
        </a:r>
      </a:p>
    </p188:txBody>
  </p188:cm>
</p188:cmLst>
</file>

<file path=ppt/comments/modernComment_138_3FEE2B7F.xml><?xml version="1.0" encoding="utf-8"?>
<p188:cmLst xmlns:a="http://schemas.openxmlformats.org/drawingml/2006/main" xmlns:r="http://schemas.openxmlformats.org/officeDocument/2006/relationships" xmlns:p188="http://schemas.microsoft.com/office/powerpoint/2018/8/main">
  <p188:cm id="{EB85A855-ABE2-448A-BEFB-D7C30883CCA1}" authorId="{D273418F-C9BD-4B22-0855-661502012B5A}" created="2024-08-28T03:18:39.823">
    <pc:sldMkLst xmlns:pc="http://schemas.microsoft.com/office/powerpoint/2013/main/command">
      <pc:docMk/>
      <pc:sldMk cId="1072573311" sldId="312"/>
    </pc:sldMkLst>
    <p188:txBody>
      <a:bodyPr/>
      <a:lstStyle/>
      <a:p>
        <a:r>
          <a:rPr lang="en-US"/>
          <a:t>+ sign with attributes shows these class member are public</a:t>
        </a:r>
      </a:p>
    </p188:txBody>
  </p188:cm>
</p188:cmLst>
</file>

<file path=ppt/comments/modernComment_143_13883F70.xml><?xml version="1.0" encoding="utf-8"?>
<p188:cmLst xmlns:a="http://schemas.openxmlformats.org/drawingml/2006/main" xmlns:r="http://schemas.openxmlformats.org/officeDocument/2006/relationships" xmlns:p188="http://schemas.microsoft.com/office/powerpoint/2018/8/main">
  <p188:cm id="{A47D71E7-4173-4285-A7CE-7CFAB48BFDBD}" authorId="{D273418F-C9BD-4B22-0855-661502012B5A}" created="2024-08-28T04:56:23.562">
    <ac:deMkLst xmlns:ac="http://schemas.microsoft.com/office/drawing/2013/main/command">
      <pc:docMk xmlns:pc="http://schemas.microsoft.com/office/powerpoint/2013/main/command"/>
      <pc:sldMk xmlns:pc="http://schemas.microsoft.com/office/powerpoint/2013/main/command" cId="327696240" sldId="323"/>
      <ac:spMk id="3" creationId="{37A384A7-89A5-88D7-C36A-8053F707D754}"/>
    </ac:deMkLst>
    <p188:txBody>
      <a:bodyPr/>
      <a:lstStyle/>
      <a:p>
        <a:r>
          <a:rPr lang="en-US"/>
          <a:t>it acts as contianer</a:t>
        </a:r>
      </a:p>
    </p188:txBody>
  </p188:cm>
</p188:cmLst>
</file>

<file path=ppt/comments/modernComment_147_9CD71B75.xml><?xml version="1.0" encoding="utf-8"?>
<p188:cmLst xmlns:a="http://schemas.openxmlformats.org/drawingml/2006/main" xmlns:r="http://schemas.openxmlformats.org/officeDocument/2006/relationships" xmlns:p188="http://schemas.microsoft.com/office/powerpoint/2018/8/main">
  <p188:cm id="{D39D7FD6-8632-4080-BF8B-E67498B38FD3}" authorId="{D273418F-C9BD-4B22-0855-661502012B5A}" created="2024-08-28T01:53:48.925">
    <pc:sldMkLst xmlns:pc="http://schemas.microsoft.com/office/powerpoint/2013/main/command">
      <pc:docMk/>
      <pc:sldMk cId="1050060680" sldId="302"/>
    </pc:sldMkLst>
    <p188:txBody>
      <a:bodyPr/>
      <a:lstStyle/>
      <a:p>
        <a:r>
          <a:rPr lang="en-US"/>
          <a:t>In the early stages of model-driven development, a universal approach to modeling a software system was needed.
#as different people understand the notation in different ways if there  is no universal model approach</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47395D-D203-DB46-A14C-D243EC54CD7D}" type="datetimeFigureOut">
              <a:rPr lang="en-US" smtClean="0"/>
              <a:t>8/28/2024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71771-0999-0C4B-804A-7A8B0BBEEBCC}" type="slidenum">
              <a:rPr lang="en-US" smtClean="0"/>
              <a:t>‹#›</a:t>
            </a:fld>
            <a:endParaRPr lang="en-US"/>
          </a:p>
        </p:txBody>
      </p:sp>
    </p:spTree>
    <p:extLst>
      <p:ext uri="{BB962C8B-B14F-4D97-AF65-F5344CB8AC3E}">
        <p14:creationId xmlns:p14="http://schemas.microsoft.com/office/powerpoint/2010/main" val="2342454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395E7-24B5-10C5-1FA1-77B250B3B9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AE8129-CEB0-6DD5-7CD5-0F1E9B7A09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2BDFC2-DFEB-3ECB-2BDD-E7A8F4121785}"/>
              </a:ext>
            </a:extLst>
          </p:cNvPr>
          <p:cNvSpPr>
            <a:spLocks noGrp="1"/>
          </p:cNvSpPr>
          <p:nvPr>
            <p:ph type="dt" sz="half" idx="10"/>
          </p:nvPr>
        </p:nvSpPr>
        <p:spPr/>
        <p:txBody>
          <a:bodyPr/>
          <a:lstStyle/>
          <a:p>
            <a:fld id="{2A888DF1-FCAB-264C-92FA-C6D56105545A}" type="datetimeFigureOut">
              <a:rPr lang="en-US" smtClean="0"/>
              <a:t>8/28/2024</a:t>
            </a:fld>
            <a:endParaRPr lang="en-US"/>
          </a:p>
        </p:txBody>
      </p:sp>
      <p:sp>
        <p:nvSpPr>
          <p:cNvPr id="5" name="Footer Placeholder 4">
            <a:extLst>
              <a:ext uri="{FF2B5EF4-FFF2-40B4-BE49-F238E27FC236}">
                <a16:creationId xmlns:a16="http://schemas.microsoft.com/office/drawing/2014/main" id="{E499BC1C-3876-4A21-CB95-1944357612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9C20A-8AC7-91A4-BD7C-8133E63DEC6D}"/>
              </a:ext>
            </a:extLst>
          </p:cNvPr>
          <p:cNvSpPr>
            <a:spLocks noGrp="1"/>
          </p:cNvSpPr>
          <p:nvPr>
            <p:ph type="sldNum" sz="quarter" idx="12"/>
          </p:nvPr>
        </p:nvSpPr>
        <p:spPr/>
        <p:txBody>
          <a:bodyPr/>
          <a:lstStyle/>
          <a:p>
            <a:fld id="{7776DFA7-A261-0946-B598-D983C3C2AF5C}" type="slidenum">
              <a:rPr lang="en-US" smtClean="0"/>
              <a:t>‹#›</a:t>
            </a:fld>
            <a:endParaRPr lang="en-US"/>
          </a:p>
        </p:txBody>
      </p:sp>
    </p:spTree>
    <p:extLst>
      <p:ext uri="{BB962C8B-B14F-4D97-AF65-F5344CB8AC3E}">
        <p14:creationId xmlns:p14="http://schemas.microsoft.com/office/powerpoint/2010/main" val="138398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D0AC2-F889-83A8-780D-79B2528A57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018F17-BA1C-D9BD-23F2-C44A02BA10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23228B-8D3E-C74E-E0C2-BD6EA14564ED}"/>
              </a:ext>
            </a:extLst>
          </p:cNvPr>
          <p:cNvSpPr>
            <a:spLocks noGrp="1"/>
          </p:cNvSpPr>
          <p:nvPr>
            <p:ph type="dt" sz="half" idx="10"/>
          </p:nvPr>
        </p:nvSpPr>
        <p:spPr/>
        <p:txBody>
          <a:bodyPr/>
          <a:lstStyle/>
          <a:p>
            <a:fld id="{2A888DF1-FCAB-264C-92FA-C6D56105545A}" type="datetimeFigureOut">
              <a:rPr lang="en-US" smtClean="0"/>
              <a:t>8/28/2024</a:t>
            </a:fld>
            <a:endParaRPr lang="en-US"/>
          </a:p>
        </p:txBody>
      </p:sp>
      <p:sp>
        <p:nvSpPr>
          <p:cNvPr id="5" name="Footer Placeholder 4">
            <a:extLst>
              <a:ext uri="{FF2B5EF4-FFF2-40B4-BE49-F238E27FC236}">
                <a16:creationId xmlns:a16="http://schemas.microsoft.com/office/drawing/2014/main" id="{7B052CC7-CCCA-58B2-1C52-1C35DC26B2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65683-0DA7-A69D-E14F-07CD04B8F2A4}"/>
              </a:ext>
            </a:extLst>
          </p:cNvPr>
          <p:cNvSpPr>
            <a:spLocks noGrp="1"/>
          </p:cNvSpPr>
          <p:nvPr>
            <p:ph type="sldNum" sz="quarter" idx="12"/>
          </p:nvPr>
        </p:nvSpPr>
        <p:spPr/>
        <p:txBody>
          <a:bodyPr/>
          <a:lstStyle/>
          <a:p>
            <a:fld id="{7776DFA7-A261-0946-B598-D983C3C2AF5C}" type="slidenum">
              <a:rPr lang="en-US" smtClean="0"/>
              <a:t>‹#›</a:t>
            </a:fld>
            <a:endParaRPr lang="en-US"/>
          </a:p>
        </p:txBody>
      </p:sp>
    </p:spTree>
    <p:extLst>
      <p:ext uri="{BB962C8B-B14F-4D97-AF65-F5344CB8AC3E}">
        <p14:creationId xmlns:p14="http://schemas.microsoft.com/office/powerpoint/2010/main" val="177552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F99C79-3A46-CBA2-0B98-D0C417F7F6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5ED4AE-C7D6-7BE7-AC76-85EF4577E0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F4CA56-9A8E-E975-B624-62C7CB012439}"/>
              </a:ext>
            </a:extLst>
          </p:cNvPr>
          <p:cNvSpPr>
            <a:spLocks noGrp="1"/>
          </p:cNvSpPr>
          <p:nvPr>
            <p:ph type="dt" sz="half" idx="10"/>
          </p:nvPr>
        </p:nvSpPr>
        <p:spPr/>
        <p:txBody>
          <a:bodyPr/>
          <a:lstStyle/>
          <a:p>
            <a:fld id="{2A888DF1-FCAB-264C-92FA-C6D56105545A}" type="datetimeFigureOut">
              <a:rPr lang="en-US" smtClean="0"/>
              <a:t>8/28/2024</a:t>
            </a:fld>
            <a:endParaRPr lang="en-US"/>
          </a:p>
        </p:txBody>
      </p:sp>
      <p:sp>
        <p:nvSpPr>
          <p:cNvPr id="5" name="Footer Placeholder 4">
            <a:extLst>
              <a:ext uri="{FF2B5EF4-FFF2-40B4-BE49-F238E27FC236}">
                <a16:creationId xmlns:a16="http://schemas.microsoft.com/office/drawing/2014/main" id="{9E9EEADA-92F8-920C-3D7C-FEA85CFBD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E0AEFD-2D75-0F51-9501-9409268A8939}"/>
              </a:ext>
            </a:extLst>
          </p:cNvPr>
          <p:cNvSpPr>
            <a:spLocks noGrp="1"/>
          </p:cNvSpPr>
          <p:nvPr>
            <p:ph type="sldNum" sz="quarter" idx="12"/>
          </p:nvPr>
        </p:nvSpPr>
        <p:spPr/>
        <p:txBody>
          <a:bodyPr/>
          <a:lstStyle/>
          <a:p>
            <a:fld id="{7776DFA7-A261-0946-B598-D983C3C2AF5C}" type="slidenum">
              <a:rPr lang="en-US" smtClean="0"/>
              <a:t>‹#›</a:t>
            </a:fld>
            <a:endParaRPr lang="en-US"/>
          </a:p>
        </p:txBody>
      </p:sp>
    </p:spTree>
    <p:extLst>
      <p:ext uri="{BB962C8B-B14F-4D97-AF65-F5344CB8AC3E}">
        <p14:creationId xmlns:p14="http://schemas.microsoft.com/office/powerpoint/2010/main" val="100833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2DE23-DF81-1CC7-61D0-408934DAAE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C0F6DE-7959-B570-FF8E-CD5EDCA7C9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0CA2CC-12B6-63A6-4218-9A74D32D1342}"/>
              </a:ext>
            </a:extLst>
          </p:cNvPr>
          <p:cNvSpPr>
            <a:spLocks noGrp="1"/>
          </p:cNvSpPr>
          <p:nvPr>
            <p:ph type="dt" sz="half" idx="10"/>
          </p:nvPr>
        </p:nvSpPr>
        <p:spPr/>
        <p:txBody>
          <a:bodyPr/>
          <a:lstStyle/>
          <a:p>
            <a:fld id="{2A888DF1-FCAB-264C-92FA-C6D56105545A}" type="datetimeFigureOut">
              <a:rPr lang="en-US" smtClean="0"/>
              <a:t>8/28/2024</a:t>
            </a:fld>
            <a:endParaRPr lang="en-US"/>
          </a:p>
        </p:txBody>
      </p:sp>
      <p:sp>
        <p:nvSpPr>
          <p:cNvPr id="5" name="Footer Placeholder 4">
            <a:extLst>
              <a:ext uri="{FF2B5EF4-FFF2-40B4-BE49-F238E27FC236}">
                <a16:creationId xmlns:a16="http://schemas.microsoft.com/office/drawing/2014/main" id="{F6A2CED4-524A-3C99-4532-5FD96120F3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83878C-29AB-B8C7-CB3E-8BFB5932B583}"/>
              </a:ext>
            </a:extLst>
          </p:cNvPr>
          <p:cNvSpPr>
            <a:spLocks noGrp="1"/>
          </p:cNvSpPr>
          <p:nvPr>
            <p:ph type="sldNum" sz="quarter" idx="12"/>
          </p:nvPr>
        </p:nvSpPr>
        <p:spPr/>
        <p:txBody>
          <a:bodyPr/>
          <a:lstStyle/>
          <a:p>
            <a:fld id="{7776DFA7-A261-0946-B598-D983C3C2AF5C}" type="slidenum">
              <a:rPr lang="en-US" smtClean="0"/>
              <a:t>‹#›</a:t>
            </a:fld>
            <a:endParaRPr lang="en-US"/>
          </a:p>
        </p:txBody>
      </p:sp>
    </p:spTree>
    <p:extLst>
      <p:ext uri="{BB962C8B-B14F-4D97-AF65-F5344CB8AC3E}">
        <p14:creationId xmlns:p14="http://schemas.microsoft.com/office/powerpoint/2010/main" val="2642128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CAB21-6C5B-976D-77F9-14FBD55054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F77152-C68E-D121-8CE4-7703F74D723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9C80D4-F19B-42EB-6B0A-E995B96FCBCD}"/>
              </a:ext>
            </a:extLst>
          </p:cNvPr>
          <p:cNvSpPr>
            <a:spLocks noGrp="1"/>
          </p:cNvSpPr>
          <p:nvPr>
            <p:ph type="dt" sz="half" idx="10"/>
          </p:nvPr>
        </p:nvSpPr>
        <p:spPr/>
        <p:txBody>
          <a:bodyPr/>
          <a:lstStyle/>
          <a:p>
            <a:fld id="{2A888DF1-FCAB-264C-92FA-C6D56105545A}" type="datetimeFigureOut">
              <a:rPr lang="en-US" smtClean="0"/>
              <a:t>8/28/2024</a:t>
            </a:fld>
            <a:endParaRPr lang="en-US"/>
          </a:p>
        </p:txBody>
      </p:sp>
      <p:sp>
        <p:nvSpPr>
          <p:cNvPr id="5" name="Footer Placeholder 4">
            <a:extLst>
              <a:ext uri="{FF2B5EF4-FFF2-40B4-BE49-F238E27FC236}">
                <a16:creationId xmlns:a16="http://schemas.microsoft.com/office/drawing/2014/main" id="{A4841EC6-0ED9-8480-8475-2103CE0DE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5DC66-8ED4-A02F-C646-324280BBEF79}"/>
              </a:ext>
            </a:extLst>
          </p:cNvPr>
          <p:cNvSpPr>
            <a:spLocks noGrp="1"/>
          </p:cNvSpPr>
          <p:nvPr>
            <p:ph type="sldNum" sz="quarter" idx="12"/>
          </p:nvPr>
        </p:nvSpPr>
        <p:spPr/>
        <p:txBody>
          <a:bodyPr/>
          <a:lstStyle/>
          <a:p>
            <a:fld id="{7776DFA7-A261-0946-B598-D983C3C2AF5C}" type="slidenum">
              <a:rPr lang="en-US" smtClean="0"/>
              <a:t>‹#›</a:t>
            </a:fld>
            <a:endParaRPr lang="en-US"/>
          </a:p>
        </p:txBody>
      </p:sp>
    </p:spTree>
    <p:extLst>
      <p:ext uri="{BB962C8B-B14F-4D97-AF65-F5344CB8AC3E}">
        <p14:creationId xmlns:p14="http://schemas.microsoft.com/office/powerpoint/2010/main" val="1741454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30B29-9F3E-C993-D747-47A04ED9DF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9C3F9D-583E-7EF4-44F9-0ACD1D3EEC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3F7090-EB16-F42E-E764-662B64E512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32FB38-1B3B-FEB7-D41D-4D9C59071F58}"/>
              </a:ext>
            </a:extLst>
          </p:cNvPr>
          <p:cNvSpPr>
            <a:spLocks noGrp="1"/>
          </p:cNvSpPr>
          <p:nvPr>
            <p:ph type="dt" sz="half" idx="10"/>
          </p:nvPr>
        </p:nvSpPr>
        <p:spPr/>
        <p:txBody>
          <a:bodyPr/>
          <a:lstStyle/>
          <a:p>
            <a:fld id="{2A888DF1-FCAB-264C-92FA-C6D56105545A}" type="datetimeFigureOut">
              <a:rPr lang="en-US" smtClean="0"/>
              <a:t>8/28/2024</a:t>
            </a:fld>
            <a:endParaRPr lang="en-US"/>
          </a:p>
        </p:txBody>
      </p:sp>
      <p:sp>
        <p:nvSpPr>
          <p:cNvPr id="6" name="Footer Placeholder 5">
            <a:extLst>
              <a:ext uri="{FF2B5EF4-FFF2-40B4-BE49-F238E27FC236}">
                <a16:creationId xmlns:a16="http://schemas.microsoft.com/office/drawing/2014/main" id="{E53F1E15-5B5D-EB70-C1CE-7AAB9ED6EA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51EB79-0906-A67E-926E-931FD0BB4741}"/>
              </a:ext>
            </a:extLst>
          </p:cNvPr>
          <p:cNvSpPr>
            <a:spLocks noGrp="1"/>
          </p:cNvSpPr>
          <p:nvPr>
            <p:ph type="sldNum" sz="quarter" idx="12"/>
          </p:nvPr>
        </p:nvSpPr>
        <p:spPr/>
        <p:txBody>
          <a:bodyPr/>
          <a:lstStyle/>
          <a:p>
            <a:fld id="{7776DFA7-A261-0946-B598-D983C3C2AF5C}" type="slidenum">
              <a:rPr lang="en-US" smtClean="0"/>
              <a:t>‹#›</a:t>
            </a:fld>
            <a:endParaRPr lang="en-US"/>
          </a:p>
        </p:txBody>
      </p:sp>
    </p:spTree>
    <p:extLst>
      <p:ext uri="{BB962C8B-B14F-4D97-AF65-F5344CB8AC3E}">
        <p14:creationId xmlns:p14="http://schemas.microsoft.com/office/powerpoint/2010/main" val="41451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83A63-7494-2E07-AF6A-3B9DBBAE28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0943C2-B80A-57C9-D349-4DE2B8E9E6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BFE891-29C1-C5CB-4F2E-F7B95F8CC7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75D58B-A24E-AE0E-4957-48E1C261F6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ABA99F-2733-0F22-043B-B1BE3B394E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96B84C-80ED-39F9-489F-C1059EB33950}"/>
              </a:ext>
            </a:extLst>
          </p:cNvPr>
          <p:cNvSpPr>
            <a:spLocks noGrp="1"/>
          </p:cNvSpPr>
          <p:nvPr>
            <p:ph type="dt" sz="half" idx="10"/>
          </p:nvPr>
        </p:nvSpPr>
        <p:spPr/>
        <p:txBody>
          <a:bodyPr/>
          <a:lstStyle/>
          <a:p>
            <a:fld id="{2A888DF1-FCAB-264C-92FA-C6D56105545A}" type="datetimeFigureOut">
              <a:rPr lang="en-US" smtClean="0"/>
              <a:t>8/28/2024</a:t>
            </a:fld>
            <a:endParaRPr lang="en-US"/>
          </a:p>
        </p:txBody>
      </p:sp>
      <p:sp>
        <p:nvSpPr>
          <p:cNvPr id="8" name="Footer Placeholder 7">
            <a:extLst>
              <a:ext uri="{FF2B5EF4-FFF2-40B4-BE49-F238E27FC236}">
                <a16:creationId xmlns:a16="http://schemas.microsoft.com/office/drawing/2014/main" id="{B8016A22-667D-8E9C-96BB-DE952870CF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191F9B-0B88-6DAB-70CD-EA260AEB87F1}"/>
              </a:ext>
            </a:extLst>
          </p:cNvPr>
          <p:cNvSpPr>
            <a:spLocks noGrp="1"/>
          </p:cNvSpPr>
          <p:nvPr>
            <p:ph type="sldNum" sz="quarter" idx="12"/>
          </p:nvPr>
        </p:nvSpPr>
        <p:spPr/>
        <p:txBody>
          <a:bodyPr/>
          <a:lstStyle/>
          <a:p>
            <a:fld id="{7776DFA7-A261-0946-B598-D983C3C2AF5C}" type="slidenum">
              <a:rPr lang="en-US" smtClean="0"/>
              <a:t>‹#›</a:t>
            </a:fld>
            <a:endParaRPr lang="en-US"/>
          </a:p>
        </p:txBody>
      </p:sp>
    </p:spTree>
    <p:extLst>
      <p:ext uri="{BB962C8B-B14F-4D97-AF65-F5344CB8AC3E}">
        <p14:creationId xmlns:p14="http://schemas.microsoft.com/office/powerpoint/2010/main" val="38672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E63AA-F096-58D5-A268-55BDA035CB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A57A42-06B6-A74F-653C-E80A2BE40810}"/>
              </a:ext>
            </a:extLst>
          </p:cNvPr>
          <p:cNvSpPr>
            <a:spLocks noGrp="1"/>
          </p:cNvSpPr>
          <p:nvPr>
            <p:ph type="dt" sz="half" idx="10"/>
          </p:nvPr>
        </p:nvSpPr>
        <p:spPr/>
        <p:txBody>
          <a:bodyPr/>
          <a:lstStyle/>
          <a:p>
            <a:fld id="{2A888DF1-FCAB-264C-92FA-C6D56105545A}" type="datetimeFigureOut">
              <a:rPr lang="en-US" smtClean="0"/>
              <a:t>8/28/2024</a:t>
            </a:fld>
            <a:endParaRPr lang="en-US"/>
          </a:p>
        </p:txBody>
      </p:sp>
      <p:sp>
        <p:nvSpPr>
          <p:cNvPr id="4" name="Footer Placeholder 3">
            <a:extLst>
              <a:ext uri="{FF2B5EF4-FFF2-40B4-BE49-F238E27FC236}">
                <a16:creationId xmlns:a16="http://schemas.microsoft.com/office/drawing/2014/main" id="{0ED2C658-FD2D-5B7E-A0F4-515D14D17E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2407CC-9BFB-3652-6E64-9901C5E560B0}"/>
              </a:ext>
            </a:extLst>
          </p:cNvPr>
          <p:cNvSpPr>
            <a:spLocks noGrp="1"/>
          </p:cNvSpPr>
          <p:nvPr>
            <p:ph type="sldNum" sz="quarter" idx="12"/>
          </p:nvPr>
        </p:nvSpPr>
        <p:spPr/>
        <p:txBody>
          <a:bodyPr/>
          <a:lstStyle/>
          <a:p>
            <a:fld id="{7776DFA7-A261-0946-B598-D983C3C2AF5C}" type="slidenum">
              <a:rPr lang="en-US" smtClean="0"/>
              <a:t>‹#›</a:t>
            </a:fld>
            <a:endParaRPr lang="en-US"/>
          </a:p>
        </p:txBody>
      </p:sp>
    </p:spTree>
    <p:extLst>
      <p:ext uri="{BB962C8B-B14F-4D97-AF65-F5344CB8AC3E}">
        <p14:creationId xmlns:p14="http://schemas.microsoft.com/office/powerpoint/2010/main" val="535034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2B0E2E-ADFD-71CA-EEB7-A15AF45702BA}"/>
              </a:ext>
            </a:extLst>
          </p:cNvPr>
          <p:cNvSpPr>
            <a:spLocks noGrp="1"/>
          </p:cNvSpPr>
          <p:nvPr>
            <p:ph type="dt" sz="half" idx="10"/>
          </p:nvPr>
        </p:nvSpPr>
        <p:spPr/>
        <p:txBody>
          <a:bodyPr/>
          <a:lstStyle/>
          <a:p>
            <a:fld id="{2A888DF1-FCAB-264C-92FA-C6D56105545A}" type="datetimeFigureOut">
              <a:rPr lang="en-US" smtClean="0"/>
              <a:t>8/28/2024</a:t>
            </a:fld>
            <a:endParaRPr lang="en-US"/>
          </a:p>
        </p:txBody>
      </p:sp>
      <p:sp>
        <p:nvSpPr>
          <p:cNvPr id="3" name="Footer Placeholder 2">
            <a:extLst>
              <a:ext uri="{FF2B5EF4-FFF2-40B4-BE49-F238E27FC236}">
                <a16:creationId xmlns:a16="http://schemas.microsoft.com/office/drawing/2014/main" id="{B3B37361-BFF3-E90A-7F20-C424623951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F1EB8C-E990-77A1-2B78-C24A93C0020E}"/>
              </a:ext>
            </a:extLst>
          </p:cNvPr>
          <p:cNvSpPr>
            <a:spLocks noGrp="1"/>
          </p:cNvSpPr>
          <p:nvPr>
            <p:ph type="sldNum" sz="quarter" idx="12"/>
          </p:nvPr>
        </p:nvSpPr>
        <p:spPr/>
        <p:txBody>
          <a:bodyPr/>
          <a:lstStyle/>
          <a:p>
            <a:fld id="{7776DFA7-A261-0946-B598-D983C3C2AF5C}" type="slidenum">
              <a:rPr lang="en-US" smtClean="0"/>
              <a:t>‹#›</a:t>
            </a:fld>
            <a:endParaRPr lang="en-US"/>
          </a:p>
        </p:txBody>
      </p:sp>
    </p:spTree>
    <p:extLst>
      <p:ext uri="{BB962C8B-B14F-4D97-AF65-F5344CB8AC3E}">
        <p14:creationId xmlns:p14="http://schemas.microsoft.com/office/powerpoint/2010/main" val="178172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8E2A6-1086-6195-4043-0286FF6765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A79163-31F7-29E4-EF46-6C536A38DD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55C106-0855-F486-2C11-A6BE27DCD4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D67AD4-C465-D1E7-BC5D-5C2571EE5E66}"/>
              </a:ext>
            </a:extLst>
          </p:cNvPr>
          <p:cNvSpPr>
            <a:spLocks noGrp="1"/>
          </p:cNvSpPr>
          <p:nvPr>
            <p:ph type="dt" sz="half" idx="10"/>
          </p:nvPr>
        </p:nvSpPr>
        <p:spPr/>
        <p:txBody>
          <a:bodyPr/>
          <a:lstStyle/>
          <a:p>
            <a:fld id="{2A888DF1-FCAB-264C-92FA-C6D56105545A}" type="datetimeFigureOut">
              <a:rPr lang="en-US" smtClean="0"/>
              <a:t>8/28/2024</a:t>
            </a:fld>
            <a:endParaRPr lang="en-US"/>
          </a:p>
        </p:txBody>
      </p:sp>
      <p:sp>
        <p:nvSpPr>
          <p:cNvPr id="6" name="Footer Placeholder 5">
            <a:extLst>
              <a:ext uri="{FF2B5EF4-FFF2-40B4-BE49-F238E27FC236}">
                <a16:creationId xmlns:a16="http://schemas.microsoft.com/office/drawing/2014/main" id="{0182A810-6174-477A-D4D4-F8C7D6088E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4B384A-DC4B-8332-EFA8-023150E835C8}"/>
              </a:ext>
            </a:extLst>
          </p:cNvPr>
          <p:cNvSpPr>
            <a:spLocks noGrp="1"/>
          </p:cNvSpPr>
          <p:nvPr>
            <p:ph type="sldNum" sz="quarter" idx="12"/>
          </p:nvPr>
        </p:nvSpPr>
        <p:spPr/>
        <p:txBody>
          <a:bodyPr/>
          <a:lstStyle/>
          <a:p>
            <a:fld id="{7776DFA7-A261-0946-B598-D983C3C2AF5C}" type="slidenum">
              <a:rPr lang="en-US" smtClean="0"/>
              <a:t>‹#›</a:t>
            </a:fld>
            <a:endParaRPr lang="en-US"/>
          </a:p>
        </p:txBody>
      </p:sp>
    </p:spTree>
    <p:extLst>
      <p:ext uri="{BB962C8B-B14F-4D97-AF65-F5344CB8AC3E}">
        <p14:creationId xmlns:p14="http://schemas.microsoft.com/office/powerpoint/2010/main" val="558556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18A8D-C6E8-EE19-8588-8B56154B98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5217FE-9F6E-E1F3-516E-36D224641A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BDF617-DF73-7491-638D-65F46E7368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A5792C-96D9-32E2-88EC-11A2FB8E45C1}"/>
              </a:ext>
            </a:extLst>
          </p:cNvPr>
          <p:cNvSpPr>
            <a:spLocks noGrp="1"/>
          </p:cNvSpPr>
          <p:nvPr>
            <p:ph type="dt" sz="half" idx="10"/>
          </p:nvPr>
        </p:nvSpPr>
        <p:spPr/>
        <p:txBody>
          <a:bodyPr/>
          <a:lstStyle/>
          <a:p>
            <a:fld id="{2A888DF1-FCAB-264C-92FA-C6D56105545A}" type="datetimeFigureOut">
              <a:rPr lang="en-US" smtClean="0"/>
              <a:t>8/28/2024</a:t>
            </a:fld>
            <a:endParaRPr lang="en-US"/>
          </a:p>
        </p:txBody>
      </p:sp>
      <p:sp>
        <p:nvSpPr>
          <p:cNvPr id="6" name="Footer Placeholder 5">
            <a:extLst>
              <a:ext uri="{FF2B5EF4-FFF2-40B4-BE49-F238E27FC236}">
                <a16:creationId xmlns:a16="http://schemas.microsoft.com/office/drawing/2014/main" id="{43913B33-7932-B822-568F-E6C5632782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E0A25C-94F5-EA5F-38BE-CB81F23576A0}"/>
              </a:ext>
            </a:extLst>
          </p:cNvPr>
          <p:cNvSpPr>
            <a:spLocks noGrp="1"/>
          </p:cNvSpPr>
          <p:nvPr>
            <p:ph type="sldNum" sz="quarter" idx="12"/>
          </p:nvPr>
        </p:nvSpPr>
        <p:spPr/>
        <p:txBody>
          <a:bodyPr/>
          <a:lstStyle/>
          <a:p>
            <a:fld id="{7776DFA7-A261-0946-B598-D983C3C2AF5C}" type="slidenum">
              <a:rPr lang="en-US" smtClean="0"/>
              <a:t>‹#›</a:t>
            </a:fld>
            <a:endParaRPr lang="en-US"/>
          </a:p>
        </p:txBody>
      </p:sp>
    </p:spTree>
    <p:extLst>
      <p:ext uri="{BB962C8B-B14F-4D97-AF65-F5344CB8AC3E}">
        <p14:creationId xmlns:p14="http://schemas.microsoft.com/office/powerpoint/2010/main" val="578115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FE694A-BF91-2A18-08AB-46BB5D1CCF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AEE342-C900-6573-BD7D-EBA6935D6D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4564E7-5D05-683F-7221-CE76A7EC5E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A888DF1-FCAB-264C-92FA-C6D56105545A}" type="datetimeFigureOut">
              <a:rPr lang="en-US" smtClean="0"/>
              <a:t>8/28/2024</a:t>
            </a:fld>
            <a:endParaRPr lang="en-US"/>
          </a:p>
        </p:txBody>
      </p:sp>
      <p:sp>
        <p:nvSpPr>
          <p:cNvPr id="5" name="Footer Placeholder 4">
            <a:extLst>
              <a:ext uri="{FF2B5EF4-FFF2-40B4-BE49-F238E27FC236}">
                <a16:creationId xmlns:a16="http://schemas.microsoft.com/office/drawing/2014/main" id="{F5BA2E9C-2C4F-E73D-1CA0-6806DE5612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1F0679F-975B-E83F-3400-39DA03C0F9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76DFA7-A261-0946-B598-D983C3C2AF5C}" type="slidenum">
              <a:rPr lang="en-US" smtClean="0"/>
              <a:t>‹#›</a:t>
            </a:fld>
            <a:endParaRPr lang="en-US"/>
          </a:p>
        </p:txBody>
      </p:sp>
    </p:spTree>
    <p:extLst>
      <p:ext uri="{BB962C8B-B14F-4D97-AF65-F5344CB8AC3E}">
        <p14:creationId xmlns:p14="http://schemas.microsoft.com/office/powerpoint/2010/main" val="891679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8/10/relationships/comments" Target="../comments/modernComment_138_3FEE2B7F.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lucidchart.com/pages/uml-activity-diagram"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geeksforgeeks.org/use-case-diagram/"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visual-paradigm.com/tutorials/how-to-draw-state-machine-diagram-in-um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visual-paradigm.com/tutorials/how-to-draw-state-machine-diagram-in-uml/"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8/10/relationships/comments" Target="../comments/modernComment_143_13883F7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microsoft.com/office/2018/10/relationships/comments" Target="../comments/modernComment_10D_69D95CD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8/10/relationships/comments" Target="../comments/modernComment_111_59A5FB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microsoft.com/office/2018/10/relationships/comments" Target="../comments/modernComment_147_9CD71B75.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https://www.lucidchart.com/pages/examples/uml_diagram_tool" TargetMode="External"/><Relationship Id="rId2" Type="http://schemas.openxmlformats.org/officeDocument/2006/relationships/hyperlink" Target="https://app.diagrams.net/" TargetMode="External"/><Relationship Id="rId1" Type="http://schemas.openxmlformats.org/officeDocument/2006/relationships/slideLayout" Target="../slideLayouts/slideLayout4.xml"/><Relationship Id="rId5" Type="http://schemas.openxmlformats.org/officeDocument/2006/relationships/hyperlink" Target="https://www.uml-lab.com/tasks/code_generate" TargetMode="External"/><Relationship Id="rId4" Type="http://schemas.openxmlformats.org/officeDocument/2006/relationships/hyperlink" Target="https://online.visual-paradigm.com/diagrams/features/uml-tool/"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drawio-app.com/blog/uml-use-case-diagrams-with-draw-io/" TargetMode="External"/><Relationship Id="rId3" Type="http://schemas.openxmlformats.org/officeDocument/2006/relationships/hyperlink" Target="https://www.geeksforgeeks.org/structural-diagrams-unified-modeling-languageuml/" TargetMode="External"/><Relationship Id="rId7" Type="http://schemas.openxmlformats.org/officeDocument/2006/relationships/hyperlink" Target="https://www.drawio.com/blog/uml-state-diagrams" TargetMode="External"/><Relationship Id="rId12" Type="http://schemas.openxmlformats.org/officeDocument/2006/relationships/hyperlink" Target="https://www.geeksforgeeks.org/use-case-diagram/" TargetMode="External"/><Relationship Id="rId2" Type="http://schemas.openxmlformats.org/officeDocument/2006/relationships/hyperlink" Target="https://www.visual-paradigm.com/guide/uml-unified-modeling-language/what-is-uml/" TargetMode="External"/><Relationship Id="rId1" Type="http://schemas.openxmlformats.org/officeDocument/2006/relationships/slideLayout" Target="../slideLayouts/slideLayout2.xml"/><Relationship Id="rId6" Type="http://schemas.openxmlformats.org/officeDocument/2006/relationships/hyperlink" Target="https://drawio-app.com/blog/uml-communication-diagrams/" TargetMode="External"/><Relationship Id="rId11" Type="http://schemas.openxmlformats.org/officeDocument/2006/relationships/hyperlink" Target="https://www.lucidchart.com/pages/how-to-draw-component-diagram-in-UML" TargetMode="External"/><Relationship Id="rId5" Type="http://schemas.openxmlformats.org/officeDocument/2006/relationships/hyperlink" Target="https://drawio-app.com/blog/create-uml-sequence-diagrams-in-draw-io/" TargetMode="External"/><Relationship Id="rId10" Type="http://schemas.openxmlformats.org/officeDocument/2006/relationships/hyperlink" Target="https://www.uml-diagrams.org/dependency.html&#8203;" TargetMode="External"/><Relationship Id="rId4" Type="http://schemas.openxmlformats.org/officeDocument/2006/relationships/hyperlink" Target="https://www.visual-paradigm.com/guide/uml-unified-modeling-language/what-is-timing-diagram/" TargetMode="External"/><Relationship Id="rId9" Type="http://schemas.openxmlformats.org/officeDocument/2006/relationships/hyperlink" Target="https://www.drawio.com/blog/uml-activity-diagrams" TargetMode="External"/></Relationships>
</file>

<file path=ppt/slides/_rels/slide6.xml.rels><?xml version="1.0" encoding="UTF-8" standalone="yes"?>
<Relationships xmlns="http://schemas.openxmlformats.org/package/2006/relationships"><Relationship Id="rId2" Type="http://schemas.microsoft.com/office/2018/10/relationships/comments" Target="../comments/modernComment_103_F3D6122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1C64DE-91A3-2AAA-BB03-59B05284B635}"/>
              </a:ext>
            </a:extLst>
          </p:cNvPr>
          <p:cNvSpPr>
            <a:spLocks noGrp="1"/>
          </p:cNvSpPr>
          <p:nvPr>
            <p:ph type="ctrTitle"/>
          </p:nvPr>
        </p:nvSpPr>
        <p:spPr>
          <a:xfrm>
            <a:off x="1524000" y="1293338"/>
            <a:ext cx="9144000" cy="3274592"/>
          </a:xfrm>
        </p:spPr>
        <p:txBody>
          <a:bodyPr anchor="ctr">
            <a:normAutofit/>
          </a:bodyPr>
          <a:lstStyle/>
          <a:p>
            <a:r>
              <a:rPr lang="en-US" sz="7200"/>
              <a:t>Introduction to UML</a:t>
            </a:r>
          </a:p>
        </p:txBody>
      </p:sp>
      <p:sp>
        <p:nvSpPr>
          <p:cNvPr id="3" name="Subtitle 2">
            <a:extLst>
              <a:ext uri="{FF2B5EF4-FFF2-40B4-BE49-F238E27FC236}">
                <a16:creationId xmlns:a16="http://schemas.microsoft.com/office/drawing/2014/main" id="{C49AC626-35D2-7417-6BBC-4D40E36CE1DC}"/>
              </a:ext>
            </a:extLst>
          </p:cNvPr>
          <p:cNvSpPr>
            <a:spLocks noGrp="1"/>
          </p:cNvSpPr>
          <p:nvPr>
            <p:ph type="subTitle" idx="1"/>
          </p:nvPr>
        </p:nvSpPr>
        <p:spPr>
          <a:xfrm>
            <a:off x="1524000" y="5514052"/>
            <a:ext cx="9144000" cy="651910"/>
          </a:xfrm>
        </p:spPr>
        <p:txBody>
          <a:bodyPr anchor="ctr">
            <a:normAutofit/>
          </a:bodyPr>
          <a:lstStyle/>
          <a:p>
            <a:r>
              <a:rPr lang="en-US" dirty="0"/>
              <a:t>By: </a:t>
            </a:r>
            <a:r>
              <a:rPr lang="en-US"/>
              <a:t>Navraj</a:t>
            </a:r>
            <a:r>
              <a:rPr lang="en-US" dirty="0"/>
              <a:t> Singh, Garrett Brewer, Miguel Gutierrez</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0140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AC7982-E922-B3B0-DAB4-82CDFA272D5A}"/>
              </a:ext>
            </a:extLst>
          </p:cNvPr>
          <p:cNvSpPr>
            <a:spLocks noGrp="1"/>
          </p:cNvSpPr>
          <p:nvPr>
            <p:ph type="title"/>
          </p:nvPr>
        </p:nvSpPr>
        <p:spPr>
          <a:xfrm>
            <a:off x="793662" y="386930"/>
            <a:ext cx="10066122" cy="1298448"/>
          </a:xfrm>
        </p:spPr>
        <p:txBody>
          <a:bodyPr anchor="b">
            <a:normAutofit/>
          </a:bodyPr>
          <a:lstStyle/>
          <a:p>
            <a:r>
              <a:rPr lang="en-US" sz="4800" b="1">
                <a:latin typeface="Times New Roman"/>
                <a:cs typeface="Times New Roman"/>
              </a:rPr>
              <a:t>Subparts of Structural Diagrams:</a:t>
            </a:r>
            <a:endParaRPr lang="en-US" sz="4800" b="1"/>
          </a:p>
        </p:txBody>
      </p:sp>
      <p:sp>
        <p:nvSpPr>
          <p:cNvPr id="13"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F37D6CB-152F-69BB-DA76-1826EDFD8001}"/>
              </a:ext>
            </a:extLst>
          </p:cNvPr>
          <p:cNvSpPr>
            <a:spLocks noGrp="1"/>
          </p:cNvSpPr>
          <p:nvPr>
            <p:ph idx="1"/>
          </p:nvPr>
        </p:nvSpPr>
        <p:spPr>
          <a:xfrm>
            <a:off x="793661" y="2599509"/>
            <a:ext cx="4530898" cy="4841981"/>
          </a:xfrm>
        </p:spPr>
        <p:txBody>
          <a:bodyPr vert="horz" lIns="91440" tIns="45720" rIns="91440" bIns="45720" rtlCol="0" anchor="ctr">
            <a:normAutofit/>
          </a:bodyPr>
          <a:lstStyle/>
          <a:p>
            <a:pPr>
              <a:buFont typeface="Wingdings" panose="020B0604020202020204" pitchFamily="34" charset="0"/>
              <a:buChar char="v"/>
            </a:pPr>
            <a:r>
              <a:rPr lang="en-US" sz="2000" b="1">
                <a:latin typeface="Times New Roman"/>
                <a:cs typeface="Times New Roman"/>
              </a:rPr>
              <a:t>Class Diagram: </a:t>
            </a:r>
          </a:p>
          <a:p>
            <a:pPr marL="742950" lvl="1" indent="-285750">
              <a:buFont typeface="Wingdings" panose="020B0604020202020204" pitchFamily="34" charset="0"/>
              <a:buChar char="Ø"/>
            </a:pPr>
            <a:r>
              <a:rPr lang="en-US" sz="2000">
                <a:latin typeface="Times New Roman"/>
                <a:cs typeface="Times New Roman"/>
              </a:rPr>
              <a:t>Fundamental to object-oriented design</a:t>
            </a:r>
          </a:p>
          <a:p>
            <a:pPr marL="742950" lvl="1" indent="-285750">
              <a:buFont typeface="Wingdings" panose="020B0604020202020204" pitchFamily="34" charset="0"/>
              <a:buChar char="Ø"/>
            </a:pPr>
            <a:r>
              <a:rPr lang="en-US" sz="2000">
                <a:latin typeface="Times New Roman"/>
                <a:cs typeface="Times New Roman"/>
              </a:rPr>
              <a:t>It represents set of objects having similar responsibilities</a:t>
            </a:r>
          </a:p>
          <a:p>
            <a:pPr marL="742950" lvl="1" indent="-285750">
              <a:buFont typeface="Wingdings" panose="020B0604020202020204" pitchFamily="34" charset="0"/>
              <a:buChar char="Ø"/>
            </a:pPr>
            <a:r>
              <a:rPr lang="en-US" sz="2000">
                <a:latin typeface="Times New Roman"/>
                <a:cs typeface="Times New Roman"/>
              </a:rPr>
              <a:t>This provides a clear and organized view of the system’s architecture.</a:t>
            </a:r>
          </a:p>
          <a:p>
            <a:pPr marL="742950" lvl="1" indent="-285750">
              <a:buFont typeface="Wingdings" panose="020B0604020202020204" pitchFamily="34" charset="0"/>
              <a:buChar char="Ø"/>
            </a:pPr>
            <a:endParaRPr lang="en-US" sz="2000">
              <a:latin typeface="Times New Roman"/>
              <a:cs typeface="Times New Roman"/>
            </a:endParaRPr>
          </a:p>
          <a:p>
            <a:pPr marL="742950" lvl="1" indent="-285750">
              <a:buFont typeface="Wingdings" panose="020B0604020202020204" pitchFamily="34" charset="0"/>
              <a:buChar char="Ø"/>
            </a:pPr>
            <a:endParaRPr lang="en-US" sz="2000">
              <a:latin typeface="Times New Roman"/>
              <a:cs typeface="Times New Roman"/>
            </a:endParaRPr>
          </a:p>
          <a:p>
            <a:pPr marL="457200" lvl="1" indent="0">
              <a:buNone/>
            </a:pPr>
            <a:endParaRPr lang="en-US" sz="2000">
              <a:latin typeface="Times New Roman"/>
              <a:cs typeface="Times New Roman"/>
            </a:endParaRPr>
          </a:p>
          <a:p>
            <a:pPr marL="742950" lvl="1" indent="-285750">
              <a:buFont typeface="Wingdings" panose="020B0604020202020204" pitchFamily="34" charset="0"/>
              <a:buChar char="Ø"/>
            </a:pPr>
            <a:endParaRPr lang="en-US" sz="2000">
              <a:latin typeface="Times New Roman"/>
              <a:cs typeface="Times New Roman"/>
            </a:endParaRPr>
          </a:p>
          <a:p>
            <a:pPr marL="742950" lvl="1" indent="-285750">
              <a:buFont typeface="Wingdings" panose="020B0604020202020204" pitchFamily="34" charset="0"/>
              <a:buChar char="Ø"/>
            </a:pPr>
            <a:endParaRPr lang="en-US" sz="2000">
              <a:latin typeface="Times New Roman"/>
              <a:cs typeface="Times New Roman"/>
            </a:endParaRPr>
          </a:p>
          <a:p>
            <a:pPr marL="457200" lvl="1" indent="0">
              <a:buNone/>
            </a:pPr>
            <a:endParaRPr lang="en-US" sz="2000">
              <a:latin typeface="Times New Roman"/>
              <a:cs typeface="Times New Roman"/>
            </a:endParaRPr>
          </a:p>
        </p:txBody>
      </p:sp>
      <p:pic>
        <p:nvPicPr>
          <p:cNvPr id="6" name="Content Placeholder 7" descr="A diagram of a car&#10;&#10;Description automatically generated">
            <a:extLst>
              <a:ext uri="{FF2B5EF4-FFF2-40B4-BE49-F238E27FC236}">
                <a16:creationId xmlns:a16="http://schemas.microsoft.com/office/drawing/2014/main" id="{A59421D1-DA21-B68F-63F4-E35DD96126E0}"/>
              </a:ext>
            </a:extLst>
          </p:cNvPr>
          <p:cNvPicPr>
            <a:picLocks noChangeAspect="1"/>
          </p:cNvPicPr>
          <p:nvPr/>
        </p:nvPicPr>
        <p:blipFill>
          <a:blip r:embed="rId3"/>
          <a:srcRect l="8333" t="6498" r="13176" b="2410"/>
          <a:stretch/>
        </p:blipFill>
        <p:spPr>
          <a:xfrm>
            <a:off x="5911532" y="2944229"/>
            <a:ext cx="5150277" cy="2794295"/>
          </a:xfrm>
          <a:prstGeom prst="rect">
            <a:avLst/>
          </a:prstGeom>
        </p:spPr>
      </p:pic>
      <p:sp>
        <p:nvSpPr>
          <p:cNvPr id="17"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2573311"/>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597E43-5318-8B38-6467-2F65C98B7777}"/>
              </a:ext>
            </a:extLst>
          </p:cNvPr>
          <p:cNvSpPr>
            <a:spLocks noGrp="1"/>
          </p:cNvSpPr>
          <p:nvPr>
            <p:ph type="ctrTitle"/>
          </p:nvPr>
        </p:nvSpPr>
        <p:spPr>
          <a:xfrm>
            <a:off x="645064" y="525982"/>
            <a:ext cx="4282983" cy="1200361"/>
          </a:xfrm>
        </p:spPr>
        <p:txBody>
          <a:bodyPr vert="horz" lIns="91440" tIns="45720" rIns="91440" bIns="45720" rtlCol="0" anchor="b">
            <a:normAutofit/>
          </a:bodyPr>
          <a:lstStyle/>
          <a:p>
            <a:pPr algn="l"/>
            <a:r>
              <a:rPr lang="en-US" sz="3600" b="1" kern="1200">
                <a:solidFill>
                  <a:schemeClr val="tx1"/>
                </a:solidFill>
                <a:latin typeface="+mj-lt"/>
                <a:ea typeface="+mj-ea"/>
                <a:cs typeface="+mj-cs"/>
              </a:rPr>
              <a:t>Subparts of Structural Diagrams:</a:t>
            </a:r>
          </a:p>
          <a:p>
            <a:pPr algn="l"/>
            <a:endParaRPr lang="en-US" sz="3600" b="1" kern="1200">
              <a:solidFill>
                <a:schemeClr val="tx1"/>
              </a:solidFill>
              <a:latin typeface="+mj-lt"/>
              <a:ea typeface="+mj-ea"/>
              <a:cs typeface="+mj-cs"/>
            </a:endParaRPr>
          </a:p>
        </p:txBody>
      </p:sp>
      <p:sp>
        <p:nvSpPr>
          <p:cNvPr id="11" name="Rectangle 1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504A98E-3A0B-91AF-D22A-C21A8826C1E9}"/>
              </a:ext>
            </a:extLst>
          </p:cNvPr>
          <p:cNvSpPr>
            <a:spLocks noGrp="1"/>
          </p:cNvSpPr>
          <p:nvPr>
            <p:ph type="subTitle" idx="1"/>
          </p:nvPr>
        </p:nvSpPr>
        <p:spPr>
          <a:xfrm>
            <a:off x="645066" y="2031101"/>
            <a:ext cx="4282984" cy="3511943"/>
          </a:xfrm>
        </p:spPr>
        <p:txBody>
          <a:bodyPr vert="horz" lIns="91440" tIns="45720" rIns="91440" bIns="45720" rtlCol="0" anchor="ctr">
            <a:normAutofit/>
          </a:bodyPr>
          <a:lstStyle/>
          <a:p>
            <a:pPr marL="514350" indent="-285750" algn="l">
              <a:buFont typeface="Wingdings" panose="020B0604020202020204" pitchFamily="34" charset="0"/>
              <a:buChar char="v"/>
            </a:pPr>
            <a:r>
              <a:rPr lang="en-US" sz="1800" b="1"/>
              <a:t>Component Diagram:</a:t>
            </a:r>
            <a:endParaRPr lang="en-US" sz="1800"/>
          </a:p>
          <a:p>
            <a:pPr marL="971550" lvl="1" indent="-285750" algn="l">
              <a:buFont typeface="Wingdings" panose="020B0604020202020204" pitchFamily="34" charset="0"/>
              <a:buChar char="Ø"/>
            </a:pPr>
            <a:r>
              <a:rPr lang="en-US" sz="1800"/>
              <a:t>Describe physical part of a system</a:t>
            </a:r>
          </a:p>
          <a:p>
            <a:pPr marL="971550" lvl="1" indent="-285750" algn="l">
              <a:buFont typeface="Wingdings" panose="020B0604020202020204" pitchFamily="34" charset="0"/>
              <a:buChar char="Ø"/>
            </a:pPr>
            <a:r>
              <a:rPr lang="en-US" sz="1800"/>
              <a:t>Useful in complex systems with many interacting parts</a:t>
            </a:r>
          </a:p>
          <a:p>
            <a:pPr marL="971550" lvl="1" indent="-285750" algn="l">
              <a:buFont typeface="Wingdings" panose="020B0604020202020204" pitchFamily="34" charset="0"/>
              <a:buChar char="Ø"/>
            </a:pPr>
            <a:r>
              <a:rPr lang="en-US" sz="1800"/>
              <a:t>Highlight the organization and modularity of the system</a:t>
            </a:r>
          </a:p>
          <a:p>
            <a:pPr indent="-228600" algn="l">
              <a:buFont typeface="Wingdings" panose="020B0604020202020204" pitchFamily="34" charset="0"/>
              <a:buChar char="v"/>
            </a:pPr>
            <a:endParaRPr lang="en-US" sz="1800"/>
          </a:p>
          <a:p>
            <a:pPr marL="285750" indent="-228600" algn="l">
              <a:buFont typeface="Wingdings" panose="020B0604020202020204" pitchFamily="34" charset="0"/>
              <a:buChar char="v"/>
            </a:pPr>
            <a:endParaRPr lang="en-US" sz="1800"/>
          </a:p>
          <a:p>
            <a:pPr indent="-228600" algn="l">
              <a:buFont typeface="Wingdings" panose="020B0604020202020204" pitchFamily="34" charset="0"/>
              <a:buChar char="v"/>
            </a:pPr>
            <a:endParaRPr lang="en-US" sz="1800"/>
          </a:p>
          <a:p>
            <a:pPr indent="-228600" algn="l">
              <a:buFont typeface="Wingdings" panose="020B0604020202020204" pitchFamily="34" charset="0"/>
              <a:buChar char="v"/>
            </a:pPr>
            <a:endParaRPr lang="en-US" sz="1800"/>
          </a:p>
        </p:txBody>
      </p:sp>
      <p:sp>
        <p:nvSpPr>
          <p:cNvPr id="13" name="Rectangle 1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diagram of components of a component&#10;&#10;Description automatically generated">
            <a:extLst>
              <a:ext uri="{FF2B5EF4-FFF2-40B4-BE49-F238E27FC236}">
                <a16:creationId xmlns:a16="http://schemas.microsoft.com/office/drawing/2014/main" id="{2930699E-2F66-A33D-A0B2-4580D6E92B4A}"/>
              </a:ext>
            </a:extLst>
          </p:cNvPr>
          <p:cNvPicPr>
            <a:picLocks noChangeAspect="1"/>
          </p:cNvPicPr>
          <p:nvPr/>
        </p:nvPicPr>
        <p:blipFill>
          <a:blip r:embed="rId2"/>
          <a:stretch>
            <a:fillRect/>
          </a:stretch>
        </p:blipFill>
        <p:spPr>
          <a:xfrm>
            <a:off x="5987738" y="1800036"/>
            <a:ext cx="5628018" cy="3025058"/>
          </a:xfrm>
          <a:prstGeom prst="rect">
            <a:avLst/>
          </a:prstGeom>
        </p:spPr>
      </p:pic>
    </p:spTree>
    <p:extLst>
      <p:ext uri="{BB962C8B-B14F-4D97-AF65-F5344CB8AC3E}">
        <p14:creationId xmlns:p14="http://schemas.microsoft.com/office/powerpoint/2010/main" val="3312671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D10A2F-A3F0-1310-4718-D8EB0455C283}"/>
              </a:ext>
            </a:extLst>
          </p:cNvPr>
          <p:cNvSpPr>
            <a:spLocks noGrp="1"/>
          </p:cNvSpPr>
          <p:nvPr>
            <p:ph type="title"/>
          </p:nvPr>
        </p:nvSpPr>
        <p:spPr>
          <a:xfrm>
            <a:off x="802685" y="386930"/>
            <a:ext cx="9242653" cy="1736637"/>
          </a:xfrm>
        </p:spPr>
        <p:txBody>
          <a:bodyPr anchor="b">
            <a:normAutofit/>
          </a:bodyPr>
          <a:lstStyle/>
          <a:p>
            <a:r>
              <a:rPr lang="en-US" sz="4600" b="1">
                <a:latin typeface="Times New Roman"/>
                <a:cs typeface="Times New Roman"/>
              </a:rPr>
              <a:t>Subparts of Structural Diagrams:</a:t>
            </a:r>
          </a:p>
          <a:p>
            <a:endParaRPr lang="en-US" sz="4600" b="1">
              <a:latin typeface="Times New Roman"/>
              <a:cs typeface="Times New Roman"/>
            </a:endParaRP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1D65962-1B44-6070-35C8-C15B09245116}"/>
              </a:ext>
            </a:extLst>
          </p:cNvPr>
          <p:cNvSpPr>
            <a:spLocks noGrp="1"/>
          </p:cNvSpPr>
          <p:nvPr>
            <p:ph idx="1"/>
          </p:nvPr>
        </p:nvSpPr>
        <p:spPr>
          <a:xfrm>
            <a:off x="799613" y="2599509"/>
            <a:ext cx="10137715" cy="5019062"/>
          </a:xfrm>
        </p:spPr>
        <p:txBody>
          <a:bodyPr vert="horz" lIns="91440" tIns="45720" rIns="91440" bIns="45720" rtlCol="0" anchor="ctr">
            <a:normAutofit/>
          </a:bodyPr>
          <a:lstStyle/>
          <a:p>
            <a:pPr>
              <a:buFont typeface="Wingdings" panose="020B0604020202020204" pitchFamily="34" charset="0"/>
              <a:buChar char="v"/>
            </a:pPr>
            <a:r>
              <a:rPr lang="en-US" sz="2200" b="1">
                <a:latin typeface="Times New Roman"/>
                <a:cs typeface="Times New Roman"/>
              </a:rPr>
              <a:t>Object Diagram:</a:t>
            </a:r>
            <a:endParaRPr lang="en-US" sz="2200">
              <a:latin typeface="Times New Roman"/>
              <a:cs typeface="Times New Roman"/>
            </a:endParaRPr>
          </a:p>
          <a:p>
            <a:pPr marL="800100" lvl="1" indent="-342900">
              <a:buFont typeface="Wingdings" panose="020B0604020202020204" pitchFamily="34" charset="0"/>
              <a:buChar char="Ø"/>
            </a:pPr>
            <a:r>
              <a:rPr lang="en-US" sz="2200">
                <a:latin typeface="Times New Roman"/>
                <a:cs typeface="Times New Roman"/>
              </a:rPr>
              <a:t>Object diagrams may be considered a special case of class diagram</a:t>
            </a:r>
          </a:p>
          <a:p>
            <a:pPr marL="800100" lvl="1" indent="-342900">
              <a:buFont typeface="Wingdings" panose="020B0604020202020204" pitchFamily="34" charset="0"/>
              <a:buChar char="Ø"/>
            </a:pPr>
            <a:r>
              <a:rPr lang="en-US" sz="2200">
                <a:latin typeface="Times New Roman"/>
                <a:cs typeface="Times New Roman"/>
              </a:rPr>
              <a:t>Shows actual object relationships, similar to class diagrams</a:t>
            </a:r>
          </a:p>
          <a:p>
            <a:pPr marL="800100" lvl="1" indent="-342900">
              <a:buFont typeface="Wingdings" panose="020B0604020202020204" pitchFamily="34" charset="0"/>
              <a:buChar char="Ø"/>
            </a:pPr>
            <a:r>
              <a:rPr lang="en-US" sz="2200">
                <a:latin typeface="Times New Roman"/>
                <a:cs typeface="Times New Roman"/>
              </a:rPr>
              <a:t>Represent real-world scenarios with concrete examples</a:t>
            </a:r>
          </a:p>
          <a:p>
            <a:pPr marL="457200" lvl="1" indent="0">
              <a:buNone/>
            </a:pPr>
            <a:endParaRPr lang="en-US" sz="2200">
              <a:latin typeface="Times New Roman"/>
              <a:cs typeface="Times New Roman"/>
            </a:endParaRPr>
          </a:p>
          <a:p>
            <a:pPr>
              <a:buFont typeface="Wingdings" panose="020B0604020202020204" pitchFamily="34" charset="0"/>
              <a:buChar char="v"/>
            </a:pPr>
            <a:r>
              <a:rPr lang="en-US" sz="2200" b="1">
                <a:highlight>
                  <a:srgbClr val="FFFFFF"/>
                </a:highlight>
                <a:latin typeface="Times New Roman"/>
                <a:cs typeface="Times New Roman"/>
              </a:rPr>
              <a:t>Composite structure:</a:t>
            </a:r>
            <a:endParaRPr lang="en-US" sz="2200">
              <a:latin typeface="Times New Roman"/>
              <a:cs typeface="Times New Roman"/>
            </a:endParaRPr>
          </a:p>
          <a:p>
            <a:pPr lvl="1" indent="-342900">
              <a:buFont typeface="Wingdings" panose="020B0604020202020204" pitchFamily="34" charset="0"/>
              <a:buChar char="Ø"/>
            </a:pPr>
            <a:r>
              <a:rPr lang="en-US" sz="2200">
                <a:highlight>
                  <a:srgbClr val="FFFFFF"/>
                </a:highlight>
                <a:latin typeface="Times New Roman"/>
                <a:cs typeface="Times New Roman"/>
              </a:rPr>
              <a:t>Represent the internal strucutre of a class</a:t>
            </a:r>
            <a:endParaRPr lang="en-US" sz="2200" b="1">
              <a:highlight>
                <a:srgbClr val="FFFFFF"/>
              </a:highlight>
              <a:latin typeface="Times New Roman"/>
              <a:cs typeface="Times New Roman"/>
            </a:endParaRPr>
          </a:p>
          <a:p>
            <a:pPr lvl="1" indent="-342900">
              <a:buFont typeface="Wingdings" panose="020B0604020202020204" pitchFamily="34" charset="0"/>
              <a:buChar char="Ø"/>
            </a:pPr>
            <a:r>
              <a:rPr lang="en-US" sz="2200">
                <a:latin typeface="Times New Roman"/>
                <a:cs typeface="Times New Roman"/>
              </a:rPr>
              <a:t>Shows how parts are organized and collaborate within a class or system</a:t>
            </a:r>
          </a:p>
          <a:p>
            <a:pPr lvl="1" indent="-342900">
              <a:buFont typeface="Wingdings" panose="020B0604020202020204" pitchFamily="34" charset="0"/>
              <a:buChar char="Ø"/>
            </a:pPr>
            <a:r>
              <a:rPr lang="en-US" sz="2200">
                <a:latin typeface="Times New Roman"/>
                <a:cs typeface="Times New Roman"/>
              </a:rPr>
              <a:t>Useful for detailing the internal workings of complex systems</a:t>
            </a:r>
          </a:p>
          <a:p>
            <a:pPr marL="800100" lvl="1" indent="-457200">
              <a:buFont typeface="Wingdings" panose="020B0604020202020204" pitchFamily="34" charset="0"/>
              <a:buChar char="Ø"/>
            </a:pPr>
            <a:endParaRPr lang="en-US" sz="2200">
              <a:latin typeface="Times New Roman"/>
              <a:cs typeface="Times New Roman"/>
            </a:endParaRPr>
          </a:p>
          <a:p>
            <a:pPr>
              <a:buFont typeface="Wingdings" panose="020B0604020202020204" pitchFamily="34" charset="0"/>
              <a:buChar char="v"/>
            </a:pPr>
            <a:endParaRPr lang="en-US" sz="2200">
              <a:latin typeface="Times New Roman"/>
              <a:cs typeface="Times New Roman"/>
            </a:endParaRPr>
          </a:p>
          <a:p>
            <a:pPr>
              <a:buFont typeface="Wingdings" panose="020B0604020202020204" pitchFamily="34" charset="0"/>
              <a:buChar char="v"/>
            </a:pPr>
            <a:endParaRPr lang="en-US" sz="2200">
              <a:latin typeface="Times New Roman"/>
              <a:cs typeface="Times New Roman"/>
            </a:endParaRPr>
          </a:p>
          <a:p>
            <a:pPr>
              <a:buFont typeface="Wingdings" panose="020B0604020202020204" pitchFamily="34" charset="0"/>
              <a:buChar char="v"/>
            </a:pPr>
            <a:endParaRPr lang="en-US" sz="2200"/>
          </a:p>
        </p:txBody>
      </p:sp>
    </p:spTree>
    <p:extLst>
      <p:ext uri="{BB962C8B-B14F-4D97-AF65-F5344CB8AC3E}">
        <p14:creationId xmlns:p14="http://schemas.microsoft.com/office/powerpoint/2010/main" val="2241555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EB443B-AD73-BBD3-4E4F-296D2139AB66}"/>
              </a:ext>
            </a:extLst>
          </p:cNvPr>
          <p:cNvSpPr>
            <a:spLocks noGrp="1"/>
          </p:cNvSpPr>
          <p:nvPr>
            <p:ph type="title"/>
          </p:nvPr>
        </p:nvSpPr>
        <p:spPr>
          <a:xfrm>
            <a:off x="793662" y="386930"/>
            <a:ext cx="10066122" cy="1798510"/>
          </a:xfrm>
        </p:spPr>
        <p:txBody>
          <a:bodyPr anchor="b">
            <a:normAutofit/>
          </a:bodyPr>
          <a:lstStyle/>
          <a:p>
            <a:r>
              <a:rPr lang="en-US" sz="4800" b="1">
                <a:latin typeface="Times New Roman"/>
                <a:cs typeface="Times New Roman"/>
              </a:rPr>
              <a:t>Subparts of Structural Diagrams:</a:t>
            </a:r>
          </a:p>
          <a:p>
            <a:endParaRPr lang="en-US" sz="4800" b="1">
              <a:latin typeface="Times New Roman"/>
              <a:cs typeface="Times New Roman"/>
            </a:endParaRP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19331E7-4F31-4FC7-088F-092F0970715D}"/>
              </a:ext>
            </a:extLst>
          </p:cNvPr>
          <p:cNvSpPr>
            <a:spLocks noGrp="1"/>
          </p:cNvSpPr>
          <p:nvPr>
            <p:ph idx="1"/>
          </p:nvPr>
        </p:nvSpPr>
        <p:spPr>
          <a:xfrm>
            <a:off x="793661" y="2599509"/>
            <a:ext cx="4530898" cy="4032356"/>
          </a:xfrm>
        </p:spPr>
        <p:txBody>
          <a:bodyPr vert="horz" lIns="91440" tIns="45720" rIns="91440" bIns="45720" rtlCol="0" anchor="ctr">
            <a:noAutofit/>
          </a:bodyPr>
          <a:lstStyle/>
          <a:p>
            <a:pPr>
              <a:buFont typeface="Wingdings" panose="020B0604020202020204" pitchFamily="34" charset="0"/>
              <a:buChar char="v"/>
            </a:pPr>
            <a:r>
              <a:rPr lang="en-US" sz="2000" b="1">
                <a:latin typeface="Times New Roman"/>
                <a:cs typeface="Times New Roman"/>
              </a:rPr>
              <a:t>Deployment Diagram:</a:t>
            </a:r>
            <a:endParaRPr lang="en-US" sz="2000">
              <a:latin typeface="Times New Roman"/>
              <a:cs typeface="Times New Roman"/>
            </a:endParaRPr>
          </a:p>
          <a:p>
            <a:pPr marL="742950" lvl="1" indent="-285750">
              <a:buFont typeface="Wingdings" panose="020B0604020202020204" pitchFamily="34" charset="0"/>
              <a:buChar char="Ø"/>
            </a:pPr>
            <a:r>
              <a:rPr lang="en-US" sz="1600">
                <a:latin typeface="Times New Roman"/>
                <a:cs typeface="Times New Roman"/>
              </a:rPr>
              <a:t>Shows the physical deployment of a software on hardware</a:t>
            </a:r>
          </a:p>
          <a:p>
            <a:pPr marL="742950" lvl="1" indent="-285750">
              <a:buFont typeface="Wingdings" panose="020B0604020202020204" pitchFamily="34" charset="0"/>
              <a:buChar char="Ø"/>
            </a:pPr>
            <a:r>
              <a:rPr lang="en-US" sz="1600">
                <a:latin typeface="Times New Roman"/>
                <a:cs typeface="Times New Roman"/>
              </a:rPr>
              <a:t>Useful for visualizing deployments across different machines</a:t>
            </a:r>
          </a:p>
          <a:p>
            <a:pPr marL="742950" lvl="1" indent="-285750">
              <a:buFont typeface="Wingdings" panose="020B0604020202020204" pitchFamily="34" charset="0"/>
              <a:buChar char="Ø"/>
            </a:pPr>
            <a:r>
              <a:rPr lang="en-US" sz="1600">
                <a:latin typeface="Times New Roman"/>
                <a:cs typeface="Times New Roman"/>
              </a:rPr>
              <a:t>Include elements like nodes, components, and connections to depict communication paths</a:t>
            </a:r>
          </a:p>
          <a:p>
            <a:pPr>
              <a:buFont typeface="Wingdings" panose="020B0604020202020204" pitchFamily="34" charset="0"/>
              <a:buChar char="v"/>
            </a:pPr>
            <a:r>
              <a:rPr lang="en-US" sz="2000" b="1">
                <a:latin typeface="Times New Roman"/>
                <a:cs typeface="Times New Roman"/>
              </a:rPr>
              <a:t>Package Diagram:</a:t>
            </a:r>
            <a:endParaRPr lang="en-US" sz="2000">
              <a:latin typeface="Times New Roman"/>
              <a:cs typeface="Times New Roman"/>
            </a:endParaRPr>
          </a:p>
          <a:p>
            <a:pPr lvl="1">
              <a:buFont typeface="Wingdings" panose="020B0604020202020204" pitchFamily="34" charset="0"/>
              <a:buChar char="Ø"/>
            </a:pPr>
            <a:r>
              <a:rPr lang="en-US" sz="1600">
                <a:latin typeface="Times New Roman"/>
                <a:cs typeface="Times New Roman"/>
              </a:rPr>
              <a:t>Organize and group related elements of a system into packages</a:t>
            </a:r>
          </a:p>
          <a:p>
            <a:pPr lvl="1">
              <a:buFont typeface="Wingdings" panose="020B0604020202020204" pitchFamily="34" charset="0"/>
              <a:buChar char="Ø"/>
            </a:pPr>
            <a:r>
              <a:rPr lang="en-US" sz="1600">
                <a:latin typeface="Times New Roman"/>
                <a:cs typeface="Times New Roman"/>
              </a:rPr>
              <a:t>Shows the dependencies and relationships between different packages</a:t>
            </a:r>
          </a:p>
          <a:p>
            <a:pPr lvl="1">
              <a:buFont typeface="Wingdings" panose="020B0604020202020204" pitchFamily="34" charset="0"/>
              <a:buChar char="Ø"/>
            </a:pPr>
            <a:r>
              <a:rPr lang="en-US" sz="1600">
                <a:latin typeface="Times New Roman"/>
                <a:cs typeface="Times New Roman"/>
              </a:rPr>
              <a:t>Useful for organizing and managing large systems</a:t>
            </a:r>
          </a:p>
          <a:p>
            <a:pPr>
              <a:buFont typeface="Wingdings" panose="020B0604020202020204" pitchFamily="34" charset="0"/>
              <a:buChar char="v"/>
            </a:pPr>
            <a:endParaRPr lang="en-US" sz="1400">
              <a:latin typeface="Times New Roman"/>
              <a:cs typeface="Times New Roman"/>
            </a:endParaRPr>
          </a:p>
          <a:p>
            <a:pPr>
              <a:buFont typeface="Wingdings" panose="020B0604020202020204" pitchFamily="34" charset="0"/>
              <a:buChar char="v"/>
            </a:pPr>
            <a:endParaRPr lang="en-US" sz="1400">
              <a:latin typeface="Times New Roman"/>
              <a:cs typeface="Times New Roman"/>
            </a:endParaRPr>
          </a:p>
        </p:txBody>
      </p:sp>
      <p:pic>
        <p:nvPicPr>
          <p:cNvPr id="7" name="Graphic 6" descr="Network Diagram">
            <a:extLst>
              <a:ext uri="{FF2B5EF4-FFF2-40B4-BE49-F238E27FC236}">
                <a16:creationId xmlns:a16="http://schemas.microsoft.com/office/drawing/2014/main" id="{BBC1FDB2-03EC-0865-D047-91F2A8BC1B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9548" y="2484255"/>
            <a:ext cx="3714244" cy="3714244"/>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6012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702964-79F6-2C6B-7CFE-43850CBC4601}"/>
              </a:ext>
            </a:extLst>
          </p:cNvPr>
          <p:cNvSpPr>
            <a:spLocks noGrp="1"/>
          </p:cNvSpPr>
          <p:nvPr>
            <p:ph type="title"/>
          </p:nvPr>
        </p:nvSpPr>
        <p:spPr>
          <a:xfrm>
            <a:off x="793662" y="386930"/>
            <a:ext cx="10066122" cy="1786604"/>
          </a:xfrm>
        </p:spPr>
        <p:txBody>
          <a:bodyPr anchor="b">
            <a:normAutofit/>
          </a:bodyPr>
          <a:lstStyle/>
          <a:p>
            <a:r>
              <a:rPr lang="en-US" sz="4800" b="1">
                <a:latin typeface="Times New Roman"/>
                <a:cs typeface="Times New Roman"/>
              </a:rPr>
              <a:t>Subparts of Behavior Diagrams:</a:t>
            </a:r>
          </a:p>
          <a:p>
            <a:endParaRPr lang="en-US" sz="4800"/>
          </a:p>
        </p:txBody>
      </p:sp>
      <p:sp>
        <p:nvSpPr>
          <p:cNvPr id="13"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FE570-BDCC-518C-46F5-C061D5EB1FDF}"/>
              </a:ext>
            </a:extLst>
          </p:cNvPr>
          <p:cNvSpPr>
            <a:spLocks noGrp="1"/>
          </p:cNvSpPr>
          <p:nvPr>
            <p:ph idx="1"/>
          </p:nvPr>
        </p:nvSpPr>
        <p:spPr>
          <a:xfrm>
            <a:off x="793661" y="2599509"/>
            <a:ext cx="4530898" cy="4877699"/>
          </a:xfrm>
        </p:spPr>
        <p:txBody>
          <a:bodyPr vert="horz" lIns="91440" tIns="45720" rIns="91440" bIns="45720" rtlCol="0" anchor="ctr">
            <a:normAutofit/>
          </a:bodyPr>
          <a:lstStyle/>
          <a:p>
            <a:pPr>
              <a:buFont typeface="Wingdings" panose="020B0604020202020204" pitchFamily="34" charset="0"/>
              <a:buChar char="v"/>
            </a:pPr>
            <a:r>
              <a:rPr lang="en-US" sz="2000" b="1">
                <a:latin typeface="Times New Roman"/>
                <a:cs typeface="Times New Roman"/>
              </a:rPr>
              <a:t>Activity Diagram:</a:t>
            </a:r>
            <a:endParaRPr lang="en-US" sz="2000">
              <a:latin typeface="Times New Roman"/>
              <a:cs typeface="Times New Roman"/>
            </a:endParaRPr>
          </a:p>
          <a:p>
            <a:pPr lvl="1" indent="-285750">
              <a:buFont typeface="Courier New,monospace" panose="020B0604020202020204" pitchFamily="34" charset="0"/>
              <a:buChar char="o"/>
            </a:pPr>
            <a:r>
              <a:rPr lang="en-US" sz="2000">
                <a:latin typeface="Times New Roman"/>
                <a:cs typeface="Times New Roman"/>
              </a:rPr>
              <a:t>Represent the workflow of activities in a system</a:t>
            </a:r>
          </a:p>
          <a:p>
            <a:pPr lvl="1" indent="-285750">
              <a:buFont typeface="Courier New,monospace" panose="020B0604020202020204" pitchFamily="34" charset="0"/>
              <a:buChar char="o"/>
            </a:pPr>
            <a:r>
              <a:rPr lang="en-US" sz="2000">
                <a:latin typeface="Times New Roman"/>
                <a:cs typeface="Times New Roman"/>
              </a:rPr>
              <a:t>Show the flow of control from one activity to another</a:t>
            </a:r>
          </a:p>
          <a:p>
            <a:pPr lvl="1" indent="-285750">
              <a:buFont typeface="Courier New,monospace" panose="020B0604020202020204" pitchFamily="34" charset="0"/>
              <a:buChar char="o"/>
            </a:pPr>
            <a:r>
              <a:rPr lang="en-US" sz="2000">
                <a:latin typeface="Times New Roman"/>
                <a:cs typeface="Times New Roman"/>
              </a:rPr>
              <a:t>Include elements like actions, decision points, start/end nodes and transitions</a:t>
            </a:r>
          </a:p>
          <a:p>
            <a:pPr lvl="1" indent="-285750">
              <a:buFont typeface="Courier New,monospace" panose="020B0604020202020204" pitchFamily="34" charset="0"/>
              <a:buChar char="o"/>
            </a:pPr>
            <a:r>
              <a:rPr lang="en-US" sz="2000">
                <a:latin typeface="Times New Roman"/>
                <a:cs typeface="Times New Roman"/>
              </a:rPr>
              <a:t>Useful for modeling process with a system</a:t>
            </a:r>
          </a:p>
          <a:p>
            <a:pPr>
              <a:buFont typeface="Wingdings" panose="020B0604020202020204" pitchFamily="34" charset="0"/>
              <a:buChar char="v"/>
            </a:pPr>
            <a:endParaRPr lang="en-US" sz="2000">
              <a:latin typeface="Times New Roman"/>
              <a:cs typeface="Times New Roman"/>
            </a:endParaRPr>
          </a:p>
          <a:p>
            <a:pPr>
              <a:buFont typeface="Wingdings" panose="020B0604020202020204" pitchFamily="34" charset="0"/>
              <a:buChar char="v"/>
            </a:pPr>
            <a:endParaRPr lang="en-US" sz="2000" b="1">
              <a:latin typeface="Times New Roman"/>
              <a:cs typeface="Times New Roman"/>
            </a:endParaRPr>
          </a:p>
          <a:p>
            <a:pPr marL="0" indent="0">
              <a:buNone/>
            </a:pPr>
            <a:endParaRPr lang="en-US" sz="2000">
              <a:latin typeface="Times New Roman"/>
              <a:cs typeface="Times New Roman"/>
            </a:endParaRPr>
          </a:p>
          <a:p>
            <a:pPr>
              <a:buFont typeface="Wingdings" panose="020B0604020202020204" pitchFamily="34" charset="0"/>
              <a:buChar char="v"/>
            </a:pPr>
            <a:endParaRPr lang="en-US" sz="2000"/>
          </a:p>
        </p:txBody>
      </p:sp>
      <p:pic>
        <p:nvPicPr>
          <p:cNvPr id="5" name="Picture 4">
            <a:extLst>
              <a:ext uri="{FF2B5EF4-FFF2-40B4-BE49-F238E27FC236}">
                <a16:creationId xmlns:a16="http://schemas.microsoft.com/office/drawing/2014/main" id="{9AEB75E9-EBF0-2125-75FC-2D5EBB777FA3}"/>
              </a:ext>
            </a:extLst>
          </p:cNvPr>
          <p:cNvPicPr>
            <a:picLocks noChangeAspect="1"/>
          </p:cNvPicPr>
          <p:nvPr/>
        </p:nvPicPr>
        <p:blipFill>
          <a:blip r:embed="rId2"/>
          <a:stretch>
            <a:fillRect/>
          </a:stretch>
        </p:blipFill>
        <p:spPr>
          <a:xfrm>
            <a:off x="6332197" y="2210412"/>
            <a:ext cx="4035103" cy="3988087"/>
          </a:xfrm>
          <a:prstGeom prst="rect">
            <a:avLst/>
          </a:prstGeom>
        </p:spPr>
      </p:pic>
      <p:sp>
        <p:nvSpPr>
          <p:cNvPr id="17"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B70EF45-A1B0-80A4-31AD-02A90800C82C}"/>
              </a:ext>
            </a:extLst>
          </p:cNvPr>
          <p:cNvSpPr txBox="1"/>
          <p:nvPr/>
        </p:nvSpPr>
        <p:spPr>
          <a:xfrm>
            <a:off x="6606040" y="6196169"/>
            <a:ext cx="3761260" cy="169018"/>
          </a:xfrm>
          <a:prstGeom prst="rect">
            <a:avLst/>
          </a:prstGeom>
          <a:solidFill>
            <a:srgbClr val="000000">
              <a:alpha val="50000"/>
            </a:srgb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600"/>
              </a:spcAft>
            </a:pPr>
            <a:r>
              <a:rPr lang="en-US" sz="800">
                <a:solidFill>
                  <a:srgbClr val="FFFFFF"/>
                </a:solidFill>
                <a:hlinkClick r:id="rId3">
                  <a:extLst>
                    <a:ext uri="{A12FA001-AC4F-418D-AE19-62706E023703}">
                      <ahyp:hlinkClr xmlns:ahyp="http://schemas.microsoft.com/office/drawing/2018/hyperlinkcolor" val="tx"/>
                    </a:ext>
                  </a:extLst>
                </a:hlinkClick>
              </a:rPr>
              <a:t>https://www.lucidchart.com/pages/uml-activity-diagram</a:t>
            </a:r>
            <a:endParaRPr lang="en-US" sz="800">
              <a:solidFill>
                <a:srgbClr val="FFFFFF"/>
              </a:solidFill>
            </a:endParaRPr>
          </a:p>
        </p:txBody>
      </p:sp>
    </p:spTree>
    <p:extLst>
      <p:ext uri="{BB962C8B-B14F-4D97-AF65-F5344CB8AC3E}">
        <p14:creationId xmlns:p14="http://schemas.microsoft.com/office/powerpoint/2010/main" val="1080269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702964-79F6-2C6B-7CFE-43850CBC4601}"/>
              </a:ext>
            </a:extLst>
          </p:cNvPr>
          <p:cNvSpPr>
            <a:spLocks noGrp="1"/>
          </p:cNvSpPr>
          <p:nvPr>
            <p:ph type="title"/>
          </p:nvPr>
        </p:nvSpPr>
        <p:spPr>
          <a:xfrm>
            <a:off x="793662" y="386930"/>
            <a:ext cx="10066122" cy="1846135"/>
          </a:xfrm>
        </p:spPr>
        <p:txBody>
          <a:bodyPr anchor="b">
            <a:normAutofit/>
          </a:bodyPr>
          <a:lstStyle/>
          <a:p>
            <a:r>
              <a:rPr lang="en-US" sz="4800" b="1">
                <a:latin typeface="Times New Roman"/>
                <a:cs typeface="Times New Roman"/>
              </a:rPr>
              <a:t>Subparts of Behavior Diagrams:</a:t>
            </a:r>
          </a:p>
          <a:p>
            <a:endParaRPr lang="en-US" sz="4800"/>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FE570-BDCC-518C-46F5-C061D5EB1FDF}"/>
              </a:ext>
            </a:extLst>
          </p:cNvPr>
          <p:cNvSpPr>
            <a:spLocks noGrp="1"/>
          </p:cNvSpPr>
          <p:nvPr>
            <p:ph idx="1"/>
          </p:nvPr>
        </p:nvSpPr>
        <p:spPr>
          <a:xfrm>
            <a:off x="793661" y="2599509"/>
            <a:ext cx="4530898" cy="3639450"/>
          </a:xfrm>
        </p:spPr>
        <p:txBody>
          <a:bodyPr vert="horz" lIns="91440" tIns="45720" rIns="91440" bIns="45720" rtlCol="0" anchor="ctr">
            <a:normAutofit/>
          </a:bodyPr>
          <a:lstStyle/>
          <a:p>
            <a:pPr>
              <a:buFont typeface="Wingdings,Sans-Serif" panose="020B0604020202020204" pitchFamily="34" charset="0"/>
              <a:buChar char="v"/>
            </a:pPr>
            <a:r>
              <a:rPr lang="en-US" sz="2000" b="1">
                <a:latin typeface="Times New Roman"/>
                <a:cs typeface="Times New Roman"/>
              </a:rPr>
              <a:t>Use case Diagram:</a:t>
            </a:r>
            <a:endParaRPr lang="en-US" sz="2000">
              <a:latin typeface="Times New Roman"/>
              <a:cs typeface="Times New Roman"/>
            </a:endParaRPr>
          </a:p>
          <a:p>
            <a:pPr lvl="1" indent="-285750">
              <a:buFont typeface="Wingdings" panose="020B0604020202020204" pitchFamily="34" charset="0"/>
              <a:buChar char="Ø"/>
            </a:pPr>
            <a:r>
              <a:rPr lang="en-US" sz="2000">
                <a:latin typeface="Times New Roman"/>
                <a:cs typeface="Times New Roman"/>
              </a:rPr>
              <a:t>Shows the functional requirements of a system</a:t>
            </a:r>
          </a:p>
          <a:p>
            <a:pPr lvl="1" indent="-285750">
              <a:buFont typeface="Wingdings" panose="020B0604020202020204" pitchFamily="34" charset="0"/>
              <a:buChar char="Ø"/>
            </a:pPr>
            <a:r>
              <a:rPr lang="en-US" sz="2000">
                <a:latin typeface="Times New Roman"/>
                <a:cs typeface="Times New Roman"/>
              </a:rPr>
              <a:t>Shows the interactions between users (actors) and the system</a:t>
            </a:r>
          </a:p>
          <a:p>
            <a:pPr lvl="1" indent="-285750">
              <a:buFont typeface="Wingdings" panose="020B0604020202020204" pitchFamily="34" charset="0"/>
              <a:buChar char="Ø"/>
            </a:pPr>
            <a:r>
              <a:rPr lang="en-US" sz="2000">
                <a:latin typeface="Times New Roman"/>
                <a:cs typeface="Times New Roman"/>
              </a:rPr>
              <a:t>Include elements like actors, use cases, and relationships</a:t>
            </a:r>
          </a:p>
          <a:p>
            <a:pPr lvl="1" indent="-285750">
              <a:buFont typeface="Wingdings" panose="020B0604020202020204" pitchFamily="34" charset="0"/>
              <a:buChar char="Ø"/>
            </a:pPr>
            <a:endParaRPr lang="en-US" sz="2000">
              <a:latin typeface="Times New Roman"/>
              <a:cs typeface="Times New Roman"/>
            </a:endParaRPr>
          </a:p>
          <a:p>
            <a:pPr marL="400050" lvl="1" indent="0">
              <a:buNone/>
            </a:pPr>
            <a:endParaRPr lang="en-US" sz="2000">
              <a:latin typeface="Times New Roman"/>
              <a:cs typeface="Times New Roman"/>
            </a:endParaRPr>
          </a:p>
          <a:p>
            <a:pPr>
              <a:buFont typeface="Wingdings" panose="020B0604020202020204" pitchFamily="34" charset="0"/>
              <a:buChar char="v"/>
            </a:pPr>
            <a:endParaRPr lang="en-US" sz="2000">
              <a:latin typeface="Times New Roman"/>
              <a:cs typeface="Times New Roman"/>
            </a:endParaRPr>
          </a:p>
          <a:p>
            <a:pPr>
              <a:buFont typeface="Wingdings" panose="020B0604020202020204" pitchFamily="34" charset="0"/>
              <a:buChar char="v"/>
            </a:pPr>
            <a:endParaRPr lang="en-US" sz="2000"/>
          </a:p>
        </p:txBody>
      </p:sp>
      <p:pic>
        <p:nvPicPr>
          <p:cNvPr id="4" name="Picture 3">
            <a:extLst>
              <a:ext uri="{FF2B5EF4-FFF2-40B4-BE49-F238E27FC236}">
                <a16:creationId xmlns:a16="http://schemas.microsoft.com/office/drawing/2014/main" id="{682B808B-060B-DC04-0E1B-CB110055A9AF}"/>
              </a:ext>
            </a:extLst>
          </p:cNvPr>
          <p:cNvPicPr>
            <a:picLocks noChangeAspect="1"/>
          </p:cNvPicPr>
          <p:nvPr/>
        </p:nvPicPr>
        <p:blipFill>
          <a:blip r:embed="rId2"/>
          <a:stretch>
            <a:fillRect/>
          </a:stretch>
        </p:blipFill>
        <p:spPr>
          <a:xfrm>
            <a:off x="5911532" y="3131062"/>
            <a:ext cx="5150277" cy="2420629"/>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6168262-2AE0-C474-4437-84FE64529FEA}"/>
              </a:ext>
            </a:extLst>
          </p:cNvPr>
          <p:cNvSpPr txBox="1"/>
          <p:nvPr/>
        </p:nvSpPr>
        <p:spPr>
          <a:xfrm>
            <a:off x="5911532" y="5619191"/>
            <a:ext cx="5150277" cy="242062"/>
          </a:xfrm>
          <a:prstGeom prst="rect">
            <a:avLst/>
          </a:prstGeom>
          <a:solidFill>
            <a:srgbClr val="000000">
              <a:alpha val="50000"/>
            </a:srgb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600"/>
              </a:spcAft>
            </a:pPr>
            <a:r>
              <a:rPr lang="en-US" sz="800" dirty="0">
                <a:solidFill>
                  <a:srgbClr val="FFFFFF"/>
                </a:solidFill>
                <a:hlinkClick r:id="rId3">
                  <a:extLst>
                    <a:ext uri="{A12FA001-AC4F-418D-AE19-62706E023703}">
                      <ahyp:hlinkClr xmlns:ahyp="http://schemas.microsoft.com/office/drawing/2018/hyperlinkcolor" val="tx"/>
                    </a:ext>
                  </a:extLst>
                </a:hlinkClick>
              </a:rPr>
              <a:t>https://www.geeksforgeeks.org/use-case-diagram/</a:t>
            </a:r>
            <a:endParaRPr lang="en-US" sz="800" dirty="0">
              <a:solidFill>
                <a:srgbClr val="FFFFFF"/>
              </a:solidFill>
            </a:endParaRPr>
          </a:p>
        </p:txBody>
      </p:sp>
    </p:spTree>
    <p:extLst>
      <p:ext uri="{BB962C8B-B14F-4D97-AF65-F5344CB8AC3E}">
        <p14:creationId xmlns:p14="http://schemas.microsoft.com/office/powerpoint/2010/main" val="1877855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09B33F-62FB-3E7C-6C29-533275F84E22}"/>
              </a:ext>
            </a:extLst>
          </p:cNvPr>
          <p:cNvSpPr>
            <a:spLocks noGrp="1"/>
          </p:cNvSpPr>
          <p:nvPr>
            <p:ph type="title"/>
          </p:nvPr>
        </p:nvSpPr>
        <p:spPr>
          <a:xfrm>
            <a:off x="793662" y="386930"/>
            <a:ext cx="10066122" cy="2215229"/>
          </a:xfrm>
        </p:spPr>
        <p:txBody>
          <a:bodyPr anchor="b">
            <a:normAutofit/>
          </a:bodyPr>
          <a:lstStyle/>
          <a:p>
            <a:r>
              <a:rPr lang="en-US" sz="4800" b="1">
                <a:latin typeface="Times New Roman"/>
                <a:cs typeface="Times New Roman"/>
              </a:rPr>
              <a:t>Subparts of Behavior Diagrams:</a:t>
            </a:r>
          </a:p>
          <a:p>
            <a:endParaRPr lang="en-US" sz="4800" b="1">
              <a:latin typeface="Times New Roman"/>
              <a:cs typeface="Times New Roman"/>
            </a:endParaRPr>
          </a:p>
        </p:txBody>
      </p:sp>
      <p:sp>
        <p:nvSpPr>
          <p:cNvPr id="24" name="Rectangle 2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150BEE-1868-86B4-2F47-141BED5DEBB1}"/>
              </a:ext>
            </a:extLst>
          </p:cNvPr>
          <p:cNvSpPr>
            <a:spLocks noGrp="1"/>
          </p:cNvSpPr>
          <p:nvPr>
            <p:ph idx="1"/>
          </p:nvPr>
        </p:nvSpPr>
        <p:spPr>
          <a:xfrm>
            <a:off x="793661" y="2599509"/>
            <a:ext cx="4530898" cy="3639450"/>
          </a:xfrm>
        </p:spPr>
        <p:txBody>
          <a:bodyPr vert="horz" lIns="91440" tIns="45720" rIns="91440" bIns="45720" rtlCol="0" anchor="ctr">
            <a:normAutofit/>
          </a:bodyPr>
          <a:lstStyle/>
          <a:p>
            <a:pPr>
              <a:buFont typeface="Wingdings" panose="020B0604020202020204" pitchFamily="34" charset="0"/>
              <a:buChar char="v"/>
            </a:pPr>
            <a:r>
              <a:rPr lang="en-US" sz="2000" b="1">
                <a:latin typeface="Times New Roman"/>
                <a:cs typeface="Times New Roman"/>
              </a:rPr>
              <a:t>State Machine Diagram:</a:t>
            </a:r>
            <a:endParaRPr lang="en-US" sz="2000">
              <a:latin typeface="Times New Roman"/>
              <a:cs typeface="Times New Roman"/>
            </a:endParaRPr>
          </a:p>
          <a:p>
            <a:pPr lvl="1" indent="-285750">
              <a:buFont typeface="Wingdings" panose="020B0604020202020204" pitchFamily="34" charset="0"/>
              <a:buChar char="Ø"/>
            </a:pPr>
            <a:r>
              <a:rPr lang="en-US" sz="2000">
                <a:latin typeface="Times New Roman"/>
                <a:cs typeface="Times New Roman"/>
              </a:rPr>
              <a:t>Shows how objects behave differently depending on their state.</a:t>
            </a:r>
          </a:p>
          <a:p>
            <a:pPr lvl="1" indent="-285750">
              <a:buFont typeface="Wingdings" panose="020B0604020202020204" pitchFamily="34" charset="0"/>
              <a:buChar char="Ø"/>
            </a:pPr>
            <a:r>
              <a:rPr lang="en-US" sz="2000">
                <a:latin typeface="Times New Roman"/>
                <a:cs typeface="Times New Roman"/>
              </a:rPr>
              <a:t>Useful for modeling the lifecycle of an object within a system</a:t>
            </a:r>
          </a:p>
          <a:p>
            <a:pPr lvl="1" indent="-285750">
              <a:buFont typeface="Wingdings" panose="020B0604020202020204" pitchFamily="34" charset="0"/>
              <a:buChar char="Ø"/>
            </a:pPr>
            <a:r>
              <a:rPr lang="en-US" sz="2000">
                <a:latin typeface="Times New Roman"/>
                <a:cs typeface="Times New Roman"/>
              </a:rPr>
              <a:t>Include elements like states, transtions, events, and actions.</a:t>
            </a:r>
          </a:p>
          <a:p>
            <a:pPr>
              <a:buFont typeface="Wingdings" panose="020B0604020202020204" pitchFamily="34" charset="0"/>
              <a:buChar char="v"/>
            </a:pPr>
            <a:endParaRPr lang="en-US" sz="2000">
              <a:latin typeface="Times New Roman"/>
              <a:cs typeface="Times New Roman"/>
            </a:endParaRPr>
          </a:p>
          <a:p>
            <a:pPr marL="0" indent="0">
              <a:buNone/>
            </a:pPr>
            <a:endParaRPr lang="en-US" sz="2000" b="1">
              <a:latin typeface="Times New Roman"/>
              <a:cs typeface="Times New Roman"/>
            </a:endParaRPr>
          </a:p>
        </p:txBody>
      </p:sp>
      <p:pic>
        <p:nvPicPr>
          <p:cNvPr id="4" name="Picture 3">
            <a:extLst>
              <a:ext uri="{FF2B5EF4-FFF2-40B4-BE49-F238E27FC236}">
                <a16:creationId xmlns:a16="http://schemas.microsoft.com/office/drawing/2014/main" id="{70E89F05-4BB4-C51E-6A58-04F3869ED963}"/>
              </a:ext>
            </a:extLst>
          </p:cNvPr>
          <p:cNvPicPr>
            <a:picLocks noChangeAspect="1"/>
          </p:cNvPicPr>
          <p:nvPr/>
        </p:nvPicPr>
        <p:blipFill>
          <a:blip r:embed="rId2"/>
          <a:stretch>
            <a:fillRect/>
          </a:stretch>
        </p:blipFill>
        <p:spPr>
          <a:xfrm>
            <a:off x="5911532" y="2802732"/>
            <a:ext cx="5150277" cy="3077289"/>
          </a:xfrm>
          <a:prstGeom prst="rect">
            <a:avLst/>
          </a:prstGeom>
        </p:spPr>
      </p:pic>
      <p:sp>
        <p:nvSpPr>
          <p:cNvPr id="26" name="Rectangle 2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C7F83A7-1ACA-89CD-E12B-6E2738EBFF1B}"/>
              </a:ext>
            </a:extLst>
          </p:cNvPr>
          <p:cNvSpPr txBox="1"/>
          <p:nvPr/>
        </p:nvSpPr>
        <p:spPr>
          <a:xfrm>
            <a:off x="5828188" y="5929480"/>
            <a:ext cx="5150277" cy="307728"/>
          </a:xfrm>
          <a:prstGeom prst="rect">
            <a:avLst/>
          </a:prstGeom>
          <a:solidFill>
            <a:srgbClr val="000000">
              <a:alpha val="50000"/>
            </a:srgb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600"/>
              </a:spcAft>
            </a:pPr>
            <a:r>
              <a:rPr lang="en-US" sz="800">
                <a:solidFill>
                  <a:srgbClr val="FFFFFF"/>
                </a:solidFill>
                <a:hlinkClick r:id="rId3">
                  <a:extLst>
                    <a:ext uri="{A12FA001-AC4F-418D-AE19-62706E023703}">
                      <ahyp:hlinkClr xmlns:ahyp="http://schemas.microsoft.com/office/drawing/2018/hyperlinkcolor" val="tx"/>
                    </a:ext>
                  </a:extLst>
                </a:hlinkClick>
              </a:rPr>
              <a:t>https://www.visual-paradigm.com/tutorials/how-to-draw-state-machine-diagram-in-uml/</a:t>
            </a:r>
            <a:endParaRPr lang="en-US" sz="800">
              <a:solidFill>
                <a:srgbClr val="FFFFFF"/>
              </a:solidFill>
            </a:endParaRPr>
          </a:p>
        </p:txBody>
      </p:sp>
    </p:spTree>
    <p:extLst>
      <p:ext uri="{BB962C8B-B14F-4D97-AF65-F5344CB8AC3E}">
        <p14:creationId xmlns:p14="http://schemas.microsoft.com/office/powerpoint/2010/main" val="1342003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09B33F-62FB-3E7C-6C29-533275F84E22}"/>
              </a:ext>
            </a:extLst>
          </p:cNvPr>
          <p:cNvSpPr>
            <a:spLocks noGrp="1"/>
          </p:cNvSpPr>
          <p:nvPr>
            <p:ph type="title"/>
          </p:nvPr>
        </p:nvSpPr>
        <p:spPr>
          <a:xfrm>
            <a:off x="793662" y="386930"/>
            <a:ext cx="10066122" cy="1298448"/>
          </a:xfrm>
        </p:spPr>
        <p:txBody>
          <a:bodyPr anchor="b">
            <a:normAutofit/>
          </a:bodyPr>
          <a:lstStyle/>
          <a:p>
            <a:r>
              <a:rPr lang="en-US" sz="4800" b="1">
                <a:latin typeface="Times New Roman"/>
                <a:cs typeface="Times New Roman"/>
              </a:rPr>
              <a:t>Subparts of Behavior Diagrams:</a:t>
            </a:r>
          </a:p>
          <a:p>
            <a:endParaRPr lang="en-US" sz="4800" b="1">
              <a:latin typeface="Times New Roman"/>
              <a:cs typeface="Times New Roman"/>
            </a:endParaRP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150BEE-1868-86B4-2F47-141BED5DEBB1}"/>
              </a:ext>
            </a:extLst>
          </p:cNvPr>
          <p:cNvSpPr>
            <a:spLocks noGrp="1"/>
          </p:cNvSpPr>
          <p:nvPr>
            <p:ph idx="1"/>
          </p:nvPr>
        </p:nvSpPr>
        <p:spPr>
          <a:xfrm>
            <a:off x="793661" y="2599509"/>
            <a:ext cx="4530898" cy="3639450"/>
          </a:xfrm>
        </p:spPr>
        <p:txBody>
          <a:bodyPr vert="horz" lIns="91440" tIns="45720" rIns="91440" bIns="45720" rtlCol="0" anchor="ctr">
            <a:normAutofit/>
          </a:bodyPr>
          <a:lstStyle/>
          <a:p>
            <a:pPr marL="342900" indent="-342900">
              <a:buFont typeface="Wingdings" panose="020B0604020202020204" pitchFamily="34" charset="0"/>
              <a:buChar char="v"/>
            </a:pPr>
            <a:r>
              <a:rPr lang="en-US" sz="2400" b="1">
                <a:latin typeface="Times New Roman"/>
                <a:cs typeface="Times New Roman"/>
              </a:rPr>
              <a:t>Timing Diagram</a:t>
            </a:r>
            <a:endParaRPr lang="en-US" sz="2400">
              <a:latin typeface="Times New Roman"/>
              <a:cs typeface="Times New Roman"/>
            </a:endParaRPr>
          </a:p>
          <a:p>
            <a:pPr lvl="1" indent="-285750">
              <a:buFont typeface="Wingdings" panose="020B0604020202020204" pitchFamily="34" charset="0"/>
              <a:buChar char="Ø"/>
            </a:pPr>
            <a:r>
              <a:rPr lang="en-US" sz="1800">
                <a:latin typeface="Times New Roman"/>
                <a:cs typeface="Times New Roman"/>
              </a:rPr>
              <a:t>Shows the changes in state or value of one or more objects over time</a:t>
            </a:r>
          </a:p>
          <a:p>
            <a:pPr lvl="1" indent="-285750">
              <a:buFont typeface="Wingdings" panose="020B0604020202020204" pitchFamily="34" charset="0"/>
              <a:buChar char="Ø"/>
            </a:pPr>
            <a:r>
              <a:rPr lang="en-US" sz="1800">
                <a:latin typeface="Times New Roman"/>
                <a:cs typeface="Times New Roman"/>
              </a:rPr>
              <a:t>Focus on the timing of interactions and events within a system</a:t>
            </a:r>
          </a:p>
          <a:p>
            <a:pPr lvl="1" indent="-285750">
              <a:buFont typeface="Wingdings" panose="020B0604020202020204" pitchFamily="34" charset="0"/>
              <a:buChar char="Ø"/>
            </a:pPr>
            <a:r>
              <a:rPr lang="en-US" sz="1800">
                <a:latin typeface="Times New Roman"/>
                <a:cs typeface="Times New Roman"/>
              </a:rPr>
              <a:t>Useful for analyzing real-time systems where precise timing is critical</a:t>
            </a:r>
          </a:p>
          <a:p>
            <a:pPr lvl="1" indent="-285750">
              <a:buFont typeface="Wingdings" panose="020B0604020202020204" pitchFamily="34" charset="0"/>
              <a:buChar char="Ø"/>
            </a:pPr>
            <a:endParaRPr lang="en-US" sz="2000">
              <a:latin typeface="Times New Roman"/>
              <a:cs typeface="Times New Roman"/>
            </a:endParaRPr>
          </a:p>
          <a:p>
            <a:pPr lvl="1" indent="-285750">
              <a:buFont typeface="Wingdings" panose="020B0604020202020204" pitchFamily="34" charset="0"/>
              <a:buChar char="Ø"/>
            </a:pPr>
            <a:endParaRPr lang="en-US" sz="2000">
              <a:latin typeface="Times New Roman"/>
              <a:cs typeface="Times New Roman"/>
            </a:endParaRPr>
          </a:p>
          <a:p>
            <a:pPr marL="0" indent="0">
              <a:buNone/>
            </a:pPr>
            <a:endParaRPr lang="en-US" sz="2000">
              <a:latin typeface="Times New Roman"/>
              <a:cs typeface="Times New Roman"/>
            </a:endParaRPr>
          </a:p>
          <a:p>
            <a:pPr lvl="1" indent="-285750">
              <a:buFont typeface="Wingdings" panose="020B0604020202020204" pitchFamily="34" charset="0"/>
              <a:buChar char="Ø"/>
            </a:pPr>
            <a:endParaRPr lang="en-US" sz="2000">
              <a:latin typeface="Times New Roman"/>
              <a:cs typeface="Times New Roman"/>
            </a:endParaRPr>
          </a:p>
          <a:p>
            <a:pPr>
              <a:buFont typeface="Wingdings" panose="020B0604020202020204" pitchFamily="34" charset="0"/>
              <a:buChar char="v"/>
            </a:pPr>
            <a:endParaRPr lang="en-US" sz="2000">
              <a:latin typeface="Times New Roman"/>
              <a:cs typeface="Times New Roman"/>
            </a:endParaRPr>
          </a:p>
        </p:txBody>
      </p:sp>
      <p:pic>
        <p:nvPicPr>
          <p:cNvPr id="4" name="Picture 3">
            <a:extLst>
              <a:ext uri="{FF2B5EF4-FFF2-40B4-BE49-F238E27FC236}">
                <a16:creationId xmlns:a16="http://schemas.microsoft.com/office/drawing/2014/main" id="{F0D2533E-62C3-6B35-6464-6F92CE0DE8C4}"/>
              </a:ext>
            </a:extLst>
          </p:cNvPr>
          <p:cNvPicPr>
            <a:picLocks noChangeAspect="1"/>
          </p:cNvPicPr>
          <p:nvPr/>
        </p:nvPicPr>
        <p:blipFill>
          <a:blip r:embed="rId2"/>
          <a:stretch>
            <a:fillRect/>
          </a:stretch>
        </p:blipFill>
        <p:spPr>
          <a:xfrm>
            <a:off x="5911532" y="2847797"/>
            <a:ext cx="5150277" cy="2987160"/>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4C66E64-18AE-C0B9-FC4F-1CB608279D23}"/>
              </a:ext>
            </a:extLst>
          </p:cNvPr>
          <p:cNvSpPr txBox="1"/>
          <p:nvPr/>
        </p:nvSpPr>
        <p:spPr>
          <a:xfrm>
            <a:off x="5911532" y="5939392"/>
            <a:ext cx="5150277" cy="298716"/>
          </a:xfrm>
          <a:prstGeom prst="rect">
            <a:avLst/>
          </a:prstGeom>
          <a:solidFill>
            <a:srgbClr val="000000">
              <a:alpha val="50000"/>
            </a:srgb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600"/>
              </a:spcAft>
            </a:pPr>
            <a:r>
              <a:rPr lang="en-US" sz="800">
                <a:solidFill>
                  <a:srgbClr val="FFFFFF"/>
                </a:solidFill>
                <a:hlinkClick r:id="rId3">
                  <a:extLst>
                    <a:ext uri="{A12FA001-AC4F-418D-AE19-62706E023703}">
                      <ahyp:hlinkClr xmlns:ahyp="http://schemas.microsoft.com/office/drawing/2018/hyperlinkcolor" val="tx"/>
                    </a:ext>
                  </a:extLst>
                </a:hlinkClick>
              </a:rPr>
              <a:t>https://www.visual-paradigm.com/tutorials/how-to-draw-state-machine-diagram-in-uml/</a:t>
            </a:r>
            <a:endParaRPr lang="en-US" sz="800">
              <a:solidFill>
                <a:srgbClr val="FFFFFF"/>
              </a:solidFill>
            </a:endParaRPr>
          </a:p>
        </p:txBody>
      </p:sp>
    </p:spTree>
    <p:extLst>
      <p:ext uri="{BB962C8B-B14F-4D97-AF65-F5344CB8AC3E}">
        <p14:creationId xmlns:p14="http://schemas.microsoft.com/office/powerpoint/2010/main" val="1722934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09B33F-62FB-3E7C-6C29-533275F84E22}"/>
              </a:ext>
            </a:extLst>
          </p:cNvPr>
          <p:cNvSpPr>
            <a:spLocks noGrp="1"/>
          </p:cNvSpPr>
          <p:nvPr>
            <p:ph type="title"/>
          </p:nvPr>
        </p:nvSpPr>
        <p:spPr>
          <a:xfrm>
            <a:off x="804208" y="386930"/>
            <a:ext cx="9241130" cy="1928798"/>
          </a:xfrm>
        </p:spPr>
        <p:txBody>
          <a:bodyPr anchor="b">
            <a:normAutofit/>
          </a:bodyPr>
          <a:lstStyle/>
          <a:p>
            <a:r>
              <a:rPr lang="en-US" sz="5000" b="1">
                <a:latin typeface="Times New Roman"/>
                <a:cs typeface="Times New Roman"/>
              </a:rPr>
              <a:t>Subparts of Behavior Diagrams:</a:t>
            </a:r>
          </a:p>
          <a:p>
            <a:endParaRPr lang="en-US" sz="5000" b="1">
              <a:latin typeface="Times New Roman"/>
              <a:cs typeface="Times New Roman"/>
            </a:endParaRP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150BEE-1868-86B4-2F47-141BED5DEBB1}"/>
              </a:ext>
            </a:extLst>
          </p:cNvPr>
          <p:cNvSpPr>
            <a:spLocks noGrp="1"/>
          </p:cNvSpPr>
          <p:nvPr>
            <p:ph idx="1"/>
          </p:nvPr>
        </p:nvSpPr>
        <p:spPr>
          <a:xfrm>
            <a:off x="802520" y="2599509"/>
            <a:ext cx="10134808" cy="4104496"/>
          </a:xfrm>
        </p:spPr>
        <p:txBody>
          <a:bodyPr vert="horz" lIns="91440" tIns="45720" rIns="91440" bIns="45720" rtlCol="0" anchor="ctr">
            <a:normAutofit fontScale="92500"/>
          </a:bodyPr>
          <a:lstStyle/>
          <a:p>
            <a:pPr marL="0" indent="0">
              <a:buNone/>
            </a:pPr>
            <a:endParaRPr lang="en-US" sz="1500" b="1">
              <a:latin typeface="Times New Roman"/>
              <a:cs typeface="Times New Roman"/>
            </a:endParaRPr>
          </a:p>
          <a:p>
            <a:pPr>
              <a:buFont typeface="Wingdings" panose="020B0604020202020204" pitchFamily="34" charset="0"/>
              <a:buChar char="v"/>
            </a:pPr>
            <a:r>
              <a:rPr lang="en-US" sz="2400" b="1">
                <a:latin typeface="Times New Roman"/>
                <a:cs typeface="Times New Roman"/>
              </a:rPr>
              <a:t>Interaction Diagram:</a:t>
            </a:r>
          </a:p>
          <a:p>
            <a:pPr lvl="1" indent="-285750">
              <a:buFont typeface="Wingdings" panose="020B0604020202020204" pitchFamily="34" charset="0"/>
              <a:buChar char="Ø"/>
            </a:pPr>
            <a:r>
              <a:rPr lang="en-US">
                <a:latin typeface="Times New Roman"/>
                <a:cs typeface="Times New Roman"/>
              </a:rPr>
              <a:t>Represent the flow of message between objects to achieve a specific task</a:t>
            </a:r>
          </a:p>
          <a:p>
            <a:pPr lvl="1" indent="-285750">
              <a:buFont typeface="Wingdings" panose="020B0604020202020204" pitchFamily="34" charset="0"/>
              <a:buChar char="Ø"/>
            </a:pPr>
            <a:r>
              <a:rPr lang="en-US">
                <a:latin typeface="Times New Roman"/>
                <a:cs typeface="Times New Roman"/>
              </a:rPr>
              <a:t>Useful for visualizing the communication between objects in a sequence</a:t>
            </a:r>
          </a:p>
          <a:p>
            <a:pPr lvl="1" indent="-285750">
              <a:buFont typeface="Wingdings" panose="020B0604020202020204" pitchFamily="34" charset="0"/>
              <a:buChar char="Ø"/>
            </a:pPr>
            <a:r>
              <a:rPr lang="en-US">
                <a:latin typeface="Times New Roman"/>
                <a:cs typeface="Times New Roman"/>
              </a:rPr>
              <a:t>Include Sequence Diagrams and Communication Diagrams as the main types</a:t>
            </a:r>
          </a:p>
          <a:p>
            <a:pPr lvl="1" indent="-285750">
              <a:buFont typeface="Wingdings" panose="020B0604020202020204" pitchFamily="34" charset="0"/>
              <a:buChar char="Ø"/>
            </a:pPr>
            <a:endParaRPr lang="en-US">
              <a:latin typeface="Times New Roman"/>
              <a:cs typeface="Times New Roman"/>
            </a:endParaRPr>
          </a:p>
          <a:p>
            <a:pPr>
              <a:buFont typeface="Wingdings" panose="020B0604020202020204" pitchFamily="34" charset="0"/>
              <a:buChar char="v"/>
            </a:pPr>
            <a:r>
              <a:rPr lang="en-US" sz="2400" b="1">
                <a:latin typeface="Times New Roman"/>
                <a:cs typeface="Times New Roman"/>
              </a:rPr>
              <a:t>Sequence Diagram:</a:t>
            </a:r>
          </a:p>
          <a:p>
            <a:pPr lvl="1" indent="-285750">
              <a:buFont typeface="Wingdings" panose="020B0604020202020204" pitchFamily="34" charset="0"/>
              <a:buChar char="Ø"/>
            </a:pPr>
            <a:r>
              <a:rPr lang="en-US">
                <a:latin typeface="Times New Roman"/>
                <a:cs typeface="Times New Roman"/>
              </a:rPr>
              <a:t>Shows the flow of interactions between objects over time</a:t>
            </a:r>
          </a:p>
          <a:p>
            <a:pPr lvl="1" indent="-285750">
              <a:buFont typeface="Wingdings" panose="020B0604020202020204" pitchFamily="34" charset="0"/>
              <a:buChar char="Ø"/>
            </a:pPr>
            <a:r>
              <a:rPr lang="en-US">
                <a:latin typeface="Times New Roman"/>
                <a:cs typeface="Times New Roman"/>
              </a:rPr>
              <a:t>Useful for modeling how objects collaborate to complete a particular task</a:t>
            </a:r>
          </a:p>
          <a:p>
            <a:pPr lvl="1" indent="-285750">
              <a:buFont typeface="Wingdings" panose="020B0604020202020204" pitchFamily="34" charset="0"/>
              <a:buChar char="Ø"/>
            </a:pPr>
            <a:r>
              <a:rPr lang="en-US">
                <a:latin typeface="Times New Roman"/>
                <a:cs typeface="Times New Roman"/>
              </a:rPr>
              <a:t>Include elements like objects, messages, and activations</a:t>
            </a:r>
          </a:p>
          <a:p>
            <a:pPr marL="0" indent="0">
              <a:buNone/>
            </a:pPr>
            <a:r>
              <a:rPr lang="en-US" sz="1500" b="1">
                <a:latin typeface="Times New Roman"/>
                <a:cs typeface="Times New Roman"/>
              </a:rPr>
              <a:t> </a:t>
            </a:r>
          </a:p>
          <a:p>
            <a:pPr lvl="1" indent="-285750">
              <a:buFont typeface="Wingdings" panose="020B0604020202020204" pitchFamily="34" charset="0"/>
              <a:buChar char="Ø"/>
            </a:pPr>
            <a:endParaRPr lang="en-US" sz="1500">
              <a:latin typeface="Times New Roman"/>
              <a:cs typeface="Times New Roman"/>
            </a:endParaRPr>
          </a:p>
          <a:p>
            <a:pPr>
              <a:buFont typeface="Wingdings" panose="020B0604020202020204" pitchFamily="34" charset="0"/>
              <a:buChar char="v"/>
            </a:pPr>
            <a:endParaRPr lang="en-US" sz="1500">
              <a:latin typeface="Times New Roman"/>
              <a:cs typeface="Times New Roman"/>
            </a:endParaRPr>
          </a:p>
        </p:txBody>
      </p:sp>
    </p:spTree>
    <p:extLst>
      <p:ext uri="{BB962C8B-B14F-4D97-AF65-F5344CB8AC3E}">
        <p14:creationId xmlns:p14="http://schemas.microsoft.com/office/powerpoint/2010/main" val="3189904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0C83D7-95AF-1294-7428-6524574AFE99}"/>
              </a:ext>
            </a:extLst>
          </p:cNvPr>
          <p:cNvSpPr>
            <a:spLocks noGrp="1"/>
          </p:cNvSpPr>
          <p:nvPr>
            <p:ph type="title"/>
          </p:nvPr>
        </p:nvSpPr>
        <p:spPr>
          <a:xfrm>
            <a:off x="793662" y="386930"/>
            <a:ext cx="10066122" cy="1298448"/>
          </a:xfrm>
        </p:spPr>
        <p:txBody>
          <a:bodyPr anchor="b">
            <a:normAutofit/>
          </a:bodyPr>
          <a:lstStyle/>
          <a:p>
            <a:r>
              <a:rPr lang="en-US" sz="4800" b="1">
                <a:latin typeface="Times New Roman"/>
                <a:cs typeface="Times New Roman"/>
              </a:rPr>
              <a:t>Namespace</a:t>
            </a:r>
            <a:endParaRPr lang="en-US" sz="4800"/>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A384A7-89A5-88D7-C36A-8053F707D754}"/>
              </a:ext>
            </a:extLst>
          </p:cNvPr>
          <p:cNvSpPr>
            <a:spLocks noGrp="1"/>
          </p:cNvSpPr>
          <p:nvPr>
            <p:ph idx="1"/>
          </p:nvPr>
        </p:nvSpPr>
        <p:spPr>
          <a:xfrm>
            <a:off x="793661" y="2599509"/>
            <a:ext cx="4530898" cy="3639450"/>
          </a:xfrm>
        </p:spPr>
        <p:txBody>
          <a:bodyPr vert="horz" lIns="91440" tIns="45720" rIns="91440" bIns="45720" rtlCol="0" anchor="ctr">
            <a:normAutofit/>
          </a:bodyPr>
          <a:lstStyle/>
          <a:p>
            <a:pPr>
              <a:buFont typeface="Wingdings" panose="020B0604020202020204" pitchFamily="34" charset="0"/>
              <a:buChar char="Ø"/>
            </a:pPr>
            <a:r>
              <a:rPr lang="en-US" sz="2000" dirty="0">
                <a:latin typeface="Times New Roman"/>
                <a:cs typeface="Times New Roman"/>
              </a:rPr>
              <a:t>Organizes and groups model elements like classes and packages</a:t>
            </a:r>
          </a:p>
          <a:p>
            <a:pPr>
              <a:buFont typeface="Wingdings" panose="020B0604020202020204" pitchFamily="34" charset="0"/>
              <a:buChar char="Ø"/>
            </a:pPr>
            <a:r>
              <a:rPr lang="en-US" sz="2000" dirty="0">
                <a:latin typeface="Times New Roman"/>
                <a:cs typeface="Times New Roman"/>
              </a:rPr>
              <a:t>Helps to avoid name conflicts by requiring names within the same namespace</a:t>
            </a:r>
          </a:p>
          <a:p>
            <a:pPr>
              <a:buFont typeface="Wingdings" panose="020B0604020202020204" pitchFamily="34" charset="0"/>
              <a:buChar char="Ø"/>
            </a:pPr>
            <a:r>
              <a:rPr lang="en-US" sz="2000" dirty="0">
                <a:latin typeface="Times New Roman"/>
                <a:cs typeface="Times New Roman"/>
              </a:rPr>
              <a:t>Different namespaces can have elements with the same name.</a:t>
            </a:r>
          </a:p>
          <a:p>
            <a:pPr>
              <a:buFont typeface="Wingdings" panose="020B0604020202020204" pitchFamily="34" charset="0"/>
              <a:buChar char="Ø"/>
            </a:pPr>
            <a:endParaRPr lang="en-US" sz="2000" dirty="0">
              <a:latin typeface="Times New Roman"/>
              <a:cs typeface="Times New Roman"/>
            </a:endParaRPr>
          </a:p>
          <a:p>
            <a:pPr>
              <a:buFont typeface="Wingdings" panose="020B0604020202020204" pitchFamily="34" charset="0"/>
              <a:buChar char="Ø"/>
            </a:pPr>
            <a:endParaRPr lang="en-US" sz="2000" dirty="0">
              <a:latin typeface="Times New Roman"/>
              <a:cs typeface="Times New Roman"/>
            </a:endParaRPr>
          </a:p>
          <a:p>
            <a:pPr>
              <a:buFont typeface="Wingdings" panose="020B0604020202020204" pitchFamily="34" charset="0"/>
              <a:buChar char="Ø"/>
            </a:pPr>
            <a:endParaRPr lang="en-US" sz="2000" dirty="0">
              <a:latin typeface="Times New Roman"/>
              <a:cs typeface="Times New Roman"/>
            </a:endParaRPr>
          </a:p>
        </p:txBody>
      </p:sp>
      <p:pic>
        <p:nvPicPr>
          <p:cNvPr id="4" name="Picture 3">
            <a:extLst>
              <a:ext uri="{FF2B5EF4-FFF2-40B4-BE49-F238E27FC236}">
                <a16:creationId xmlns:a16="http://schemas.microsoft.com/office/drawing/2014/main" id="{A41B6BED-CBDC-E9D5-C1CD-53F04F78F5DB}"/>
              </a:ext>
            </a:extLst>
          </p:cNvPr>
          <p:cNvPicPr>
            <a:picLocks noChangeAspect="1"/>
          </p:cNvPicPr>
          <p:nvPr/>
        </p:nvPicPr>
        <p:blipFill>
          <a:blip r:embed="rId3"/>
          <a:stretch>
            <a:fillRect/>
          </a:stretch>
        </p:blipFill>
        <p:spPr>
          <a:xfrm>
            <a:off x="5690020" y="2326959"/>
            <a:ext cx="5150277" cy="3656696"/>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696240"/>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C2F05-3DB3-52B0-E9E8-4D09DE715B84}"/>
              </a:ext>
            </a:extLst>
          </p:cNvPr>
          <p:cNvSpPr>
            <a:spLocks noGrp="1"/>
          </p:cNvSpPr>
          <p:nvPr>
            <p:ph type="title"/>
          </p:nvPr>
        </p:nvSpPr>
        <p:spPr>
          <a:xfrm>
            <a:off x="808638" y="386930"/>
            <a:ext cx="9236700" cy="1188950"/>
          </a:xfrm>
        </p:spPr>
        <p:txBody>
          <a:bodyPr anchor="b">
            <a:normAutofit/>
          </a:bodyPr>
          <a:lstStyle/>
          <a:p>
            <a:r>
              <a:rPr lang="en-US" sz="5400"/>
              <a:t>What is UML?</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B523BC-702B-28E0-C2B7-EA18B30E4E0D}"/>
              </a:ext>
            </a:extLst>
          </p:cNvPr>
          <p:cNvSpPr>
            <a:spLocks noGrp="1"/>
          </p:cNvSpPr>
          <p:nvPr>
            <p:ph idx="1"/>
          </p:nvPr>
        </p:nvSpPr>
        <p:spPr>
          <a:xfrm>
            <a:off x="793660" y="2599509"/>
            <a:ext cx="10143668" cy="3435531"/>
          </a:xfrm>
        </p:spPr>
        <p:txBody>
          <a:bodyPr anchor="ctr">
            <a:normAutofit/>
          </a:bodyPr>
          <a:lstStyle/>
          <a:p>
            <a:r>
              <a:rPr lang="en-US" sz="2400" dirty="0"/>
              <a:t>It stands for “Unified Modeling Language”</a:t>
            </a:r>
          </a:p>
          <a:p>
            <a:r>
              <a:rPr lang="en-US" sz="2400" dirty="0"/>
              <a:t>It is an industry-standard graphical language for specifying, constructing and documenting the artifacts of software system</a:t>
            </a:r>
          </a:p>
          <a:p>
            <a:r>
              <a:rPr lang="en-US" sz="2400" dirty="0"/>
              <a:t>It is different from the other programming languages like Java, C++</a:t>
            </a:r>
          </a:p>
          <a:p>
            <a:r>
              <a:rPr lang="en-US" sz="2400" dirty="0"/>
              <a:t>It can be used to generate code in various languages using UML diagrams</a:t>
            </a:r>
          </a:p>
          <a:p>
            <a:r>
              <a:rPr lang="en-US" sz="2400" dirty="0"/>
              <a:t>Simplifies the complex process of software design</a:t>
            </a:r>
          </a:p>
          <a:p>
            <a:pPr marL="0" indent="0">
              <a:buNone/>
            </a:pPr>
            <a:endParaRPr lang="en-US" sz="2400" dirty="0"/>
          </a:p>
        </p:txBody>
      </p:sp>
    </p:spTree>
    <p:extLst>
      <p:ext uri="{BB962C8B-B14F-4D97-AF65-F5344CB8AC3E}">
        <p14:creationId xmlns:p14="http://schemas.microsoft.com/office/powerpoint/2010/main" val="1775852753"/>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7B9E92-8154-2021-85C6-1A09D3F37D58}"/>
              </a:ext>
            </a:extLst>
          </p:cNvPr>
          <p:cNvSpPr>
            <a:spLocks noGrp="1"/>
          </p:cNvSpPr>
          <p:nvPr>
            <p:ph type="ctrTitle"/>
          </p:nvPr>
        </p:nvSpPr>
        <p:spPr>
          <a:xfrm>
            <a:off x="645064" y="525982"/>
            <a:ext cx="4282983" cy="1200361"/>
          </a:xfrm>
        </p:spPr>
        <p:txBody>
          <a:bodyPr vert="horz" lIns="91440" tIns="45720" rIns="91440" bIns="45720" rtlCol="0" anchor="b">
            <a:normAutofit/>
          </a:bodyPr>
          <a:lstStyle/>
          <a:p>
            <a:pPr algn="l"/>
            <a:r>
              <a:rPr lang="en-US" sz="3600" b="1" kern="1200">
                <a:solidFill>
                  <a:schemeClr val="tx1"/>
                </a:solidFill>
                <a:highlight>
                  <a:srgbClr val="FFFFFF"/>
                </a:highlight>
                <a:latin typeface="+mj-lt"/>
                <a:ea typeface="+mj-ea"/>
                <a:cs typeface="+mj-cs"/>
              </a:rPr>
              <a:t>Constraints</a:t>
            </a:r>
            <a:br>
              <a:rPr lang="en-US" sz="3600" kern="1200">
                <a:solidFill>
                  <a:schemeClr val="tx1"/>
                </a:solidFill>
                <a:effectLst/>
                <a:highlight>
                  <a:srgbClr val="FFFFFF"/>
                </a:highlight>
                <a:latin typeface="+mj-lt"/>
                <a:ea typeface="+mj-ea"/>
                <a:cs typeface="+mj-cs"/>
              </a:rPr>
            </a:br>
            <a:endParaRPr lang="en-US" sz="3600" kern="1200">
              <a:solidFill>
                <a:schemeClr val="tx1"/>
              </a:solidFill>
              <a:latin typeface="+mj-lt"/>
              <a:ea typeface="+mj-ea"/>
              <a:cs typeface="+mj-cs"/>
            </a:endParaRPr>
          </a:p>
        </p:txBody>
      </p:sp>
      <p:sp>
        <p:nvSpPr>
          <p:cNvPr id="15" name="Rectangle 1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76D85467-D2A6-6522-9C37-AB8E1D05ED29}"/>
              </a:ext>
            </a:extLst>
          </p:cNvPr>
          <p:cNvSpPr>
            <a:spLocks noGrp="1"/>
          </p:cNvSpPr>
          <p:nvPr>
            <p:ph type="subTitle" idx="1"/>
          </p:nvPr>
        </p:nvSpPr>
        <p:spPr>
          <a:xfrm>
            <a:off x="645066" y="2031101"/>
            <a:ext cx="4282984" cy="3511943"/>
          </a:xfrm>
        </p:spPr>
        <p:txBody>
          <a:bodyPr vert="horz" lIns="91440" tIns="45720" rIns="91440" bIns="45720" rtlCol="0" anchor="ctr">
            <a:normAutofit/>
          </a:bodyPr>
          <a:lstStyle/>
          <a:p>
            <a:pPr marL="400050" indent="-285750" algn="l">
              <a:buFont typeface="Wingdings" panose="020B0604020202020204" pitchFamily="34" charset="0"/>
              <a:buChar char="Ø"/>
            </a:pPr>
            <a:r>
              <a:rPr lang="en-US" sz="2000">
                <a:latin typeface="Times New Roman"/>
                <a:cs typeface="Times New Roman"/>
              </a:rPr>
              <a:t>Constraints are conditions or rules that must be met for a model to be valid</a:t>
            </a:r>
            <a:endParaRPr lang="en-US" sz="2000"/>
          </a:p>
          <a:p>
            <a:pPr marL="400050" indent="-285750" algn="l">
              <a:buFont typeface="Wingdings" panose="020B0604020202020204" pitchFamily="34" charset="0"/>
              <a:buChar char="Ø"/>
            </a:pPr>
            <a:r>
              <a:rPr lang="en-US" sz="2000">
                <a:latin typeface="Times New Roman"/>
                <a:cs typeface="Times New Roman"/>
              </a:rPr>
              <a:t>Commonly used to enforce business rules, design decisions</a:t>
            </a:r>
          </a:p>
          <a:p>
            <a:pPr marL="400050" indent="-285750" algn="l">
              <a:buFont typeface="Wingdings" panose="020B0604020202020204" pitchFamily="34" charset="0"/>
              <a:buChar char="Ø"/>
            </a:pPr>
            <a:r>
              <a:rPr lang="en-US" sz="2000">
                <a:latin typeface="Times New Roman"/>
                <a:cs typeface="Times New Roman"/>
              </a:rPr>
              <a:t>Represented using curly braces ' { } ' </a:t>
            </a:r>
          </a:p>
          <a:p>
            <a:pPr indent="-228600" algn="l">
              <a:buFont typeface="Wingdings" panose="020B0604020202020204" pitchFamily="34" charset="0"/>
              <a:buChar char="Ø"/>
            </a:pPr>
            <a:endParaRPr lang="en-US" sz="1800"/>
          </a:p>
          <a:p>
            <a:pPr indent="-228600" algn="l">
              <a:buFont typeface="Wingdings" panose="020B0604020202020204" pitchFamily="34" charset="0"/>
              <a:buChar char="Ø"/>
            </a:pPr>
            <a:endParaRPr lang="en-US" sz="1800"/>
          </a:p>
        </p:txBody>
      </p:sp>
      <p:sp>
        <p:nvSpPr>
          <p:cNvPr id="17" name="Rectangle 1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001EC11-552E-F9BC-64C7-2A3BAEE58257}"/>
              </a:ext>
            </a:extLst>
          </p:cNvPr>
          <p:cNvPicPr>
            <a:picLocks noChangeAspect="1"/>
          </p:cNvPicPr>
          <p:nvPr/>
        </p:nvPicPr>
        <p:blipFill>
          <a:blip r:embed="rId2"/>
          <a:stretch>
            <a:fillRect/>
          </a:stretch>
        </p:blipFill>
        <p:spPr>
          <a:xfrm>
            <a:off x="5712731" y="856139"/>
            <a:ext cx="5903025" cy="4208145"/>
          </a:xfrm>
          <a:prstGeom prst="rect">
            <a:avLst/>
          </a:prstGeom>
        </p:spPr>
      </p:pic>
      <p:sp>
        <p:nvSpPr>
          <p:cNvPr id="6" name="TextBox 5">
            <a:extLst>
              <a:ext uri="{FF2B5EF4-FFF2-40B4-BE49-F238E27FC236}">
                <a16:creationId xmlns:a16="http://schemas.microsoft.com/office/drawing/2014/main" id="{A5F6F3EB-9786-F6C2-94B2-670D13E2ACEE}"/>
              </a:ext>
            </a:extLst>
          </p:cNvPr>
          <p:cNvSpPr txBox="1"/>
          <p:nvPr/>
        </p:nvSpPr>
        <p:spPr>
          <a:xfrm>
            <a:off x="2428875" y="6143624"/>
            <a:ext cx="202406" cy="38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TextBox 7">
            <a:extLst>
              <a:ext uri="{FF2B5EF4-FFF2-40B4-BE49-F238E27FC236}">
                <a16:creationId xmlns:a16="http://schemas.microsoft.com/office/drawing/2014/main" id="{619B1976-2461-122D-8A58-2CB8E15E32F6}"/>
              </a:ext>
            </a:extLst>
          </p:cNvPr>
          <p:cNvSpPr txBox="1"/>
          <p:nvPr/>
        </p:nvSpPr>
        <p:spPr>
          <a:xfrm>
            <a:off x="5987738" y="5189475"/>
            <a:ext cx="5628018" cy="350343"/>
          </a:xfrm>
          <a:prstGeom prst="rect">
            <a:avLst/>
          </a:prstGeom>
          <a:solidFill>
            <a:srgbClr val="000000">
              <a:alpha val="50000"/>
            </a:srgb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600"/>
              </a:spcAft>
            </a:pPr>
            <a:r>
              <a:rPr lang="en-US" sz="800">
                <a:solidFill>
                  <a:srgbClr val="FFFFFF"/>
                </a:solidFill>
              </a:rPr>
              <a:t>https://www.visual-paradigm.com/guide/uml-unified-modeling-language/how-to-model-constraints-in-uml/</a:t>
            </a:r>
          </a:p>
        </p:txBody>
      </p:sp>
    </p:spTree>
    <p:extLst>
      <p:ext uri="{BB962C8B-B14F-4D97-AF65-F5344CB8AC3E}">
        <p14:creationId xmlns:p14="http://schemas.microsoft.com/office/powerpoint/2010/main" val="300269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461F95-4430-FF75-B5EA-AC3F121E85D4}"/>
              </a:ext>
            </a:extLst>
          </p:cNvPr>
          <p:cNvSpPr>
            <a:spLocks noGrp="1"/>
          </p:cNvSpPr>
          <p:nvPr>
            <p:ph type="title"/>
          </p:nvPr>
        </p:nvSpPr>
        <p:spPr>
          <a:xfrm>
            <a:off x="793662" y="386930"/>
            <a:ext cx="10066122" cy="1298448"/>
          </a:xfrm>
        </p:spPr>
        <p:txBody>
          <a:bodyPr anchor="b">
            <a:normAutofit/>
          </a:bodyPr>
          <a:lstStyle/>
          <a:p>
            <a:r>
              <a:rPr lang="en-US" sz="4800" b="1">
                <a:latin typeface="Times New Roman"/>
                <a:cs typeface="Times New Roman"/>
              </a:rPr>
              <a:t>Dependencies </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D7FE4A-CCEE-DA89-BFA8-602E83D5FE60}"/>
              </a:ext>
            </a:extLst>
          </p:cNvPr>
          <p:cNvSpPr>
            <a:spLocks noGrp="1"/>
          </p:cNvSpPr>
          <p:nvPr>
            <p:ph idx="1"/>
          </p:nvPr>
        </p:nvSpPr>
        <p:spPr>
          <a:xfrm>
            <a:off x="793661" y="2599509"/>
            <a:ext cx="4530898" cy="3639450"/>
          </a:xfrm>
        </p:spPr>
        <p:txBody>
          <a:bodyPr vert="horz" lIns="91440" tIns="45720" rIns="91440" bIns="45720" rtlCol="0" anchor="ctr">
            <a:normAutofit/>
          </a:bodyPr>
          <a:lstStyle/>
          <a:p>
            <a:pPr>
              <a:buFont typeface="Wingdings" panose="020B0604020202020204" pitchFamily="34" charset="0"/>
              <a:buChar char="Ø"/>
            </a:pPr>
            <a:r>
              <a:rPr lang="en-US" sz="2000">
                <a:latin typeface="Times New Roman"/>
                <a:cs typeface="Times New Roman"/>
              </a:rPr>
              <a:t>Represent a relationship where one element relies on another</a:t>
            </a:r>
            <a:endParaRPr lang="en-US" sz="2000">
              <a:latin typeface="Times New Roman" panose="02020603050405020304" pitchFamily="18" charset="0"/>
              <a:cs typeface="Times New Roman" panose="02020603050405020304" pitchFamily="18" charset="0"/>
            </a:endParaRPr>
          </a:p>
          <a:p>
            <a:pPr>
              <a:buFont typeface="Wingdings" panose="020B0604020202020204" pitchFamily="34" charset="0"/>
              <a:buChar char="Ø"/>
            </a:pPr>
            <a:r>
              <a:rPr lang="en-US" sz="2000">
                <a:latin typeface="Times New Roman"/>
                <a:cs typeface="Times New Roman"/>
              </a:rPr>
              <a:t>Indicated by a dashed arrow from the dependent to the supplier element</a:t>
            </a:r>
          </a:p>
          <a:p>
            <a:pPr>
              <a:buFont typeface="Wingdings" panose="020B0604020202020204" pitchFamily="34" charset="0"/>
              <a:buChar char="Ø"/>
            </a:pPr>
            <a:r>
              <a:rPr lang="en-US" sz="2000">
                <a:latin typeface="Times New Roman"/>
                <a:cs typeface="Times New Roman"/>
              </a:rPr>
              <a:t>Help in understand coupling between system parts</a:t>
            </a:r>
            <a:endParaRPr lang="en-US" sz="2000">
              <a:latin typeface="Times New Roman" panose="02020603050405020304" pitchFamily="18" charset="0"/>
              <a:cs typeface="Times New Roman" panose="02020603050405020304" pitchFamily="18" charset="0"/>
            </a:endParaRPr>
          </a:p>
          <a:p>
            <a:pPr>
              <a:buFont typeface="Wingdings" panose="020B0604020202020204" pitchFamily="34" charset="0"/>
              <a:buChar char="Ø"/>
            </a:pPr>
            <a:endParaRPr lang="en-US" sz="2000">
              <a:latin typeface="Times New Roman"/>
              <a:cs typeface="Times New Roman"/>
            </a:endParaRPr>
          </a:p>
          <a:p>
            <a:pPr marL="0" indent="0">
              <a:buNone/>
            </a:pPr>
            <a:endParaRPr lang="en-US" sz="2000"/>
          </a:p>
        </p:txBody>
      </p:sp>
      <p:pic>
        <p:nvPicPr>
          <p:cNvPr id="4" name="Picture 3">
            <a:extLst>
              <a:ext uri="{FF2B5EF4-FFF2-40B4-BE49-F238E27FC236}">
                <a16:creationId xmlns:a16="http://schemas.microsoft.com/office/drawing/2014/main" id="{07869642-7C82-5691-771F-560D140B87CF}"/>
              </a:ext>
            </a:extLst>
          </p:cNvPr>
          <p:cNvPicPr>
            <a:picLocks noChangeAspect="1"/>
          </p:cNvPicPr>
          <p:nvPr/>
        </p:nvPicPr>
        <p:blipFill>
          <a:blip r:embed="rId3"/>
          <a:stretch>
            <a:fillRect/>
          </a:stretch>
        </p:blipFill>
        <p:spPr>
          <a:xfrm>
            <a:off x="5911532" y="3607463"/>
            <a:ext cx="5150277" cy="1467828"/>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4050149"/>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39E60E-C3A1-F73F-1499-B9902CF52785}"/>
              </a:ext>
            </a:extLst>
          </p:cNvPr>
          <p:cNvSpPr>
            <a:spLocks noGrp="1"/>
          </p:cNvSpPr>
          <p:nvPr>
            <p:ph type="title"/>
          </p:nvPr>
        </p:nvSpPr>
        <p:spPr>
          <a:xfrm>
            <a:off x="645064" y="525982"/>
            <a:ext cx="4282983" cy="1200361"/>
          </a:xfrm>
        </p:spPr>
        <p:txBody>
          <a:bodyPr anchor="b">
            <a:normAutofit/>
          </a:bodyPr>
          <a:lstStyle/>
          <a:p>
            <a:r>
              <a:rPr lang="en-US" sz="3600" b="1" i="0">
                <a:effectLst/>
                <a:highlight>
                  <a:srgbClr val="FFFFFF"/>
                </a:highlight>
                <a:latin typeface="Times New Roman"/>
                <a:cs typeface="Times New Roman"/>
              </a:rPr>
              <a:t>Templates</a:t>
            </a:r>
            <a:endParaRPr lang="en-US" sz="3600" b="1">
              <a:latin typeface="Times New Roman"/>
              <a:cs typeface="Times New Roman"/>
            </a:endParaRP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7AB3789-1C83-FDAF-27D8-FCCE7AD56B41}"/>
              </a:ext>
            </a:extLst>
          </p:cNvPr>
          <p:cNvSpPr>
            <a:spLocks noGrp="1"/>
          </p:cNvSpPr>
          <p:nvPr>
            <p:ph idx="1"/>
          </p:nvPr>
        </p:nvSpPr>
        <p:spPr>
          <a:xfrm>
            <a:off x="645066" y="2031101"/>
            <a:ext cx="4282984" cy="3511943"/>
          </a:xfrm>
        </p:spPr>
        <p:txBody>
          <a:bodyPr vert="horz" lIns="91440" tIns="45720" rIns="91440" bIns="45720" rtlCol="0" anchor="ctr">
            <a:normAutofit/>
          </a:bodyPr>
          <a:lstStyle/>
          <a:p>
            <a:pPr>
              <a:buFont typeface="Wingdings" panose="020B0604020202020204" pitchFamily="34" charset="0"/>
              <a:buChar char="Ø"/>
            </a:pPr>
            <a:r>
              <a:rPr lang="en-US" sz="1800">
                <a:latin typeface="Times New Roman"/>
                <a:cs typeface="Times New Roman"/>
              </a:rPr>
              <a:t>Define generic models that can be reused with different data types or classes</a:t>
            </a:r>
          </a:p>
          <a:p>
            <a:pPr>
              <a:buFont typeface="Wingdings" panose="020B0604020202020204" pitchFamily="34" charset="0"/>
              <a:buChar char="Ø"/>
            </a:pPr>
            <a:r>
              <a:rPr lang="en-US" sz="1800">
                <a:latin typeface="Times New Roman"/>
                <a:cs typeface="Times New Roman"/>
              </a:rPr>
              <a:t>Commonly used in class diagrams to define generic classes </a:t>
            </a:r>
          </a:p>
          <a:p>
            <a:pPr>
              <a:buFont typeface="Wingdings" panose="020B0604020202020204" pitchFamily="34" charset="0"/>
              <a:buChar char="Ø"/>
            </a:pPr>
            <a:r>
              <a:rPr lang="en-US" sz="1800">
                <a:latin typeface="Times New Roman"/>
                <a:cs typeface="Times New Roman"/>
              </a:rPr>
              <a:t>Help in reducing redundancy and enhancing the scalability of the models</a:t>
            </a:r>
          </a:p>
          <a:p>
            <a:pPr>
              <a:buFont typeface="Wingdings" panose="020B0604020202020204" pitchFamily="34" charset="0"/>
              <a:buChar char="Ø"/>
            </a:pPr>
            <a:endParaRPr lang="en-US" sz="1800">
              <a:latin typeface="Times New Roman"/>
              <a:cs typeface="Times New Roman"/>
            </a:endParaRPr>
          </a:p>
          <a:p>
            <a:pPr>
              <a:buFont typeface="Wingdings" panose="020B0604020202020204" pitchFamily="34" charset="0"/>
              <a:buChar char="Ø"/>
            </a:pPr>
            <a:endParaRPr lang="en-US" sz="1800">
              <a:latin typeface="Times New Roman"/>
              <a:cs typeface="Times New Roman"/>
            </a:endParaRPr>
          </a:p>
          <a:p>
            <a:pPr marL="0" indent="0">
              <a:buNone/>
            </a:pPr>
            <a:endParaRPr lang="en-US" sz="1800">
              <a:latin typeface="Times New Roman"/>
              <a:cs typeface="Times New Roman"/>
            </a:endParaRPr>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Visio Diagram">
            <a:extLst>
              <a:ext uri="{FF2B5EF4-FFF2-40B4-BE49-F238E27FC236}">
                <a16:creationId xmlns:a16="http://schemas.microsoft.com/office/drawing/2014/main" id="{45D67BC7-455C-37F8-8ACD-AA5BED31E4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39676" y="650494"/>
            <a:ext cx="5324142" cy="5324142"/>
          </a:xfrm>
          <a:prstGeom prst="rect">
            <a:avLst/>
          </a:prstGeom>
        </p:spPr>
      </p:pic>
    </p:spTree>
    <p:extLst>
      <p:ext uri="{BB962C8B-B14F-4D97-AF65-F5344CB8AC3E}">
        <p14:creationId xmlns:p14="http://schemas.microsoft.com/office/powerpoint/2010/main" val="2253345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44614-BD55-328E-37CB-FA7AE5623427}"/>
              </a:ext>
            </a:extLst>
          </p:cNvPr>
          <p:cNvSpPr>
            <a:spLocks noGrp="1"/>
          </p:cNvSpPr>
          <p:nvPr>
            <p:ph type="ctrTitle"/>
          </p:nvPr>
        </p:nvSpPr>
        <p:spPr/>
        <p:txBody>
          <a:bodyPr/>
          <a:lstStyle/>
          <a:p>
            <a:r>
              <a:rPr lang="en-US"/>
              <a:t>Introduction to Structural Diagrams</a:t>
            </a:r>
          </a:p>
        </p:txBody>
      </p:sp>
      <p:sp>
        <p:nvSpPr>
          <p:cNvPr id="3" name="Subtitle 2">
            <a:extLst>
              <a:ext uri="{FF2B5EF4-FFF2-40B4-BE49-F238E27FC236}">
                <a16:creationId xmlns:a16="http://schemas.microsoft.com/office/drawing/2014/main" id="{FBC523BA-6DB8-460F-7FE0-8B93C889F500}"/>
              </a:ext>
            </a:extLst>
          </p:cNvPr>
          <p:cNvSpPr>
            <a:spLocks noGrp="1"/>
          </p:cNvSpPr>
          <p:nvPr>
            <p:ph type="subTitle" idx="1"/>
          </p:nvPr>
        </p:nvSpPr>
        <p:spPr>
          <a:xfrm>
            <a:off x="1524000" y="3832947"/>
            <a:ext cx="9144000" cy="1655762"/>
          </a:xfrm>
        </p:spPr>
        <p:txBody>
          <a:bodyPr vert="horz" lIns="91440" tIns="45720" rIns="91440" bIns="45720" rtlCol="0" anchor="t">
            <a:normAutofit/>
          </a:bodyPr>
          <a:lstStyle/>
          <a:p>
            <a:r>
              <a:rPr lang="en-US"/>
              <a:t>Garrett Brewer</a:t>
            </a:r>
          </a:p>
        </p:txBody>
      </p:sp>
      <p:sp>
        <p:nvSpPr>
          <p:cNvPr id="5" name="Rectangle 4">
            <a:extLst>
              <a:ext uri="{FF2B5EF4-FFF2-40B4-BE49-F238E27FC236}">
                <a16:creationId xmlns:a16="http://schemas.microsoft.com/office/drawing/2014/main" id="{57E7169A-93B2-D29A-C52A-A8D9B804DE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flipH="1">
            <a:off x="2302169" y="3553580"/>
            <a:ext cx="7590751" cy="930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8944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13DA6-9568-24B5-C5F6-6A2B035F695D}"/>
              </a:ext>
            </a:extLst>
          </p:cNvPr>
          <p:cNvSpPr>
            <a:spLocks noGrp="1"/>
          </p:cNvSpPr>
          <p:nvPr>
            <p:ph type="title"/>
          </p:nvPr>
        </p:nvSpPr>
        <p:spPr/>
        <p:txBody>
          <a:bodyPr/>
          <a:lstStyle/>
          <a:p>
            <a:r>
              <a:rPr lang="en-US"/>
              <a:t>Structural Diagrams</a:t>
            </a:r>
          </a:p>
        </p:txBody>
      </p:sp>
      <p:sp>
        <p:nvSpPr>
          <p:cNvPr id="3" name="Content Placeholder 2">
            <a:extLst>
              <a:ext uri="{FF2B5EF4-FFF2-40B4-BE49-F238E27FC236}">
                <a16:creationId xmlns:a16="http://schemas.microsoft.com/office/drawing/2014/main" id="{F160E8B0-87B8-81FF-6E4C-244E348069B0}"/>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en-US">
                <a:ea typeface="+mn-lt"/>
                <a:cs typeface="+mn-lt"/>
              </a:rPr>
              <a:t>"Structural UML diagrams illustrate the organization of a system by depicting its components, such as classes, objects, and packages. They represent the elements that make up the system and the relationships between them." - geeks for geeks</a:t>
            </a:r>
          </a:p>
          <a:p>
            <a:endParaRPr lang="en-US">
              <a:ea typeface="+mn-lt"/>
              <a:cs typeface="+mn-lt"/>
            </a:endParaRPr>
          </a:p>
          <a:p>
            <a:r>
              <a:rPr lang="en-US">
                <a:ea typeface="+mn-lt"/>
                <a:cs typeface="+mn-lt"/>
              </a:rPr>
              <a:t>Class</a:t>
            </a:r>
            <a:endParaRPr lang="en-US"/>
          </a:p>
          <a:p>
            <a:r>
              <a:rPr lang="en-US">
                <a:ea typeface="+mn-lt"/>
                <a:cs typeface="+mn-lt"/>
              </a:rPr>
              <a:t>Component</a:t>
            </a:r>
            <a:endParaRPr lang="en-US"/>
          </a:p>
          <a:p>
            <a:r>
              <a:rPr lang="en-US">
                <a:ea typeface="+mn-lt"/>
                <a:cs typeface="+mn-lt"/>
              </a:rPr>
              <a:t>Object</a:t>
            </a:r>
            <a:endParaRPr lang="en-US"/>
          </a:p>
          <a:p>
            <a:r>
              <a:rPr lang="en-US">
                <a:ea typeface="+mn-lt"/>
                <a:cs typeface="+mn-lt"/>
              </a:rPr>
              <a:t>Composite structure</a:t>
            </a:r>
            <a:endParaRPr lang="en-US"/>
          </a:p>
          <a:p>
            <a:r>
              <a:rPr lang="en-US">
                <a:ea typeface="+mn-lt"/>
                <a:cs typeface="+mn-lt"/>
              </a:rPr>
              <a:t>Deployment</a:t>
            </a:r>
            <a:endParaRPr lang="en-US"/>
          </a:p>
          <a:p>
            <a:r>
              <a:rPr lang="en-US">
                <a:ea typeface="+mn-lt"/>
                <a:cs typeface="+mn-lt"/>
              </a:rPr>
              <a:t>Package</a:t>
            </a:r>
            <a:endParaRPr lang="en-US"/>
          </a:p>
        </p:txBody>
      </p:sp>
      <p:sp>
        <p:nvSpPr>
          <p:cNvPr id="5" name="Rectangle 4">
            <a:extLst>
              <a:ext uri="{FF2B5EF4-FFF2-40B4-BE49-F238E27FC236}">
                <a16:creationId xmlns:a16="http://schemas.microsoft.com/office/drawing/2014/main" id="{1BBB3DF1-99BC-8B80-432F-FB6DB352DD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flipH="1">
            <a:off x="1124533" y="1336853"/>
            <a:ext cx="4023360" cy="948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6714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13226-B6C2-CA73-FA48-72B30CC9D542}"/>
              </a:ext>
            </a:extLst>
          </p:cNvPr>
          <p:cNvSpPr>
            <a:spLocks noGrp="1"/>
          </p:cNvSpPr>
          <p:nvPr>
            <p:ph type="title"/>
          </p:nvPr>
        </p:nvSpPr>
        <p:spPr/>
        <p:txBody>
          <a:bodyPr/>
          <a:lstStyle/>
          <a:p>
            <a:r>
              <a:rPr lang="en-US"/>
              <a:t>Structural Diagrams </a:t>
            </a:r>
          </a:p>
        </p:txBody>
      </p:sp>
      <p:sp>
        <p:nvSpPr>
          <p:cNvPr id="3" name="Content Placeholder 2">
            <a:extLst>
              <a:ext uri="{FF2B5EF4-FFF2-40B4-BE49-F238E27FC236}">
                <a16:creationId xmlns:a16="http://schemas.microsoft.com/office/drawing/2014/main" id="{13B117A2-A4D1-B3E7-1050-DC372D9999E1}"/>
              </a:ext>
            </a:extLst>
          </p:cNvPr>
          <p:cNvSpPr>
            <a:spLocks noGrp="1"/>
          </p:cNvSpPr>
          <p:nvPr>
            <p:ph idx="1"/>
          </p:nvPr>
        </p:nvSpPr>
        <p:spPr/>
        <p:txBody>
          <a:bodyPr vert="horz" lIns="91440" tIns="45720" rIns="91440" bIns="45720" rtlCol="0" anchor="t">
            <a:normAutofit fontScale="85000" lnSpcReduction="20000"/>
          </a:bodyPr>
          <a:lstStyle/>
          <a:p>
            <a:pPr marL="0" indent="0">
              <a:buNone/>
            </a:pPr>
            <a:endParaRPr lang="en-US"/>
          </a:p>
          <a:p>
            <a:r>
              <a:rPr lang="en-US">
                <a:ea typeface="+mn-lt"/>
                <a:cs typeface="+mn-lt"/>
              </a:rPr>
              <a:t>Structural UML diagrams are like visual maps that show how different parts of a computer program or system are connected.</a:t>
            </a:r>
            <a:endParaRPr lang="en-US"/>
          </a:p>
          <a:p>
            <a:r>
              <a:rPr lang="en-US">
                <a:ea typeface="+mn-lt"/>
                <a:cs typeface="+mn-lt"/>
              </a:rPr>
              <a:t>They help the people designing the software see how different pieces will work together.</a:t>
            </a:r>
            <a:endParaRPr lang="en-US"/>
          </a:p>
          <a:p>
            <a:r>
              <a:rPr lang="en-US">
                <a:ea typeface="+mn-lt"/>
                <a:cs typeface="+mn-lt"/>
              </a:rPr>
              <a:t>Structural diagrams make it easy to explain how a computer program works and share ideas with the team.</a:t>
            </a:r>
            <a:endParaRPr lang="en-US"/>
          </a:p>
          <a:p>
            <a:r>
              <a:rPr lang="en-US">
                <a:ea typeface="+mn-lt"/>
                <a:cs typeface="+mn-lt"/>
              </a:rPr>
              <a:t>These diagrams help organize the different parts of a computer program.</a:t>
            </a:r>
            <a:endParaRPr lang="en-US"/>
          </a:p>
          <a:p>
            <a:r>
              <a:rPr lang="en-US">
                <a:ea typeface="+mn-lt"/>
                <a:cs typeface="+mn-lt"/>
              </a:rPr>
              <a:t>It keeps everything in order, making it easier to understand and update.</a:t>
            </a:r>
            <a:endParaRPr lang="en-US"/>
          </a:p>
          <a:p>
            <a:r>
              <a:rPr lang="en-US">
                <a:ea typeface="+mn-lt"/>
                <a:cs typeface="+mn-lt"/>
              </a:rPr>
              <a:t>Before building something big, like a bridge, engineers use drawings to catch any problems early. Structural diagrams do the same for computer programs.</a:t>
            </a:r>
            <a:endParaRPr lang="en-US"/>
          </a:p>
          <a:p>
            <a:r>
              <a:rPr lang="en-US">
                <a:ea typeface="+mn-lt"/>
                <a:cs typeface="+mn-lt"/>
              </a:rPr>
              <a:t>They help find and fix issues before spending lots of time writing the actual code.</a:t>
            </a:r>
            <a:endParaRPr lang="en-US"/>
          </a:p>
        </p:txBody>
      </p:sp>
      <p:sp>
        <p:nvSpPr>
          <p:cNvPr id="5" name="Rectangle 4">
            <a:extLst>
              <a:ext uri="{FF2B5EF4-FFF2-40B4-BE49-F238E27FC236}">
                <a16:creationId xmlns:a16="http://schemas.microsoft.com/office/drawing/2014/main" id="{9EEE921D-251E-8CC5-3F39-0FC03440E9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flipH="1">
            <a:off x="1124533" y="1336853"/>
            <a:ext cx="4023360" cy="948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1736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556516-7CF4-1DE5-1F4B-31855A80AF59}"/>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kern="1200">
                <a:solidFill>
                  <a:schemeClr val="tx1"/>
                </a:solidFill>
                <a:latin typeface="+mj-lt"/>
                <a:ea typeface="+mj-ea"/>
                <a:cs typeface="+mj-cs"/>
              </a:rPr>
              <a:t>Class</a:t>
            </a: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657F674C-0957-54F5-B9D8-AFB796DED4FE}"/>
              </a:ext>
            </a:extLst>
          </p:cNvPr>
          <p:cNvSpPr>
            <a:spLocks noGrp="1"/>
          </p:cNvSpPr>
          <p:nvPr>
            <p:ph type="body" sz="half" idx="2"/>
          </p:nvPr>
        </p:nvSpPr>
        <p:spPr>
          <a:xfrm>
            <a:off x="645066" y="2031101"/>
            <a:ext cx="4282984" cy="3511943"/>
          </a:xfrm>
        </p:spPr>
        <p:txBody>
          <a:bodyPr vert="horz" lIns="91440" tIns="45720" rIns="91440" bIns="45720" rtlCol="0" anchor="ctr">
            <a:normAutofit/>
          </a:bodyPr>
          <a:lstStyle/>
          <a:p>
            <a:pPr>
              <a:buFont typeface="Arial" panose="020B0604020202020204" pitchFamily="34" charset="0"/>
              <a:buChar char="•"/>
            </a:pPr>
            <a:r>
              <a:rPr lang="en-US" sz="1800">
                <a:ea typeface="+mn-lt"/>
                <a:cs typeface="+mn-lt"/>
              </a:rPr>
              <a:t> Class diagrams are the main building blocks of every object-oriented method.</a:t>
            </a:r>
            <a:endParaRPr lang="en-US">
              <a:ea typeface="+mn-lt"/>
              <a:cs typeface="+mn-lt"/>
            </a:endParaRPr>
          </a:p>
          <a:p>
            <a:pPr>
              <a:buFont typeface="Arial" panose="020B0604020202020204" pitchFamily="34" charset="0"/>
              <a:buChar char="•"/>
            </a:pPr>
            <a:r>
              <a:rPr lang="en-US" sz="1800">
                <a:ea typeface="+mn-lt"/>
                <a:cs typeface="+mn-lt"/>
              </a:rPr>
              <a:t> The class diagram can be used to show the classes, relationships, interface, association, and collaboration. UML is standardized in class diagrams.</a:t>
            </a:r>
            <a:endParaRPr lang="en-US"/>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diagram of a car&#10;&#10;Description automatically generated">
            <a:extLst>
              <a:ext uri="{FF2B5EF4-FFF2-40B4-BE49-F238E27FC236}">
                <a16:creationId xmlns:a16="http://schemas.microsoft.com/office/drawing/2014/main" id="{9FCF3C33-5E23-1B54-B78C-D49FB3268636}"/>
              </a:ext>
            </a:extLst>
          </p:cNvPr>
          <p:cNvPicPr>
            <a:picLocks noGrp="1" noChangeAspect="1"/>
          </p:cNvPicPr>
          <p:nvPr>
            <p:ph idx="1"/>
          </p:nvPr>
        </p:nvPicPr>
        <p:blipFill>
          <a:blip r:embed="rId2"/>
          <a:srcRect l="8333" t="6498" r="13176" b="2410"/>
          <a:stretch/>
        </p:blipFill>
        <p:spPr>
          <a:xfrm>
            <a:off x="5106869" y="1036657"/>
            <a:ext cx="6745371" cy="3689844"/>
          </a:xfrm>
        </p:spPr>
      </p:pic>
    </p:spTree>
    <p:extLst>
      <p:ext uri="{BB962C8B-B14F-4D97-AF65-F5344CB8AC3E}">
        <p14:creationId xmlns:p14="http://schemas.microsoft.com/office/powerpoint/2010/main" val="292284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556516-7CF4-1DE5-1F4B-31855A80AF59}"/>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kern="1200">
                <a:solidFill>
                  <a:schemeClr val="tx1"/>
                </a:solidFill>
                <a:latin typeface="+mj-lt"/>
                <a:ea typeface="+mj-ea"/>
                <a:cs typeface="+mj-cs"/>
              </a:rPr>
              <a:t>Class</a:t>
            </a: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657F674C-0957-54F5-B9D8-AFB796DED4FE}"/>
              </a:ext>
            </a:extLst>
          </p:cNvPr>
          <p:cNvSpPr>
            <a:spLocks noGrp="1"/>
          </p:cNvSpPr>
          <p:nvPr>
            <p:ph type="body" sz="half" idx="2"/>
          </p:nvPr>
        </p:nvSpPr>
        <p:spPr>
          <a:xfrm>
            <a:off x="645066" y="2031101"/>
            <a:ext cx="4282984" cy="3511943"/>
          </a:xfrm>
        </p:spPr>
        <p:txBody>
          <a:bodyPr vert="horz" lIns="91440" tIns="45720" rIns="91440" bIns="45720" rtlCol="0" anchor="ctr">
            <a:normAutofit/>
          </a:bodyPr>
          <a:lstStyle/>
          <a:p>
            <a:pPr>
              <a:buFont typeface="Arial" panose="020B0604020202020204" pitchFamily="34" charset="0"/>
              <a:buChar char="•"/>
            </a:pPr>
            <a:r>
              <a:rPr lang="en-US" sz="1800">
                <a:ea typeface="+mn-lt"/>
                <a:cs typeface="+mn-lt"/>
              </a:rPr>
              <a:t> + for public (visible to all classes)</a:t>
            </a:r>
            <a:endParaRPr lang="en-US" sz="1800"/>
          </a:p>
          <a:p>
            <a:pPr>
              <a:buFont typeface="Arial" panose="020B0604020202020204" pitchFamily="34" charset="0"/>
              <a:buChar char="•"/>
            </a:pPr>
            <a:r>
              <a:rPr lang="en-US" sz="1800">
                <a:ea typeface="+mn-lt"/>
                <a:cs typeface="+mn-lt"/>
              </a:rPr>
              <a:t> - for private (visible only within the class)</a:t>
            </a:r>
            <a:endParaRPr lang="en-US"/>
          </a:p>
          <a:p>
            <a:pPr>
              <a:buFont typeface="Arial" panose="020B0604020202020204" pitchFamily="34" charset="0"/>
              <a:buChar char="•"/>
            </a:pPr>
            <a:r>
              <a:rPr lang="en-US" sz="1800">
                <a:ea typeface="+mn-lt"/>
                <a:cs typeface="+mn-lt"/>
              </a:rPr>
              <a:t> # for protected (visible to subclasses)</a:t>
            </a:r>
            <a:endParaRPr lang="en-US"/>
          </a:p>
          <a:p>
            <a:pPr>
              <a:buFont typeface="Arial" panose="020B0604020202020204" pitchFamily="34" charset="0"/>
              <a:buChar char="•"/>
            </a:pPr>
            <a:r>
              <a:rPr lang="en-US" sz="1800">
                <a:ea typeface="+mn-lt"/>
                <a:cs typeface="+mn-lt"/>
              </a:rPr>
              <a:t> ~ for package or default visibility (visible to classes in the same package)</a:t>
            </a:r>
            <a:endParaRPr lang="en-US"/>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diagram of a car&#10;&#10;Description automatically generated">
            <a:extLst>
              <a:ext uri="{FF2B5EF4-FFF2-40B4-BE49-F238E27FC236}">
                <a16:creationId xmlns:a16="http://schemas.microsoft.com/office/drawing/2014/main" id="{9FCF3C33-5E23-1B54-B78C-D49FB3268636}"/>
              </a:ext>
            </a:extLst>
          </p:cNvPr>
          <p:cNvPicPr>
            <a:picLocks noGrp="1" noChangeAspect="1"/>
          </p:cNvPicPr>
          <p:nvPr>
            <p:ph idx="1"/>
          </p:nvPr>
        </p:nvPicPr>
        <p:blipFill>
          <a:blip r:embed="rId2"/>
          <a:srcRect l="8333" t="6498" r="13176" b="2410"/>
          <a:stretch/>
        </p:blipFill>
        <p:spPr>
          <a:xfrm>
            <a:off x="5106869" y="1036657"/>
            <a:ext cx="6745371" cy="3689844"/>
          </a:xfrm>
        </p:spPr>
      </p:pic>
    </p:spTree>
    <p:extLst>
      <p:ext uri="{BB962C8B-B14F-4D97-AF65-F5344CB8AC3E}">
        <p14:creationId xmlns:p14="http://schemas.microsoft.com/office/powerpoint/2010/main" val="1011072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556516-7CF4-1DE5-1F4B-31855A80AF59}"/>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kern="1200">
                <a:solidFill>
                  <a:schemeClr val="tx1"/>
                </a:solidFill>
                <a:latin typeface="+mj-lt"/>
                <a:ea typeface="+mj-ea"/>
                <a:cs typeface="+mj-cs"/>
              </a:rPr>
              <a:t>Class</a:t>
            </a: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2">
            <a:extLst>
              <a:ext uri="{FF2B5EF4-FFF2-40B4-BE49-F238E27FC236}">
                <a16:creationId xmlns:a16="http://schemas.microsoft.com/office/drawing/2014/main" id="{7C683172-5443-8560-D0F8-939C902E11F9}"/>
              </a:ext>
            </a:extLst>
          </p:cNvPr>
          <p:cNvPicPr>
            <a:picLocks noGrp="1" noChangeAspect="1"/>
          </p:cNvPicPr>
          <p:nvPr>
            <p:ph idx="1"/>
          </p:nvPr>
        </p:nvPicPr>
        <p:blipFill>
          <a:blip r:embed="rId2"/>
          <a:stretch>
            <a:fillRect/>
          </a:stretch>
        </p:blipFill>
        <p:spPr>
          <a:xfrm>
            <a:off x="2627112" y="2149134"/>
            <a:ext cx="6895617" cy="3408661"/>
          </a:xfrm>
        </p:spPr>
      </p:pic>
    </p:spTree>
    <p:extLst>
      <p:ext uri="{BB962C8B-B14F-4D97-AF65-F5344CB8AC3E}">
        <p14:creationId xmlns:p14="http://schemas.microsoft.com/office/powerpoint/2010/main" val="3271668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556516-7CF4-1DE5-1F4B-31855A80AF59}"/>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a:t>Component </a:t>
            </a:r>
            <a:endParaRPr lang="en-US" sz="3600" kern="1200">
              <a:solidFill>
                <a:schemeClr val="tx1"/>
              </a:solidFill>
              <a:latin typeface="+mj-lt"/>
            </a:endParaRP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657F674C-0957-54F5-B9D8-AFB796DED4FE}"/>
              </a:ext>
            </a:extLst>
          </p:cNvPr>
          <p:cNvSpPr>
            <a:spLocks noGrp="1"/>
          </p:cNvSpPr>
          <p:nvPr>
            <p:ph type="body" sz="half" idx="2"/>
          </p:nvPr>
        </p:nvSpPr>
        <p:spPr>
          <a:xfrm>
            <a:off x="645066" y="2031101"/>
            <a:ext cx="4282984" cy="3511943"/>
          </a:xfrm>
        </p:spPr>
        <p:txBody>
          <a:bodyPr vert="horz" lIns="91440" tIns="45720" rIns="91440" bIns="45720" rtlCol="0" anchor="ctr">
            <a:normAutofit fontScale="92500" lnSpcReduction="10000"/>
          </a:bodyPr>
          <a:lstStyle/>
          <a:p>
            <a:pPr>
              <a:buFont typeface="Arial" panose="020B0604020202020204" pitchFamily="34" charset="0"/>
              <a:buChar char="•"/>
            </a:pPr>
            <a:r>
              <a:rPr lang="en-US" sz="1800">
                <a:ea typeface="+mn-lt"/>
                <a:cs typeface="+mn-lt"/>
              </a:rPr>
              <a:t> Component diagrams are used to represent how the physical components in a system have been organized. We use them for modelling implementation details.</a:t>
            </a:r>
            <a:endParaRPr lang="en-US" sz="1800"/>
          </a:p>
          <a:p>
            <a:pPr>
              <a:buFont typeface="Arial" panose="020B0604020202020204" pitchFamily="34" charset="0"/>
              <a:buChar char="•"/>
            </a:pPr>
            <a:r>
              <a:rPr lang="en-US" sz="1800">
                <a:ea typeface="+mn-lt"/>
                <a:cs typeface="+mn-lt"/>
              </a:rPr>
              <a:t> Component Diagrams depict the structural relationship between software system elements and help us in understanding if functional requirements have been covered by planned development. </a:t>
            </a:r>
            <a:endParaRPr lang="en-US"/>
          </a:p>
          <a:p>
            <a:pPr>
              <a:buFont typeface="Arial" panose="020B0604020202020204" pitchFamily="34" charset="0"/>
              <a:buChar char="•"/>
            </a:pPr>
            <a:r>
              <a:rPr lang="en-US" sz="1800">
                <a:ea typeface="+mn-lt"/>
                <a:cs typeface="+mn-lt"/>
              </a:rPr>
              <a:t> Component Diagrams become essential to use when we design and build complex systems. </a:t>
            </a:r>
            <a:endParaRPr lang="en-US">
              <a:ea typeface="+mn-lt"/>
              <a:cs typeface="+mn-lt"/>
            </a:endParaRPr>
          </a:p>
          <a:p>
            <a:pPr>
              <a:buFont typeface="Arial" panose="020B0604020202020204" pitchFamily="34" charset="0"/>
              <a:buChar char="•"/>
            </a:pPr>
            <a:r>
              <a:rPr lang="en-US" sz="1800">
                <a:ea typeface="+mn-lt"/>
                <a:cs typeface="+mn-lt"/>
              </a:rPr>
              <a:t> Interfaces are used by components of the system to communicate with each other.</a:t>
            </a:r>
            <a:endParaRPr lang="en-US"/>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CDEA53A1-6A47-95DB-9BD6-B2977E75A0DA}"/>
              </a:ext>
            </a:extLst>
          </p:cNvPr>
          <p:cNvSpPr>
            <a:spLocks noGrp="1"/>
          </p:cNvSpPr>
          <p:nvPr>
            <p:ph idx="1"/>
          </p:nvPr>
        </p:nvSpPr>
        <p:spPr/>
        <p:txBody>
          <a:bodyPr vert="horz" lIns="91440" tIns="45720" rIns="91440" bIns="45720" rtlCol="0" anchor="t">
            <a:normAutofit fontScale="70000" lnSpcReduction="20000"/>
          </a:bodyPr>
          <a:lstStyle/>
          <a:p>
            <a:r>
              <a:rPr lang="en-US"/>
              <a:t>Component</a:t>
            </a:r>
          </a:p>
          <a:p>
            <a:pPr lvl="1">
              <a:buFont typeface="Courier New" panose="020B0604020202020204" pitchFamily="34" charset="0"/>
              <a:buChar char="o"/>
            </a:pPr>
            <a:r>
              <a:rPr lang="en-US"/>
              <a:t>Modular parts of the system that encapsulate functionalities</a:t>
            </a:r>
          </a:p>
          <a:p>
            <a:r>
              <a:rPr lang="en-US"/>
              <a:t>Interfaces</a:t>
            </a:r>
          </a:p>
          <a:p>
            <a:pPr lvl="1">
              <a:buFont typeface="Courier New" panose="020B0604020202020204" pitchFamily="34" charset="0"/>
              <a:buChar char="o"/>
            </a:pPr>
            <a:r>
              <a:rPr lang="en-US"/>
              <a:t>Set of operations that a component offers or requires</a:t>
            </a:r>
          </a:p>
          <a:p>
            <a:r>
              <a:rPr lang="en-US"/>
              <a:t>Relationships</a:t>
            </a:r>
          </a:p>
          <a:p>
            <a:pPr lvl="1">
              <a:buFont typeface="Courier New" panose="020B0604020202020204" pitchFamily="34" charset="0"/>
              <a:buChar char="o"/>
            </a:pPr>
            <a:r>
              <a:rPr lang="en-US"/>
              <a:t>Connections and dependencies between components</a:t>
            </a:r>
          </a:p>
          <a:p>
            <a:r>
              <a:rPr lang="en-US"/>
              <a:t>Ports</a:t>
            </a:r>
          </a:p>
          <a:p>
            <a:pPr lvl="1">
              <a:buFont typeface="Courier New" panose="020B0604020202020204" pitchFamily="34" charset="0"/>
              <a:buChar char="o"/>
            </a:pPr>
            <a:r>
              <a:rPr lang="en-US"/>
              <a:t>Specific interaction points on the boundary of a component</a:t>
            </a:r>
          </a:p>
          <a:p>
            <a:r>
              <a:rPr lang="en-US"/>
              <a:t>Artifacts</a:t>
            </a:r>
          </a:p>
          <a:p>
            <a:pPr lvl="1">
              <a:buFont typeface="Courier New" panose="020B0604020202020204" pitchFamily="34" charset="0"/>
              <a:buChar char="o"/>
            </a:pPr>
            <a:r>
              <a:rPr lang="en-US"/>
              <a:t>Physical files or data that are deployed on nodes</a:t>
            </a:r>
          </a:p>
          <a:p>
            <a:r>
              <a:rPr lang="en-US"/>
              <a:t>Nodes</a:t>
            </a:r>
          </a:p>
          <a:p>
            <a:pPr lvl="1">
              <a:buFont typeface="Courier New" panose="020B0604020202020204" pitchFamily="34" charset="0"/>
              <a:buChar char="o"/>
            </a:pPr>
            <a:r>
              <a:rPr lang="en-US"/>
              <a:t>Physical or virtual execution enviroments</a:t>
            </a:r>
          </a:p>
        </p:txBody>
      </p:sp>
    </p:spTree>
    <p:extLst>
      <p:ext uri="{BB962C8B-B14F-4D97-AF65-F5344CB8AC3E}">
        <p14:creationId xmlns:p14="http://schemas.microsoft.com/office/powerpoint/2010/main" val="965161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04992F-6716-5029-EE88-C729ABE3EA64}"/>
              </a:ext>
            </a:extLst>
          </p:cNvPr>
          <p:cNvSpPr>
            <a:spLocks noGrp="1"/>
          </p:cNvSpPr>
          <p:nvPr>
            <p:ph type="title"/>
          </p:nvPr>
        </p:nvSpPr>
        <p:spPr>
          <a:xfrm>
            <a:off x="808638" y="386930"/>
            <a:ext cx="9236700" cy="1188950"/>
          </a:xfrm>
        </p:spPr>
        <p:txBody>
          <a:bodyPr anchor="b">
            <a:normAutofit/>
          </a:bodyPr>
          <a:lstStyle/>
          <a:p>
            <a:r>
              <a:rPr lang="en-US" sz="5400">
                <a:latin typeface="Times New Roman"/>
                <a:cs typeface="Times New Roman"/>
              </a:rPr>
              <a:t>Brief History of UML</a:t>
            </a:r>
            <a:endParaRPr lang="en-US" sz="54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D22C3D-05E1-D8B1-1E27-6DD2CAA4DBA3}"/>
              </a:ext>
            </a:extLst>
          </p:cNvPr>
          <p:cNvSpPr>
            <a:spLocks noGrp="1"/>
          </p:cNvSpPr>
          <p:nvPr>
            <p:ph idx="1"/>
          </p:nvPr>
        </p:nvSpPr>
        <p:spPr>
          <a:xfrm>
            <a:off x="793660" y="2599509"/>
            <a:ext cx="10143668" cy="3435531"/>
          </a:xfrm>
        </p:spPr>
        <p:txBody>
          <a:bodyPr vert="horz" lIns="91440" tIns="45720" rIns="91440" bIns="45720" rtlCol="0" anchor="ctr">
            <a:normAutofit/>
          </a:bodyPr>
          <a:lstStyle/>
          <a:p>
            <a:pPr>
              <a:buFont typeface="Wingdings,Sans-Serif" panose="020B0604020202020204" pitchFamily="34" charset="0"/>
              <a:buChar char="Ø"/>
            </a:pPr>
            <a:r>
              <a:rPr lang="en-US" sz="2400">
                <a:latin typeface="Times New Roman"/>
                <a:cs typeface="Times New Roman"/>
              </a:rPr>
              <a:t>Grady Booch, Ivar Jacobson and James Rumbaugh, known as “Three Amigos”</a:t>
            </a:r>
            <a:endParaRPr lang="en-US" sz="2400"/>
          </a:p>
          <a:p>
            <a:pPr>
              <a:buFont typeface="Wingdings,Sans-Serif" panose="020B0604020202020204" pitchFamily="34" charset="0"/>
              <a:buChar char="Ø"/>
            </a:pPr>
            <a:r>
              <a:rPr lang="en-US" sz="2400" b="1">
                <a:latin typeface="Times New Roman"/>
                <a:cs typeface="Times New Roman"/>
              </a:rPr>
              <a:t>Booch:</a:t>
            </a:r>
            <a:r>
              <a:rPr lang="en-US" sz="2400">
                <a:latin typeface="Times New Roman"/>
                <a:cs typeface="Times New Roman"/>
              </a:rPr>
              <a:t> OOAD, very complex but good at low level design</a:t>
            </a:r>
          </a:p>
          <a:p>
            <a:pPr>
              <a:buFont typeface="Wingdings,Sans-Serif" panose="020B0604020202020204" pitchFamily="34" charset="0"/>
              <a:buChar char="Ø"/>
            </a:pPr>
            <a:r>
              <a:rPr lang="en-US" sz="2400" b="1">
                <a:latin typeface="Times New Roman"/>
                <a:cs typeface="Times New Roman"/>
              </a:rPr>
              <a:t>Rumbaugh:</a:t>
            </a:r>
            <a:r>
              <a:rPr lang="en-US" sz="2400">
                <a:latin typeface="Times New Roman"/>
                <a:cs typeface="Times New Roman"/>
              </a:rPr>
              <a:t> OMT, simple modeling language, Good at middle ground</a:t>
            </a:r>
          </a:p>
          <a:p>
            <a:pPr>
              <a:buFont typeface="Wingdings,Sans-Serif" panose="020B0604020202020204" pitchFamily="34" charset="0"/>
              <a:buChar char="Ø"/>
            </a:pPr>
            <a:r>
              <a:rPr lang="en-US" sz="2400" b="1">
                <a:latin typeface="Times New Roman"/>
                <a:cs typeface="Times New Roman"/>
              </a:rPr>
              <a:t>Jacobson: </a:t>
            </a:r>
            <a:r>
              <a:rPr lang="en-US" sz="2400">
                <a:latin typeface="Times New Roman"/>
                <a:cs typeface="Times New Roman"/>
              </a:rPr>
              <a:t>OOSE, good at high level of design.</a:t>
            </a:r>
            <a:endParaRPr lang="en-US" sz="2400"/>
          </a:p>
        </p:txBody>
      </p:sp>
    </p:spTree>
    <p:extLst>
      <p:ext uri="{BB962C8B-B14F-4D97-AF65-F5344CB8AC3E}">
        <p14:creationId xmlns:p14="http://schemas.microsoft.com/office/powerpoint/2010/main" val="2631342965"/>
      </p:ext>
    </p:extLst>
  </p:cSld>
  <p:clrMapOvr>
    <a:masterClrMapping/>
  </p:clrMapOvr>
  <p:extLst>
    <p:ext uri="{6950BFC3-D8DA-4A85-94F7-54DA5524770B}">
      <p188:commentRel xmlns:p188="http://schemas.microsoft.com/office/powerpoint/2018/8/main" r:id="rId2"/>
    </p:ext>
  </p:extLs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556516-7CF4-1DE5-1F4B-31855A80AF59}"/>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a:t>Component </a:t>
            </a:r>
            <a:endParaRPr lang="en-US" sz="3600" kern="1200">
              <a:solidFill>
                <a:schemeClr val="tx1"/>
              </a:solidFill>
              <a:latin typeface="+mj-lt"/>
            </a:endParaRP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ow to Draw a Component Diagram in UML - Outline the structure of your system">
            <a:extLst>
              <a:ext uri="{FF2B5EF4-FFF2-40B4-BE49-F238E27FC236}">
                <a16:creationId xmlns:a16="http://schemas.microsoft.com/office/drawing/2014/main" id="{F51952D5-F17C-AAFA-0309-777D212577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33193" y="1124576"/>
            <a:ext cx="6410613" cy="3991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945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556516-7CF4-1DE5-1F4B-31855A80AF59}"/>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a:t>Object</a:t>
            </a:r>
            <a:endParaRPr lang="en-US" sz="3600" kern="1200">
              <a:solidFill>
                <a:schemeClr val="tx1"/>
              </a:solidFill>
              <a:latin typeface="+mj-lt"/>
            </a:endParaRP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657F674C-0957-54F5-B9D8-AFB796DED4FE}"/>
              </a:ext>
            </a:extLst>
          </p:cNvPr>
          <p:cNvSpPr>
            <a:spLocks noGrp="1"/>
          </p:cNvSpPr>
          <p:nvPr>
            <p:ph type="body" sz="half" idx="2"/>
          </p:nvPr>
        </p:nvSpPr>
        <p:spPr>
          <a:xfrm>
            <a:off x="645066" y="2031101"/>
            <a:ext cx="4282984" cy="3511943"/>
          </a:xfrm>
        </p:spPr>
        <p:txBody>
          <a:bodyPr vert="horz" lIns="91440" tIns="45720" rIns="91440" bIns="45720" rtlCol="0" anchor="ctr">
            <a:normAutofit fontScale="92500" lnSpcReduction="10000"/>
          </a:bodyPr>
          <a:lstStyle/>
          <a:p>
            <a:pPr>
              <a:buFont typeface="Arial" panose="020B0604020202020204" pitchFamily="34" charset="0"/>
              <a:buChar char="•"/>
            </a:pPr>
            <a:r>
              <a:rPr lang="en-US" sz="1800">
                <a:ea typeface="+mn-lt"/>
                <a:cs typeface="+mn-lt"/>
              </a:rPr>
              <a:t> An Object Diagram can be referred to as a screenshot of the instances in a system and the relationship that exists between them.</a:t>
            </a:r>
            <a:endParaRPr lang="en-US" sz="1800"/>
          </a:p>
          <a:p>
            <a:pPr>
              <a:buFont typeface="Arial" panose="020B0604020202020204" pitchFamily="34" charset="0"/>
              <a:buChar char="•"/>
            </a:pPr>
            <a:r>
              <a:rPr lang="en-US" sz="1800">
                <a:ea typeface="+mn-lt"/>
                <a:cs typeface="+mn-lt"/>
              </a:rPr>
              <a:t> Since object diagrams depict behaviour when objects have been instantiated, we are able to study the behavior of the system at a particular instant.</a:t>
            </a:r>
            <a:endParaRPr lang="en-US">
              <a:ea typeface="+mn-lt"/>
              <a:cs typeface="+mn-lt"/>
            </a:endParaRPr>
          </a:p>
          <a:p>
            <a:pPr>
              <a:buFont typeface="Arial" panose="020B0604020202020204" pitchFamily="34" charset="0"/>
              <a:buChar char="•"/>
            </a:pPr>
            <a:r>
              <a:rPr lang="en-US" sz="1800">
                <a:ea typeface="+mn-lt"/>
                <a:cs typeface="+mn-lt"/>
              </a:rPr>
              <a:t> Object diagrams are vital to portray and understand functional requirements of a system. In other words, “An object diagram in the Unified Modeling Language (UML), is a diagram that shows a complete or partial view of the structure of a modelled system at a specific time.</a:t>
            </a:r>
            <a:endParaRPr lang="en-US"/>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descr="Object-Diagram-Notations-222">
            <a:extLst>
              <a:ext uri="{FF2B5EF4-FFF2-40B4-BE49-F238E27FC236}">
                <a16:creationId xmlns:a16="http://schemas.microsoft.com/office/drawing/2014/main" id="{142C36BA-6FD1-134D-0930-C21175B2A522}"/>
              </a:ext>
            </a:extLst>
          </p:cNvPr>
          <p:cNvPicPr>
            <a:picLocks noGrp="1" noChangeAspect="1"/>
          </p:cNvPicPr>
          <p:nvPr>
            <p:ph idx="1"/>
          </p:nvPr>
        </p:nvPicPr>
        <p:blipFill>
          <a:blip r:embed="rId2"/>
          <a:stretch>
            <a:fillRect/>
          </a:stretch>
        </p:blipFill>
        <p:spPr>
          <a:xfrm>
            <a:off x="4932404" y="1659339"/>
            <a:ext cx="7059592" cy="3529796"/>
          </a:xfrm>
        </p:spPr>
      </p:pic>
    </p:spTree>
    <p:extLst>
      <p:ext uri="{BB962C8B-B14F-4D97-AF65-F5344CB8AC3E}">
        <p14:creationId xmlns:p14="http://schemas.microsoft.com/office/powerpoint/2010/main" val="1418808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556516-7CF4-1DE5-1F4B-31855A80AF59}"/>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a:t>Object</a:t>
            </a:r>
            <a:endParaRPr lang="en-US" sz="3600" kern="1200">
              <a:solidFill>
                <a:schemeClr val="tx1"/>
              </a:solidFill>
              <a:latin typeface="+mj-lt"/>
            </a:endParaRP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657F674C-0957-54F5-B9D8-AFB796DED4FE}"/>
              </a:ext>
            </a:extLst>
          </p:cNvPr>
          <p:cNvSpPr>
            <a:spLocks noGrp="1"/>
          </p:cNvSpPr>
          <p:nvPr>
            <p:ph type="body" sz="half" idx="2"/>
          </p:nvPr>
        </p:nvSpPr>
        <p:spPr>
          <a:xfrm>
            <a:off x="645066" y="2031101"/>
            <a:ext cx="4282984" cy="3511943"/>
          </a:xfrm>
        </p:spPr>
        <p:txBody>
          <a:bodyPr vert="horz" lIns="91440" tIns="45720" rIns="91440" bIns="45720" rtlCol="0" anchor="ctr">
            <a:normAutofit/>
          </a:bodyPr>
          <a:lstStyle/>
          <a:p>
            <a:pPr>
              <a:buFont typeface="Arial" panose="020B0604020202020204" pitchFamily="34" charset="0"/>
              <a:buChar char="•"/>
            </a:pPr>
            <a:r>
              <a:rPr lang="en-US" sz="1800">
                <a:ea typeface="+mn-lt"/>
                <a:cs typeface="+mn-lt"/>
              </a:rPr>
              <a:t> They offer a detailed view of how objects interact with each other in specific scenarios.</a:t>
            </a:r>
            <a:endParaRPr lang="en-US" sz="1800"/>
          </a:p>
          <a:p>
            <a:pPr>
              <a:buFont typeface="Arial" panose="020B0604020202020204" pitchFamily="34" charset="0"/>
              <a:buChar char="•"/>
            </a:pPr>
            <a:r>
              <a:rPr lang="en-US" sz="1800">
                <a:ea typeface="+mn-lt"/>
                <a:cs typeface="+mn-lt"/>
              </a:rPr>
              <a:t> Proper design and analysis of applications can be faster and efficient.</a:t>
            </a:r>
            <a:endParaRPr lang="en-US"/>
          </a:p>
          <a:p>
            <a:pPr>
              <a:buFont typeface="Arial" panose="020B0604020202020204" pitchFamily="34" charset="0"/>
              <a:buChar char="•"/>
            </a:pPr>
            <a:r>
              <a:rPr lang="en-US" sz="1800">
                <a:ea typeface="+mn-lt"/>
                <a:cs typeface="+mn-lt"/>
              </a:rPr>
              <a:t> Object diagrams are beneficial during the implementation phase of software development.</a:t>
            </a:r>
            <a:endParaRPr lang="en-US"/>
          </a:p>
          <a:p>
            <a:pPr>
              <a:buFont typeface="Arial" panose="020B0604020202020204" pitchFamily="34" charset="0"/>
              <a:buChar char="•"/>
            </a:pPr>
            <a:r>
              <a:rPr lang="en-US" sz="1800">
                <a:ea typeface="+mn-lt"/>
                <a:cs typeface="+mn-lt"/>
              </a:rPr>
              <a:t> Promoting a shared understanding of specific instances and their relationships, facilitating collaboration among team members.</a:t>
            </a:r>
            <a:endParaRPr lang="en-US"/>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82EB9925-DDAA-C7DA-D405-3707BC977D83}"/>
              </a:ext>
            </a:extLst>
          </p:cNvPr>
          <p:cNvSpPr>
            <a:spLocks noGrp="1"/>
          </p:cNvSpPr>
          <p:nvPr>
            <p:ph idx="1"/>
          </p:nvPr>
        </p:nvSpPr>
        <p:spPr/>
        <p:txBody>
          <a:bodyPr vert="horz" lIns="91440" tIns="45720" rIns="91440" bIns="45720" rtlCol="0" anchor="t">
            <a:normAutofit fontScale="55000" lnSpcReduction="20000"/>
          </a:bodyPr>
          <a:lstStyle/>
          <a:p>
            <a:r>
              <a:rPr lang="en-US"/>
              <a:t>Detailed insight into relationships</a:t>
            </a:r>
          </a:p>
          <a:p>
            <a:pPr lvl="1"/>
            <a:r>
              <a:rPr lang="en-US">
                <a:ea typeface="+mn-lt"/>
                <a:cs typeface="+mn-lt"/>
              </a:rPr>
              <a:t>They offer a detailed view of relationships and collaborations between instances of classes. This helps in understanding the specific interactions and dependencies among objects.</a:t>
            </a:r>
            <a:endParaRPr lang="en-US"/>
          </a:p>
          <a:p>
            <a:r>
              <a:rPr lang="en-US"/>
              <a:t>Implementation guidance</a:t>
            </a:r>
          </a:p>
          <a:p>
            <a:pPr lvl="1"/>
            <a:r>
              <a:rPr lang="en-US">
                <a:ea typeface="+mn-lt"/>
                <a:cs typeface="+mn-lt"/>
              </a:rPr>
              <a:t>During the system implementation phase, object diagrams assist developers in building and testing the actual instances of classes. They provide guidance on how to represent objects in code.</a:t>
            </a:r>
            <a:endParaRPr lang="en-US"/>
          </a:p>
          <a:p>
            <a:r>
              <a:rPr lang="en-US"/>
              <a:t>Integration testing assitance</a:t>
            </a:r>
          </a:p>
          <a:p>
            <a:pPr lvl="1"/>
            <a:r>
              <a:rPr lang="en-US">
                <a:ea typeface="+mn-lt"/>
                <a:cs typeface="+mn-lt"/>
              </a:rPr>
              <a:t>They are valuable for integration testing, allowing testers to evaluate how different objects collaborate and exchange information. This ensures that integrated components of the system work seamlessly.</a:t>
            </a:r>
            <a:endParaRPr lang="en-US"/>
          </a:p>
          <a:p>
            <a:r>
              <a:rPr lang="en-US"/>
              <a:t>Validation of code implementation</a:t>
            </a:r>
          </a:p>
          <a:p>
            <a:pPr lvl="1"/>
            <a:r>
              <a:rPr lang="en-US">
                <a:ea typeface="+mn-lt"/>
                <a:cs typeface="+mn-lt"/>
              </a:rPr>
              <a:t>Developers can use object diagrams to validate that the actual code aligns with the intended relationships and interactions specified in the design. This helps maintain consistency between the design and the implementation.</a:t>
            </a:r>
            <a:endParaRPr lang="en-US"/>
          </a:p>
        </p:txBody>
      </p:sp>
    </p:spTree>
    <p:extLst>
      <p:ext uri="{BB962C8B-B14F-4D97-AF65-F5344CB8AC3E}">
        <p14:creationId xmlns:p14="http://schemas.microsoft.com/office/powerpoint/2010/main" val="4195372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556516-7CF4-1DE5-1F4B-31855A80AF59}"/>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a:t>Composite Structure</a:t>
            </a:r>
            <a:endParaRPr lang="en-US" sz="3600" kern="1200">
              <a:solidFill>
                <a:schemeClr val="tx1"/>
              </a:solidFill>
              <a:latin typeface="+mj-lt"/>
            </a:endParaRP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657F674C-0957-54F5-B9D8-AFB796DED4FE}"/>
              </a:ext>
            </a:extLst>
          </p:cNvPr>
          <p:cNvSpPr>
            <a:spLocks noGrp="1"/>
          </p:cNvSpPr>
          <p:nvPr>
            <p:ph type="body" sz="half" idx="2"/>
          </p:nvPr>
        </p:nvSpPr>
        <p:spPr>
          <a:xfrm>
            <a:off x="645066" y="2031101"/>
            <a:ext cx="4282984" cy="3511943"/>
          </a:xfrm>
        </p:spPr>
        <p:txBody>
          <a:bodyPr vert="horz" lIns="91440" tIns="45720" rIns="91440" bIns="45720" rtlCol="0" anchor="ctr">
            <a:normAutofit/>
          </a:bodyPr>
          <a:lstStyle/>
          <a:p>
            <a:pPr>
              <a:buFont typeface="Arial" panose="020B0604020202020204" pitchFamily="34" charset="0"/>
              <a:buChar char="•"/>
            </a:pPr>
            <a:r>
              <a:rPr lang="en-US" sz="1800">
                <a:ea typeface="+mn-lt"/>
                <a:cs typeface="+mn-lt"/>
              </a:rPr>
              <a:t> A composite structure diagram represents relationship between parts and their configuration which determine how the classifier (class, a component, or a deployment node) behaves. </a:t>
            </a:r>
            <a:endParaRPr lang="en-US" sz="1800"/>
          </a:p>
          <a:p>
            <a:pPr>
              <a:buFont typeface="Arial" panose="020B0604020202020204" pitchFamily="34" charset="0"/>
              <a:buChar char="•"/>
            </a:pPr>
            <a:r>
              <a:rPr lang="en-US" sz="1800">
                <a:ea typeface="+mn-lt"/>
                <a:cs typeface="+mn-lt"/>
              </a:rPr>
              <a:t> They represent internal structure of a structured classifier making the use of parts, ports, and connectors. </a:t>
            </a:r>
            <a:endParaRPr lang="en-US">
              <a:ea typeface="+mn-lt"/>
              <a:cs typeface="+mn-lt"/>
            </a:endParaRPr>
          </a:p>
          <a:p>
            <a:pPr>
              <a:buFont typeface="Arial" panose="020B0604020202020204" pitchFamily="34" charset="0"/>
              <a:buChar char="•"/>
            </a:pPr>
            <a:r>
              <a:rPr lang="en-US" sz="1800">
                <a:ea typeface="+mn-lt"/>
                <a:cs typeface="+mn-lt"/>
              </a:rPr>
              <a:t> They are similar to class diagrams except they represent individual parts in detail as compared to the entire class.</a:t>
            </a:r>
            <a:endParaRPr lang="en-US"/>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descr="What is Composite Structure Diagram?">
            <a:extLst>
              <a:ext uri="{FF2B5EF4-FFF2-40B4-BE49-F238E27FC236}">
                <a16:creationId xmlns:a16="http://schemas.microsoft.com/office/drawing/2014/main" id="{C344731F-DE9E-03EE-81D7-1AD66359DB4B}"/>
              </a:ext>
            </a:extLst>
          </p:cNvPr>
          <p:cNvPicPr>
            <a:picLocks noGrp="1" noChangeAspect="1"/>
          </p:cNvPicPr>
          <p:nvPr>
            <p:ph idx="1"/>
          </p:nvPr>
        </p:nvPicPr>
        <p:blipFill>
          <a:blip r:embed="rId2"/>
          <a:srcRect l="-859" t="-2924" r="-3436" b="-5108"/>
          <a:stretch/>
        </p:blipFill>
        <p:spPr>
          <a:xfrm>
            <a:off x="5718293" y="1541982"/>
            <a:ext cx="5703803" cy="3774643"/>
          </a:xfrm>
        </p:spPr>
      </p:pic>
    </p:spTree>
    <p:extLst>
      <p:ext uri="{BB962C8B-B14F-4D97-AF65-F5344CB8AC3E}">
        <p14:creationId xmlns:p14="http://schemas.microsoft.com/office/powerpoint/2010/main" val="2009882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556516-7CF4-1DE5-1F4B-31855A80AF59}"/>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a:t>Deployment</a:t>
            </a:r>
            <a:endParaRPr lang="en-US" sz="3600" kern="1200">
              <a:solidFill>
                <a:schemeClr val="tx1"/>
              </a:solidFill>
              <a:latin typeface="+mj-lt"/>
            </a:endParaRP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657F674C-0957-54F5-B9D8-AFB796DED4FE}"/>
              </a:ext>
            </a:extLst>
          </p:cNvPr>
          <p:cNvSpPr>
            <a:spLocks noGrp="1"/>
          </p:cNvSpPr>
          <p:nvPr>
            <p:ph type="body" sz="half" idx="2"/>
          </p:nvPr>
        </p:nvSpPr>
        <p:spPr>
          <a:xfrm>
            <a:off x="645066" y="2031101"/>
            <a:ext cx="4282984" cy="3511943"/>
          </a:xfrm>
        </p:spPr>
        <p:txBody>
          <a:bodyPr vert="horz" lIns="91440" tIns="45720" rIns="91440" bIns="45720" rtlCol="0" anchor="ctr">
            <a:normAutofit/>
          </a:bodyPr>
          <a:lstStyle/>
          <a:p>
            <a:endParaRPr lang="en-US" sz="1800"/>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CDEA53A1-6A47-95DB-9BD6-B2977E75A0DA}"/>
              </a:ext>
            </a:extLst>
          </p:cNvPr>
          <p:cNvSpPr>
            <a:spLocks noGrp="1"/>
          </p:cNvSpPr>
          <p:nvPr>
            <p:ph idx="1"/>
          </p:nvPr>
        </p:nvSpPr>
        <p:spPr/>
        <p:txBody>
          <a:bodyPr vert="horz" lIns="91440" tIns="45720" rIns="91440" bIns="45720" rtlCol="0" anchor="t">
            <a:normAutofit fontScale="85000" lnSpcReduction="20000"/>
          </a:bodyPr>
          <a:lstStyle/>
          <a:p>
            <a:r>
              <a:rPr lang="en-US">
                <a:ea typeface="+mn-lt"/>
                <a:cs typeface="+mn-lt"/>
              </a:rPr>
              <a:t>Deployment Diagrams are used to represent system hardware and its software.It tells us what hardware components exist and what software components run on them. </a:t>
            </a:r>
            <a:endParaRPr lang="en-US"/>
          </a:p>
          <a:p>
            <a:endParaRPr lang="en-US"/>
          </a:p>
          <a:p>
            <a:r>
              <a:rPr lang="en-US">
                <a:ea typeface="+mn-lt"/>
                <a:cs typeface="+mn-lt"/>
              </a:rPr>
              <a:t>We illustrate system architecture as distribution of software artifacts over distributed targets. </a:t>
            </a:r>
            <a:endParaRPr lang="en-US"/>
          </a:p>
          <a:p>
            <a:endParaRPr lang="en-US"/>
          </a:p>
          <a:p>
            <a:r>
              <a:rPr lang="en-US">
                <a:ea typeface="+mn-lt"/>
                <a:cs typeface="+mn-lt"/>
              </a:rPr>
              <a:t>They are primarily used when a software is being used, distributed or deployed over multiple machines with different configurations.</a:t>
            </a:r>
            <a:endParaRPr lang="en-US"/>
          </a:p>
        </p:txBody>
      </p:sp>
    </p:spTree>
    <p:extLst>
      <p:ext uri="{BB962C8B-B14F-4D97-AF65-F5344CB8AC3E}">
        <p14:creationId xmlns:p14="http://schemas.microsoft.com/office/powerpoint/2010/main" val="2559710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556516-7CF4-1DE5-1F4B-31855A80AF59}"/>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a:t>Deployment</a:t>
            </a:r>
            <a:endParaRPr lang="en-US" sz="3600" kern="1200">
              <a:solidFill>
                <a:schemeClr val="tx1"/>
              </a:solidFill>
              <a:latin typeface="+mj-lt"/>
            </a:endParaRP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657F674C-0957-54F5-B9D8-AFB796DED4FE}"/>
              </a:ext>
            </a:extLst>
          </p:cNvPr>
          <p:cNvSpPr>
            <a:spLocks noGrp="1"/>
          </p:cNvSpPr>
          <p:nvPr>
            <p:ph type="body" sz="half" idx="2"/>
          </p:nvPr>
        </p:nvSpPr>
        <p:spPr>
          <a:xfrm>
            <a:off x="645066" y="2031101"/>
            <a:ext cx="4282984" cy="3511943"/>
          </a:xfrm>
        </p:spPr>
        <p:txBody>
          <a:bodyPr vert="horz" lIns="91440" tIns="45720" rIns="91440" bIns="45720" rtlCol="0" anchor="ctr">
            <a:normAutofit lnSpcReduction="10000"/>
          </a:bodyPr>
          <a:lstStyle/>
          <a:p>
            <a:pPr marL="285750" indent="-285750">
              <a:buChar char="•"/>
            </a:pPr>
            <a:r>
              <a:rPr lang="en-US" sz="1800">
                <a:ea typeface="+mn-lt"/>
                <a:cs typeface="+mn-lt"/>
              </a:rPr>
              <a:t>Performance Optimization: By seeing how everything is set up, teams can find ways to make the software run faster and smoother. </a:t>
            </a:r>
            <a:endParaRPr lang="en-US">
              <a:ea typeface="+mn-lt"/>
              <a:cs typeface="+mn-lt"/>
            </a:endParaRPr>
          </a:p>
          <a:p>
            <a:pPr marL="285750" indent="-285750">
              <a:buChar char="•"/>
            </a:pPr>
            <a:r>
              <a:rPr lang="en-US" sz="1800">
                <a:ea typeface="+mn-lt"/>
                <a:cs typeface="+mn-lt"/>
              </a:rPr>
              <a:t>Security Planning: Deployment diagrams help plan how to keep the system safe from hackers or other threats by showing where security measures are needed. </a:t>
            </a:r>
            <a:endParaRPr lang="en-US"/>
          </a:p>
          <a:p>
            <a:pPr marL="285750" indent="-285750">
              <a:buChar char="•"/>
            </a:pPr>
            <a:r>
              <a:rPr lang="en-US" sz="1800">
                <a:ea typeface="+mn-lt"/>
                <a:cs typeface="+mn-lt"/>
              </a:rPr>
              <a:t>Documentation: They provide a visual guide to how the system is set up, making it easier to understand and manage.</a:t>
            </a:r>
            <a:endParaRPr lang="en-US"/>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CDEA53A1-6A47-95DB-9BD6-B2977E75A0DA}"/>
              </a:ext>
            </a:extLst>
          </p:cNvPr>
          <p:cNvSpPr>
            <a:spLocks noGrp="1"/>
          </p:cNvSpPr>
          <p:nvPr>
            <p:ph idx="1"/>
          </p:nvPr>
        </p:nvSpPr>
        <p:spPr/>
        <p:txBody>
          <a:bodyPr vert="horz" lIns="91440" tIns="45720" rIns="91440" bIns="45720" rtlCol="0" anchor="t">
            <a:normAutofit fontScale="70000" lnSpcReduction="20000"/>
          </a:bodyPr>
          <a:lstStyle/>
          <a:p>
            <a:r>
              <a:rPr lang="en-US">
                <a:ea typeface="+mn-lt"/>
                <a:cs typeface="+mn-lt"/>
              </a:rPr>
              <a:t>System Planning: Deployment diagrams help plan how software systems will be set up on different devices. They show where each part of the system will go.</a:t>
            </a:r>
            <a:endParaRPr lang="en-US"/>
          </a:p>
          <a:p>
            <a:r>
              <a:rPr lang="en-US">
                <a:ea typeface="+mn-lt"/>
                <a:cs typeface="+mn-lt"/>
              </a:rPr>
              <a:t>Infrastructure Design: They help design the hardware needed to support the software. By showing which software parts go where, they help decide what devices and networks are needed.</a:t>
            </a:r>
            <a:endParaRPr lang="en-US"/>
          </a:p>
          <a:p>
            <a:r>
              <a:rPr lang="en-US">
                <a:ea typeface="+mn-lt"/>
                <a:cs typeface="+mn-lt"/>
              </a:rPr>
              <a:t>Resource Allocation: Deployment diagrams make sure each part of the software has enough resources, like memory or processing power, to run well.</a:t>
            </a:r>
            <a:endParaRPr lang="en-US"/>
          </a:p>
          <a:p>
            <a:r>
              <a:rPr lang="en-US">
                <a:ea typeface="+mn-lt"/>
                <a:cs typeface="+mn-lt"/>
              </a:rPr>
              <a:t>Dependency Analysis: They show how different parts of the software depend on each other and on the hardware. This helps understand how changes might affect the whole system.</a:t>
            </a:r>
            <a:endParaRPr lang="en-US"/>
          </a:p>
          <a:p>
            <a:endParaRPr lang="en-US"/>
          </a:p>
        </p:txBody>
      </p:sp>
    </p:spTree>
    <p:extLst>
      <p:ext uri="{BB962C8B-B14F-4D97-AF65-F5344CB8AC3E}">
        <p14:creationId xmlns:p14="http://schemas.microsoft.com/office/powerpoint/2010/main" val="2068188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556516-7CF4-1DE5-1F4B-31855A80AF59}"/>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a:t>Package</a:t>
            </a:r>
            <a:endParaRPr lang="en-US" sz="3600" kern="1200">
              <a:solidFill>
                <a:schemeClr val="tx1"/>
              </a:solidFill>
              <a:latin typeface="+mj-lt"/>
            </a:endParaRP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657F674C-0957-54F5-B9D8-AFB796DED4FE}"/>
              </a:ext>
            </a:extLst>
          </p:cNvPr>
          <p:cNvSpPr>
            <a:spLocks noGrp="1"/>
          </p:cNvSpPr>
          <p:nvPr>
            <p:ph type="body" sz="half" idx="2"/>
          </p:nvPr>
        </p:nvSpPr>
        <p:spPr>
          <a:xfrm>
            <a:off x="645066" y="2031101"/>
            <a:ext cx="4282984" cy="3511943"/>
          </a:xfrm>
        </p:spPr>
        <p:txBody>
          <a:bodyPr vert="horz" lIns="91440" tIns="45720" rIns="91440" bIns="45720" rtlCol="0" anchor="ctr">
            <a:normAutofit/>
          </a:bodyPr>
          <a:lstStyle/>
          <a:p>
            <a:pPr>
              <a:buFont typeface="Arial" panose="020B0604020202020204" pitchFamily="34" charset="0"/>
              <a:buChar char="•"/>
            </a:pPr>
            <a:r>
              <a:rPr lang="en-US" sz="1800">
                <a:ea typeface="+mn-lt"/>
                <a:cs typeface="+mn-lt"/>
              </a:rPr>
              <a:t> A package diagram is a type of Unified Modeling Language (UML) diagram mainly used to represent the organization and the structure of a system in the form of packages.</a:t>
            </a:r>
            <a:endParaRPr lang="en-US" sz="1800"/>
          </a:p>
          <a:p>
            <a:pPr>
              <a:buFont typeface="Arial" panose="020B0604020202020204" pitchFamily="34" charset="0"/>
              <a:buChar char="•"/>
            </a:pPr>
            <a:r>
              <a:rPr lang="en-US" sz="1800">
                <a:ea typeface="+mn-lt"/>
                <a:cs typeface="+mn-lt"/>
              </a:rPr>
              <a:t> A package is used as a container to organize the elements present in the system into a more manageable unit.</a:t>
            </a:r>
            <a:endParaRPr lang="en-US">
              <a:ea typeface="+mn-lt"/>
              <a:cs typeface="+mn-lt"/>
            </a:endParaRPr>
          </a:p>
          <a:p>
            <a:pPr>
              <a:buFont typeface="Arial" panose="020B0604020202020204" pitchFamily="34" charset="0"/>
              <a:buChar char="•"/>
            </a:pPr>
            <a:r>
              <a:rPr lang="en-US" sz="1800">
                <a:ea typeface="+mn-lt"/>
                <a:cs typeface="+mn-lt"/>
              </a:rPr>
              <a:t> It is very useful to represent the system’s architecture and design as a cohesive unit and concise manner.</a:t>
            </a:r>
            <a:endParaRPr lang="en-US"/>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descr="Package-Diagram">
            <a:extLst>
              <a:ext uri="{FF2B5EF4-FFF2-40B4-BE49-F238E27FC236}">
                <a16:creationId xmlns:a16="http://schemas.microsoft.com/office/drawing/2014/main" id="{43A7CBA8-BC53-D39A-1889-F6324E59C5CD}"/>
              </a:ext>
            </a:extLst>
          </p:cNvPr>
          <p:cNvPicPr>
            <a:picLocks noGrp="1" noChangeAspect="1"/>
          </p:cNvPicPr>
          <p:nvPr>
            <p:ph idx="1"/>
          </p:nvPr>
        </p:nvPicPr>
        <p:blipFill>
          <a:blip r:embed="rId2"/>
          <a:stretch>
            <a:fillRect/>
          </a:stretch>
        </p:blipFill>
        <p:spPr>
          <a:xfrm>
            <a:off x="5183188" y="1881187"/>
            <a:ext cx="6172200" cy="3086100"/>
          </a:xfrm>
        </p:spPr>
      </p:pic>
    </p:spTree>
    <p:extLst>
      <p:ext uri="{BB962C8B-B14F-4D97-AF65-F5344CB8AC3E}">
        <p14:creationId xmlns:p14="http://schemas.microsoft.com/office/powerpoint/2010/main" val="2304418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556516-7CF4-1DE5-1F4B-31855A80AF59}"/>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a:t>Package</a:t>
            </a:r>
            <a:endParaRPr lang="en-US" sz="3600" kern="1200">
              <a:solidFill>
                <a:schemeClr val="tx1"/>
              </a:solidFill>
              <a:latin typeface="+mj-lt"/>
            </a:endParaRP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657F674C-0957-54F5-B9D8-AFB796DED4FE}"/>
              </a:ext>
            </a:extLst>
          </p:cNvPr>
          <p:cNvSpPr>
            <a:spLocks noGrp="1"/>
          </p:cNvSpPr>
          <p:nvPr>
            <p:ph type="body" sz="half" idx="2"/>
          </p:nvPr>
        </p:nvSpPr>
        <p:spPr>
          <a:xfrm>
            <a:off x="645066" y="2031101"/>
            <a:ext cx="4282984" cy="3511943"/>
          </a:xfrm>
        </p:spPr>
        <p:txBody>
          <a:bodyPr vert="horz" lIns="91440" tIns="45720" rIns="91440" bIns="45720" rtlCol="0" anchor="ctr">
            <a:normAutofit/>
          </a:bodyPr>
          <a:lstStyle/>
          <a:p>
            <a:pPr>
              <a:buFont typeface="Arial" panose="020B0604020202020204" pitchFamily="34" charset="0"/>
              <a:buChar char="•"/>
            </a:pPr>
            <a:r>
              <a:rPr lang="en-US" sz="1800"/>
              <a:t> Package – collection of diagrams</a:t>
            </a:r>
          </a:p>
          <a:p>
            <a:pPr>
              <a:buFont typeface="Arial" panose="020B0604020202020204" pitchFamily="34" charset="0"/>
              <a:buChar char="•"/>
            </a:pPr>
            <a:r>
              <a:rPr lang="en-US" sz="1800"/>
              <a:t> Namespace – name of package</a:t>
            </a:r>
          </a:p>
          <a:p>
            <a:pPr>
              <a:buFont typeface="Arial" panose="020B0604020202020204" pitchFamily="34" charset="0"/>
              <a:buChar char="•"/>
            </a:pPr>
            <a:r>
              <a:rPr lang="en-US" sz="1800"/>
              <a:t> Package merge – arrow that shows combination of packages</a:t>
            </a:r>
          </a:p>
          <a:p>
            <a:pPr>
              <a:buFont typeface="Arial" panose="020B0604020202020204" pitchFamily="34" charset="0"/>
              <a:buChar char="•"/>
            </a:pPr>
            <a:r>
              <a:rPr lang="en-US" sz="1800"/>
              <a:t> Dependency – represents connection between packages</a:t>
            </a:r>
          </a:p>
          <a:p>
            <a:pPr>
              <a:buFont typeface="Arial" panose="020B0604020202020204" pitchFamily="34" charset="0"/>
              <a:buChar char="•"/>
            </a:pPr>
            <a:r>
              <a:rPr lang="en-US" sz="1800"/>
              <a:t> Element – the units within a package</a:t>
            </a:r>
          </a:p>
          <a:p>
            <a:pPr>
              <a:buFont typeface="Arial" panose="020B0604020202020204" pitchFamily="34" charset="0"/>
              <a:buChar char="•"/>
            </a:pPr>
            <a:r>
              <a:rPr lang="en-US" sz="1800"/>
              <a:t> Constraint – requirement of a package</a:t>
            </a:r>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descr="Package-Diagram">
            <a:extLst>
              <a:ext uri="{FF2B5EF4-FFF2-40B4-BE49-F238E27FC236}">
                <a16:creationId xmlns:a16="http://schemas.microsoft.com/office/drawing/2014/main" id="{43A7CBA8-BC53-D39A-1889-F6324E59C5CD}"/>
              </a:ext>
            </a:extLst>
          </p:cNvPr>
          <p:cNvPicPr>
            <a:picLocks noGrp="1" noChangeAspect="1"/>
          </p:cNvPicPr>
          <p:nvPr>
            <p:ph idx="1"/>
          </p:nvPr>
        </p:nvPicPr>
        <p:blipFill>
          <a:blip r:embed="rId2"/>
          <a:stretch>
            <a:fillRect/>
          </a:stretch>
        </p:blipFill>
        <p:spPr>
          <a:xfrm>
            <a:off x="5183188" y="1881187"/>
            <a:ext cx="6172200" cy="3086100"/>
          </a:xfrm>
        </p:spPr>
      </p:pic>
    </p:spTree>
    <p:extLst>
      <p:ext uri="{BB962C8B-B14F-4D97-AF65-F5344CB8AC3E}">
        <p14:creationId xmlns:p14="http://schemas.microsoft.com/office/powerpoint/2010/main" val="23765838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556516-7CF4-1DE5-1F4B-31855A80AF59}"/>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a:t>Package</a:t>
            </a:r>
            <a:endParaRPr lang="en-US" sz="3600" kern="1200">
              <a:solidFill>
                <a:schemeClr val="tx1"/>
              </a:solidFill>
              <a:latin typeface="+mj-lt"/>
            </a:endParaRP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657F674C-0957-54F5-B9D8-AFB796DED4FE}"/>
              </a:ext>
            </a:extLst>
          </p:cNvPr>
          <p:cNvSpPr>
            <a:spLocks noGrp="1"/>
          </p:cNvSpPr>
          <p:nvPr>
            <p:ph type="body" sz="half" idx="2"/>
          </p:nvPr>
        </p:nvSpPr>
        <p:spPr>
          <a:xfrm>
            <a:off x="645066" y="2031101"/>
            <a:ext cx="4282984" cy="3511943"/>
          </a:xfrm>
        </p:spPr>
        <p:txBody>
          <a:bodyPr vert="horz" lIns="91440" tIns="45720" rIns="91440" bIns="45720" rtlCol="0" anchor="ctr">
            <a:normAutofit lnSpcReduction="10000"/>
          </a:bodyPr>
          <a:lstStyle/>
          <a:p>
            <a:pPr>
              <a:buFont typeface="Arial" panose="020B0604020202020204" pitchFamily="34" charset="0"/>
              <a:buChar char="•"/>
            </a:pPr>
            <a:r>
              <a:rPr lang="en-US" sz="1800" b="1">
                <a:ea typeface="+mn-lt"/>
                <a:cs typeface="+mn-lt"/>
              </a:rPr>
              <a:t> System Decomposition</a:t>
            </a:r>
            <a:r>
              <a:rPr lang="en-US" sz="1800">
                <a:ea typeface="+mn-lt"/>
                <a:cs typeface="+mn-lt"/>
              </a:rPr>
              <a:t>: System Architects tend to break down a complex problem into a group of smaller and easily manageable problem at the initial stage of the System Design. This helps in designing the components easier and easier implementation. </a:t>
            </a:r>
            <a:endParaRPr lang="en-US" sz="1800"/>
          </a:p>
          <a:p>
            <a:pPr>
              <a:buFont typeface="Arial" panose="020B0604020202020204" pitchFamily="34" charset="0"/>
              <a:buChar char="•"/>
            </a:pPr>
            <a:endParaRPr lang="en-US"/>
          </a:p>
          <a:p>
            <a:pPr>
              <a:buFont typeface="Arial" panose="020B0604020202020204" pitchFamily="34" charset="0"/>
              <a:buChar char="•"/>
            </a:pPr>
            <a:r>
              <a:rPr lang="en-US" sz="1800">
                <a:ea typeface="+mn-lt"/>
                <a:cs typeface="+mn-lt"/>
              </a:rPr>
              <a:t> </a:t>
            </a:r>
            <a:r>
              <a:rPr lang="en-US" sz="1800" b="1">
                <a:ea typeface="+mn-lt"/>
                <a:cs typeface="+mn-lt"/>
              </a:rPr>
              <a:t>Versioning and Release Planning</a:t>
            </a:r>
            <a:r>
              <a:rPr lang="en-US" sz="1800">
                <a:ea typeface="+mn-lt"/>
                <a:cs typeface="+mn-lt"/>
              </a:rPr>
              <a:t>: Project Managers often use Package Diagram to plan release of the product, ensuring that all the newly added components and changes are well understood and coordinated.</a:t>
            </a:r>
            <a:endParaRPr lang="en-US"/>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68CC784E-405F-EE2B-ABF5-E94789A22878}"/>
              </a:ext>
            </a:extLst>
          </p:cNvPr>
          <p:cNvSpPr>
            <a:spLocks noGrp="1"/>
          </p:cNvSpPr>
          <p:nvPr>
            <p:ph idx="1"/>
          </p:nvPr>
        </p:nvSpPr>
        <p:spPr/>
        <p:txBody>
          <a:bodyPr vert="horz" lIns="91440" tIns="45720" rIns="91440" bIns="45720" rtlCol="0" anchor="t">
            <a:normAutofit fontScale="70000" lnSpcReduction="20000"/>
          </a:bodyPr>
          <a:lstStyle/>
          <a:p>
            <a:r>
              <a:rPr lang="en-US" b="1">
                <a:ea typeface="+mn-lt"/>
                <a:cs typeface="+mn-lt"/>
              </a:rPr>
              <a:t>System Structure Visualization</a:t>
            </a:r>
            <a:r>
              <a:rPr lang="en-US">
                <a:ea typeface="+mn-lt"/>
                <a:cs typeface="+mn-lt"/>
              </a:rPr>
              <a:t>: Package Diagram is helpful to represent the system’s structure in a diagrammatic format. It also helps in organizing the elements into smaller and compact packages. This type of visualization help in understanding the structure of the system in a more concise manner.</a:t>
            </a:r>
            <a:endParaRPr lang="en-US"/>
          </a:p>
          <a:p>
            <a:r>
              <a:rPr lang="en-US" b="1">
                <a:ea typeface="+mn-lt"/>
                <a:cs typeface="+mn-lt"/>
              </a:rPr>
              <a:t>Module and Component Management</a:t>
            </a:r>
            <a:r>
              <a:rPr lang="en-US">
                <a:ea typeface="+mn-lt"/>
                <a:cs typeface="+mn-lt"/>
              </a:rPr>
              <a:t>: Package Diagram is useful to organize and manage modules or components within a system. Package acts as a container for items which are related to each other. It helps in grouping and categorizing parts of the system.</a:t>
            </a:r>
            <a:endParaRPr lang="en-US"/>
          </a:p>
          <a:p>
            <a:r>
              <a:rPr lang="en-US" b="1">
                <a:ea typeface="+mn-lt"/>
                <a:cs typeface="+mn-lt"/>
              </a:rPr>
              <a:t>Dependency Management</a:t>
            </a:r>
            <a:r>
              <a:rPr lang="en-US">
                <a:ea typeface="+mn-lt"/>
                <a:cs typeface="+mn-lt"/>
              </a:rPr>
              <a:t>: Developers use Package Diagram to represent dependency between the different packages, this is useful to represent the system’s architecture neatly and show the potential impact of the changes.</a:t>
            </a:r>
            <a:endParaRPr lang="en-US"/>
          </a:p>
          <a:p>
            <a:endParaRPr lang="en-US"/>
          </a:p>
        </p:txBody>
      </p:sp>
    </p:spTree>
    <p:extLst>
      <p:ext uri="{BB962C8B-B14F-4D97-AF65-F5344CB8AC3E}">
        <p14:creationId xmlns:p14="http://schemas.microsoft.com/office/powerpoint/2010/main" val="3572403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29DE35-BD60-1DB0-97A9-88BAD7CDB72C}"/>
              </a:ext>
            </a:extLst>
          </p:cNvPr>
          <p:cNvSpPr>
            <a:spLocks noGrp="1"/>
          </p:cNvSpPr>
          <p:nvPr>
            <p:ph type="ctrTitle"/>
          </p:nvPr>
        </p:nvSpPr>
        <p:spPr>
          <a:xfrm>
            <a:off x="1524000" y="1293338"/>
            <a:ext cx="9144000" cy="3274592"/>
          </a:xfrm>
        </p:spPr>
        <p:txBody>
          <a:bodyPr anchor="ctr">
            <a:normAutofit/>
          </a:bodyPr>
          <a:lstStyle/>
          <a:p>
            <a:r>
              <a:rPr lang="en-US" sz="7200"/>
              <a:t>Introduction to Behavioral UML Diagrams</a:t>
            </a:r>
          </a:p>
        </p:txBody>
      </p:sp>
      <p:sp>
        <p:nvSpPr>
          <p:cNvPr id="3" name="Subtitle 2">
            <a:extLst>
              <a:ext uri="{FF2B5EF4-FFF2-40B4-BE49-F238E27FC236}">
                <a16:creationId xmlns:a16="http://schemas.microsoft.com/office/drawing/2014/main" id="{419AC159-4E88-9211-4D11-C835BFCA84FB}"/>
              </a:ext>
            </a:extLst>
          </p:cNvPr>
          <p:cNvSpPr>
            <a:spLocks noGrp="1"/>
          </p:cNvSpPr>
          <p:nvPr>
            <p:ph type="subTitle" idx="1"/>
          </p:nvPr>
        </p:nvSpPr>
        <p:spPr>
          <a:xfrm>
            <a:off x="1524000" y="5514052"/>
            <a:ext cx="9144000" cy="651910"/>
          </a:xfrm>
        </p:spPr>
        <p:txBody>
          <a:bodyPr anchor="ctr">
            <a:normAutofit/>
          </a:bodyPr>
          <a:lstStyle/>
          <a:p>
            <a:r>
              <a:rPr lang="en-US" dirty="0"/>
              <a:t>Miguel Gutierrez</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318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04992F-6716-5029-EE88-C729ABE3EA64}"/>
              </a:ext>
            </a:extLst>
          </p:cNvPr>
          <p:cNvSpPr>
            <a:spLocks noGrp="1"/>
          </p:cNvSpPr>
          <p:nvPr>
            <p:ph type="title"/>
          </p:nvPr>
        </p:nvSpPr>
        <p:spPr>
          <a:xfrm>
            <a:off x="808638" y="386930"/>
            <a:ext cx="9236700" cy="1188950"/>
          </a:xfrm>
        </p:spPr>
        <p:txBody>
          <a:bodyPr anchor="b">
            <a:normAutofit/>
          </a:bodyPr>
          <a:lstStyle/>
          <a:p>
            <a:r>
              <a:rPr lang="en-US" sz="5400">
                <a:latin typeface="Times New Roman"/>
                <a:cs typeface="Times New Roman"/>
              </a:rPr>
              <a:t>Brief History of UML</a:t>
            </a:r>
            <a:endParaRPr lang="en-US" sz="54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D22C3D-05E1-D8B1-1E27-6DD2CAA4DBA3}"/>
              </a:ext>
            </a:extLst>
          </p:cNvPr>
          <p:cNvSpPr>
            <a:spLocks noGrp="1"/>
          </p:cNvSpPr>
          <p:nvPr>
            <p:ph idx="1"/>
          </p:nvPr>
        </p:nvSpPr>
        <p:spPr>
          <a:xfrm>
            <a:off x="793660" y="2599509"/>
            <a:ext cx="10143668" cy="3435531"/>
          </a:xfrm>
        </p:spPr>
        <p:txBody>
          <a:bodyPr vert="horz" lIns="91440" tIns="45720" rIns="91440" bIns="45720" rtlCol="0" anchor="ctr">
            <a:normAutofit/>
          </a:bodyPr>
          <a:lstStyle/>
          <a:p>
            <a:pPr>
              <a:buFont typeface="Wingdings,Sans-Serif" panose="020B0604020202020204" pitchFamily="34" charset="0"/>
              <a:buChar char="Ø"/>
            </a:pPr>
            <a:r>
              <a:rPr lang="en-US" sz="2400" dirty="0">
                <a:latin typeface="Times New Roman"/>
                <a:cs typeface="Times New Roman"/>
              </a:rPr>
              <a:t>In </a:t>
            </a:r>
            <a:r>
              <a:rPr lang="en-US" sz="2400" b="1" dirty="0">
                <a:latin typeface="Times New Roman"/>
                <a:cs typeface="Times New Roman"/>
              </a:rPr>
              <a:t>1994</a:t>
            </a:r>
            <a:r>
              <a:rPr lang="en-US" sz="2400" dirty="0">
                <a:latin typeface="Times New Roman"/>
                <a:cs typeface="Times New Roman"/>
              </a:rPr>
              <a:t>, all of them decided to build a notation language by merging all three languages and the product of that was UML.</a:t>
            </a:r>
            <a:endParaRPr lang="en-US" sz="2400" dirty="0"/>
          </a:p>
          <a:p>
            <a:pPr>
              <a:buFont typeface="Wingdings,Sans-Serif" panose="020B0604020202020204" pitchFamily="34" charset="0"/>
              <a:buChar char="Ø"/>
            </a:pPr>
            <a:r>
              <a:rPr lang="en-US" sz="2400" dirty="0">
                <a:latin typeface="Times New Roman"/>
                <a:cs typeface="Times New Roman"/>
              </a:rPr>
              <a:t>Adopted as a </a:t>
            </a:r>
            <a:r>
              <a:rPr lang="en-US" sz="2400" b="1" dirty="0">
                <a:latin typeface="Times New Roman"/>
                <a:cs typeface="Times New Roman"/>
              </a:rPr>
              <a:t>standard</a:t>
            </a:r>
            <a:r>
              <a:rPr lang="en-US" sz="2400" dirty="0">
                <a:latin typeface="Times New Roman"/>
                <a:cs typeface="Times New Roman"/>
              </a:rPr>
              <a:t> by Object Management Group (OMG) in </a:t>
            </a:r>
            <a:r>
              <a:rPr lang="en-US" sz="2400" b="1" dirty="0">
                <a:latin typeface="Times New Roman"/>
                <a:cs typeface="Times New Roman"/>
              </a:rPr>
              <a:t>1997</a:t>
            </a:r>
          </a:p>
          <a:p>
            <a:pPr>
              <a:buFont typeface="Wingdings,Sans-Serif" panose="020B0604020202020204" pitchFamily="34" charset="0"/>
              <a:buChar char="Ø"/>
            </a:pPr>
            <a:r>
              <a:rPr lang="en-US" sz="2400" b="1" dirty="0">
                <a:latin typeface="Times New Roman"/>
                <a:cs typeface="Times New Roman"/>
              </a:rPr>
              <a:t>Standardized</a:t>
            </a:r>
            <a:r>
              <a:rPr lang="en-US" sz="2400" dirty="0">
                <a:latin typeface="Times New Roman"/>
                <a:cs typeface="Times New Roman"/>
              </a:rPr>
              <a:t> by the International Organization for Standardization (ISO) in </a:t>
            </a:r>
            <a:r>
              <a:rPr lang="en-US" sz="2400" b="1" dirty="0">
                <a:latin typeface="Times New Roman"/>
                <a:cs typeface="Times New Roman"/>
              </a:rPr>
              <a:t>2005</a:t>
            </a:r>
          </a:p>
          <a:p>
            <a:pPr>
              <a:buFont typeface="Wingdings,Sans-Serif" panose="020B0604020202020204" pitchFamily="34" charset="0"/>
              <a:buChar char="Ø"/>
            </a:pPr>
            <a:r>
              <a:rPr lang="en-US" sz="2400" dirty="0">
                <a:latin typeface="Times New Roman"/>
                <a:cs typeface="Times New Roman"/>
              </a:rPr>
              <a:t>Since then, they have been making improvements in UML</a:t>
            </a:r>
            <a:endParaRPr lang="en-US" sz="2400" dirty="0"/>
          </a:p>
        </p:txBody>
      </p:sp>
    </p:spTree>
    <p:extLst>
      <p:ext uri="{BB962C8B-B14F-4D97-AF65-F5344CB8AC3E}">
        <p14:creationId xmlns:p14="http://schemas.microsoft.com/office/powerpoint/2010/main" val="2609695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3BC1ED-FF65-4D82-67BF-E0D175B5C6D1}"/>
              </a:ext>
            </a:extLst>
          </p:cNvPr>
          <p:cNvSpPr>
            <a:spLocks noGrp="1"/>
          </p:cNvSpPr>
          <p:nvPr>
            <p:ph type="title"/>
          </p:nvPr>
        </p:nvSpPr>
        <p:spPr>
          <a:xfrm>
            <a:off x="808638" y="386930"/>
            <a:ext cx="9236700" cy="1188950"/>
          </a:xfrm>
        </p:spPr>
        <p:txBody>
          <a:bodyPr anchor="b">
            <a:normAutofit/>
          </a:bodyPr>
          <a:lstStyle/>
          <a:p>
            <a:r>
              <a:rPr lang="en-US" sz="5400"/>
              <a:t>Behavior Diagrams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D097E9-6F46-9762-5ACE-5A9C0E6A2A6D}"/>
              </a:ext>
            </a:extLst>
          </p:cNvPr>
          <p:cNvSpPr>
            <a:spLocks noGrp="1"/>
          </p:cNvSpPr>
          <p:nvPr>
            <p:ph idx="1"/>
          </p:nvPr>
        </p:nvSpPr>
        <p:spPr>
          <a:xfrm>
            <a:off x="793660" y="2599509"/>
            <a:ext cx="10143668" cy="3435531"/>
          </a:xfrm>
        </p:spPr>
        <p:txBody>
          <a:bodyPr vert="horz" lIns="91440" tIns="45720" rIns="91440" bIns="45720" rtlCol="0" anchor="ctr">
            <a:normAutofit/>
          </a:bodyPr>
          <a:lstStyle/>
          <a:p>
            <a:r>
              <a:rPr lang="en-US" sz="2000" dirty="0"/>
              <a:t>Instead of the static nature of structure diagrams, behavioral UML diagrams visualize the more dynamic nature of a system.</a:t>
            </a:r>
          </a:p>
          <a:p>
            <a:r>
              <a:rPr lang="en-US" sz="2000" dirty="0"/>
              <a:t>There are many different types of behavioral UML diagrams</a:t>
            </a:r>
          </a:p>
          <a:p>
            <a:pPr lvl="1"/>
            <a:r>
              <a:rPr lang="en-US" sz="2000" dirty="0"/>
              <a:t>Activity</a:t>
            </a:r>
          </a:p>
          <a:p>
            <a:pPr lvl="1"/>
            <a:r>
              <a:rPr lang="en-US" sz="2000" dirty="0"/>
              <a:t>Use Case</a:t>
            </a:r>
          </a:p>
          <a:p>
            <a:pPr lvl="1"/>
            <a:r>
              <a:rPr lang="en-US" sz="2000" dirty="0"/>
              <a:t>State machine</a:t>
            </a:r>
          </a:p>
          <a:p>
            <a:pPr lvl="1"/>
            <a:r>
              <a:rPr lang="en-US" sz="2000" dirty="0"/>
              <a:t>Interaction</a:t>
            </a:r>
          </a:p>
          <a:p>
            <a:pPr lvl="2"/>
            <a:r>
              <a:rPr lang="en-US" dirty="0"/>
              <a:t>Sequence</a:t>
            </a:r>
          </a:p>
          <a:p>
            <a:pPr lvl="2"/>
            <a:r>
              <a:rPr lang="en-US" dirty="0"/>
              <a:t>Communication</a:t>
            </a:r>
          </a:p>
          <a:p>
            <a:pPr lvl="2"/>
            <a:r>
              <a:rPr lang="en-US" dirty="0"/>
              <a:t>Timing</a:t>
            </a:r>
          </a:p>
          <a:p>
            <a:endParaRPr lang="en-US" sz="2000" dirty="0"/>
          </a:p>
        </p:txBody>
      </p:sp>
    </p:spTree>
    <p:extLst>
      <p:ext uri="{BB962C8B-B14F-4D97-AF65-F5344CB8AC3E}">
        <p14:creationId xmlns:p14="http://schemas.microsoft.com/office/powerpoint/2010/main" val="22960236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68666C-6813-2AC3-80A3-B7BD35D298C2}"/>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a:t>Activity Diagram</a:t>
            </a:r>
          </a:p>
        </p:txBody>
      </p:sp>
      <p:sp>
        <p:nvSpPr>
          <p:cNvPr id="1033" name="Rectangle 103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745CFA-7EDE-BD4A-A8DE-B3E9D1040F7C}"/>
              </a:ext>
            </a:extLst>
          </p:cNvPr>
          <p:cNvSpPr>
            <a:spLocks noGrp="1"/>
          </p:cNvSpPr>
          <p:nvPr>
            <p:ph sz="half" idx="1"/>
          </p:nvPr>
        </p:nvSpPr>
        <p:spPr>
          <a:xfrm>
            <a:off x="793661" y="2599509"/>
            <a:ext cx="4530898" cy="3639450"/>
          </a:xfrm>
        </p:spPr>
        <p:txBody>
          <a:bodyPr vert="horz" lIns="91440" tIns="45720" rIns="91440" bIns="45720" rtlCol="0" anchor="ctr">
            <a:normAutofit/>
          </a:bodyPr>
          <a:lstStyle/>
          <a:p>
            <a:r>
              <a:rPr lang="en-US" sz="2000"/>
              <a:t>Shows the flow of interaction/control within a system</a:t>
            </a:r>
          </a:p>
          <a:p>
            <a:pPr lvl="1"/>
            <a:r>
              <a:rPr lang="en-US" sz="2000"/>
              <a:t>Workflow, business procedures, dynamic decisions</a:t>
            </a:r>
          </a:p>
        </p:txBody>
      </p:sp>
      <p:pic>
        <p:nvPicPr>
          <p:cNvPr id="1026" name="Picture 2" descr="The shapes used in UML activity diagrams are in the General and UML 2.5 shape libraries">
            <a:extLst>
              <a:ext uri="{FF2B5EF4-FFF2-40B4-BE49-F238E27FC236}">
                <a16:creationId xmlns:a16="http://schemas.microsoft.com/office/drawing/2014/main" id="{D78832F2-B89A-668A-7BAB-E160135FB497}"/>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2" b="-668"/>
          <a:stretch/>
        </p:blipFill>
        <p:spPr bwMode="auto">
          <a:xfrm>
            <a:off x="5895504" y="2389217"/>
            <a:ext cx="5150277" cy="3849741"/>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30322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F0AED851-54B9-4765-92D2-F0BE443BE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3A71A8-75DC-BD4D-34F9-655C01D64A08}"/>
              </a:ext>
            </a:extLst>
          </p:cNvPr>
          <p:cNvSpPr>
            <a:spLocks noGrp="1"/>
          </p:cNvSpPr>
          <p:nvPr>
            <p:ph type="title"/>
          </p:nvPr>
        </p:nvSpPr>
        <p:spPr>
          <a:xfrm>
            <a:off x="7041856" y="2944090"/>
            <a:ext cx="4036334" cy="2387600"/>
          </a:xfrm>
        </p:spPr>
        <p:txBody>
          <a:bodyPr vert="horz" lIns="91440" tIns="45720" rIns="91440" bIns="45720" rtlCol="0" anchor="t">
            <a:normAutofit/>
          </a:bodyPr>
          <a:lstStyle/>
          <a:p>
            <a:r>
              <a:rPr lang="en-US" sz="5400" kern="1200">
                <a:solidFill>
                  <a:schemeClr val="tx1"/>
                </a:solidFill>
                <a:latin typeface="+mj-lt"/>
                <a:ea typeface="+mj-ea"/>
                <a:cs typeface="+mj-cs"/>
              </a:rPr>
              <a:t>Activity Diagram</a:t>
            </a:r>
          </a:p>
        </p:txBody>
      </p:sp>
      <p:sp>
        <p:nvSpPr>
          <p:cNvPr id="4105" name="Rectangle 4104">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Activity diagrams are used to model workflows in various ways">
            <a:extLst>
              <a:ext uri="{FF2B5EF4-FFF2-40B4-BE49-F238E27FC236}">
                <a16:creationId xmlns:a16="http://schemas.microsoft.com/office/drawing/2014/main" id="{9C4E6FAE-C67D-5E8E-FDAF-63B977C252C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3507" y="1697303"/>
            <a:ext cx="5536001" cy="3404640"/>
          </a:xfrm>
          <a:prstGeom prst="rect">
            <a:avLst/>
          </a:prstGeom>
          <a:noFill/>
          <a:extLst>
            <a:ext uri="{909E8E84-426E-40DD-AFC4-6F175D3DCCD1}">
              <a14:hiddenFill xmlns:a14="http://schemas.microsoft.com/office/drawing/2010/main">
                <a:solidFill>
                  <a:srgbClr val="FFFFFF"/>
                </a:solidFill>
              </a14:hiddenFill>
            </a:ext>
          </a:extLst>
        </p:spPr>
      </p:pic>
      <p:grpSp>
        <p:nvGrpSpPr>
          <p:cNvPr id="4109" name="Group 4108">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2984992"/>
            <a:ext cx="731521" cy="673460"/>
            <a:chOff x="3940602" y="308034"/>
            <a:chExt cx="2116791" cy="3428999"/>
          </a:xfrm>
          <a:solidFill>
            <a:schemeClr val="accent4"/>
          </a:solidFill>
        </p:grpSpPr>
        <p:sp>
          <p:nvSpPr>
            <p:cNvPr id="4110" name="Rectangle 4109">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1" name="Rectangle 411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2" name="Rectangle 411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749583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6" name="Rectangle 6165">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68" name="Group 6167">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6169" name="Rectangle 616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0" name="Rectangle 6169">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1" name="Rectangle 6170">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73" name="Rectangle 6172">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69A926-AC45-998A-0350-203FC44DAB54}"/>
              </a:ext>
            </a:extLst>
          </p:cNvPr>
          <p:cNvSpPr>
            <a:spLocks noGrp="1"/>
          </p:cNvSpPr>
          <p:nvPr>
            <p:ph type="title"/>
          </p:nvPr>
        </p:nvSpPr>
        <p:spPr>
          <a:xfrm>
            <a:off x="1043631" y="873940"/>
            <a:ext cx="4928291" cy="1035781"/>
          </a:xfrm>
        </p:spPr>
        <p:txBody>
          <a:bodyPr vert="horz" lIns="91440" tIns="45720" rIns="91440" bIns="45720" rtlCol="0" anchor="ctr">
            <a:normAutofit/>
          </a:bodyPr>
          <a:lstStyle/>
          <a:p>
            <a:r>
              <a:rPr lang="en-US" sz="3600" dirty="0"/>
              <a:t>Use Case Diagram</a:t>
            </a:r>
          </a:p>
        </p:txBody>
      </p:sp>
      <p:sp>
        <p:nvSpPr>
          <p:cNvPr id="3" name="Content Placeholder 2">
            <a:extLst>
              <a:ext uri="{FF2B5EF4-FFF2-40B4-BE49-F238E27FC236}">
                <a16:creationId xmlns:a16="http://schemas.microsoft.com/office/drawing/2014/main" id="{789484FE-103D-3E75-FB83-ED221F377CE5}"/>
              </a:ext>
            </a:extLst>
          </p:cNvPr>
          <p:cNvSpPr>
            <a:spLocks noGrp="1"/>
          </p:cNvSpPr>
          <p:nvPr>
            <p:ph sz="half" idx="1"/>
          </p:nvPr>
        </p:nvSpPr>
        <p:spPr>
          <a:xfrm>
            <a:off x="1045029" y="2524721"/>
            <a:ext cx="4991629" cy="3677123"/>
          </a:xfrm>
        </p:spPr>
        <p:txBody>
          <a:bodyPr vert="horz" lIns="91440" tIns="45720" rIns="91440" bIns="45720" rtlCol="0" anchor="ctr">
            <a:normAutofit/>
          </a:bodyPr>
          <a:lstStyle/>
          <a:p>
            <a:r>
              <a:rPr lang="en-US" sz="1800" dirty="0"/>
              <a:t>Shows how a system is used</a:t>
            </a:r>
          </a:p>
          <a:p>
            <a:pPr lvl="1"/>
            <a:r>
              <a:rPr lang="en-US" sz="1800" dirty="0"/>
              <a:t>Actors/Users are depicted outside of system boundaries as stickmen</a:t>
            </a:r>
          </a:p>
          <a:p>
            <a:pPr lvl="1"/>
            <a:r>
              <a:rPr lang="en-US" sz="1800" dirty="0"/>
              <a:t>Majority of symbols used for use case are basic UML symbols</a:t>
            </a:r>
          </a:p>
          <a:p>
            <a:pPr lvl="2"/>
            <a:r>
              <a:rPr lang="en-US" sz="1800" dirty="0"/>
              <a:t>Squares, boxes, arrows, etc.</a:t>
            </a:r>
          </a:p>
          <a:p>
            <a:pPr marL="457200" lvl="1"/>
            <a:endParaRPr lang="en-US" sz="1800" dirty="0"/>
          </a:p>
        </p:txBody>
      </p:sp>
      <p:pic>
        <p:nvPicPr>
          <p:cNvPr id="6146" name="Picture 2" descr="A diagram of a person's activity&#10;&#10;Description automatically generated">
            <a:extLst>
              <a:ext uri="{FF2B5EF4-FFF2-40B4-BE49-F238E27FC236}">
                <a16:creationId xmlns:a16="http://schemas.microsoft.com/office/drawing/2014/main" id="{A195E758-E678-DEEE-D864-CBC1E584D705}"/>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250" t="-6" r="-821" b="9"/>
          <a:stretch/>
        </p:blipFill>
        <p:spPr bwMode="auto">
          <a:xfrm>
            <a:off x="6542973" y="613147"/>
            <a:ext cx="5381190" cy="5593443"/>
          </a:xfrm>
          <a:prstGeom prst="rect">
            <a:avLst/>
          </a:prstGeom>
          <a:noFill/>
          <a:extLst>
            <a:ext uri="{909E8E84-426E-40DD-AFC4-6F175D3DCCD1}">
              <a14:hiddenFill xmlns:a14="http://schemas.microsoft.com/office/drawing/2010/main">
                <a:solidFill>
                  <a:srgbClr val="FFFFFF"/>
                </a:solidFill>
              </a14:hiddenFill>
            </a:ext>
          </a:extLst>
        </p:spPr>
      </p:pic>
      <p:cxnSp>
        <p:nvCxnSpPr>
          <p:cNvPr id="6175" name="Straight Connector 6174">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7634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49B0AB-0A70-8A12-56AF-FB33BBF44AB5}"/>
              </a:ext>
            </a:extLst>
          </p:cNvPr>
          <p:cNvSpPr>
            <a:spLocks noGrp="1"/>
          </p:cNvSpPr>
          <p:nvPr>
            <p:ph type="title"/>
          </p:nvPr>
        </p:nvSpPr>
        <p:spPr>
          <a:xfrm>
            <a:off x="589560" y="856180"/>
            <a:ext cx="5279408" cy="1128068"/>
          </a:xfrm>
        </p:spPr>
        <p:txBody>
          <a:bodyPr vert="horz" lIns="91440" tIns="45720" rIns="91440" bIns="45720" rtlCol="0" anchor="ctr">
            <a:normAutofit/>
          </a:bodyPr>
          <a:lstStyle/>
          <a:p>
            <a:r>
              <a:rPr lang="en-US" sz="4000" dirty="0"/>
              <a:t>State Machine Diagram</a:t>
            </a:r>
          </a:p>
        </p:txBody>
      </p:sp>
      <p:grpSp>
        <p:nvGrpSpPr>
          <p:cNvPr id="2057" name="Group 205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058" name="Rectangle 205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1" name="Rectangle 206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523F68E-D2A8-F9FC-E979-D5CC7E5042E5}"/>
              </a:ext>
            </a:extLst>
          </p:cNvPr>
          <p:cNvSpPr>
            <a:spLocks noGrp="1"/>
          </p:cNvSpPr>
          <p:nvPr>
            <p:ph sz="half" idx="1"/>
          </p:nvPr>
        </p:nvSpPr>
        <p:spPr>
          <a:xfrm>
            <a:off x="590719" y="2330505"/>
            <a:ext cx="5278066" cy="3979585"/>
          </a:xfrm>
        </p:spPr>
        <p:txBody>
          <a:bodyPr vert="horz" lIns="91440" tIns="45720" rIns="91440" bIns="45720" rtlCol="0" anchor="ctr">
            <a:normAutofit/>
          </a:bodyPr>
          <a:lstStyle/>
          <a:p>
            <a:r>
              <a:rPr lang="en-US" sz="2000"/>
              <a:t>Shows the changes in the state of a class/object</a:t>
            </a:r>
          </a:p>
          <a:p>
            <a:pPr lvl="1"/>
            <a:r>
              <a:rPr lang="en-US" sz="2000"/>
              <a:t>Shows what triggers these changes and their possible results/outcomes</a:t>
            </a:r>
          </a:p>
          <a:p>
            <a:pPr marL="0"/>
            <a:endParaRPr lang="en-US" sz="2000"/>
          </a:p>
        </p:txBody>
      </p:sp>
      <p:sp>
        <p:nvSpPr>
          <p:cNvPr id="2063" name="Rectangle 206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Rectangle 206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6" descr="The variety of shapes used to indicate transient pseudo-states in UML state diagrams">
            <a:extLst>
              <a:ext uri="{FF2B5EF4-FFF2-40B4-BE49-F238E27FC236}">
                <a16:creationId xmlns:a16="http://schemas.microsoft.com/office/drawing/2014/main" id="{522F55E2-2131-47A7-295C-D241BEB0370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083423" y="1253113"/>
            <a:ext cx="4397433" cy="1176313"/>
          </a:xfrm>
          <a:prstGeom prst="rect">
            <a:avLst/>
          </a:prstGeom>
          <a:noFill/>
          <a:extLst>
            <a:ext uri="{909E8E84-426E-40DD-AFC4-6F175D3DCCD1}">
              <a14:hiddenFill xmlns:a14="http://schemas.microsoft.com/office/drawing/2010/main">
                <a:solidFill>
                  <a:srgbClr val="FFFFFF"/>
                </a:solidFill>
              </a14:hiddenFill>
            </a:ext>
          </a:extLst>
        </p:spPr>
      </p:pic>
      <p:sp>
        <p:nvSpPr>
          <p:cNvPr id="2067" name="Rectangle 2066">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e different types of shapes to indicate simple and composite states in a UML state diagram">
            <a:extLst>
              <a:ext uri="{FF2B5EF4-FFF2-40B4-BE49-F238E27FC236}">
                <a16:creationId xmlns:a16="http://schemas.microsoft.com/office/drawing/2014/main" id="{12997AD3-52EB-A040-D2DF-12D574BC70A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83423" y="4236509"/>
            <a:ext cx="4395569" cy="146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1437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3" name="Rectangle 7172">
            <a:extLst>
              <a:ext uri="{FF2B5EF4-FFF2-40B4-BE49-F238E27FC236}">
                <a16:creationId xmlns:a16="http://schemas.microsoft.com/office/drawing/2014/main" id="{9180DE06-7362-4888-AADA-7AADD57AC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ECACF7-8A3A-3094-1D19-0E6504044C1C}"/>
              </a:ext>
            </a:extLst>
          </p:cNvPr>
          <p:cNvSpPr>
            <a:spLocks noGrp="1"/>
          </p:cNvSpPr>
          <p:nvPr>
            <p:ph type="title"/>
          </p:nvPr>
        </p:nvSpPr>
        <p:spPr>
          <a:xfrm>
            <a:off x="7331384" y="679730"/>
            <a:ext cx="4171994" cy="3932729"/>
          </a:xfrm>
        </p:spPr>
        <p:txBody>
          <a:bodyPr vert="horz" lIns="91440" tIns="45720" rIns="91440" bIns="45720" rtlCol="0" anchor="b">
            <a:normAutofit/>
          </a:bodyPr>
          <a:lstStyle/>
          <a:p>
            <a:r>
              <a:rPr lang="en-US" sz="6000" kern="1200" dirty="0">
                <a:solidFill>
                  <a:schemeClr val="tx1"/>
                </a:solidFill>
                <a:latin typeface="+mj-lt"/>
                <a:ea typeface="+mj-ea"/>
                <a:cs typeface="+mj-cs"/>
              </a:rPr>
              <a:t>State Machine Diagram</a:t>
            </a:r>
          </a:p>
        </p:txBody>
      </p:sp>
      <p:grpSp>
        <p:nvGrpSpPr>
          <p:cNvPr id="7174" name="Group 7173">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2218698" y="2733627"/>
            <a:ext cx="1340409" cy="5777807"/>
            <a:chOff x="329184" y="2"/>
            <a:chExt cx="524256" cy="5777807"/>
          </a:xfrm>
        </p:grpSpPr>
        <p:cxnSp>
          <p:nvCxnSpPr>
            <p:cNvPr id="7176" name="Straight Connector 7175">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183" name="Rectangle 718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2"/>
              <a:ext cx="524256" cy="5666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181" name="Rectangle 7180">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372533"/>
            <a:ext cx="6116779" cy="606872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An example top-level UML state machine diagram of a smart lock">
            <a:extLst>
              <a:ext uri="{FF2B5EF4-FFF2-40B4-BE49-F238E27FC236}">
                <a16:creationId xmlns:a16="http://schemas.microsoft.com/office/drawing/2014/main" id="{C1C73963-4431-E2BD-9769-1B5697BA9D1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2597" y="1697274"/>
            <a:ext cx="5608830" cy="3463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1377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692E1E-FFED-4290-AD4B-103EFDCD847D}"/>
              </a:ext>
            </a:extLst>
          </p:cNvPr>
          <p:cNvSpPr>
            <a:spLocks noGrp="1"/>
          </p:cNvSpPr>
          <p:nvPr>
            <p:ph type="title"/>
          </p:nvPr>
        </p:nvSpPr>
        <p:spPr>
          <a:xfrm>
            <a:off x="808638" y="386930"/>
            <a:ext cx="9236700" cy="1188950"/>
          </a:xfrm>
        </p:spPr>
        <p:txBody>
          <a:bodyPr anchor="b">
            <a:normAutofit/>
          </a:bodyPr>
          <a:lstStyle/>
          <a:p>
            <a:r>
              <a:rPr lang="en-US" sz="5400"/>
              <a:t>Interaction Diagrams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BBAF2D-E522-14F8-4D6E-23DE5A8E3690}"/>
              </a:ext>
            </a:extLst>
          </p:cNvPr>
          <p:cNvSpPr>
            <a:spLocks noGrp="1"/>
          </p:cNvSpPr>
          <p:nvPr>
            <p:ph idx="1"/>
          </p:nvPr>
        </p:nvSpPr>
        <p:spPr>
          <a:xfrm>
            <a:off x="793660" y="2599509"/>
            <a:ext cx="10143668" cy="3435531"/>
          </a:xfrm>
        </p:spPr>
        <p:txBody>
          <a:bodyPr anchor="ctr">
            <a:normAutofit/>
          </a:bodyPr>
          <a:lstStyle/>
          <a:p>
            <a:r>
              <a:rPr lang="en-US" sz="2400"/>
              <a:t>A subsection of Behavioral diagrams</a:t>
            </a:r>
          </a:p>
          <a:p>
            <a:pPr lvl="1"/>
            <a:r>
              <a:rPr lang="en-US"/>
              <a:t>Still dynamic in nature like other Behavior diagrams</a:t>
            </a:r>
          </a:p>
          <a:p>
            <a:pPr lvl="1"/>
            <a:r>
              <a:rPr lang="en-US"/>
              <a:t>Includes the aspect of time to dictate the flow of the diagram</a:t>
            </a:r>
          </a:p>
          <a:p>
            <a:r>
              <a:rPr lang="en-US" sz="2400"/>
              <a:t>Types of this kind of diagram</a:t>
            </a:r>
          </a:p>
          <a:p>
            <a:pPr lvl="1"/>
            <a:r>
              <a:rPr lang="en-US"/>
              <a:t>Sequence diagrams</a:t>
            </a:r>
          </a:p>
          <a:p>
            <a:pPr lvl="1"/>
            <a:r>
              <a:rPr lang="en-US"/>
              <a:t>Communication diagrams</a:t>
            </a:r>
          </a:p>
          <a:p>
            <a:pPr lvl="1"/>
            <a:r>
              <a:rPr lang="en-US"/>
              <a:t>Timing diagrams</a:t>
            </a:r>
          </a:p>
          <a:p>
            <a:pPr marL="0" indent="0">
              <a:buNone/>
            </a:pPr>
            <a:endParaRPr lang="en-US" sz="2400"/>
          </a:p>
        </p:txBody>
      </p:sp>
    </p:spTree>
    <p:extLst>
      <p:ext uri="{BB962C8B-B14F-4D97-AF65-F5344CB8AC3E}">
        <p14:creationId xmlns:p14="http://schemas.microsoft.com/office/powerpoint/2010/main" val="27492664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81" name="Group 308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3082" name="Rectangle 308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4" name="Rectangle 308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86" name="Rectangle 308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2761AC-8C42-5646-E400-394B3CA3ED73}"/>
              </a:ext>
            </a:extLst>
          </p:cNvPr>
          <p:cNvSpPr>
            <a:spLocks noGrp="1"/>
          </p:cNvSpPr>
          <p:nvPr>
            <p:ph type="title"/>
          </p:nvPr>
        </p:nvSpPr>
        <p:spPr>
          <a:xfrm>
            <a:off x="1043631" y="873940"/>
            <a:ext cx="4928291" cy="1035781"/>
          </a:xfrm>
        </p:spPr>
        <p:txBody>
          <a:bodyPr vert="horz" lIns="91440" tIns="45720" rIns="91440" bIns="45720" rtlCol="0" anchor="ctr">
            <a:normAutofit/>
          </a:bodyPr>
          <a:lstStyle/>
          <a:p>
            <a:r>
              <a:rPr lang="en-US" sz="3600" dirty="0"/>
              <a:t>Sequence Diagram</a:t>
            </a:r>
          </a:p>
        </p:txBody>
      </p:sp>
      <p:sp>
        <p:nvSpPr>
          <p:cNvPr id="3" name="Content Placeholder 2">
            <a:extLst>
              <a:ext uri="{FF2B5EF4-FFF2-40B4-BE49-F238E27FC236}">
                <a16:creationId xmlns:a16="http://schemas.microsoft.com/office/drawing/2014/main" id="{803BF7AC-DFAA-53BC-4580-12B51B8CA349}"/>
              </a:ext>
            </a:extLst>
          </p:cNvPr>
          <p:cNvSpPr>
            <a:spLocks noGrp="1"/>
          </p:cNvSpPr>
          <p:nvPr>
            <p:ph sz="half" idx="1"/>
          </p:nvPr>
        </p:nvSpPr>
        <p:spPr>
          <a:xfrm>
            <a:off x="1045029" y="2524721"/>
            <a:ext cx="4991629" cy="3677123"/>
          </a:xfrm>
        </p:spPr>
        <p:txBody>
          <a:bodyPr vert="horz" lIns="91440" tIns="45720" rIns="91440" bIns="45720" rtlCol="0" anchor="ctr">
            <a:normAutofit/>
          </a:bodyPr>
          <a:lstStyle/>
          <a:p>
            <a:r>
              <a:rPr lang="en-US" sz="1800"/>
              <a:t>More in depth version of an activity diagram and class diagram</a:t>
            </a:r>
          </a:p>
          <a:p>
            <a:pPr lvl="1"/>
            <a:r>
              <a:rPr lang="en-US" sz="1800"/>
              <a:t>Activity diagram shows the flow of your program</a:t>
            </a:r>
          </a:p>
          <a:p>
            <a:pPr lvl="1"/>
            <a:r>
              <a:rPr lang="en-US" sz="1800"/>
              <a:t>Sequence shows when and in what order the information flows</a:t>
            </a:r>
          </a:p>
          <a:p>
            <a:pPr marL="0"/>
            <a:endParaRPr lang="en-US" sz="1800"/>
          </a:p>
        </p:txBody>
      </p:sp>
      <p:cxnSp>
        <p:nvCxnSpPr>
          <p:cNvPr id="3088" name="Straight Connector 308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074" name="Picture 2">
            <a:extLst>
              <a:ext uri="{FF2B5EF4-FFF2-40B4-BE49-F238E27FC236}">
                <a16:creationId xmlns:a16="http://schemas.microsoft.com/office/drawing/2014/main" id="{B0A3EFFC-902A-0B39-D3F5-75C16073944D}"/>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564" b="-1255"/>
          <a:stretch/>
        </p:blipFill>
        <p:spPr bwMode="auto">
          <a:xfrm>
            <a:off x="6581554" y="214007"/>
            <a:ext cx="4565417" cy="6429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7877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049C14-3161-A59D-DA16-8B8D039F9763}"/>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dirty="0"/>
              <a:t>Communication Diagram</a:t>
            </a:r>
          </a:p>
        </p:txBody>
      </p:sp>
      <p:sp>
        <p:nvSpPr>
          <p:cNvPr id="14" name="Rectangle 1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90822F-5A55-AFFB-0F69-C18AB6D6BF1B}"/>
              </a:ext>
            </a:extLst>
          </p:cNvPr>
          <p:cNvSpPr>
            <a:spLocks noGrp="1"/>
          </p:cNvSpPr>
          <p:nvPr>
            <p:ph sz="half" idx="1"/>
          </p:nvPr>
        </p:nvSpPr>
        <p:spPr>
          <a:xfrm>
            <a:off x="793661" y="2599509"/>
            <a:ext cx="4530898" cy="3639450"/>
          </a:xfrm>
        </p:spPr>
        <p:txBody>
          <a:bodyPr vert="horz" lIns="91440" tIns="45720" rIns="91440" bIns="45720" rtlCol="0" anchor="ctr">
            <a:normAutofit/>
          </a:bodyPr>
          <a:lstStyle/>
          <a:p>
            <a:r>
              <a:rPr lang="en-US" sz="2000"/>
              <a:t>Simpler version of a sequence diagram</a:t>
            </a:r>
          </a:p>
          <a:p>
            <a:pPr lvl="1"/>
            <a:r>
              <a:rPr lang="en-US" sz="2000"/>
              <a:t>Doesn’t go into as much detail as a sequence diagram</a:t>
            </a:r>
          </a:p>
          <a:p>
            <a:pPr lvl="1"/>
            <a:r>
              <a:rPr lang="en-US" sz="2000"/>
              <a:t>Shows the data that goes between objects/software</a:t>
            </a:r>
          </a:p>
          <a:p>
            <a:pPr lvl="1"/>
            <a:endParaRPr lang="en-US" sz="2000"/>
          </a:p>
          <a:p>
            <a:pPr lvl="1"/>
            <a:endParaRPr lang="en-US" sz="2000"/>
          </a:p>
        </p:txBody>
      </p:sp>
      <p:pic>
        <p:nvPicPr>
          <p:cNvPr id="7" name="Picture 2">
            <a:extLst>
              <a:ext uri="{FF2B5EF4-FFF2-40B4-BE49-F238E27FC236}">
                <a16:creationId xmlns:a16="http://schemas.microsoft.com/office/drawing/2014/main" id="{8C226858-85C8-9402-8EC8-8B499299B2C8}"/>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229" b="1"/>
          <a:stretch/>
        </p:blipFill>
        <p:spPr bwMode="auto">
          <a:xfrm>
            <a:off x="5324559" y="2389218"/>
            <a:ext cx="5858936" cy="371424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18157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52D97-4BCF-26E5-7947-C9C3DD591868}"/>
              </a:ext>
            </a:extLst>
          </p:cNvPr>
          <p:cNvSpPr>
            <a:spLocks noGrp="1"/>
          </p:cNvSpPr>
          <p:nvPr>
            <p:ph type="title"/>
          </p:nvPr>
        </p:nvSpPr>
        <p:spPr>
          <a:xfrm>
            <a:off x="1113810" y="2756435"/>
            <a:ext cx="4036334" cy="2387600"/>
          </a:xfrm>
        </p:spPr>
        <p:txBody>
          <a:bodyPr vert="horz" lIns="91440" tIns="45720" rIns="91440" bIns="45720" rtlCol="0" anchor="t">
            <a:normAutofit/>
          </a:bodyPr>
          <a:lstStyle/>
          <a:p>
            <a:r>
              <a:rPr lang="en-US" sz="4600" kern="1200" dirty="0">
                <a:solidFill>
                  <a:schemeClr val="tx1"/>
                </a:solidFill>
                <a:latin typeface="+mj-lt"/>
                <a:ea typeface="+mj-ea"/>
                <a:cs typeface="+mj-cs"/>
              </a:rPr>
              <a:t>Communication Diagram</a:t>
            </a:r>
          </a:p>
        </p:txBody>
      </p:sp>
      <p:grpSp>
        <p:nvGrpSpPr>
          <p:cNvPr id="8201" name="Group 820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8202" name="Rectangle 820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3" name="Rectangle 820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4" name="Rectangle 820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06" name="Rectangle 820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8" name="Rectangle 820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a:extLst>
              <a:ext uri="{FF2B5EF4-FFF2-40B4-BE49-F238E27FC236}">
                <a16:creationId xmlns:a16="http://schemas.microsoft.com/office/drawing/2014/main" id="{54AC36E5-A3EC-27CA-5023-412248B2C7D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22492" y="1967183"/>
            <a:ext cx="5536001" cy="286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523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14EF85-0CDB-0C78-A636-EA548967D6C1}"/>
              </a:ext>
            </a:extLst>
          </p:cNvPr>
          <p:cNvSpPr>
            <a:spLocks noGrp="1"/>
          </p:cNvSpPr>
          <p:nvPr>
            <p:ph type="title"/>
          </p:nvPr>
        </p:nvSpPr>
        <p:spPr>
          <a:xfrm>
            <a:off x="793662" y="386930"/>
            <a:ext cx="10066122" cy="1298448"/>
          </a:xfrm>
        </p:spPr>
        <p:txBody>
          <a:bodyPr anchor="b">
            <a:normAutofit/>
          </a:bodyPr>
          <a:lstStyle/>
          <a:p>
            <a:r>
              <a:rPr lang="en-US" sz="4800"/>
              <a:t>History of UML</a:t>
            </a:r>
          </a:p>
        </p:txBody>
      </p:sp>
      <p:sp>
        <p:nvSpPr>
          <p:cNvPr id="17" name="Rectangle 1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diagram of a project&#10;&#10;Description automatically generated with medium confidence">
            <a:extLst>
              <a:ext uri="{FF2B5EF4-FFF2-40B4-BE49-F238E27FC236}">
                <a16:creationId xmlns:a16="http://schemas.microsoft.com/office/drawing/2014/main" id="{14FEF3E1-0D66-4BA2-6034-67FE84858C1E}"/>
              </a:ext>
            </a:extLst>
          </p:cNvPr>
          <p:cNvPicPr>
            <a:picLocks noChangeAspect="1"/>
          </p:cNvPicPr>
          <p:nvPr/>
        </p:nvPicPr>
        <p:blipFill>
          <a:blip r:embed="rId2"/>
          <a:stretch>
            <a:fillRect/>
          </a:stretch>
        </p:blipFill>
        <p:spPr>
          <a:xfrm>
            <a:off x="1218963" y="2661682"/>
            <a:ext cx="9842846" cy="2857820"/>
          </a:xfrm>
          <a:prstGeom prst="rect">
            <a:avLst/>
          </a:prstGeom>
        </p:spPr>
      </p:pic>
      <p:sp>
        <p:nvSpPr>
          <p:cNvPr id="21" name="Rectangle 2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15192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9D80C9EF-3CC6-4ECC-9C2D-9D0396C96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993C23-B78F-282E-099B-19DE7FB42C15}"/>
              </a:ext>
            </a:extLst>
          </p:cNvPr>
          <p:cNvSpPr>
            <a:spLocks noGrp="1"/>
          </p:cNvSpPr>
          <p:nvPr>
            <p:ph type="title"/>
          </p:nvPr>
        </p:nvSpPr>
        <p:spPr>
          <a:xfrm>
            <a:off x="795528" y="386930"/>
            <a:ext cx="10141799" cy="1300554"/>
          </a:xfrm>
        </p:spPr>
        <p:txBody>
          <a:bodyPr vert="horz" lIns="91440" tIns="45720" rIns="91440" bIns="45720" rtlCol="0" anchor="b">
            <a:normAutofit/>
          </a:bodyPr>
          <a:lstStyle/>
          <a:p>
            <a:r>
              <a:rPr lang="en-US" sz="4800" dirty="0"/>
              <a:t>Timing Diagram</a:t>
            </a:r>
          </a:p>
        </p:txBody>
      </p:sp>
      <p:sp>
        <p:nvSpPr>
          <p:cNvPr id="3081" name="Rectangle 3080">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Mutliple Lifelines in Timing Frame">
            <a:extLst>
              <a:ext uri="{FF2B5EF4-FFF2-40B4-BE49-F238E27FC236}">
                <a16:creationId xmlns:a16="http://schemas.microsoft.com/office/drawing/2014/main" id="{FB5882B7-A907-3EB4-3839-3E681564344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r="1179" b="5"/>
          <a:stretch/>
        </p:blipFill>
        <p:spPr bwMode="auto">
          <a:xfrm>
            <a:off x="635295" y="252471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8EA9E70-0E6D-D8E9-63D1-7E55FF06920F}"/>
              </a:ext>
            </a:extLst>
          </p:cNvPr>
          <p:cNvSpPr>
            <a:spLocks noGrp="1"/>
          </p:cNvSpPr>
          <p:nvPr>
            <p:ph sz="half" idx="1"/>
          </p:nvPr>
        </p:nvSpPr>
        <p:spPr>
          <a:xfrm>
            <a:off x="6406429" y="2599509"/>
            <a:ext cx="4530898" cy="3639450"/>
          </a:xfrm>
        </p:spPr>
        <p:txBody>
          <a:bodyPr vert="horz" lIns="91440" tIns="45720" rIns="91440" bIns="45720" rtlCol="0" anchor="ctr">
            <a:normAutofit/>
          </a:bodyPr>
          <a:lstStyle/>
          <a:p>
            <a:r>
              <a:rPr lang="en-US" sz="2000"/>
              <a:t>Shows the change in state and how different objects interact over some time</a:t>
            </a:r>
          </a:p>
          <a:p>
            <a:pPr lvl="1"/>
            <a:r>
              <a:rPr lang="en-US" sz="2000"/>
              <a:t>There are different versions of timing diagrams</a:t>
            </a:r>
          </a:p>
          <a:p>
            <a:endParaRPr lang="en-US" sz="2000"/>
          </a:p>
        </p:txBody>
      </p:sp>
      <p:sp>
        <p:nvSpPr>
          <p:cNvPr id="3085" name="Rectangle 3084">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58003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574D71B-7917-4BD7-887C-1D652DB0D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839957-EC6A-A674-8DDC-D0B91AEB7DCD}"/>
              </a:ext>
            </a:extLst>
          </p:cNvPr>
          <p:cNvSpPr>
            <a:spLocks noGrp="1"/>
          </p:cNvSpPr>
          <p:nvPr>
            <p:ph type="title"/>
          </p:nvPr>
        </p:nvSpPr>
        <p:spPr>
          <a:xfrm>
            <a:off x="7658841" y="679730"/>
            <a:ext cx="3951414" cy="3787041"/>
          </a:xfrm>
        </p:spPr>
        <p:txBody>
          <a:bodyPr vert="horz" lIns="91440" tIns="45720" rIns="91440" bIns="45720" rtlCol="0" anchor="b">
            <a:normAutofit/>
          </a:bodyPr>
          <a:lstStyle/>
          <a:p>
            <a:r>
              <a:rPr lang="en-US" sz="6000" kern="1200" dirty="0">
                <a:solidFill>
                  <a:schemeClr val="tx1"/>
                </a:solidFill>
                <a:latin typeface="+mj-lt"/>
                <a:ea typeface="+mj-ea"/>
                <a:cs typeface="+mj-cs"/>
              </a:rPr>
              <a:t>Timing Diagram</a:t>
            </a:r>
          </a:p>
        </p:txBody>
      </p:sp>
      <p:sp>
        <p:nvSpPr>
          <p:cNvPr id="30" name="Rectangle 29">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605660" y="145634"/>
            <a:ext cx="1715478" cy="69267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269325"/>
            <a:ext cx="6116779" cy="617193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tate and Value Presentation of Timing Diagram">
            <a:extLst>
              <a:ext uri="{FF2B5EF4-FFF2-40B4-BE49-F238E27FC236}">
                <a16:creationId xmlns:a16="http://schemas.microsoft.com/office/drawing/2014/main" id="{F938FCB9-1574-D982-0212-4A5BE7578FF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2597" y="1637589"/>
            <a:ext cx="5608830" cy="3435408"/>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6CF143E5-57C3-46A3-91A2-EDAA7A8E6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80788" y="2754068"/>
            <a:ext cx="149016" cy="17099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67205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8D0A7-87F5-2842-6BF8-1DAE435C40E1}"/>
              </a:ext>
            </a:extLst>
          </p:cNvPr>
          <p:cNvSpPr>
            <a:spLocks noGrp="1"/>
          </p:cNvSpPr>
          <p:nvPr>
            <p:ph type="title"/>
          </p:nvPr>
        </p:nvSpPr>
        <p:spPr/>
        <p:txBody>
          <a:bodyPr/>
          <a:lstStyle/>
          <a:p>
            <a:r>
              <a:rPr lang="en-US"/>
              <a:t>UML software</a:t>
            </a:r>
          </a:p>
        </p:txBody>
      </p:sp>
      <p:sp>
        <p:nvSpPr>
          <p:cNvPr id="3" name="Content Placeholder 2">
            <a:extLst>
              <a:ext uri="{FF2B5EF4-FFF2-40B4-BE49-F238E27FC236}">
                <a16:creationId xmlns:a16="http://schemas.microsoft.com/office/drawing/2014/main" id="{928E559F-AF47-7AEF-0755-B939F4155E9E}"/>
              </a:ext>
            </a:extLst>
          </p:cNvPr>
          <p:cNvSpPr>
            <a:spLocks noGrp="1"/>
          </p:cNvSpPr>
          <p:nvPr>
            <p:ph sz="half" idx="1"/>
          </p:nvPr>
        </p:nvSpPr>
        <p:spPr/>
        <p:txBody>
          <a:bodyPr vert="horz" lIns="91440" tIns="45720" rIns="91440" bIns="45720" rtlCol="0" anchor="t">
            <a:normAutofit/>
          </a:bodyPr>
          <a:lstStyle/>
          <a:p>
            <a:r>
              <a:rPr lang="en-US"/>
              <a:t>Creation</a:t>
            </a:r>
          </a:p>
          <a:p>
            <a:pPr marL="0" indent="0">
              <a:buNone/>
            </a:pPr>
            <a:r>
              <a:rPr lang="en-US">
                <a:ea typeface="+mn-lt"/>
                <a:cs typeface="+mn-lt"/>
                <a:hlinkClick r:id="rId2"/>
              </a:rPr>
              <a:t>draw.io</a:t>
            </a:r>
            <a:endParaRPr lang="en-US">
              <a:ea typeface="+mn-lt"/>
              <a:cs typeface="+mn-lt"/>
              <a:hlinkClick r:id="rId2"/>
            </a:endParaRPr>
          </a:p>
          <a:p>
            <a:pPr marL="0" indent="0">
              <a:buNone/>
            </a:pPr>
            <a:r>
              <a:rPr lang="en-US">
                <a:ea typeface="+mn-lt"/>
                <a:cs typeface="+mn-lt"/>
                <a:hlinkClick r:id="rId3"/>
              </a:rPr>
              <a:t>Lucidchart</a:t>
            </a:r>
          </a:p>
          <a:p>
            <a:pPr marL="0" indent="0">
              <a:buNone/>
            </a:pPr>
            <a:r>
              <a:rPr lang="en-US">
                <a:hlinkClick r:id="rId4"/>
              </a:rPr>
              <a:t>Visual Paradigm</a:t>
            </a:r>
            <a:endParaRPr lang="en-US"/>
          </a:p>
        </p:txBody>
      </p:sp>
      <p:sp>
        <p:nvSpPr>
          <p:cNvPr id="4" name="Content Placeholder 3">
            <a:extLst>
              <a:ext uri="{FF2B5EF4-FFF2-40B4-BE49-F238E27FC236}">
                <a16:creationId xmlns:a16="http://schemas.microsoft.com/office/drawing/2014/main" id="{DEE1EB4C-CACD-3097-83B5-B14941F1EA2E}"/>
              </a:ext>
            </a:extLst>
          </p:cNvPr>
          <p:cNvSpPr>
            <a:spLocks noGrp="1"/>
          </p:cNvSpPr>
          <p:nvPr>
            <p:ph sz="half" idx="2"/>
          </p:nvPr>
        </p:nvSpPr>
        <p:spPr/>
        <p:txBody>
          <a:bodyPr vert="horz" lIns="91440" tIns="45720" rIns="91440" bIns="45720" rtlCol="0" anchor="t">
            <a:normAutofit/>
          </a:bodyPr>
          <a:lstStyle/>
          <a:p>
            <a:r>
              <a:rPr lang="en-US"/>
              <a:t>Diagram -&gt; code</a:t>
            </a:r>
          </a:p>
          <a:p>
            <a:pPr marL="0" indent="0">
              <a:buNone/>
            </a:pPr>
            <a:r>
              <a:rPr lang="en-US">
                <a:hlinkClick r:id="rId5"/>
              </a:rPr>
              <a:t>UML Lab</a:t>
            </a:r>
            <a:endParaRPr lang="en-US"/>
          </a:p>
        </p:txBody>
      </p:sp>
    </p:spTree>
    <p:extLst>
      <p:ext uri="{BB962C8B-B14F-4D97-AF65-F5344CB8AC3E}">
        <p14:creationId xmlns:p14="http://schemas.microsoft.com/office/powerpoint/2010/main" val="13300829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1A88B-B9B9-823E-A778-2B86517B31BB}"/>
              </a:ext>
            </a:extLst>
          </p:cNvPr>
          <p:cNvSpPr>
            <a:spLocks noGrp="1"/>
          </p:cNvSpPr>
          <p:nvPr>
            <p:ph type="title"/>
          </p:nvPr>
        </p:nvSpPr>
        <p:spPr/>
        <p:txBody>
          <a:bodyPr/>
          <a:lstStyle/>
          <a:p>
            <a:r>
              <a:rPr lang="en-US"/>
              <a:t>Works cited</a:t>
            </a:r>
          </a:p>
        </p:txBody>
      </p:sp>
      <p:sp>
        <p:nvSpPr>
          <p:cNvPr id="3" name="Content Placeholder 2">
            <a:extLst>
              <a:ext uri="{FF2B5EF4-FFF2-40B4-BE49-F238E27FC236}">
                <a16:creationId xmlns:a16="http://schemas.microsoft.com/office/drawing/2014/main" id="{0AB710C1-1DF3-B39F-3360-C2D80D9A1247}"/>
              </a:ext>
            </a:extLst>
          </p:cNvPr>
          <p:cNvSpPr>
            <a:spLocks noGrp="1"/>
          </p:cNvSpPr>
          <p:nvPr>
            <p:ph idx="1"/>
          </p:nvPr>
        </p:nvSpPr>
        <p:spPr/>
        <p:txBody>
          <a:bodyPr vert="horz" lIns="91440" tIns="45720" rIns="91440" bIns="45720" rtlCol="0" anchor="t">
            <a:normAutofit/>
          </a:bodyPr>
          <a:lstStyle/>
          <a:p>
            <a:r>
              <a:rPr lang="en-US" sz="1800" dirty="0">
                <a:hlinkClick r:id="rId2"/>
              </a:rPr>
              <a:t>https://www.visual-paradigm.com/guide/uml-unified-modeling-language/what-is-uml/</a:t>
            </a:r>
            <a:endParaRPr lang="en-US" dirty="0"/>
          </a:p>
          <a:p>
            <a:r>
              <a:rPr lang="en-US" sz="1800" dirty="0">
                <a:ea typeface="+mn-lt"/>
                <a:cs typeface="+mn-lt"/>
                <a:hlinkClick r:id="rId3"/>
              </a:rPr>
              <a:t>https://www.geeksforgeeks.org/structural-diagrams-unified-modeling-languageuml/</a:t>
            </a:r>
            <a:r>
              <a:rPr lang="en-US" sz="1800" dirty="0">
                <a:ea typeface="+mn-lt"/>
                <a:cs typeface="+mn-lt"/>
              </a:rPr>
              <a:t> </a:t>
            </a:r>
          </a:p>
          <a:p>
            <a:r>
              <a:rPr lang="en-US" sz="1800" dirty="0">
                <a:hlinkClick r:id="rId4"/>
              </a:rPr>
              <a:t>https://www.visual-paradigm.com/guide/uml-unified-modeling-language/what-is-timing-diagram/</a:t>
            </a:r>
            <a:endParaRPr lang="en-US" sz="1800" dirty="0"/>
          </a:p>
          <a:p>
            <a:r>
              <a:rPr lang="en-US" sz="1800" dirty="0">
                <a:hlinkClick r:id="rId5"/>
              </a:rPr>
              <a:t>https://drawio-app.com/blog/create-uml-sequence-diagrams-in-draw-io/</a:t>
            </a:r>
            <a:endParaRPr lang="en-US" sz="1800" dirty="0"/>
          </a:p>
          <a:p>
            <a:r>
              <a:rPr lang="en-US" sz="1800" dirty="0">
                <a:hlinkClick r:id="rId6"/>
              </a:rPr>
              <a:t>https://drawio-app.com/blog/uml-communication-diagrams/</a:t>
            </a:r>
            <a:endParaRPr lang="en-US" sz="1800" dirty="0"/>
          </a:p>
          <a:p>
            <a:r>
              <a:rPr lang="en-US" sz="1800" dirty="0">
                <a:hlinkClick r:id="rId7"/>
              </a:rPr>
              <a:t>https://www.drawio.com/blog/uml-state-diagrams</a:t>
            </a:r>
            <a:endParaRPr lang="en-US" sz="1800" dirty="0"/>
          </a:p>
          <a:p>
            <a:r>
              <a:rPr lang="en-US" sz="1800" dirty="0">
                <a:hlinkClick r:id="rId8"/>
              </a:rPr>
              <a:t>https://drawio-app.com/blog/uml-use-case-diagrams-with-draw-io/</a:t>
            </a:r>
            <a:endParaRPr lang="en-US" sz="1800" dirty="0"/>
          </a:p>
          <a:p>
            <a:r>
              <a:rPr lang="en-US" sz="1800" dirty="0">
                <a:hlinkClick r:id="rId9"/>
              </a:rPr>
              <a:t>https://www.drawio.com/blog/uml-activity-diagrams</a:t>
            </a:r>
            <a:endParaRPr lang="en-US" sz="1800" dirty="0"/>
          </a:p>
          <a:p>
            <a:r>
              <a:rPr lang="en-US" sz="1800" dirty="0">
                <a:hlinkClick r:id="rId10"/>
              </a:rPr>
              <a:t>https://www.uml-diagrams.org/dependency.html​</a:t>
            </a:r>
            <a:r>
              <a:rPr lang="en-US" sz="1800" dirty="0"/>
              <a:t> </a:t>
            </a:r>
          </a:p>
          <a:p>
            <a:r>
              <a:rPr lang="en-US" sz="1800" dirty="0">
                <a:hlinkClick r:id="rId11"/>
              </a:rPr>
              <a:t>https://www.lucidchart.com/pages/how-to-draw-component-diagram-in-UML</a:t>
            </a:r>
            <a:endParaRPr lang="en-US" sz="1800" dirty="0"/>
          </a:p>
          <a:p>
            <a:r>
              <a:rPr lang="en-US" sz="1800" dirty="0">
                <a:hlinkClick r:id="rId12"/>
              </a:rPr>
              <a:t>https://www.geeksforgeeks.org/use-case-diagram/</a:t>
            </a:r>
            <a:endParaRPr lang="en-US" sz="1800" dirty="0"/>
          </a:p>
          <a:p>
            <a:endParaRPr lang="en-US" sz="1800" dirty="0"/>
          </a:p>
          <a:p>
            <a:endParaRPr lang="en-US" sz="1800" dirty="0"/>
          </a:p>
          <a:p>
            <a:endParaRPr lang="en-US" sz="1800" dirty="0"/>
          </a:p>
          <a:p>
            <a:endParaRPr lang="en-US" sz="1800" dirty="0"/>
          </a:p>
          <a:p>
            <a:endParaRPr lang="en-US" dirty="0"/>
          </a:p>
          <a:p>
            <a:endParaRPr lang="en-US" sz="2800" dirty="0"/>
          </a:p>
          <a:p>
            <a:endParaRPr lang="en-US" dirty="0"/>
          </a:p>
        </p:txBody>
      </p:sp>
    </p:spTree>
    <p:extLst>
      <p:ext uri="{BB962C8B-B14F-4D97-AF65-F5344CB8AC3E}">
        <p14:creationId xmlns:p14="http://schemas.microsoft.com/office/powerpoint/2010/main" val="2090347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E6E2F8-1A7F-0898-9857-FE45DC9075FC}"/>
              </a:ext>
            </a:extLst>
          </p:cNvPr>
          <p:cNvSpPr>
            <a:spLocks noGrp="1"/>
          </p:cNvSpPr>
          <p:nvPr>
            <p:ph type="title"/>
          </p:nvPr>
        </p:nvSpPr>
        <p:spPr>
          <a:xfrm>
            <a:off x="808638" y="386930"/>
            <a:ext cx="9236700" cy="1188950"/>
          </a:xfrm>
        </p:spPr>
        <p:txBody>
          <a:bodyPr anchor="b">
            <a:normAutofit/>
          </a:bodyPr>
          <a:lstStyle/>
          <a:p>
            <a:r>
              <a:rPr lang="en-US" sz="3800" b="1">
                <a:latin typeface="Times New Roman"/>
                <a:cs typeface="Times New Roman"/>
              </a:rPr>
              <a:t>What problems does UML modeling solve?</a:t>
            </a:r>
          </a:p>
        </p:txBody>
      </p:sp>
      <p:grpSp>
        <p:nvGrpSpPr>
          <p:cNvPr id="13" name="Group 1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2D43C7-FFC0-F7D1-6016-AC1246273E69}"/>
              </a:ext>
            </a:extLst>
          </p:cNvPr>
          <p:cNvSpPr>
            <a:spLocks noGrp="1"/>
          </p:cNvSpPr>
          <p:nvPr>
            <p:ph idx="1"/>
          </p:nvPr>
        </p:nvSpPr>
        <p:spPr>
          <a:xfrm>
            <a:off x="805118" y="2599509"/>
            <a:ext cx="10132210" cy="3882418"/>
          </a:xfrm>
        </p:spPr>
        <p:txBody>
          <a:bodyPr anchor="ctr">
            <a:normAutofit/>
          </a:bodyPr>
          <a:lstStyle/>
          <a:p>
            <a:pPr marL="0" indent="0">
              <a:buNone/>
            </a:pPr>
            <a:r>
              <a:rPr lang="en-US" sz="2000" b="1">
                <a:latin typeface="Times New Roman"/>
                <a:cs typeface="Times New Roman"/>
              </a:rPr>
              <a:t>Complexity Management :  </a:t>
            </a:r>
            <a:r>
              <a:rPr lang="en-US" sz="2000">
                <a:latin typeface="Times New Roman"/>
                <a:cs typeface="Times New Roman"/>
              </a:rPr>
              <a:t>Simplifies complex systems into manageable components</a:t>
            </a:r>
          </a:p>
          <a:p>
            <a:pPr marL="0" indent="0">
              <a:buNone/>
            </a:pPr>
            <a:endParaRPr lang="en-US" sz="2000">
              <a:latin typeface="Times New Roman" panose="02020603050405020304" pitchFamily="18" charset="0"/>
              <a:cs typeface="Times New Roman" panose="02020603050405020304" pitchFamily="18" charset="0"/>
            </a:endParaRPr>
          </a:p>
          <a:p>
            <a:pPr marL="0" indent="0">
              <a:buNone/>
            </a:pPr>
            <a:r>
              <a:rPr lang="en-US" sz="2000" b="1">
                <a:latin typeface="Times New Roman"/>
                <a:cs typeface="Times New Roman"/>
              </a:rPr>
              <a:t>Communication: </a:t>
            </a:r>
            <a:r>
              <a:rPr lang="en-US" sz="2000">
                <a:latin typeface="Times New Roman"/>
                <a:cs typeface="Times New Roman"/>
              </a:rPr>
              <a:t>Standardized visual language enhances stakeholder and team collaboration</a:t>
            </a:r>
          </a:p>
          <a:p>
            <a:pPr marL="0" indent="0">
              <a:buNone/>
            </a:pPr>
            <a:endParaRPr lang="en-US" sz="2000">
              <a:latin typeface="Times New Roman" panose="02020603050405020304" pitchFamily="18" charset="0"/>
              <a:cs typeface="Times New Roman" panose="02020603050405020304" pitchFamily="18" charset="0"/>
            </a:endParaRPr>
          </a:p>
          <a:p>
            <a:pPr marL="0" indent="0">
              <a:buNone/>
            </a:pPr>
            <a:r>
              <a:rPr lang="en-US" sz="2000" b="1">
                <a:latin typeface="Times New Roman"/>
                <a:cs typeface="Times New Roman"/>
              </a:rPr>
              <a:t>Documentation: </a:t>
            </a:r>
            <a:r>
              <a:rPr lang="en-US" sz="2000">
                <a:latin typeface="Times New Roman"/>
                <a:cs typeface="Times New Roman"/>
              </a:rPr>
              <a:t>Provides consistent and clear documentation for system architecture and behavior</a:t>
            </a:r>
          </a:p>
          <a:p>
            <a:pPr marL="0" indent="0">
              <a:buNone/>
            </a:pPr>
            <a:endParaRPr lang="en-US" sz="2000">
              <a:latin typeface="Times New Roman" panose="02020603050405020304" pitchFamily="18" charset="0"/>
              <a:cs typeface="Times New Roman" panose="02020603050405020304" pitchFamily="18" charset="0"/>
            </a:endParaRPr>
          </a:p>
          <a:p>
            <a:pPr marL="0" indent="0">
              <a:buNone/>
            </a:pPr>
            <a:r>
              <a:rPr lang="en-US" sz="2000" b="1">
                <a:latin typeface="Times New Roman"/>
                <a:cs typeface="Times New Roman"/>
              </a:rPr>
              <a:t>Design Validation: </a:t>
            </a:r>
            <a:r>
              <a:rPr lang="en-US" sz="2000">
                <a:latin typeface="Times New Roman"/>
                <a:cs typeface="Times New Roman"/>
              </a:rPr>
              <a:t>Identifies potential issues early, reducing costly errors.</a:t>
            </a:r>
          </a:p>
          <a:p>
            <a:pPr marL="0" indent="0">
              <a:buNone/>
            </a:pPr>
            <a:r>
              <a:rPr lang="en-US" sz="1500">
                <a:latin typeface="Times New Roman"/>
                <a:cs typeface="Times New Roman"/>
              </a:rPr>
              <a:t>		</a:t>
            </a:r>
          </a:p>
          <a:p>
            <a:pPr marL="0" indent="0">
              <a:buNone/>
            </a:pPr>
            <a:endParaRPr lang="en-US" sz="1500" dirty="0">
              <a:latin typeface="Times New Roman" panose="02020603050405020304" pitchFamily="18" charset="0"/>
              <a:cs typeface="Times New Roman" panose="02020603050405020304" pitchFamily="18" charset="0"/>
            </a:endParaRPr>
          </a:p>
          <a:p>
            <a:pPr marL="0" indent="0">
              <a:buNone/>
            </a:pPr>
            <a:endParaRPr lang="en-US" sz="1500" dirty="0"/>
          </a:p>
        </p:txBody>
      </p:sp>
    </p:spTree>
    <p:extLst>
      <p:ext uri="{BB962C8B-B14F-4D97-AF65-F5344CB8AC3E}">
        <p14:creationId xmlns:p14="http://schemas.microsoft.com/office/powerpoint/2010/main" val="4090892834"/>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3AE92F-10EE-6871-95C5-1CE59864E65B}"/>
              </a:ext>
            </a:extLst>
          </p:cNvPr>
          <p:cNvSpPr>
            <a:spLocks noGrp="1"/>
          </p:cNvSpPr>
          <p:nvPr>
            <p:ph type="title"/>
          </p:nvPr>
        </p:nvSpPr>
        <p:spPr>
          <a:xfrm>
            <a:off x="808638" y="386930"/>
            <a:ext cx="9236700" cy="1188950"/>
          </a:xfrm>
        </p:spPr>
        <p:txBody>
          <a:bodyPr anchor="b">
            <a:normAutofit/>
          </a:bodyPr>
          <a:lstStyle/>
          <a:p>
            <a:r>
              <a:rPr lang="en-US" sz="4200" b="1">
                <a:latin typeface="Times New Roman"/>
                <a:cs typeface="Times New Roman"/>
              </a:rPr>
              <a:t>Common structure of UML diagrams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723885A-164B-BD1C-78D8-D31EC411F303}"/>
              </a:ext>
            </a:extLst>
          </p:cNvPr>
          <p:cNvSpPr>
            <a:spLocks noGrp="1"/>
          </p:cNvSpPr>
          <p:nvPr>
            <p:ph idx="1"/>
          </p:nvPr>
        </p:nvSpPr>
        <p:spPr>
          <a:xfrm>
            <a:off x="793660" y="2599509"/>
            <a:ext cx="10143668" cy="3435531"/>
          </a:xfrm>
        </p:spPr>
        <p:txBody>
          <a:bodyPr vert="horz" lIns="91440" tIns="45720" rIns="91440" bIns="45720" rtlCol="0" anchor="ctr">
            <a:normAutofit/>
          </a:bodyPr>
          <a:lstStyle/>
          <a:p>
            <a:pPr>
              <a:buFont typeface="Wingdings" panose="020B0604020202020204" pitchFamily="34" charset="0"/>
              <a:buChar char="Ø"/>
            </a:pPr>
            <a:r>
              <a:rPr lang="en-US" sz="2400">
                <a:latin typeface="Times New Roman"/>
                <a:cs typeface="Times New Roman"/>
              </a:rPr>
              <a:t>Class Diagrams </a:t>
            </a:r>
            <a:endParaRPr lang="en-US" sz="2400"/>
          </a:p>
          <a:p>
            <a:pPr>
              <a:buFont typeface="Wingdings" panose="020B0604020202020204" pitchFamily="34" charset="0"/>
              <a:buChar char="Ø"/>
            </a:pPr>
            <a:r>
              <a:rPr lang="en-US" sz="2400">
                <a:latin typeface="Times New Roman"/>
                <a:cs typeface="Times New Roman"/>
              </a:rPr>
              <a:t>Use case Diagrams</a:t>
            </a:r>
          </a:p>
          <a:p>
            <a:pPr>
              <a:buFont typeface="Wingdings" panose="020B0604020202020204" pitchFamily="34" charset="0"/>
              <a:buChar char="Ø"/>
            </a:pPr>
            <a:r>
              <a:rPr lang="en-US" sz="2400">
                <a:latin typeface="Times New Roman"/>
                <a:cs typeface="Times New Roman"/>
              </a:rPr>
              <a:t>Sequence Diagrams</a:t>
            </a:r>
          </a:p>
          <a:p>
            <a:pPr>
              <a:buFont typeface="Wingdings" panose="020B0604020202020204" pitchFamily="34" charset="0"/>
              <a:buChar char="Ø"/>
            </a:pPr>
            <a:r>
              <a:rPr lang="en-US" sz="2400">
                <a:latin typeface="Times New Roman"/>
                <a:cs typeface="Times New Roman"/>
              </a:rPr>
              <a:t>Deployment Diagrams</a:t>
            </a:r>
          </a:p>
          <a:p>
            <a:pPr>
              <a:buFont typeface="Wingdings" panose="020B0604020202020204" pitchFamily="34" charset="0"/>
              <a:buChar char="Ø"/>
            </a:pPr>
            <a:r>
              <a:rPr lang="en-US" sz="2400">
                <a:latin typeface="Times New Roman"/>
                <a:cs typeface="Times New Roman"/>
              </a:rPr>
              <a:t>Component Diagrams</a:t>
            </a:r>
          </a:p>
          <a:p>
            <a:pPr>
              <a:buFont typeface="Wingdings" panose="020B0604020202020204" pitchFamily="34" charset="0"/>
              <a:buChar char="Ø"/>
            </a:pPr>
            <a:endParaRPr lang="en-US" sz="2400"/>
          </a:p>
          <a:p>
            <a:pPr>
              <a:buFont typeface="Wingdings" panose="020B0604020202020204" pitchFamily="34" charset="0"/>
              <a:buChar char="Ø"/>
            </a:pPr>
            <a:endParaRPr lang="en-US" sz="2400"/>
          </a:p>
        </p:txBody>
      </p:sp>
    </p:spTree>
    <p:extLst>
      <p:ext uri="{BB962C8B-B14F-4D97-AF65-F5344CB8AC3E}">
        <p14:creationId xmlns:p14="http://schemas.microsoft.com/office/powerpoint/2010/main" val="2398155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4D1D7C-2184-8186-E292-3F397D9BED0D}"/>
              </a:ext>
            </a:extLst>
          </p:cNvPr>
          <p:cNvSpPr>
            <a:spLocks noGrp="1"/>
          </p:cNvSpPr>
          <p:nvPr>
            <p:ph type="title"/>
          </p:nvPr>
        </p:nvSpPr>
        <p:spPr>
          <a:xfrm>
            <a:off x="793662" y="386930"/>
            <a:ext cx="10066122" cy="1298448"/>
          </a:xfrm>
        </p:spPr>
        <p:txBody>
          <a:bodyPr anchor="b">
            <a:normAutofit/>
          </a:bodyPr>
          <a:lstStyle/>
          <a:p>
            <a:r>
              <a:rPr lang="en-US" sz="4800" b="1">
                <a:latin typeface="Times New Roman"/>
                <a:cs typeface="Times New Roman"/>
              </a:rPr>
              <a:t>Types of UML Diagrams</a:t>
            </a:r>
            <a:endParaRPr lang="en-US" sz="4800" b="1"/>
          </a:p>
        </p:txBody>
      </p:sp>
      <p:sp>
        <p:nvSpPr>
          <p:cNvPr id="24" name="Rectangle 2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47AAD80B-A700-B6AF-8788-5DBC9071E92B}"/>
              </a:ext>
            </a:extLst>
          </p:cNvPr>
          <p:cNvPicPr>
            <a:picLocks noChangeAspect="1"/>
          </p:cNvPicPr>
          <p:nvPr/>
        </p:nvPicPr>
        <p:blipFill>
          <a:blip r:embed="rId2"/>
          <a:stretch>
            <a:fillRect/>
          </a:stretch>
        </p:blipFill>
        <p:spPr>
          <a:xfrm>
            <a:off x="795247" y="2520150"/>
            <a:ext cx="10266562" cy="3585160"/>
          </a:xfrm>
          <a:prstGeom prst="rect">
            <a:avLst/>
          </a:prstGeom>
        </p:spPr>
      </p:pic>
      <p:sp>
        <p:nvSpPr>
          <p:cNvPr id="28" name="Rectangle 2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114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708D02-D2DE-DB50-D7E5-583889F2CA1A}"/>
              </a:ext>
            </a:extLst>
          </p:cNvPr>
          <p:cNvSpPr>
            <a:spLocks noGrp="1"/>
          </p:cNvSpPr>
          <p:nvPr>
            <p:ph type="title"/>
          </p:nvPr>
        </p:nvSpPr>
        <p:spPr>
          <a:xfrm>
            <a:off x="802685" y="386930"/>
            <a:ext cx="9242653" cy="2206934"/>
          </a:xfrm>
        </p:spPr>
        <p:txBody>
          <a:bodyPr anchor="b">
            <a:normAutofit/>
          </a:bodyPr>
          <a:lstStyle/>
          <a:p>
            <a:r>
              <a:rPr lang="en-US" sz="5400" b="1">
                <a:latin typeface="Times New Roman"/>
                <a:cs typeface="Times New Roman"/>
              </a:rPr>
              <a:t>Types of UML Diagrams</a:t>
            </a:r>
          </a:p>
          <a:p>
            <a:endParaRPr lang="en-US" sz="5400">
              <a:latin typeface="Times New Roman"/>
              <a:cs typeface="Times New Roman"/>
            </a:endParaRPr>
          </a:p>
        </p:txBody>
      </p:sp>
      <p:grpSp>
        <p:nvGrpSpPr>
          <p:cNvPr id="6" name="Group 5">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15885A-418E-8D72-8ECA-27F354E35A6F}"/>
              </a:ext>
            </a:extLst>
          </p:cNvPr>
          <p:cNvSpPr>
            <a:spLocks noGrp="1"/>
          </p:cNvSpPr>
          <p:nvPr>
            <p:ph idx="1"/>
          </p:nvPr>
        </p:nvSpPr>
        <p:spPr>
          <a:xfrm>
            <a:off x="496919" y="2713695"/>
            <a:ext cx="10143668" cy="2984168"/>
          </a:xfrm>
        </p:spPr>
        <p:txBody>
          <a:bodyPr vert="horz" lIns="91440" tIns="45720" rIns="91440" bIns="45720" rtlCol="0" anchor="ctr">
            <a:noAutofit/>
          </a:bodyPr>
          <a:lstStyle/>
          <a:p>
            <a:pPr>
              <a:buFont typeface="Wingdings" panose="020B0604020202020204" pitchFamily="34" charset="0"/>
              <a:buChar char="v"/>
            </a:pPr>
            <a:r>
              <a:rPr lang="en-US" sz="1800" b="1" dirty="0">
                <a:latin typeface="Times New Roman"/>
                <a:cs typeface="Times New Roman"/>
              </a:rPr>
              <a:t>Structural Diagrams :</a:t>
            </a:r>
            <a:endParaRPr lang="en-US" sz="1800" dirty="0">
              <a:latin typeface="Times New Roman"/>
              <a:cs typeface="Times New Roman"/>
            </a:endParaRPr>
          </a:p>
          <a:p>
            <a:pPr lvl="1">
              <a:buFont typeface="Wingdings" panose="020B0604020202020204" pitchFamily="34" charset="0"/>
              <a:buChar char="Ø"/>
            </a:pPr>
            <a:r>
              <a:rPr lang="en-US" sz="1800" dirty="0">
                <a:latin typeface="Times New Roman"/>
                <a:cs typeface="Times New Roman"/>
              </a:rPr>
              <a:t>Include abstract, real-world, and implementation concepts</a:t>
            </a:r>
          </a:p>
          <a:p>
            <a:pPr lvl="1">
              <a:buFont typeface="Wingdings" panose="020B0604020202020204" pitchFamily="34" charset="0"/>
              <a:buChar char="Ø"/>
            </a:pPr>
            <a:r>
              <a:rPr lang="en-US" sz="1800" dirty="0">
                <a:latin typeface="Times New Roman"/>
                <a:cs typeface="Times New Roman"/>
              </a:rPr>
              <a:t>Shows how different systems parts are interconnected</a:t>
            </a:r>
          </a:p>
          <a:p>
            <a:pPr lvl="1">
              <a:buFont typeface="Wingdings" panose="020B0604020202020204" pitchFamily="34" charset="0"/>
              <a:buChar char="Ø"/>
            </a:pPr>
            <a:r>
              <a:rPr lang="en-US" sz="1800" dirty="0">
                <a:latin typeface="Times New Roman"/>
                <a:cs typeface="Times New Roman"/>
              </a:rPr>
              <a:t>Help visualize the elements within a system</a:t>
            </a:r>
          </a:p>
          <a:p>
            <a:pPr lvl="1">
              <a:buFont typeface="Wingdings" panose="020B0604020202020204" pitchFamily="34" charset="0"/>
              <a:buChar char="Ø"/>
            </a:pPr>
            <a:r>
              <a:rPr lang="en-US" sz="1800" b="1" dirty="0">
                <a:latin typeface="Times New Roman"/>
                <a:cs typeface="Times New Roman"/>
              </a:rPr>
              <a:t>Example:</a:t>
            </a:r>
            <a:r>
              <a:rPr lang="en-US" sz="1800" dirty="0">
                <a:latin typeface="Times New Roman"/>
                <a:cs typeface="Times New Roman"/>
              </a:rPr>
              <a:t> In a vehicle reservation system, elements like car, Reservation, Driver's License, and Credit Card are connected to show their relationships.</a:t>
            </a:r>
          </a:p>
          <a:p>
            <a:pPr>
              <a:buFont typeface="Wingdings" panose="020B0604020202020204" pitchFamily="34" charset="0"/>
              <a:buChar char="v"/>
            </a:pPr>
            <a:r>
              <a:rPr lang="en-US" sz="1800" b="1" dirty="0">
                <a:latin typeface="Times New Roman"/>
                <a:cs typeface="Times New Roman"/>
              </a:rPr>
              <a:t>Behavior Diagrams:</a:t>
            </a:r>
            <a:endParaRPr lang="en-US" sz="1800" dirty="0">
              <a:latin typeface="Times New Roman"/>
              <a:cs typeface="Times New Roman"/>
            </a:endParaRPr>
          </a:p>
          <a:p>
            <a:pPr lvl="1">
              <a:buFont typeface="Wingdings" panose="020B0604020202020204" pitchFamily="34" charset="0"/>
              <a:buChar char="Ø"/>
            </a:pPr>
            <a:r>
              <a:rPr lang="en-US" sz="1800" dirty="0">
                <a:latin typeface="Times New Roman"/>
                <a:cs typeface="Times New Roman"/>
              </a:rPr>
              <a:t>Focus on the system’s time-dependent behavior</a:t>
            </a:r>
          </a:p>
          <a:p>
            <a:pPr lvl="1">
              <a:buFont typeface="Wingdings" panose="020B0604020202020204" pitchFamily="34" charset="0"/>
              <a:buChar char="Ø"/>
            </a:pPr>
            <a:r>
              <a:rPr lang="en-US" sz="1800" dirty="0">
                <a:latin typeface="Times New Roman"/>
                <a:cs typeface="Times New Roman"/>
              </a:rPr>
              <a:t>Shows how the objects change over time</a:t>
            </a:r>
          </a:p>
          <a:p>
            <a:pPr lvl="1">
              <a:buFont typeface="Wingdings" panose="020B0604020202020204" pitchFamily="34" charset="0"/>
              <a:buChar char="Ø"/>
            </a:pPr>
            <a:r>
              <a:rPr lang="en-US" sz="1800" dirty="0">
                <a:latin typeface="Times New Roman"/>
                <a:cs typeface="Times New Roman"/>
              </a:rPr>
              <a:t>Essential for understanding the system’s dynamic processes</a:t>
            </a:r>
          </a:p>
          <a:p>
            <a:pPr lvl="1">
              <a:buFont typeface="Wingdings" panose="020B0604020202020204" pitchFamily="34" charset="0"/>
              <a:buChar char="Ø"/>
            </a:pPr>
            <a:r>
              <a:rPr lang="en-US" sz="1800" b="1" dirty="0">
                <a:latin typeface="Times New Roman"/>
                <a:cs typeface="Times New Roman"/>
              </a:rPr>
              <a:t>Example:</a:t>
            </a:r>
            <a:r>
              <a:rPr lang="en-US" sz="1800" dirty="0">
                <a:latin typeface="Times New Roman"/>
                <a:cs typeface="Times New Roman"/>
              </a:rPr>
              <a:t> In an online shopping system, a Sequence Diagram might show the process of a user placing an order, interacting with elements like Shopping Cart, Payment Gateway, and order Confirmation.</a:t>
            </a:r>
          </a:p>
        </p:txBody>
      </p:sp>
    </p:spTree>
    <p:extLst>
      <p:ext uri="{BB962C8B-B14F-4D97-AF65-F5344CB8AC3E}">
        <p14:creationId xmlns:p14="http://schemas.microsoft.com/office/powerpoint/2010/main" val="32385981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9e2fd8b-ee1a-4eef-a932-79a69fa73f7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BB18677DA8D346BAC691BF91213AD3" ma:contentTypeVersion="10" ma:contentTypeDescription="Create a new document." ma:contentTypeScope="" ma:versionID="21ecf433ba6f14dd32e6b8c444574236">
  <xsd:schema xmlns:xsd="http://www.w3.org/2001/XMLSchema" xmlns:xs="http://www.w3.org/2001/XMLSchema" xmlns:p="http://schemas.microsoft.com/office/2006/metadata/properties" xmlns:ns3="39e2fd8b-ee1a-4eef-a932-79a69fa73f72" xmlns:ns4="648c8533-2894-4b12-ad34-b7a2087eb35f" targetNamespace="http://schemas.microsoft.com/office/2006/metadata/properties" ma:root="true" ma:fieldsID="84dc037c19c8137f2352e7929c5cc0d7" ns3:_="" ns4:_="">
    <xsd:import namespace="39e2fd8b-ee1a-4eef-a932-79a69fa73f72"/>
    <xsd:import namespace="648c8533-2894-4b12-ad34-b7a2087eb35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_activity" minOccurs="0"/>
                <xsd:element ref="ns4:SharedWithUsers" minOccurs="0"/>
                <xsd:element ref="ns4:SharedWithDetails" minOccurs="0"/>
                <xsd:element ref="ns4:SharingHintHash"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e2fd8b-ee1a-4eef-a932-79a69fa73f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2"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8c8533-2894-4b12-ad34-b7a2087eb35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E38BB7-CB1F-4F91-8669-83D50F1358AD}">
  <ds:schemaRefs>
    <ds:schemaRef ds:uri="http://purl.org/dc/dcmitype/"/>
    <ds:schemaRef ds:uri="39e2fd8b-ee1a-4eef-a932-79a69fa73f72"/>
    <ds:schemaRef ds:uri="http://schemas.microsoft.com/office/2006/documentManagement/types"/>
    <ds:schemaRef ds:uri="http://www.w3.org/XML/1998/namespac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648c8533-2894-4b12-ad34-b7a2087eb35f"/>
    <ds:schemaRef ds:uri="http://purl.org/dc/terms/"/>
  </ds:schemaRefs>
</ds:datastoreItem>
</file>

<file path=customXml/itemProps2.xml><?xml version="1.0" encoding="utf-8"?>
<ds:datastoreItem xmlns:ds="http://schemas.openxmlformats.org/officeDocument/2006/customXml" ds:itemID="{393162D0-8619-45D1-963B-F61507FC4718}">
  <ds:schemaRefs>
    <ds:schemaRef ds:uri="39e2fd8b-ee1a-4eef-a932-79a69fa73f72"/>
    <ds:schemaRef ds:uri="648c8533-2894-4b12-ad34-b7a2087eb3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BACC3C5-E4BC-4846-817F-CB4E54B3E2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2765</Words>
  <Application>Microsoft Office PowerPoint</Application>
  <PresentationFormat>Widescreen</PresentationFormat>
  <Paragraphs>316</Paragraphs>
  <Slides>53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Aptos</vt:lpstr>
      <vt:lpstr>Aptos Display</vt:lpstr>
      <vt:lpstr>Arial</vt:lpstr>
      <vt:lpstr>Courier New</vt:lpstr>
      <vt:lpstr>Courier New,monospace</vt:lpstr>
      <vt:lpstr>Times New Roman</vt:lpstr>
      <vt:lpstr>Wingdings</vt:lpstr>
      <vt:lpstr>Wingdings,Sans-Serif</vt:lpstr>
      <vt:lpstr>Office Theme</vt:lpstr>
      <vt:lpstr>Introduction to UML</vt:lpstr>
      <vt:lpstr>What is UML?</vt:lpstr>
      <vt:lpstr>Brief History of UML</vt:lpstr>
      <vt:lpstr>Brief History of UML</vt:lpstr>
      <vt:lpstr>History of UML</vt:lpstr>
      <vt:lpstr>What problems does UML modeling solve?</vt:lpstr>
      <vt:lpstr>Common structure of UML diagrams</vt:lpstr>
      <vt:lpstr>Types of UML Diagrams</vt:lpstr>
      <vt:lpstr>Types of UML Diagrams </vt:lpstr>
      <vt:lpstr>Subparts of Structural Diagrams:</vt:lpstr>
      <vt:lpstr>Subparts of Structural Diagrams: </vt:lpstr>
      <vt:lpstr>Subparts of Structural Diagrams: </vt:lpstr>
      <vt:lpstr>Subparts of Structural Diagrams: </vt:lpstr>
      <vt:lpstr>Subparts of Behavior Diagrams: </vt:lpstr>
      <vt:lpstr>Subparts of Behavior Diagrams: </vt:lpstr>
      <vt:lpstr>Subparts of Behavior Diagrams: </vt:lpstr>
      <vt:lpstr>Subparts of Behavior Diagrams: </vt:lpstr>
      <vt:lpstr>Subparts of Behavior Diagrams: </vt:lpstr>
      <vt:lpstr>Namespace</vt:lpstr>
      <vt:lpstr>Constraints </vt:lpstr>
      <vt:lpstr>Dependencies </vt:lpstr>
      <vt:lpstr>Templates</vt:lpstr>
      <vt:lpstr>Introduction to Structural Diagrams</vt:lpstr>
      <vt:lpstr>Structural Diagrams</vt:lpstr>
      <vt:lpstr>Structural Diagrams </vt:lpstr>
      <vt:lpstr>Class</vt:lpstr>
      <vt:lpstr>Class</vt:lpstr>
      <vt:lpstr>Class</vt:lpstr>
      <vt:lpstr>Component </vt:lpstr>
      <vt:lpstr>Component </vt:lpstr>
      <vt:lpstr>Object</vt:lpstr>
      <vt:lpstr>Object</vt:lpstr>
      <vt:lpstr>Composite Structure</vt:lpstr>
      <vt:lpstr>Deployment</vt:lpstr>
      <vt:lpstr>Deployment</vt:lpstr>
      <vt:lpstr>Package</vt:lpstr>
      <vt:lpstr>Package</vt:lpstr>
      <vt:lpstr>Package</vt:lpstr>
      <vt:lpstr>Introduction to Behavioral UML Diagrams</vt:lpstr>
      <vt:lpstr>Behavior Diagrams</vt:lpstr>
      <vt:lpstr>Activity Diagram</vt:lpstr>
      <vt:lpstr>Activity Diagram</vt:lpstr>
      <vt:lpstr>Use Case Diagram</vt:lpstr>
      <vt:lpstr>State Machine Diagram</vt:lpstr>
      <vt:lpstr>State Machine Diagram</vt:lpstr>
      <vt:lpstr>Interaction Diagrams</vt:lpstr>
      <vt:lpstr>Sequence Diagram</vt:lpstr>
      <vt:lpstr>Communication Diagram</vt:lpstr>
      <vt:lpstr>Communication Diagram</vt:lpstr>
      <vt:lpstr>Timing Diagram</vt:lpstr>
      <vt:lpstr>Timing Diagram</vt:lpstr>
      <vt:lpstr>UML software</vt:lpstr>
      <vt:lpstr>Works cited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UML</dc:title>
  <dc:creator>Singh, Navraj</dc:creator>
  <cp:lastModifiedBy>Gutierrez, Miguel Angel</cp:lastModifiedBy>
  <cp:revision>2</cp:revision>
  <dcterms:created xsi:type="dcterms:W3CDTF">2024-08-23T20:02:15Z</dcterms:created>
  <dcterms:modified xsi:type="dcterms:W3CDTF">2024-08-28T18:01:15Z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0x01010005BB18677DA8D346BAC691BF91213AD3</vt:lpwstr>
  </property>
</Properties>
</file>