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60"/>
  </p:notesMasterIdLst>
  <p:sldIdLst>
    <p:sldId id="256" r:id="rId2"/>
    <p:sldId id="287" r:id="rId3"/>
    <p:sldId id="258" r:id="rId4"/>
    <p:sldId id="259" r:id="rId5"/>
    <p:sldId id="266" r:id="rId6"/>
    <p:sldId id="278" r:id="rId7"/>
    <p:sldId id="279" r:id="rId8"/>
    <p:sldId id="264" r:id="rId9"/>
    <p:sldId id="260" r:id="rId10"/>
    <p:sldId id="268" r:id="rId11"/>
    <p:sldId id="270" r:id="rId12"/>
    <p:sldId id="281" r:id="rId13"/>
    <p:sldId id="283" r:id="rId14"/>
    <p:sldId id="285" r:id="rId15"/>
    <p:sldId id="286" r:id="rId16"/>
    <p:sldId id="288" r:id="rId17"/>
    <p:sldId id="290" r:id="rId18"/>
    <p:sldId id="291" r:id="rId19"/>
    <p:sldId id="293" r:id="rId20"/>
    <p:sldId id="295" r:id="rId21"/>
    <p:sldId id="300" r:id="rId22"/>
    <p:sldId id="303" r:id="rId23"/>
    <p:sldId id="307" r:id="rId24"/>
    <p:sldId id="308" r:id="rId25"/>
    <p:sldId id="310" r:id="rId26"/>
    <p:sldId id="312" r:id="rId27"/>
    <p:sldId id="314" r:id="rId28"/>
    <p:sldId id="316" r:id="rId29"/>
    <p:sldId id="317" r:id="rId30"/>
    <p:sldId id="318" r:id="rId31"/>
    <p:sldId id="322" r:id="rId32"/>
    <p:sldId id="320" r:id="rId33"/>
    <p:sldId id="262" r:id="rId34"/>
    <p:sldId id="319" r:id="rId35"/>
    <p:sldId id="265" r:id="rId36"/>
    <p:sldId id="267" r:id="rId37"/>
    <p:sldId id="271" r:id="rId38"/>
    <p:sldId id="272" r:id="rId39"/>
    <p:sldId id="269" r:id="rId40"/>
    <p:sldId id="273" r:id="rId41"/>
    <p:sldId id="274" r:id="rId42"/>
    <p:sldId id="276" r:id="rId43"/>
    <p:sldId id="296" r:id="rId44"/>
    <p:sldId id="292" r:id="rId45"/>
    <p:sldId id="294" r:id="rId46"/>
    <p:sldId id="302" r:id="rId47"/>
    <p:sldId id="304" r:id="rId48"/>
    <p:sldId id="305" r:id="rId49"/>
    <p:sldId id="306" r:id="rId50"/>
    <p:sldId id="289" r:id="rId51"/>
    <p:sldId id="298" r:id="rId52"/>
    <p:sldId id="299" r:id="rId53"/>
    <p:sldId id="301" r:id="rId54"/>
    <p:sldId id="309" r:id="rId55"/>
    <p:sldId id="311" r:id="rId56"/>
    <p:sldId id="313" r:id="rId57"/>
    <p:sldId id="275" r:id="rId58"/>
    <p:sldId id="323" r:id="rId5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75412-BCA6-4AFE-4611-6783C378326C}" name="Smith, Hannah Grace" initials="SG" userId="S::htidwell@una.edu::9d6a9ed4-ba73-424a-9008-cc375b05c6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5458-1006-BC63-E992-711BD67F6D25}" v="114" dt="2024-04-17T15:34:54.072"/>
    <p1510:client id="{0DA88551-6815-0E79-D4AF-FC536B75B4D4}" v="969" dt="2024-04-17T03:08:40.224"/>
    <p1510:client id="{17348E5D-B9BD-F8E7-13C2-8485BB8B4EED}" v="186" dt="2024-04-16T00:22:06.858"/>
    <p1510:client id="{185633D4-C472-F31A-A41B-CD9158D7A063}" v="11" dt="2024-04-17T19:54:28.029"/>
    <p1510:client id="{1BB9610C-965A-0452-F8B1-EB38C0EE4A6E}" v="8123" dt="2024-04-17T04:12:14.695"/>
    <p1510:client id="{308103AC-F80F-2974-E3BD-049202DFFBA8}" v="4086" dt="2024-04-17T03:09:36.658"/>
    <p1510:client id="{348D0F50-1256-CC14-42CD-3E388837E395}" v="115" dt="2024-04-17T18:07:41.092"/>
    <p1510:client id="{36AD18B1-65BB-F5F7-A95B-4A9B2115737D}" v="2027" dt="2024-04-16T02:27:31.075"/>
    <p1510:client id="{3D861411-5BB8-3E5F-B77D-291245079D4C}" v="559" dt="2024-04-16T21:52:30.971"/>
    <p1510:client id="{52C032F4-13F4-8CED-66D9-B25DC3A8C84E}" v="9" dt="2024-04-17T02:12:25.452"/>
    <p1510:client id="{7405FBCD-AD5A-97C7-D202-8F344D201F06}" v="315" dt="2024-04-17T03:28:50.079"/>
    <p1510:client id="{768D2EEE-5D34-2279-5C62-D6F320E1ABC7}" v="38" dt="2024-04-17T15:20:47.162"/>
    <p1510:client id="{7BF15066-C7BB-98E9-99A5-8D989A3B233E}" v="1708" dt="2024-04-16T21:28:23.461"/>
    <p1510:client id="{942210F2-6166-54CC-29E6-C8053761FA5E}" v="858" dt="2024-04-17T17:48:54.177"/>
    <p1510:client id="{9D444B2A-A8A7-E988-8FE7-F1C249A7E8C0}" v="157" dt="2024-04-17T21:47:19.956"/>
    <p1510:client id="{A8154DF0-6474-259B-193B-F16977DE695F}" v="1318" dt="2024-04-16T21:11:22.729"/>
    <p1510:client id="{AA81C436-5C5B-4155-324D-6C514F10F790}" v="525" dt="2024-04-17T06:33:29.033"/>
    <p1510:client id="{AF45CF69-8B2E-98B9-D9A7-D2DEBAD7F651}" v="93" dt="2024-04-17T02:36:55.071"/>
    <p1510:client id="{AFEB7F10-DB40-911B-1D54-E05B15298358}" v="177" dt="2024-04-16T20:52:19.515"/>
    <p1510:client id="{B9EA2A99-F766-1381-8250-AE53643F6841}" v="119" dt="2024-04-17T05:28:57.268"/>
    <p1510:client id="{C2D99AFD-3D6F-1888-CFA4-964F03DDF77B}" v="2592" dt="2024-04-17T02:31:01.533"/>
    <p1510:client id="{C3D0B6EA-DCC0-B175-49F3-13A44EBCEABC}" v="1" dt="2024-04-15T23:38:00.343"/>
    <p1510:client id="{C423291F-3533-3E88-01C9-76386734C58F}" v="2787" dt="2024-04-16T20:26:38.690"/>
    <p1510:client id="{C5B129C4-92FA-43D4-2ECC-15E695D9CD6B}" v="865" dt="2024-04-17T05:29:57.145"/>
    <p1510:client id="{CC26121A-1BD1-5B6D-D40F-659BBF213A07}" v="27" dt="2024-04-17T16:40:01.273"/>
    <p1510:client id="{D2D2EB91-D2F6-D314-DD95-E3E71427DDD4}" v="26" dt="2024-04-17T01:49:59.440"/>
    <p1510:client id="{DB6F4E72-7674-936C-297D-F28339ED8EAF}" v="1" dt="2024-04-17T19:20:36.922"/>
    <p1510:client id="{EB88E5C5-2B4E-3DE1-7129-8F2B1C4BA87B}" v="496" dt="2024-04-16T01:17:04.146"/>
    <p1510:client id="{EBF15C8D-0887-4911-52A2-AC949BF3E34F}" v="850" dt="2024-04-17T03:53:14.758"/>
    <p1510:client id="{F156CAFF-41A8-4588-0132-60B6F2861A53}" v="499" dt="2024-04-17T01:47:01.027"/>
    <p1510:client id="{FA7A6E47-791A-8F45-23ED-06FE33FC9630}" v="57" dt="2024-04-17T04:54:28.207"/>
    <p1510:client id="{FAEC07F0-1CBC-0EB6-F5EC-4E88DB242463}" v="254" dt="2024-04-16T00:01:4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8E665-AA70-4C94-9FA8-5E13CB31D0E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264A48F9-0A77-43DD-9585-A99A39CEEE5E}">
      <dgm:prSet/>
      <dgm:spPr/>
      <dgm:t>
        <a:bodyPr/>
        <a:lstStyle/>
        <a:p>
          <a:r>
            <a:rPr lang="en-US">
              <a:latin typeface="Montserrat"/>
            </a:rPr>
            <a:t>1. Cost Effective</a:t>
          </a:r>
        </a:p>
      </dgm:t>
    </dgm:pt>
    <dgm:pt modelId="{39591537-A7EF-4EC8-B8E9-C13FAA779B0D}" type="parTrans" cxnId="{6DDE2684-F439-42DE-8A4F-1F38938EF441}">
      <dgm:prSet/>
      <dgm:spPr/>
      <dgm:t>
        <a:bodyPr/>
        <a:lstStyle/>
        <a:p>
          <a:endParaRPr lang="en-US"/>
        </a:p>
      </dgm:t>
    </dgm:pt>
    <dgm:pt modelId="{F33ECAED-371A-4B25-A945-1BC9479187A9}" type="sibTrans" cxnId="{6DDE2684-F439-42DE-8A4F-1F38938EF441}">
      <dgm:prSet/>
      <dgm:spPr/>
      <dgm:t>
        <a:bodyPr/>
        <a:lstStyle/>
        <a:p>
          <a:endParaRPr lang="en-US"/>
        </a:p>
      </dgm:t>
    </dgm:pt>
    <dgm:pt modelId="{176B3A02-6A36-4B44-A434-66B60E032898}">
      <dgm:prSet custT="1"/>
      <dgm:spPr/>
      <dgm:t>
        <a:bodyPr/>
        <a:lstStyle/>
        <a:p>
          <a:r>
            <a:rPr lang="en-US" sz="2800">
              <a:latin typeface="Montserrat"/>
            </a:rPr>
            <a:t>No upfront cost</a:t>
          </a:r>
        </a:p>
      </dgm:t>
    </dgm:pt>
    <dgm:pt modelId="{A9DDD121-C131-4875-9BD1-62B096B7F7AE}" type="parTrans" cxnId="{161104F3-E1AD-45B8-A35E-2A55B9DE64FD}">
      <dgm:prSet/>
      <dgm:spPr/>
      <dgm:t>
        <a:bodyPr/>
        <a:lstStyle/>
        <a:p>
          <a:endParaRPr lang="en-US"/>
        </a:p>
      </dgm:t>
    </dgm:pt>
    <dgm:pt modelId="{32B0FFED-9652-450C-A373-42B566B4E0FE}" type="sibTrans" cxnId="{161104F3-E1AD-45B8-A35E-2A55B9DE64FD}">
      <dgm:prSet/>
      <dgm:spPr/>
      <dgm:t>
        <a:bodyPr/>
        <a:lstStyle/>
        <a:p>
          <a:endParaRPr lang="en-US"/>
        </a:p>
      </dgm:t>
    </dgm:pt>
    <dgm:pt modelId="{8A34F909-F9EB-4634-9A2F-F18B0F1C905D}">
      <dgm:prSet/>
      <dgm:spPr/>
      <dgm:t>
        <a:bodyPr/>
        <a:lstStyle/>
        <a:p>
          <a:r>
            <a:rPr lang="en-US"/>
            <a:t>2. </a:t>
          </a:r>
          <a:r>
            <a:rPr lang="en-US">
              <a:latin typeface="Montserrat"/>
            </a:rPr>
            <a:t>Scalability</a:t>
          </a:r>
          <a:r>
            <a:rPr lang="en-US"/>
            <a:t> &amp; </a:t>
          </a:r>
          <a:r>
            <a:rPr lang="en-US">
              <a:latin typeface="Calibri Light" panose="020F0302020204030204"/>
            </a:rPr>
            <a:t>Accessibility</a:t>
          </a:r>
          <a:endParaRPr lang="en-US"/>
        </a:p>
      </dgm:t>
    </dgm:pt>
    <dgm:pt modelId="{EE8301B3-88A0-4CDB-8654-C1F14795B089}" type="parTrans" cxnId="{E2F34B0E-0BE7-4D8B-A553-6D1D7DEB8F3B}">
      <dgm:prSet/>
      <dgm:spPr/>
      <dgm:t>
        <a:bodyPr/>
        <a:lstStyle/>
        <a:p>
          <a:endParaRPr lang="en-US"/>
        </a:p>
      </dgm:t>
    </dgm:pt>
    <dgm:pt modelId="{EEE95749-5EDB-4E31-9279-DEA82FC55174}" type="sibTrans" cxnId="{E2F34B0E-0BE7-4D8B-A553-6D1D7DEB8F3B}">
      <dgm:prSet/>
      <dgm:spPr/>
      <dgm:t>
        <a:bodyPr/>
        <a:lstStyle/>
        <a:p>
          <a:endParaRPr lang="en-US"/>
        </a:p>
      </dgm:t>
    </dgm:pt>
    <dgm:pt modelId="{49A1D14F-4DCD-45AE-9ADF-421E43DED6E5}">
      <dgm:prSet custT="1"/>
      <dgm:spPr/>
      <dgm:t>
        <a:bodyPr/>
        <a:lstStyle/>
        <a:p>
          <a:r>
            <a:rPr lang="en-US" sz="2800">
              <a:latin typeface="Montserrat"/>
            </a:rPr>
            <a:t>Increasing size of team</a:t>
          </a:r>
        </a:p>
      </dgm:t>
    </dgm:pt>
    <dgm:pt modelId="{F35D8707-6F22-45EE-9ECF-3E4936F712D7}" type="parTrans" cxnId="{58CE0529-C42F-403C-A426-C053D146FA78}">
      <dgm:prSet/>
      <dgm:spPr/>
      <dgm:t>
        <a:bodyPr/>
        <a:lstStyle/>
        <a:p>
          <a:endParaRPr lang="en-US"/>
        </a:p>
      </dgm:t>
    </dgm:pt>
    <dgm:pt modelId="{12A7FAB1-3EF1-4166-897C-5614E5820DA7}" type="sibTrans" cxnId="{58CE0529-C42F-403C-A426-C053D146FA78}">
      <dgm:prSet/>
      <dgm:spPr/>
      <dgm:t>
        <a:bodyPr/>
        <a:lstStyle/>
        <a:p>
          <a:endParaRPr lang="en-US"/>
        </a:p>
      </dgm:t>
    </dgm:pt>
    <dgm:pt modelId="{DA30D65C-5B19-4B5B-B094-12D8D6BD26DF}">
      <dgm:prSet custT="1"/>
      <dgm:spPr/>
      <dgm:t>
        <a:bodyPr/>
        <a:lstStyle/>
        <a:p>
          <a:pPr rtl="0"/>
          <a:r>
            <a:rPr lang="en-US" sz="2800">
              <a:latin typeface="Montserrat"/>
            </a:rPr>
            <a:t>Can be accessed from anywhere</a:t>
          </a:r>
        </a:p>
      </dgm:t>
    </dgm:pt>
    <dgm:pt modelId="{139AD0B7-33C8-4234-A5DD-8D860E630B7E}" type="parTrans" cxnId="{064676CF-0534-40B2-BD2D-A98F18B2247D}">
      <dgm:prSet/>
      <dgm:spPr/>
      <dgm:t>
        <a:bodyPr/>
        <a:lstStyle/>
        <a:p>
          <a:endParaRPr lang="en-US"/>
        </a:p>
      </dgm:t>
    </dgm:pt>
    <dgm:pt modelId="{CC9AA4DE-751A-4A30-97AF-C02893A03912}" type="sibTrans" cxnId="{064676CF-0534-40B2-BD2D-A98F18B2247D}">
      <dgm:prSet/>
      <dgm:spPr/>
      <dgm:t>
        <a:bodyPr/>
        <a:lstStyle/>
        <a:p>
          <a:endParaRPr lang="en-US"/>
        </a:p>
      </dgm:t>
    </dgm:pt>
    <dgm:pt modelId="{CBA05570-052D-46BA-8D4A-DE06281AD45F}">
      <dgm:prSet/>
      <dgm:spPr/>
      <dgm:t>
        <a:bodyPr/>
        <a:lstStyle/>
        <a:p>
          <a:r>
            <a:rPr lang="en-US"/>
            <a:t>3. Update &amp; </a:t>
          </a:r>
          <a:r>
            <a:rPr lang="en-US">
              <a:latin typeface="Montserrat"/>
            </a:rPr>
            <a:t>Maintenance</a:t>
          </a:r>
        </a:p>
      </dgm:t>
    </dgm:pt>
    <dgm:pt modelId="{82C48EA8-0918-4DFE-8E57-D00F462D3BFC}" type="parTrans" cxnId="{39EE197F-F6F4-4247-BC70-23C85F911A69}">
      <dgm:prSet/>
      <dgm:spPr/>
      <dgm:t>
        <a:bodyPr/>
        <a:lstStyle/>
        <a:p>
          <a:endParaRPr lang="en-US"/>
        </a:p>
      </dgm:t>
    </dgm:pt>
    <dgm:pt modelId="{7AA4B7AB-7313-4504-ADFD-31E9D02EBC46}" type="sibTrans" cxnId="{39EE197F-F6F4-4247-BC70-23C85F911A69}">
      <dgm:prSet/>
      <dgm:spPr/>
      <dgm:t>
        <a:bodyPr/>
        <a:lstStyle/>
        <a:p>
          <a:endParaRPr lang="en-US"/>
        </a:p>
      </dgm:t>
    </dgm:pt>
    <dgm:pt modelId="{B6556DCF-22DB-410B-B27C-40B93264FE96}">
      <dgm:prSet custT="1"/>
      <dgm:spPr/>
      <dgm:t>
        <a:bodyPr/>
        <a:lstStyle/>
        <a:p>
          <a:r>
            <a:rPr lang="en-US" sz="2800">
              <a:latin typeface="Montserrat"/>
            </a:rPr>
            <a:t>SaaS companies handle the updates and maintenance from their end.</a:t>
          </a:r>
        </a:p>
      </dgm:t>
    </dgm:pt>
    <dgm:pt modelId="{788A378B-F9A9-4A4F-945E-DBBBB5B59011}" type="parTrans" cxnId="{63826B1A-FAC8-48FF-8606-EC8C880F50AD}">
      <dgm:prSet/>
      <dgm:spPr/>
      <dgm:t>
        <a:bodyPr/>
        <a:lstStyle/>
        <a:p>
          <a:endParaRPr lang="en-US"/>
        </a:p>
      </dgm:t>
    </dgm:pt>
    <dgm:pt modelId="{DB307713-0F4E-450E-8116-6F41EEB41720}" type="sibTrans" cxnId="{63826B1A-FAC8-48FF-8606-EC8C880F50AD}">
      <dgm:prSet/>
      <dgm:spPr/>
      <dgm:t>
        <a:bodyPr/>
        <a:lstStyle/>
        <a:p>
          <a:endParaRPr lang="en-US"/>
        </a:p>
      </dgm:t>
    </dgm:pt>
    <dgm:pt modelId="{D6381561-E096-E842-BEFD-C0CC74FD23F1}">
      <dgm:prSet custT="1"/>
      <dgm:spPr/>
      <dgm:t>
        <a:bodyPr/>
        <a:lstStyle/>
        <a:p>
          <a:r>
            <a:rPr lang="en-US" sz="2800">
              <a:latin typeface="Montserrat"/>
            </a:rPr>
            <a:t>Pay-as-you-go model</a:t>
          </a:r>
        </a:p>
      </dgm:t>
    </dgm:pt>
    <dgm:pt modelId="{9CBA589A-FC09-8E44-A529-3E640BBDD026}" type="parTrans" cxnId="{E9DCA661-589D-8D46-B5DF-214B685CE176}">
      <dgm:prSet/>
      <dgm:spPr/>
      <dgm:t>
        <a:bodyPr/>
        <a:lstStyle/>
        <a:p>
          <a:endParaRPr lang="en-US"/>
        </a:p>
      </dgm:t>
    </dgm:pt>
    <dgm:pt modelId="{89FE6D56-B555-4148-B17D-495C282C4A4B}" type="sibTrans" cxnId="{E9DCA661-589D-8D46-B5DF-214B685CE176}">
      <dgm:prSet/>
      <dgm:spPr/>
      <dgm:t>
        <a:bodyPr/>
        <a:lstStyle/>
        <a:p>
          <a:endParaRPr lang="en-US"/>
        </a:p>
      </dgm:t>
    </dgm:pt>
    <dgm:pt modelId="{3EEA76B4-17E6-8D45-AC07-79597CF27831}" type="pres">
      <dgm:prSet presAssocID="{0F48E665-AA70-4C94-9FA8-5E13CB31D0EF}" presName="Name0" presStyleCnt="0">
        <dgm:presLayoutVars>
          <dgm:dir/>
          <dgm:animLvl val="lvl"/>
          <dgm:resizeHandles val="exact"/>
        </dgm:presLayoutVars>
      </dgm:prSet>
      <dgm:spPr/>
    </dgm:pt>
    <dgm:pt modelId="{FAA63D7C-4E93-FD47-B523-6EC70A900B65}" type="pres">
      <dgm:prSet presAssocID="{264A48F9-0A77-43DD-9585-A99A39CEEE5E}" presName="linNode" presStyleCnt="0"/>
      <dgm:spPr/>
    </dgm:pt>
    <dgm:pt modelId="{3E83DC60-9218-2845-9182-2662C1F33BDB}" type="pres">
      <dgm:prSet presAssocID="{264A48F9-0A77-43DD-9585-A99A39CEEE5E}" presName="parentText" presStyleLbl="node1" presStyleIdx="0" presStyleCnt="3">
        <dgm:presLayoutVars>
          <dgm:chMax val="1"/>
          <dgm:bulletEnabled val="1"/>
        </dgm:presLayoutVars>
      </dgm:prSet>
      <dgm:spPr/>
    </dgm:pt>
    <dgm:pt modelId="{8D64FF31-7307-BD44-8CDD-D19FD0236592}" type="pres">
      <dgm:prSet presAssocID="{264A48F9-0A77-43DD-9585-A99A39CEEE5E}" presName="descendantText" presStyleLbl="alignAccFollowNode1" presStyleIdx="0" presStyleCnt="3">
        <dgm:presLayoutVars>
          <dgm:bulletEnabled val="1"/>
        </dgm:presLayoutVars>
      </dgm:prSet>
      <dgm:spPr/>
    </dgm:pt>
    <dgm:pt modelId="{0E02EC70-67B2-2E4A-ABFB-131948B5F056}" type="pres">
      <dgm:prSet presAssocID="{F33ECAED-371A-4B25-A945-1BC9479187A9}" presName="sp" presStyleCnt="0"/>
      <dgm:spPr/>
    </dgm:pt>
    <dgm:pt modelId="{2CD315B4-6F0C-094C-991F-D888424D937E}" type="pres">
      <dgm:prSet presAssocID="{8A34F909-F9EB-4634-9A2F-F18B0F1C905D}" presName="linNode" presStyleCnt="0"/>
      <dgm:spPr/>
    </dgm:pt>
    <dgm:pt modelId="{CD0B9C2C-5B30-A340-ADF0-35D4119AA13A}" type="pres">
      <dgm:prSet presAssocID="{8A34F909-F9EB-4634-9A2F-F18B0F1C905D}" presName="parentText" presStyleLbl="node1" presStyleIdx="1" presStyleCnt="3">
        <dgm:presLayoutVars>
          <dgm:chMax val="1"/>
          <dgm:bulletEnabled val="1"/>
        </dgm:presLayoutVars>
      </dgm:prSet>
      <dgm:spPr/>
    </dgm:pt>
    <dgm:pt modelId="{AE97C917-5A86-FA45-82F8-C9724447560A}" type="pres">
      <dgm:prSet presAssocID="{8A34F909-F9EB-4634-9A2F-F18B0F1C905D}" presName="descendantText" presStyleLbl="alignAccFollowNode1" presStyleIdx="1" presStyleCnt="3">
        <dgm:presLayoutVars>
          <dgm:bulletEnabled val="1"/>
        </dgm:presLayoutVars>
      </dgm:prSet>
      <dgm:spPr/>
    </dgm:pt>
    <dgm:pt modelId="{FABE58FC-60D8-6244-8857-089F15346BFD}" type="pres">
      <dgm:prSet presAssocID="{EEE95749-5EDB-4E31-9279-DEA82FC55174}" presName="sp" presStyleCnt="0"/>
      <dgm:spPr/>
    </dgm:pt>
    <dgm:pt modelId="{9223A821-7284-2442-99EE-BA7865CD62B3}" type="pres">
      <dgm:prSet presAssocID="{CBA05570-052D-46BA-8D4A-DE06281AD45F}" presName="linNode" presStyleCnt="0"/>
      <dgm:spPr/>
    </dgm:pt>
    <dgm:pt modelId="{25472A13-125F-AE4C-AE81-FE8FDDEDA2C2}" type="pres">
      <dgm:prSet presAssocID="{CBA05570-052D-46BA-8D4A-DE06281AD45F}" presName="parentText" presStyleLbl="node1" presStyleIdx="2" presStyleCnt="3">
        <dgm:presLayoutVars>
          <dgm:chMax val="1"/>
          <dgm:bulletEnabled val="1"/>
        </dgm:presLayoutVars>
      </dgm:prSet>
      <dgm:spPr/>
    </dgm:pt>
    <dgm:pt modelId="{06DC9199-9197-E241-A229-655FFF0FDAB4}" type="pres">
      <dgm:prSet presAssocID="{CBA05570-052D-46BA-8D4A-DE06281AD45F}" presName="descendantText" presStyleLbl="alignAccFollowNode1" presStyleIdx="2" presStyleCnt="3">
        <dgm:presLayoutVars>
          <dgm:bulletEnabled val="1"/>
        </dgm:presLayoutVars>
      </dgm:prSet>
      <dgm:spPr/>
    </dgm:pt>
  </dgm:ptLst>
  <dgm:cxnLst>
    <dgm:cxn modelId="{E2F34B0E-0BE7-4D8B-A553-6D1D7DEB8F3B}" srcId="{0F48E665-AA70-4C94-9FA8-5E13CB31D0EF}" destId="{8A34F909-F9EB-4634-9A2F-F18B0F1C905D}" srcOrd="1" destOrd="0" parTransId="{EE8301B3-88A0-4CDB-8654-C1F14795B089}" sibTransId="{EEE95749-5EDB-4E31-9279-DEA82FC55174}"/>
    <dgm:cxn modelId="{63826B1A-FAC8-48FF-8606-EC8C880F50AD}" srcId="{CBA05570-052D-46BA-8D4A-DE06281AD45F}" destId="{B6556DCF-22DB-410B-B27C-40B93264FE96}" srcOrd="0" destOrd="0" parTransId="{788A378B-F9A9-4A4F-945E-DBBBB5B59011}" sibTransId="{DB307713-0F4E-450E-8116-6F41EEB41720}"/>
    <dgm:cxn modelId="{58CE0529-C42F-403C-A426-C053D146FA78}" srcId="{8A34F909-F9EB-4634-9A2F-F18B0F1C905D}" destId="{49A1D14F-4DCD-45AE-9ADF-421E43DED6E5}" srcOrd="0" destOrd="0" parTransId="{F35D8707-6F22-45EE-9ECF-3E4936F712D7}" sibTransId="{12A7FAB1-3EF1-4166-897C-5614E5820DA7}"/>
    <dgm:cxn modelId="{E9DCA661-589D-8D46-B5DF-214B685CE176}" srcId="{264A48F9-0A77-43DD-9585-A99A39CEEE5E}" destId="{D6381561-E096-E842-BEFD-C0CC74FD23F1}" srcOrd="1" destOrd="0" parTransId="{9CBA589A-FC09-8E44-A529-3E640BBDD026}" sibTransId="{89FE6D56-B555-4148-B17D-495C282C4A4B}"/>
    <dgm:cxn modelId="{7C6FCB62-795B-EE47-A3A0-6F087B84FB90}" type="presOf" srcId="{264A48F9-0A77-43DD-9585-A99A39CEEE5E}" destId="{3E83DC60-9218-2845-9182-2662C1F33BDB}" srcOrd="0" destOrd="0" presId="urn:microsoft.com/office/officeart/2005/8/layout/vList5"/>
    <dgm:cxn modelId="{081FD645-9AEE-2647-AB4C-A11C5C6DEF32}" type="presOf" srcId="{B6556DCF-22DB-410B-B27C-40B93264FE96}" destId="{06DC9199-9197-E241-A229-655FFF0FDAB4}" srcOrd="0" destOrd="0" presId="urn:microsoft.com/office/officeart/2005/8/layout/vList5"/>
    <dgm:cxn modelId="{10E02C56-B81F-E740-B799-0853F90E912A}" type="presOf" srcId="{8A34F909-F9EB-4634-9A2F-F18B0F1C905D}" destId="{CD0B9C2C-5B30-A340-ADF0-35D4119AA13A}" srcOrd="0" destOrd="0" presId="urn:microsoft.com/office/officeart/2005/8/layout/vList5"/>
    <dgm:cxn modelId="{39EE197F-F6F4-4247-BC70-23C85F911A69}" srcId="{0F48E665-AA70-4C94-9FA8-5E13CB31D0EF}" destId="{CBA05570-052D-46BA-8D4A-DE06281AD45F}" srcOrd="2" destOrd="0" parTransId="{82C48EA8-0918-4DFE-8E57-D00F462D3BFC}" sibTransId="{7AA4B7AB-7313-4504-ADFD-31E9D02EBC46}"/>
    <dgm:cxn modelId="{6DDE2684-F439-42DE-8A4F-1F38938EF441}" srcId="{0F48E665-AA70-4C94-9FA8-5E13CB31D0EF}" destId="{264A48F9-0A77-43DD-9585-A99A39CEEE5E}" srcOrd="0" destOrd="0" parTransId="{39591537-A7EF-4EC8-B8E9-C13FAA779B0D}" sibTransId="{F33ECAED-371A-4B25-A945-1BC9479187A9}"/>
    <dgm:cxn modelId="{3F4628A9-F105-3641-B187-DBA387371EB2}" type="presOf" srcId="{DA30D65C-5B19-4B5B-B094-12D8D6BD26DF}" destId="{AE97C917-5A86-FA45-82F8-C9724447560A}" srcOrd="0" destOrd="1" presId="urn:microsoft.com/office/officeart/2005/8/layout/vList5"/>
    <dgm:cxn modelId="{4BEAF0AE-747C-B249-AD1A-D08E677A3607}" type="presOf" srcId="{49A1D14F-4DCD-45AE-9ADF-421E43DED6E5}" destId="{AE97C917-5A86-FA45-82F8-C9724447560A}" srcOrd="0" destOrd="0" presId="urn:microsoft.com/office/officeart/2005/8/layout/vList5"/>
    <dgm:cxn modelId="{BC0831B7-DB5E-7440-BA1D-FE255FA01408}" type="presOf" srcId="{0F48E665-AA70-4C94-9FA8-5E13CB31D0EF}" destId="{3EEA76B4-17E6-8D45-AC07-79597CF27831}" srcOrd="0" destOrd="0" presId="urn:microsoft.com/office/officeart/2005/8/layout/vList5"/>
    <dgm:cxn modelId="{B3039ECA-09DE-C742-8638-C712E4283B47}" type="presOf" srcId="{D6381561-E096-E842-BEFD-C0CC74FD23F1}" destId="{8D64FF31-7307-BD44-8CDD-D19FD0236592}" srcOrd="0" destOrd="1" presId="urn:microsoft.com/office/officeart/2005/8/layout/vList5"/>
    <dgm:cxn modelId="{41D32DCD-DB66-0D4C-BDEB-4942E4FC15EB}" type="presOf" srcId="{176B3A02-6A36-4B44-A434-66B60E032898}" destId="{8D64FF31-7307-BD44-8CDD-D19FD0236592}" srcOrd="0" destOrd="0" presId="urn:microsoft.com/office/officeart/2005/8/layout/vList5"/>
    <dgm:cxn modelId="{064676CF-0534-40B2-BD2D-A98F18B2247D}" srcId="{8A34F909-F9EB-4634-9A2F-F18B0F1C905D}" destId="{DA30D65C-5B19-4B5B-B094-12D8D6BD26DF}" srcOrd="1" destOrd="0" parTransId="{139AD0B7-33C8-4234-A5DD-8D860E630B7E}" sibTransId="{CC9AA4DE-751A-4A30-97AF-C02893A03912}"/>
    <dgm:cxn modelId="{161104F3-E1AD-45B8-A35E-2A55B9DE64FD}" srcId="{264A48F9-0A77-43DD-9585-A99A39CEEE5E}" destId="{176B3A02-6A36-4B44-A434-66B60E032898}" srcOrd="0" destOrd="0" parTransId="{A9DDD121-C131-4875-9BD1-62B096B7F7AE}" sibTransId="{32B0FFED-9652-450C-A373-42B566B4E0FE}"/>
    <dgm:cxn modelId="{BF97AAFC-6DA4-3745-8AF0-ADBDDB90AE64}" type="presOf" srcId="{CBA05570-052D-46BA-8D4A-DE06281AD45F}" destId="{25472A13-125F-AE4C-AE81-FE8FDDEDA2C2}" srcOrd="0" destOrd="0" presId="urn:microsoft.com/office/officeart/2005/8/layout/vList5"/>
    <dgm:cxn modelId="{4D4DC8A3-7B67-8245-8D62-A9FD0A4BBD61}" type="presParOf" srcId="{3EEA76B4-17E6-8D45-AC07-79597CF27831}" destId="{FAA63D7C-4E93-FD47-B523-6EC70A900B65}" srcOrd="0" destOrd="0" presId="urn:microsoft.com/office/officeart/2005/8/layout/vList5"/>
    <dgm:cxn modelId="{F2F8A7B9-7158-6649-8FC9-714414BB9943}" type="presParOf" srcId="{FAA63D7C-4E93-FD47-B523-6EC70A900B65}" destId="{3E83DC60-9218-2845-9182-2662C1F33BDB}" srcOrd="0" destOrd="0" presId="urn:microsoft.com/office/officeart/2005/8/layout/vList5"/>
    <dgm:cxn modelId="{67EAF537-2855-C242-ABDF-AE063C8189B6}" type="presParOf" srcId="{FAA63D7C-4E93-FD47-B523-6EC70A900B65}" destId="{8D64FF31-7307-BD44-8CDD-D19FD0236592}" srcOrd="1" destOrd="0" presId="urn:microsoft.com/office/officeart/2005/8/layout/vList5"/>
    <dgm:cxn modelId="{53B4FA0B-0E12-F442-ABE3-57750C885C67}" type="presParOf" srcId="{3EEA76B4-17E6-8D45-AC07-79597CF27831}" destId="{0E02EC70-67B2-2E4A-ABFB-131948B5F056}" srcOrd="1" destOrd="0" presId="urn:microsoft.com/office/officeart/2005/8/layout/vList5"/>
    <dgm:cxn modelId="{0ED3334C-C185-3846-BA16-85BD0C20FAE0}" type="presParOf" srcId="{3EEA76B4-17E6-8D45-AC07-79597CF27831}" destId="{2CD315B4-6F0C-094C-991F-D888424D937E}" srcOrd="2" destOrd="0" presId="urn:microsoft.com/office/officeart/2005/8/layout/vList5"/>
    <dgm:cxn modelId="{EECA7EE9-F06F-D344-9E2D-073BF27B092C}" type="presParOf" srcId="{2CD315B4-6F0C-094C-991F-D888424D937E}" destId="{CD0B9C2C-5B30-A340-ADF0-35D4119AA13A}" srcOrd="0" destOrd="0" presId="urn:microsoft.com/office/officeart/2005/8/layout/vList5"/>
    <dgm:cxn modelId="{B5971D5B-5B70-B348-B090-FDC47DBF4C81}" type="presParOf" srcId="{2CD315B4-6F0C-094C-991F-D888424D937E}" destId="{AE97C917-5A86-FA45-82F8-C9724447560A}" srcOrd="1" destOrd="0" presId="urn:microsoft.com/office/officeart/2005/8/layout/vList5"/>
    <dgm:cxn modelId="{24FEDEFA-50D1-5F45-B794-22598B25F434}" type="presParOf" srcId="{3EEA76B4-17E6-8D45-AC07-79597CF27831}" destId="{FABE58FC-60D8-6244-8857-089F15346BFD}" srcOrd="3" destOrd="0" presId="urn:microsoft.com/office/officeart/2005/8/layout/vList5"/>
    <dgm:cxn modelId="{5FAE84A1-2061-3C49-A758-D220E9794158}" type="presParOf" srcId="{3EEA76B4-17E6-8D45-AC07-79597CF27831}" destId="{9223A821-7284-2442-99EE-BA7865CD62B3}" srcOrd="4" destOrd="0" presId="urn:microsoft.com/office/officeart/2005/8/layout/vList5"/>
    <dgm:cxn modelId="{B4BB5A00-C353-AA4E-A7CB-52986DDED0A7}" type="presParOf" srcId="{9223A821-7284-2442-99EE-BA7865CD62B3}" destId="{25472A13-125F-AE4C-AE81-FE8FDDEDA2C2}" srcOrd="0" destOrd="0" presId="urn:microsoft.com/office/officeart/2005/8/layout/vList5"/>
    <dgm:cxn modelId="{6159B729-7AE9-6543-8B35-30D8CE2F2981}" type="presParOf" srcId="{9223A821-7284-2442-99EE-BA7865CD62B3}" destId="{06DC9199-9197-E241-A229-655FFF0FDA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9826A-A55E-454B-8637-EA2AC1B349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21B94F3-A2F8-4306-B873-62E6413B7E2D}">
      <dgm:prSet/>
      <dgm:spPr/>
      <dgm:t>
        <a:bodyPr/>
        <a:lstStyle/>
        <a:p>
          <a:pPr>
            <a:lnSpc>
              <a:spcPct val="100000"/>
            </a:lnSpc>
          </a:pPr>
          <a:r>
            <a:rPr lang="en-US"/>
            <a:t>Virtual machine in cloud is the digital version of your physical computer. These machines are created and exist within cloud environment and allow users to run multiple operating system.  </a:t>
          </a:r>
        </a:p>
      </dgm:t>
    </dgm:pt>
    <dgm:pt modelId="{EA933B24-FF80-4F82-9A18-DB3F0C547AF6}" type="parTrans" cxnId="{24DE0010-1128-4266-82A8-E4A3EDF14F09}">
      <dgm:prSet/>
      <dgm:spPr/>
      <dgm:t>
        <a:bodyPr/>
        <a:lstStyle/>
        <a:p>
          <a:endParaRPr lang="en-US"/>
        </a:p>
      </dgm:t>
    </dgm:pt>
    <dgm:pt modelId="{32D23C68-F620-4380-B2B5-BAFBD427EBDE}" type="sibTrans" cxnId="{24DE0010-1128-4266-82A8-E4A3EDF14F09}">
      <dgm:prSet/>
      <dgm:spPr/>
      <dgm:t>
        <a:bodyPr/>
        <a:lstStyle/>
        <a:p>
          <a:endParaRPr lang="en-US"/>
        </a:p>
      </dgm:t>
    </dgm:pt>
    <dgm:pt modelId="{5699ED8E-8010-43DD-B534-3BB9E0E1F478}">
      <dgm:prSet/>
      <dgm:spPr/>
      <dgm:t>
        <a:bodyPr/>
        <a:lstStyle/>
        <a:p>
          <a:pPr>
            <a:lnSpc>
              <a:spcPct val="100000"/>
            </a:lnSpc>
          </a:pPr>
          <a:r>
            <a:rPr lang="en-US"/>
            <a:t>In virtual machines hypervisor plays a crucial role, also known as a virtual machine monitor. It is a firmware that creates the virtual machines. Key role of the hypervisor is that it allows multiple virtual machines to run independently with isolation.</a:t>
          </a:r>
        </a:p>
      </dgm:t>
    </dgm:pt>
    <dgm:pt modelId="{EBB225C9-4D29-4A0F-9C44-0792DADAB3E1}" type="parTrans" cxnId="{0927ACD7-FB9A-4836-8EBD-033EA3B544BC}">
      <dgm:prSet/>
      <dgm:spPr/>
      <dgm:t>
        <a:bodyPr/>
        <a:lstStyle/>
        <a:p>
          <a:endParaRPr lang="en-US"/>
        </a:p>
      </dgm:t>
    </dgm:pt>
    <dgm:pt modelId="{2B6E4FC4-2AF4-4E3C-AD34-8158909DB3FE}" type="sibTrans" cxnId="{0927ACD7-FB9A-4836-8EBD-033EA3B544BC}">
      <dgm:prSet/>
      <dgm:spPr/>
      <dgm:t>
        <a:bodyPr/>
        <a:lstStyle/>
        <a:p>
          <a:endParaRPr lang="en-US"/>
        </a:p>
      </dgm:t>
    </dgm:pt>
    <dgm:pt modelId="{D8B1530C-5199-47A5-9784-FE562E4B41BF}">
      <dgm:prSet/>
      <dgm:spPr/>
      <dgm:t>
        <a:bodyPr/>
        <a:lstStyle/>
        <a:p>
          <a:pPr>
            <a:lnSpc>
              <a:spcPct val="100000"/>
            </a:lnSpc>
          </a:pPr>
          <a:r>
            <a:rPr lang="en-US"/>
            <a:t>On cloud, it enables providers to offer the virtual machine instance as a service, allow users to deploy and manage their virtual machines on a shared physical environment.</a:t>
          </a:r>
        </a:p>
      </dgm:t>
    </dgm:pt>
    <dgm:pt modelId="{6BB9CDB2-9BD9-4669-97B0-7FF92D1490C4}" type="parTrans" cxnId="{3A36F21D-1907-4BBC-808C-312376FBC8C4}">
      <dgm:prSet/>
      <dgm:spPr/>
      <dgm:t>
        <a:bodyPr/>
        <a:lstStyle/>
        <a:p>
          <a:endParaRPr lang="en-US"/>
        </a:p>
      </dgm:t>
    </dgm:pt>
    <dgm:pt modelId="{C203F5F4-18A5-4C19-80EE-DD77C227A55F}" type="sibTrans" cxnId="{3A36F21D-1907-4BBC-808C-312376FBC8C4}">
      <dgm:prSet/>
      <dgm:spPr/>
      <dgm:t>
        <a:bodyPr/>
        <a:lstStyle/>
        <a:p>
          <a:endParaRPr lang="en-US"/>
        </a:p>
      </dgm:t>
    </dgm:pt>
    <dgm:pt modelId="{3EE9300E-9D4B-4C55-9CC4-F63477270500}" type="pres">
      <dgm:prSet presAssocID="{6D89826A-A55E-454B-8637-EA2AC1B34929}" presName="root" presStyleCnt="0">
        <dgm:presLayoutVars>
          <dgm:dir/>
          <dgm:resizeHandles val="exact"/>
        </dgm:presLayoutVars>
      </dgm:prSet>
      <dgm:spPr/>
    </dgm:pt>
    <dgm:pt modelId="{D902E4BF-A6D2-4FCD-A104-3AF57BFA8910}" type="pres">
      <dgm:prSet presAssocID="{F21B94F3-A2F8-4306-B873-62E6413B7E2D}" presName="compNode" presStyleCnt="0"/>
      <dgm:spPr/>
    </dgm:pt>
    <dgm:pt modelId="{418B641B-3443-43A5-9943-C37F31557D01}" type="pres">
      <dgm:prSet presAssocID="{F21B94F3-A2F8-4306-B873-62E6413B7E2D}" presName="bgRect" presStyleLbl="bgShp" presStyleIdx="0" presStyleCnt="3"/>
      <dgm:spPr/>
    </dgm:pt>
    <dgm:pt modelId="{80205B99-16D3-4605-B56F-603666C6CCE8}" type="pres">
      <dgm:prSet presAssocID="{F21B94F3-A2F8-4306-B873-62E6413B7E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ud Computing"/>
        </a:ext>
      </dgm:extLst>
    </dgm:pt>
    <dgm:pt modelId="{3D95AD38-A7C7-442B-9DF7-8C2437903F76}" type="pres">
      <dgm:prSet presAssocID="{F21B94F3-A2F8-4306-B873-62E6413B7E2D}" presName="spaceRect" presStyleCnt="0"/>
      <dgm:spPr/>
    </dgm:pt>
    <dgm:pt modelId="{31E3F6C5-06BC-4DFC-B6E8-3B8A2792F959}" type="pres">
      <dgm:prSet presAssocID="{F21B94F3-A2F8-4306-B873-62E6413B7E2D}" presName="parTx" presStyleLbl="revTx" presStyleIdx="0" presStyleCnt="3">
        <dgm:presLayoutVars>
          <dgm:chMax val="0"/>
          <dgm:chPref val="0"/>
        </dgm:presLayoutVars>
      </dgm:prSet>
      <dgm:spPr/>
    </dgm:pt>
    <dgm:pt modelId="{DA5E5510-DFA8-4C74-8AEC-571BF4691702}" type="pres">
      <dgm:prSet presAssocID="{32D23C68-F620-4380-B2B5-BAFBD427EBDE}" presName="sibTrans" presStyleCnt="0"/>
      <dgm:spPr/>
    </dgm:pt>
    <dgm:pt modelId="{AEEE7B1F-C45A-494D-85C5-0EC5F084FD41}" type="pres">
      <dgm:prSet presAssocID="{5699ED8E-8010-43DD-B534-3BB9E0E1F478}" presName="compNode" presStyleCnt="0"/>
      <dgm:spPr/>
    </dgm:pt>
    <dgm:pt modelId="{AFF1D701-5408-4C79-97E7-C349634C89C8}" type="pres">
      <dgm:prSet presAssocID="{5699ED8E-8010-43DD-B534-3BB9E0E1F478}" presName="bgRect" presStyleLbl="bgShp" presStyleIdx="1" presStyleCnt="3"/>
      <dgm:spPr/>
    </dgm:pt>
    <dgm:pt modelId="{AD7DC822-986D-407A-8F13-764D6DB62703}" type="pres">
      <dgm:prSet presAssocID="{5699ED8E-8010-43DD-B534-3BB9E0E1F4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grammer"/>
        </a:ext>
      </dgm:extLst>
    </dgm:pt>
    <dgm:pt modelId="{FD88D1A0-C238-4B50-9327-0C24461B82B3}" type="pres">
      <dgm:prSet presAssocID="{5699ED8E-8010-43DD-B534-3BB9E0E1F478}" presName="spaceRect" presStyleCnt="0"/>
      <dgm:spPr/>
    </dgm:pt>
    <dgm:pt modelId="{2F80B53A-D696-49E3-A7CA-740D01DBE85D}" type="pres">
      <dgm:prSet presAssocID="{5699ED8E-8010-43DD-B534-3BB9E0E1F478}" presName="parTx" presStyleLbl="revTx" presStyleIdx="1" presStyleCnt="3">
        <dgm:presLayoutVars>
          <dgm:chMax val="0"/>
          <dgm:chPref val="0"/>
        </dgm:presLayoutVars>
      </dgm:prSet>
      <dgm:spPr/>
    </dgm:pt>
    <dgm:pt modelId="{1452631F-BE4C-483C-BB82-D5B06884CC62}" type="pres">
      <dgm:prSet presAssocID="{2B6E4FC4-2AF4-4E3C-AD34-8158909DB3FE}" presName="sibTrans" presStyleCnt="0"/>
      <dgm:spPr/>
    </dgm:pt>
    <dgm:pt modelId="{ACC0F82E-8D7F-4731-AE3E-D57A7DE27A9A}" type="pres">
      <dgm:prSet presAssocID="{D8B1530C-5199-47A5-9784-FE562E4B41BF}" presName="compNode" presStyleCnt="0"/>
      <dgm:spPr/>
    </dgm:pt>
    <dgm:pt modelId="{F3DC3BCC-F216-4751-AB33-F1C53F715751}" type="pres">
      <dgm:prSet presAssocID="{D8B1530C-5199-47A5-9784-FE562E4B41BF}" presName="bgRect" presStyleLbl="bgShp" presStyleIdx="2" presStyleCnt="3"/>
      <dgm:spPr/>
    </dgm:pt>
    <dgm:pt modelId="{9896F74E-B0AD-4542-AE67-3C96C1A6CC08}" type="pres">
      <dgm:prSet presAssocID="{D8B1530C-5199-47A5-9784-FE562E4B41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yncing Cloud"/>
        </a:ext>
      </dgm:extLst>
    </dgm:pt>
    <dgm:pt modelId="{1A9CBFD9-C583-4BE5-9D89-D3777E25CDA9}" type="pres">
      <dgm:prSet presAssocID="{D8B1530C-5199-47A5-9784-FE562E4B41BF}" presName="spaceRect" presStyleCnt="0"/>
      <dgm:spPr/>
    </dgm:pt>
    <dgm:pt modelId="{C0A2E0ED-2492-4B65-AF1E-1AB75628B68D}" type="pres">
      <dgm:prSet presAssocID="{D8B1530C-5199-47A5-9784-FE562E4B41BF}" presName="parTx" presStyleLbl="revTx" presStyleIdx="2" presStyleCnt="3">
        <dgm:presLayoutVars>
          <dgm:chMax val="0"/>
          <dgm:chPref val="0"/>
        </dgm:presLayoutVars>
      </dgm:prSet>
      <dgm:spPr/>
    </dgm:pt>
  </dgm:ptLst>
  <dgm:cxnLst>
    <dgm:cxn modelId="{8CF04D0F-2B4C-4671-8C76-B3E533F5B808}" type="presOf" srcId="{D8B1530C-5199-47A5-9784-FE562E4B41BF}" destId="{C0A2E0ED-2492-4B65-AF1E-1AB75628B68D}" srcOrd="0" destOrd="0" presId="urn:microsoft.com/office/officeart/2018/2/layout/IconVerticalSolidList"/>
    <dgm:cxn modelId="{24DE0010-1128-4266-82A8-E4A3EDF14F09}" srcId="{6D89826A-A55E-454B-8637-EA2AC1B34929}" destId="{F21B94F3-A2F8-4306-B873-62E6413B7E2D}" srcOrd="0" destOrd="0" parTransId="{EA933B24-FF80-4F82-9A18-DB3F0C547AF6}" sibTransId="{32D23C68-F620-4380-B2B5-BAFBD427EBDE}"/>
    <dgm:cxn modelId="{3A36F21D-1907-4BBC-808C-312376FBC8C4}" srcId="{6D89826A-A55E-454B-8637-EA2AC1B34929}" destId="{D8B1530C-5199-47A5-9784-FE562E4B41BF}" srcOrd="2" destOrd="0" parTransId="{6BB9CDB2-9BD9-4669-97B0-7FF92D1490C4}" sibTransId="{C203F5F4-18A5-4C19-80EE-DD77C227A55F}"/>
    <dgm:cxn modelId="{664C2823-DCC5-4268-85E5-89DC7C0D3EB0}" type="presOf" srcId="{6D89826A-A55E-454B-8637-EA2AC1B34929}" destId="{3EE9300E-9D4B-4C55-9CC4-F63477270500}" srcOrd="0" destOrd="0" presId="urn:microsoft.com/office/officeart/2018/2/layout/IconVerticalSolidList"/>
    <dgm:cxn modelId="{2C4CBD63-0BB8-44BF-8D21-F2FB4FAC88C8}" type="presOf" srcId="{5699ED8E-8010-43DD-B534-3BB9E0E1F478}" destId="{2F80B53A-D696-49E3-A7CA-740D01DBE85D}" srcOrd="0" destOrd="0" presId="urn:microsoft.com/office/officeart/2018/2/layout/IconVerticalSolidList"/>
    <dgm:cxn modelId="{A178A8C2-9293-4ECF-8A6A-2A05D7983685}" type="presOf" srcId="{F21B94F3-A2F8-4306-B873-62E6413B7E2D}" destId="{31E3F6C5-06BC-4DFC-B6E8-3B8A2792F959}" srcOrd="0" destOrd="0" presId="urn:microsoft.com/office/officeart/2018/2/layout/IconVerticalSolidList"/>
    <dgm:cxn modelId="{0927ACD7-FB9A-4836-8EBD-033EA3B544BC}" srcId="{6D89826A-A55E-454B-8637-EA2AC1B34929}" destId="{5699ED8E-8010-43DD-B534-3BB9E0E1F478}" srcOrd="1" destOrd="0" parTransId="{EBB225C9-4D29-4A0F-9C44-0792DADAB3E1}" sibTransId="{2B6E4FC4-2AF4-4E3C-AD34-8158909DB3FE}"/>
    <dgm:cxn modelId="{F8F299C2-DFEC-44EC-AA53-0523FACDC184}" type="presParOf" srcId="{3EE9300E-9D4B-4C55-9CC4-F63477270500}" destId="{D902E4BF-A6D2-4FCD-A104-3AF57BFA8910}" srcOrd="0" destOrd="0" presId="urn:microsoft.com/office/officeart/2018/2/layout/IconVerticalSolidList"/>
    <dgm:cxn modelId="{CC46E869-8144-4117-8549-BD56CCF0521E}" type="presParOf" srcId="{D902E4BF-A6D2-4FCD-A104-3AF57BFA8910}" destId="{418B641B-3443-43A5-9943-C37F31557D01}" srcOrd="0" destOrd="0" presId="urn:microsoft.com/office/officeart/2018/2/layout/IconVerticalSolidList"/>
    <dgm:cxn modelId="{2A59203B-9240-412A-872E-E8CFF1F8DFE5}" type="presParOf" srcId="{D902E4BF-A6D2-4FCD-A104-3AF57BFA8910}" destId="{80205B99-16D3-4605-B56F-603666C6CCE8}" srcOrd="1" destOrd="0" presId="urn:microsoft.com/office/officeart/2018/2/layout/IconVerticalSolidList"/>
    <dgm:cxn modelId="{6CF7BAC6-A88C-49E6-AF08-B1D67D3A2BC6}" type="presParOf" srcId="{D902E4BF-A6D2-4FCD-A104-3AF57BFA8910}" destId="{3D95AD38-A7C7-442B-9DF7-8C2437903F76}" srcOrd="2" destOrd="0" presId="urn:microsoft.com/office/officeart/2018/2/layout/IconVerticalSolidList"/>
    <dgm:cxn modelId="{B4CD66D2-5F2B-4A38-9B26-AF6D49A0942A}" type="presParOf" srcId="{D902E4BF-A6D2-4FCD-A104-3AF57BFA8910}" destId="{31E3F6C5-06BC-4DFC-B6E8-3B8A2792F959}" srcOrd="3" destOrd="0" presId="urn:microsoft.com/office/officeart/2018/2/layout/IconVerticalSolidList"/>
    <dgm:cxn modelId="{4A4FFB07-CD43-4A15-9F42-BE26B96654B0}" type="presParOf" srcId="{3EE9300E-9D4B-4C55-9CC4-F63477270500}" destId="{DA5E5510-DFA8-4C74-8AEC-571BF4691702}" srcOrd="1" destOrd="0" presId="urn:microsoft.com/office/officeart/2018/2/layout/IconVerticalSolidList"/>
    <dgm:cxn modelId="{6B4C37D4-0B5E-4658-8BB9-BF5417AC62C4}" type="presParOf" srcId="{3EE9300E-9D4B-4C55-9CC4-F63477270500}" destId="{AEEE7B1F-C45A-494D-85C5-0EC5F084FD41}" srcOrd="2" destOrd="0" presId="urn:microsoft.com/office/officeart/2018/2/layout/IconVerticalSolidList"/>
    <dgm:cxn modelId="{1E666339-4858-42BC-8B2F-DE8B0A3DB68D}" type="presParOf" srcId="{AEEE7B1F-C45A-494D-85C5-0EC5F084FD41}" destId="{AFF1D701-5408-4C79-97E7-C349634C89C8}" srcOrd="0" destOrd="0" presId="urn:microsoft.com/office/officeart/2018/2/layout/IconVerticalSolidList"/>
    <dgm:cxn modelId="{F2221201-A99F-4955-AA64-066226D5D8ED}" type="presParOf" srcId="{AEEE7B1F-C45A-494D-85C5-0EC5F084FD41}" destId="{AD7DC822-986D-407A-8F13-764D6DB62703}" srcOrd="1" destOrd="0" presId="urn:microsoft.com/office/officeart/2018/2/layout/IconVerticalSolidList"/>
    <dgm:cxn modelId="{E324CF34-7ED6-49D7-8143-1A31B89AD9B9}" type="presParOf" srcId="{AEEE7B1F-C45A-494D-85C5-0EC5F084FD41}" destId="{FD88D1A0-C238-4B50-9327-0C24461B82B3}" srcOrd="2" destOrd="0" presId="urn:microsoft.com/office/officeart/2018/2/layout/IconVerticalSolidList"/>
    <dgm:cxn modelId="{B6024B50-5B9E-4458-BB03-FA1F87149C43}" type="presParOf" srcId="{AEEE7B1F-C45A-494D-85C5-0EC5F084FD41}" destId="{2F80B53A-D696-49E3-A7CA-740D01DBE85D}" srcOrd="3" destOrd="0" presId="urn:microsoft.com/office/officeart/2018/2/layout/IconVerticalSolidList"/>
    <dgm:cxn modelId="{96E4F746-C1FA-4C2C-85F5-8C37A596CF5D}" type="presParOf" srcId="{3EE9300E-9D4B-4C55-9CC4-F63477270500}" destId="{1452631F-BE4C-483C-BB82-D5B06884CC62}" srcOrd="3" destOrd="0" presId="urn:microsoft.com/office/officeart/2018/2/layout/IconVerticalSolidList"/>
    <dgm:cxn modelId="{F5F139DD-8C31-46F3-AA48-51A3D2F2F0C3}" type="presParOf" srcId="{3EE9300E-9D4B-4C55-9CC4-F63477270500}" destId="{ACC0F82E-8D7F-4731-AE3E-D57A7DE27A9A}" srcOrd="4" destOrd="0" presId="urn:microsoft.com/office/officeart/2018/2/layout/IconVerticalSolidList"/>
    <dgm:cxn modelId="{104FB9E8-528C-4E3B-997F-CD1BCC0A3177}" type="presParOf" srcId="{ACC0F82E-8D7F-4731-AE3E-D57A7DE27A9A}" destId="{F3DC3BCC-F216-4751-AB33-F1C53F715751}" srcOrd="0" destOrd="0" presId="urn:microsoft.com/office/officeart/2018/2/layout/IconVerticalSolidList"/>
    <dgm:cxn modelId="{DDBCB137-177A-4078-B580-098918724836}" type="presParOf" srcId="{ACC0F82E-8D7F-4731-AE3E-D57A7DE27A9A}" destId="{9896F74E-B0AD-4542-AE67-3C96C1A6CC08}" srcOrd="1" destOrd="0" presId="urn:microsoft.com/office/officeart/2018/2/layout/IconVerticalSolidList"/>
    <dgm:cxn modelId="{54075B50-F1C9-4F30-8185-FF459C68DD2E}" type="presParOf" srcId="{ACC0F82E-8D7F-4731-AE3E-D57A7DE27A9A}" destId="{1A9CBFD9-C583-4BE5-9D89-D3777E25CDA9}" srcOrd="2" destOrd="0" presId="urn:microsoft.com/office/officeart/2018/2/layout/IconVerticalSolidList"/>
    <dgm:cxn modelId="{F97304DD-CB7D-4D0C-9728-9060C683FA6F}" type="presParOf" srcId="{ACC0F82E-8D7F-4731-AE3E-D57A7DE27A9A}" destId="{C0A2E0ED-2492-4B65-AF1E-1AB75628B68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49449-7209-4E90-8224-7B5AD9A9D65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915DCEB-9A4E-4433-872B-18835C763807}">
      <dgm:prSet/>
      <dgm:spPr/>
      <dgm:t>
        <a:bodyPr/>
        <a:lstStyle/>
        <a:p>
          <a:r>
            <a:rPr lang="en-US"/>
            <a:t>During periods of peak demand, the allocation of resources can be increased in order to align with the heightened demand, thereby mitigating potential performance issues.</a:t>
          </a:r>
        </a:p>
      </dgm:t>
    </dgm:pt>
    <dgm:pt modelId="{59BB5954-88E3-401C-A6A0-D73A61E4B409}" type="parTrans" cxnId="{6A3C3804-95F3-4571-AB13-B90A05151862}">
      <dgm:prSet/>
      <dgm:spPr/>
      <dgm:t>
        <a:bodyPr/>
        <a:lstStyle/>
        <a:p>
          <a:endParaRPr lang="en-US"/>
        </a:p>
      </dgm:t>
    </dgm:pt>
    <dgm:pt modelId="{BF6BD2CA-C6B8-42F5-8507-D755FEBAEB9E}" type="sibTrans" cxnId="{6A3C3804-95F3-4571-AB13-B90A05151862}">
      <dgm:prSet/>
      <dgm:spPr/>
      <dgm:t>
        <a:bodyPr/>
        <a:lstStyle/>
        <a:p>
          <a:endParaRPr lang="en-US"/>
        </a:p>
      </dgm:t>
    </dgm:pt>
    <dgm:pt modelId="{F7FA5F94-13EF-41F9-B8B4-E11875BEB380}">
      <dgm:prSet/>
      <dgm:spPr/>
      <dgm:t>
        <a:bodyPr/>
        <a:lstStyle/>
        <a:p>
          <a:r>
            <a:rPr lang="en-US"/>
            <a:t>During periods of reduced activity, resources can be downscaled to minimize expenditure and optimize cost efficiency.</a:t>
          </a:r>
        </a:p>
      </dgm:t>
    </dgm:pt>
    <dgm:pt modelId="{42E7AF08-E251-4912-8B75-9840A17AFA0A}" type="parTrans" cxnId="{0604D519-A494-476A-BA7E-7A4BED47410B}">
      <dgm:prSet/>
      <dgm:spPr/>
      <dgm:t>
        <a:bodyPr/>
        <a:lstStyle/>
        <a:p>
          <a:endParaRPr lang="en-US"/>
        </a:p>
      </dgm:t>
    </dgm:pt>
    <dgm:pt modelId="{EEDDBEAD-8795-4EFE-BF1B-D0F93925D5E4}" type="sibTrans" cxnId="{0604D519-A494-476A-BA7E-7A4BED47410B}">
      <dgm:prSet/>
      <dgm:spPr/>
      <dgm:t>
        <a:bodyPr/>
        <a:lstStyle/>
        <a:p>
          <a:endParaRPr lang="en-US"/>
        </a:p>
      </dgm:t>
    </dgm:pt>
    <dgm:pt modelId="{C1C3A7E3-5FCF-48B1-ADF7-92E568C890FD}">
      <dgm:prSet/>
      <dgm:spPr/>
      <dgm:t>
        <a:bodyPr/>
        <a:lstStyle/>
        <a:p>
          <a:r>
            <a:rPr lang="en-US"/>
            <a:t>Therefore, Cloud helps businesses easily handle fluctuating workloads, leading to optimization of computing resources and costs. </a:t>
          </a:r>
        </a:p>
      </dgm:t>
    </dgm:pt>
    <dgm:pt modelId="{153358AB-3108-451E-8495-7EF6C329D2A0}" type="parTrans" cxnId="{5CFF8CB8-51E4-4B96-A596-F4BAF7E35C52}">
      <dgm:prSet/>
      <dgm:spPr/>
      <dgm:t>
        <a:bodyPr/>
        <a:lstStyle/>
        <a:p>
          <a:endParaRPr lang="en-US"/>
        </a:p>
      </dgm:t>
    </dgm:pt>
    <dgm:pt modelId="{B9480B5A-D5D0-46C1-9768-D2C70E5C2265}" type="sibTrans" cxnId="{5CFF8CB8-51E4-4B96-A596-F4BAF7E35C52}">
      <dgm:prSet/>
      <dgm:spPr/>
      <dgm:t>
        <a:bodyPr/>
        <a:lstStyle/>
        <a:p>
          <a:endParaRPr lang="en-US"/>
        </a:p>
      </dgm:t>
    </dgm:pt>
    <dgm:pt modelId="{BD58297A-1AF4-4991-A4AD-D92F0FD5823C}">
      <dgm:prSet/>
      <dgm:spPr/>
      <dgm:t>
        <a:bodyPr/>
        <a:lstStyle/>
        <a:p>
          <a:r>
            <a:rPr lang="en-US"/>
            <a:t>With quicker turnaround times, businesses gain a competitive edge. </a:t>
          </a:r>
        </a:p>
      </dgm:t>
    </dgm:pt>
    <dgm:pt modelId="{FD577901-43A6-463F-BB13-11EA447716F6}" type="parTrans" cxnId="{0C8500E8-2155-4CB9-ABFF-00CE48B98030}">
      <dgm:prSet/>
      <dgm:spPr/>
      <dgm:t>
        <a:bodyPr/>
        <a:lstStyle/>
        <a:p>
          <a:endParaRPr lang="en-US"/>
        </a:p>
      </dgm:t>
    </dgm:pt>
    <dgm:pt modelId="{3264751E-04B2-4A10-B55D-0C85280CD715}" type="sibTrans" cxnId="{0C8500E8-2155-4CB9-ABFF-00CE48B98030}">
      <dgm:prSet/>
      <dgm:spPr/>
      <dgm:t>
        <a:bodyPr/>
        <a:lstStyle/>
        <a:p>
          <a:endParaRPr lang="en-US"/>
        </a:p>
      </dgm:t>
    </dgm:pt>
    <dgm:pt modelId="{44E20C1D-29A5-4D6A-8983-13061C3A0C94}" type="pres">
      <dgm:prSet presAssocID="{4A549449-7209-4E90-8224-7B5AD9A9D659}" presName="outerComposite" presStyleCnt="0">
        <dgm:presLayoutVars>
          <dgm:chMax val="5"/>
          <dgm:dir/>
          <dgm:resizeHandles val="exact"/>
        </dgm:presLayoutVars>
      </dgm:prSet>
      <dgm:spPr/>
    </dgm:pt>
    <dgm:pt modelId="{3CCCDD16-B596-4267-A9B0-47637F8FBFFA}" type="pres">
      <dgm:prSet presAssocID="{4A549449-7209-4E90-8224-7B5AD9A9D659}" presName="dummyMaxCanvas" presStyleCnt="0">
        <dgm:presLayoutVars/>
      </dgm:prSet>
      <dgm:spPr/>
    </dgm:pt>
    <dgm:pt modelId="{28362D33-E785-4AFB-8F83-CB8F07E20A4D}" type="pres">
      <dgm:prSet presAssocID="{4A549449-7209-4E90-8224-7B5AD9A9D659}" presName="FourNodes_1" presStyleLbl="node1" presStyleIdx="0" presStyleCnt="4">
        <dgm:presLayoutVars>
          <dgm:bulletEnabled val="1"/>
        </dgm:presLayoutVars>
      </dgm:prSet>
      <dgm:spPr/>
    </dgm:pt>
    <dgm:pt modelId="{8B10EA97-C423-497A-A85F-C69BD28FDE90}" type="pres">
      <dgm:prSet presAssocID="{4A549449-7209-4E90-8224-7B5AD9A9D659}" presName="FourNodes_2" presStyleLbl="node1" presStyleIdx="1" presStyleCnt="4">
        <dgm:presLayoutVars>
          <dgm:bulletEnabled val="1"/>
        </dgm:presLayoutVars>
      </dgm:prSet>
      <dgm:spPr/>
    </dgm:pt>
    <dgm:pt modelId="{7FB9945D-F0B3-4DCF-A67B-C28BEFED975B}" type="pres">
      <dgm:prSet presAssocID="{4A549449-7209-4E90-8224-7B5AD9A9D659}" presName="FourNodes_3" presStyleLbl="node1" presStyleIdx="2" presStyleCnt="4">
        <dgm:presLayoutVars>
          <dgm:bulletEnabled val="1"/>
        </dgm:presLayoutVars>
      </dgm:prSet>
      <dgm:spPr/>
    </dgm:pt>
    <dgm:pt modelId="{5F2929F7-5B47-482A-9C46-504C45DB00B8}" type="pres">
      <dgm:prSet presAssocID="{4A549449-7209-4E90-8224-7B5AD9A9D659}" presName="FourNodes_4" presStyleLbl="node1" presStyleIdx="3" presStyleCnt="4">
        <dgm:presLayoutVars>
          <dgm:bulletEnabled val="1"/>
        </dgm:presLayoutVars>
      </dgm:prSet>
      <dgm:spPr/>
    </dgm:pt>
    <dgm:pt modelId="{30AAAF15-D598-457D-9C99-A17C96F7C596}" type="pres">
      <dgm:prSet presAssocID="{4A549449-7209-4E90-8224-7B5AD9A9D659}" presName="FourConn_1-2" presStyleLbl="fgAccFollowNode1" presStyleIdx="0" presStyleCnt="3">
        <dgm:presLayoutVars>
          <dgm:bulletEnabled val="1"/>
        </dgm:presLayoutVars>
      </dgm:prSet>
      <dgm:spPr/>
    </dgm:pt>
    <dgm:pt modelId="{DCB1B633-39E4-41FB-821C-4D0EEFE59E08}" type="pres">
      <dgm:prSet presAssocID="{4A549449-7209-4E90-8224-7B5AD9A9D659}" presName="FourConn_2-3" presStyleLbl="fgAccFollowNode1" presStyleIdx="1" presStyleCnt="3">
        <dgm:presLayoutVars>
          <dgm:bulletEnabled val="1"/>
        </dgm:presLayoutVars>
      </dgm:prSet>
      <dgm:spPr/>
    </dgm:pt>
    <dgm:pt modelId="{B2EDA10C-B897-49CD-803D-A2121D5F8BB9}" type="pres">
      <dgm:prSet presAssocID="{4A549449-7209-4E90-8224-7B5AD9A9D659}" presName="FourConn_3-4" presStyleLbl="fgAccFollowNode1" presStyleIdx="2" presStyleCnt="3">
        <dgm:presLayoutVars>
          <dgm:bulletEnabled val="1"/>
        </dgm:presLayoutVars>
      </dgm:prSet>
      <dgm:spPr/>
    </dgm:pt>
    <dgm:pt modelId="{33594E96-A2AA-4B0D-8164-28372472B4D4}" type="pres">
      <dgm:prSet presAssocID="{4A549449-7209-4E90-8224-7B5AD9A9D659}" presName="FourNodes_1_text" presStyleLbl="node1" presStyleIdx="3" presStyleCnt="4">
        <dgm:presLayoutVars>
          <dgm:bulletEnabled val="1"/>
        </dgm:presLayoutVars>
      </dgm:prSet>
      <dgm:spPr/>
    </dgm:pt>
    <dgm:pt modelId="{EF64F823-DB6F-413C-842D-2A7F14AFC0DF}" type="pres">
      <dgm:prSet presAssocID="{4A549449-7209-4E90-8224-7B5AD9A9D659}" presName="FourNodes_2_text" presStyleLbl="node1" presStyleIdx="3" presStyleCnt="4">
        <dgm:presLayoutVars>
          <dgm:bulletEnabled val="1"/>
        </dgm:presLayoutVars>
      </dgm:prSet>
      <dgm:spPr/>
    </dgm:pt>
    <dgm:pt modelId="{876BCD7B-8ADE-4F26-9854-3A53376C3B21}" type="pres">
      <dgm:prSet presAssocID="{4A549449-7209-4E90-8224-7B5AD9A9D659}" presName="FourNodes_3_text" presStyleLbl="node1" presStyleIdx="3" presStyleCnt="4">
        <dgm:presLayoutVars>
          <dgm:bulletEnabled val="1"/>
        </dgm:presLayoutVars>
      </dgm:prSet>
      <dgm:spPr/>
    </dgm:pt>
    <dgm:pt modelId="{BFEA4AB1-0ABC-438A-926D-2FF394A20F9A}" type="pres">
      <dgm:prSet presAssocID="{4A549449-7209-4E90-8224-7B5AD9A9D659}" presName="FourNodes_4_text" presStyleLbl="node1" presStyleIdx="3" presStyleCnt="4">
        <dgm:presLayoutVars>
          <dgm:bulletEnabled val="1"/>
        </dgm:presLayoutVars>
      </dgm:prSet>
      <dgm:spPr/>
    </dgm:pt>
  </dgm:ptLst>
  <dgm:cxnLst>
    <dgm:cxn modelId="{6A3C3804-95F3-4571-AB13-B90A05151862}" srcId="{4A549449-7209-4E90-8224-7B5AD9A9D659}" destId="{8915DCEB-9A4E-4433-872B-18835C763807}" srcOrd="0" destOrd="0" parTransId="{59BB5954-88E3-401C-A6A0-D73A61E4B409}" sibTransId="{BF6BD2CA-C6B8-42F5-8507-D755FEBAEB9E}"/>
    <dgm:cxn modelId="{0604D519-A494-476A-BA7E-7A4BED47410B}" srcId="{4A549449-7209-4E90-8224-7B5AD9A9D659}" destId="{F7FA5F94-13EF-41F9-B8B4-E11875BEB380}" srcOrd="1" destOrd="0" parTransId="{42E7AF08-E251-4912-8B75-9840A17AFA0A}" sibTransId="{EEDDBEAD-8795-4EFE-BF1B-D0F93925D5E4}"/>
    <dgm:cxn modelId="{E30ED374-F7F4-46ED-8E87-2BDF8F20E143}" type="presOf" srcId="{8915DCEB-9A4E-4433-872B-18835C763807}" destId="{33594E96-A2AA-4B0D-8164-28372472B4D4}" srcOrd="1" destOrd="0" presId="urn:microsoft.com/office/officeart/2005/8/layout/vProcess5"/>
    <dgm:cxn modelId="{090F4D76-C25B-44CC-8B9E-4C5F585968EC}" type="presOf" srcId="{C1C3A7E3-5FCF-48B1-ADF7-92E568C890FD}" destId="{7FB9945D-F0B3-4DCF-A67B-C28BEFED975B}" srcOrd="0" destOrd="0" presId="urn:microsoft.com/office/officeart/2005/8/layout/vProcess5"/>
    <dgm:cxn modelId="{E729F17A-7A59-4011-8C03-CFDC48509769}" type="presOf" srcId="{BD58297A-1AF4-4991-A4AD-D92F0FD5823C}" destId="{5F2929F7-5B47-482A-9C46-504C45DB00B8}" srcOrd="0" destOrd="0" presId="urn:microsoft.com/office/officeart/2005/8/layout/vProcess5"/>
    <dgm:cxn modelId="{19416380-75EE-4A4E-8AEE-1DEC34ECBEB1}" type="presOf" srcId="{B9480B5A-D5D0-46C1-9768-D2C70E5C2265}" destId="{B2EDA10C-B897-49CD-803D-A2121D5F8BB9}" srcOrd="0" destOrd="0" presId="urn:microsoft.com/office/officeart/2005/8/layout/vProcess5"/>
    <dgm:cxn modelId="{DC0B4D81-A441-4095-B678-D88BDA88FCA2}" type="presOf" srcId="{F7FA5F94-13EF-41F9-B8B4-E11875BEB380}" destId="{EF64F823-DB6F-413C-842D-2A7F14AFC0DF}" srcOrd="1" destOrd="0" presId="urn:microsoft.com/office/officeart/2005/8/layout/vProcess5"/>
    <dgm:cxn modelId="{21C36FA8-F6A9-49A6-8BA1-DA265937CE2F}" type="presOf" srcId="{F7FA5F94-13EF-41F9-B8B4-E11875BEB380}" destId="{8B10EA97-C423-497A-A85F-C69BD28FDE90}" srcOrd="0" destOrd="0" presId="urn:microsoft.com/office/officeart/2005/8/layout/vProcess5"/>
    <dgm:cxn modelId="{5CFF8CB8-51E4-4B96-A596-F4BAF7E35C52}" srcId="{4A549449-7209-4E90-8224-7B5AD9A9D659}" destId="{C1C3A7E3-5FCF-48B1-ADF7-92E568C890FD}" srcOrd="2" destOrd="0" parTransId="{153358AB-3108-451E-8495-7EF6C329D2A0}" sibTransId="{B9480B5A-D5D0-46C1-9768-D2C70E5C2265}"/>
    <dgm:cxn modelId="{760CE5C8-2DFA-4545-BCB0-EA6A85917585}" type="presOf" srcId="{8915DCEB-9A4E-4433-872B-18835C763807}" destId="{28362D33-E785-4AFB-8F83-CB8F07E20A4D}" srcOrd="0" destOrd="0" presId="urn:microsoft.com/office/officeart/2005/8/layout/vProcess5"/>
    <dgm:cxn modelId="{509D4ED7-0721-4C4B-9396-A70F2CCC0971}" type="presOf" srcId="{4A549449-7209-4E90-8224-7B5AD9A9D659}" destId="{44E20C1D-29A5-4D6A-8983-13061C3A0C94}" srcOrd="0" destOrd="0" presId="urn:microsoft.com/office/officeart/2005/8/layout/vProcess5"/>
    <dgm:cxn modelId="{0C8500E8-2155-4CB9-ABFF-00CE48B98030}" srcId="{4A549449-7209-4E90-8224-7B5AD9A9D659}" destId="{BD58297A-1AF4-4991-A4AD-D92F0FD5823C}" srcOrd="3" destOrd="0" parTransId="{FD577901-43A6-463F-BB13-11EA447716F6}" sibTransId="{3264751E-04B2-4A10-B55D-0C85280CD715}"/>
    <dgm:cxn modelId="{E9CB89EB-9F86-4C75-B5A9-20DEECEC3A3B}" type="presOf" srcId="{BF6BD2CA-C6B8-42F5-8507-D755FEBAEB9E}" destId="{30AAAF15-D598-457D-9C99-A17C96F7C596}" srcOrd="0" destOrd="0" presId="urn:microsoft.com/office/officeart/2005/8/layout/vProcess5"/>
    <dgm:cxn modelId="{F501E2EE-620E-484F-AEF3-088CFE404F1B}" type="presOf" srcId="{BD58297A-1AF4-4991-A4AD-D92F0FD5823C}" destId="{BFEA4AB1-0ABC-438A-926D-2FF394A20F9A}" srcOrd="1" destOrd="0" presId="urn:microsoft.com/office/officeart/2005/8/layout/vProcess5"/>
    <dgm:cxn modelId="{375752F9-86A7-4B73-895E-8C94A4006B03}" type="presOf" srcId="{C1C3A7E3-5FCF-48B1-ADF7-92E568C890FD}" destId="{876BCD7B-8ADE-4F26-9854-3A53376C3B21}" srcOrd="1" destOrd="0" presId="urn:microsoft.com/office/officeart/2005/8/layout/vProcess5"/>
    <dgm:cxn modelId="{74DCAEFA-7F4E-4A83-87DF-E9F3F91BEC92}" type="presOf" srcId="{EEDDBEAD-8795-4EFE-BF1B-D0F93925D5E4}" destId="{DCB1B633-39E4-41FB-821C-4D0EEFE59E08}" srcOrd="0" destOrd="0" presId="urn:microsoft.com/office/officeart/2005/8/layout/vProcess5"/>
    <dgm:cxn modelId="{E43E7FCB-1B2A-495E-8EC4-42AB8FA0926E}" type="presParOf" srcId="{44E20C1D-29A5-4D6A-8983-13061C3A0C94}" destId="{3CCCDD16-B596-4267-A9B0-47637F8FBFFA}" srcOrd="0" destOrd="0" presId="urn:microsoft.com/office/officeart/2005/8/layout/vProcess5"/>
    <dgm:cxn modelId="{B15B2D53-DBC4-488F-8290-99F82D9CA110}" type="presParOf" srcId="{44E20C1D-29A5-4D6A-8983-13061C3A0C94}" destId="{28362D33-E785-4AFB-8F83-CB8F07E20A4D}" srcOrd="1" destOrd="0" presId="urn:microsoft.com/office/officeart/2005/8/layout/vProcess5"/>
    <dgm:cxn modelId="{978D7A8B-3F04-4E8D-893B-17365A246939}" type="presParOf" srcId="{44E20C1D-29A5-4D6A-8983-13061C3A0C94}" destId="{8B10EA97-C423-497A-A85F-C69BD28FDE90}" srcOrd="2" destOrd="0" presId="urn:microsoft.com/office/officeart/2005/8/layout/vProcess5"/>
    <dgm:cxn modelId="{6A3051DA-6CA3-4CEC-BB56-B27E0B834CE7}" type="presParOf" srcId="{44E20C1D-29A5-4D6A-8983-13061C3A0C94}" destId="{7FB9945D-F0B3-4DCF-A67B-C28BEFED975B}" srcOrd="3" destOrd="0" presId="urn:microsoft.com/office/officeart/2005/8/layout/vProcess5"/>
    <dgm:cxn modelId="{7543A768-B163-415B-8C9F-90674ECB83AB}" type="presParOf" srcId="{44E20C1D-29A5-4D6A-8983-13061C3A0C94}" destId="{5F2929F7-5B47-482A-9C46-504C45DB00B8}" srcOrd="4" destOrd="0" presId="urn:microsoft.com/office/officeart/2005/8/layout/vProcess5"/>
    <dgm:cxn modelId="{DE78F272-B49C-413B-AC07-78880FE40C89}" type="presParOf" srcId="{44E20C1D-29A5-4D6A-8983-13061C3A0C94}" destId="{30AAAF15-D598-457D-9C99-A17C96F7C596}" srcOrd="5" destOrd="0" presId="urn:microsoft.com/office/officeart/2005/8/layout/vProcess5"/>
    <dgm:cxn modelId="{D679C62D-1F8A-4BCC-8C56-EABBC7EF9E79}" type="presParOf" srcId="{44E20C1D-29A5-4D6A-8983-13061C3A0C94}" destId="{DCB1B633-39E4-41FB-821C-4D0EEFE59E08}" srcOrd="6" destOrd="0" presId="urn:microsoft.com/office/officeart/2005/8/layout/vProcess5"/>
    <dgm:cxn modelId="{CE369ACE-4DDD-4E1F-9724-514B53C0902B}" type="presParOf" srcId="{44E20C1D-29A5-4D6A-8983-13061C3A0C94}" destId="{B2EDA10C-B897-49CD-803D-A2121D5F8BB9}" srcOrd="7" destOrd="0" presId="urn:microsoft.com/office/officeart/2005/8/layout/vProcess5"/>
    <dgm:cxn modelId="{589ED09B-BC85-4169-8D9C-81AA582AEE70}" type="presParOf" srcId="{44E20C1D-29A5-4D6A-8983-13061C3A0C94}" destId="{33594E96-A2AA-4B0D-8164-28372472B4D4}" srcOrd="8" destOrd="0" presId="urn:microsoft.com/office/officeart/2005/8/layout/vProcess5"/>
    <dgm:cxn modelId="{D4514EBA-D994-42A4-A413-B2977AE8827E}" type="presParOf" srcId="{44E20C1D-29A5-4D6A-8983-13061C3A0C94}" destId="{EF64F823-DB6F-413C-842D-2A7F14AFC0DF}" srcOrd="9" destOrd="0" presId="urn:microsoft.com/office/officeart/2005/8/layout/vProcess5"/>
    <dgm:cxn modelId="{6ECD077A-F941-46B6-9D8A-208173E7A205}" type="presParOf" srcId="{44E20C1D-29A5-4D6A-8983-13061C3A0C94}" destId="{876BCD7B-8ADE-4F26-9854-3A53376C3B21}" srcOrd="10" destOrd="0" presId="urn:microsoft.com/office/officeart/2005/8/layout/vProcess5"/>
    <dgm:cxn modelId="{D882C527-BF20-442E-B5F5-FCE328C8ED38}" type="presParOf" srcId="{44E20C1D-29A5-4D6A-8983-13061C3A0C94}" destId="{BFEA4AB1-0ABC-438A-926D-2FF394A20F9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074FA-1C8F-46DE-80DD-C312AC2EA78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0F5FF6-683F-4BE1-9C32-D4AFFD7C89C9}">
      <dgm:prSet/>
      <dgm:spPr/>
      <dgm:t>
        <a:bodyPr/>
        <a:lstStyle/>
        <a:p>
          <a:pPr>
            <a:lnSpc>
              <a:spcPct val="100000"/>
            </a:lnSpc>
          </a:pPr>
          <a:r>
            <a:rPr lang="en-US"/>
            <a:t>Cloud environments can deploy across several data center locations. If one server suffers downtime, services continue uninterrupted across other resources. Meanwhile, extensive cloud data storage options allow business continuity in the case of natural disasters.</a:t>
          </a:r>
        </a:p>
      </dgm:t>
    </dgm:pt>
    <dgm:pt modelId="{CA71F7A2-3E32-41ED-A1C7-56630C68F8EF}" type="parTrans" cxnId="{AD264204-7873-42FC-932C-34121423B783}">
      <dgm:prSet/>
      <dgm:spPr/>
      <dgm:t>
        <a:bodyPr/>
        <a:lstStyle/>
        <a:p>
          <a:endParaRPr lang="en-US"/>
        </a:p>
      </dgm:t>
    </dgm:pt>
    <dgm:pt modelId="{34F7A94D-73BD-4143-84AD-7EC7347DA2CC}" type="sibTrans" cxnId="{AD264204-7873-42FC-932C-34121423B783}">
      <dgm:prSet/>
      <dgm:spPr/>
      <dgm:t>
        <a:bodyPr/>
        <a:lstStyle/>
        <a:p>
          <a:endParaRPr lang="en-US"/>
        </a:p>
      </dgm:t>
    </dgm:pt>
    <dgm:pt modelId="{F8ED551B-B62C-4BEC-966F-CCCA837DC4BD}">
      <dgm:prSet/>
      <dgm:spPr/>
      <dgm:t>
        <a:bodyPr/>
        <a:lstStyle/>
        <a:p>
          <a:pPr>
            <a:lnSpc>
              <a:spcPct val="100000"/>
            </a:lnSpc>
          </a:pPr>
          <a:r>
            <a:rPr lang="en-US"/>
            <a:t>When organizations don't use cloud solutions, if their local hardware experiences an issue, there's a chance all their data might be completely lost or corrupted. A cloud solution offers easy rollback of versions and backup recovery in such a case. </a:t>
          </a:r>
        </a:p>
      </dgm:t>
    </dgm:pt>
    <dgm:pt modelId="{535888E3-0D62-4C7D-8D1C-4F81DAB6859D}" type="parTrans" cxnId="{15688DCC-2C0A-4C52-AA5B-584846B07F7A}">
      <dgm:prSet/>
      <dgm:spPr/>
      <dgm:t>
        <a:bodyPr/>
        <a:lstStyle/>
        <a:p>
          <a:endParaRPr lang="en-US"/>
        </a:p>
      </dgm:t>
    </dgm:pt>
    <dgm:pt modelId="{7BDD9D02-E85F-4874-95C8-F735D88962BB}" type="sibTrans" cxnId="{15688DCC-2C0A-4C52-AA5B-584846B07F7A}">
      <dgm:prSet/>
      <dgm:spPr/>
      <dgm:t>
        <a:bodyPr/>
        <a:lstStyle/>
        <a:p>
          <a:endParaRPr lang="en-US"/>
        </a:p>
      </dgm:t>
    </dgm:pt>
    <dgm:pt modelId="{B9753E40-58CE-4761-94C5-871B0F9E7652}" type="pres">
      <dgm:prSet presAssocID="{1A8074FA-1C8F-46DE-80DD-C312AC2EA78C}" presName="root" presStyleCnt="0">
        <dgm:presLayoutVars>
          <dgm:dir/>
          <dgm:resizeHandles val="exact"/>
        </dgm:presLayoutVars>
      </dgm:prSet>
      <dgm:spPr/>
    </dgm:pt>
    <dgm:pt modelId="{C75BFC4A-D891-40BA-8800-481389D620DE}" type="pres">
      <dgm:prSet presAssocID="{930F5FF6-683F-4BE1-9C32-D4AFFD7C89C9}" presName="compNode" presStyleCnt="0"/>
      <dgm:spPr/>
    </dgm:pt>
    <dgm:pt modelId="{7039032D-6725-4099-A25F-D77E8D378A31}" type="pres">
      <dgm:prSet presAssocID="{930F5FF6-683F-4BE1-9C32-D4AFFD7C89C9}" presName="bgRect" presStyleLbl="bgShp" presStyleIdx="0" presStyleCnt="2"/>
      <dgm:spPr/>
    </dgm:pt>
    <dgm:pt modelId="{1B3FD508-EC86-4140-9033-70570134F4FF}" type="pres">
      <dgm:prSet presAssocID="{930F5FF6-683F-4BE1-9C32-D4AFFD7C89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yncing Cloud"/>
        </a:ext>
      </dgm:extLst>
    </dgm:pt>
    <dgm:pt modelId="{542E60F8-A9B4-48D9-8835-891E7EA05E8E}" type="pres">
      <dgm:prSet presAssocID="{930F5FF6-683F-4BE1-9C32-D4AFFD7C89C9}" presName="spaceRect" presStyleCnt="0"/>
      <dgm:spPr/>
    </dgm:pt>
    <dgm:pt modelId="{56155863-6263-4A4B-8168-C3A957DEF848}" type="pres">
      <dgm:prSet presAssocID="{930F5FF6-683F-4BE1-9C32-D4AFFD7C89C9}" presName="parTx" presStyleLbl="revTx" presStyleIdx="0" presStyleCnt="2">
        <dgm:presLayoutVars>
          <dgm:chMax val="0"/>
          <dgm:chPref val="0"/>
        </dgm:presLayoutVars>
      </dgm:prSet>
      <dgm:spPr/>
    </dgm:pt>
    <dgm:pt modelId="{F21891C2-C061-4836-9ACD-7E6F65370B2A}" type="pres">
      <dgm:prSet presAssocID="{34F7A94D-73BD-4143-84AD-7EC7347DA2CC}" presName="sibTrans" presStyleCnt="0"/>
      <dgm:spPr/>
    </dgm:pt>
    <dgm:pt modelId="{48D3E248-BD56-46C6-9993-BE051EA0E6CF}" type="pres">
      <dgm:prSet presAssocID="{F8ED551B-B62C-4BEC-966F-CCCA837DC4BD}" presName="compNode" presStyleCnt="0"/>
      <dgm:spPr/>
    </dgm:pt>
    <dgm:pt modelId="{FCD41758-AC67-4709-99E4-42F8973374AC}" type="pres">
      <dgm:prSet presAssocID="{F8ED551B-B62C-4BEC-966F-CCCA837DC4BD}" presName="bgRect" presStyleLbl="bgShp" presStyleIdx="1" presStyleCnt="2"/>
      <dgm:spPr/>
    </dgm:pt>
    <dgm:pt modelId="{5E2A8F5F-E782-4943-8334-94B3727429F4}" type="pres">
      <dgm:prSet presAssocID="{F8ED551B-B62C-4BEC-966F-CCCA837DC4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7B5631AE-38CF-4579-8D1D-97EC95602EBE}" type="pres">
      <dgm:prSet presAssocID="{F8ED551B-B62C-4BEC-966F-CCCA837DC4BD}" presName="spaceRect" presStyleCnt="0"/>
      <dgm:spPr/>
    </dgm:pt>
    <dgm:pt modelId="{F59C6A75-FA1C-4150-809A-26980FE848BA}" type="pres">
      <dgm:prSet presAssocID="{F8ED551B-B62C-4BEC-966F-CCCA837DC4BD}" presName="parTx" presStyleLbl="revTx" presStyleIdx="1" presStyleCnt="2">
        <dgm:presLayoutVars>
          <dgm:chMax val="0"/>
          <dgm:chPref val="0"/>
        </dgm:presLayoutVars>
      </dgm:prSet>
      <dgm:spPr/>
    </dgm:pt>
  </dgm:ptLst>
  <dgm:cxnLst>
    <dgm:cxn modelId="{AD264204-7873-42FC-932C-34121423B783}" srcId="{1A8074FA-1C8F-46DE-80DD-C312AC2EA78C}" destId="{930F5FF6-683F-4BE1-9C32-D4AFFD7C89C9}" srcOrd="0" destOrd="0" parTransId="{CA71F7A2-3E32-41ED-A1C7-56630C68F8EF}" sibTransId="{34F7A94D-73BD-4143-84AD-7EC7347DA2CC}"/>
    <dgm:cxn modelId="{60B0A2AC-C0FE-4A52-AD0E-368DB0B24E67}" type="presOf" srcId="{930F5FF6-683F-4BE1-9C32-D4AFFD7C89C9}" destId="{56155863-6263-4A4B-8168-C3A957DEF848}" srcOrd="0" destOrd="0" presId="urn:microsoft.com/office/officeart/2018/2/layout/IconVerticalSolidList"/>
    <dgm:cxn modelId="{15688DCC-2C0A-4C52-AA5B-584846B07F7A}" srcId="{1A8074FA-1C8F-46DE-80DD-C312AC2EA78C}" destId="{F8ED551B-B62C-4BEC-966F-CCCA837DC4BD}" srcOrd="1" destOrd="0" parTransId="{535888E3-0D62-4C7D-8D1C-4F81DAB6859D}" sibTransId="{7BDD9D02-E85F-4874-95C8-F735D88962BB}"/>
    <dgm:cxn modelId="{F6DECDE7-B75F-4652-8F34-C3952641256D}" type="presOf" srcId="{1A8074FA-1C8F-46DE-80DD-C312AC2EA78C}" destId="{B9753E40-58CE-4761-94C5-871B0F9E7652}" srcOrd="0" destOrd="0" presId="urn:microsoft.com/office/officeart/2018/2/layout/IconVerticalSolidList"/>
    <dgm:cxn modelId="{E958C7F4-7EB6-4E17-B3A1-09FDB8677ECF}" type="presOf" srcId="{F8ED551B-B62C-4BEC-966F-CCCA837DC4BD}" destId="{F59C6A75-FA1C-4150-809A-26980FE848BA}" srcOrd="0" destOrd="0" presId="urn:microsoft.com/office/officeart/2018/2/layout/IconVerticalSolidList"/>
    <dgm:cxn modelId="{E94C1218-7FA9-46FD-ABAD-2A49CD8A586C}" type="presParOf" srcId="{B9753E40-58CE-4761-94C5-871B0F9E7652}" destId="{C75BFC4A-D891-40BA-8800-481389D620DE}" srcOrd="0" destOrd="0" presId="urn:microsoft.com/office/officeart/2018/2/layout/IconVerticalSolidList"/>
    <dgm:cxn modelId="{F7DC5267-0B04-4608-A46B-BA0C2EE9179D}" type="presParOf" srcId="{C75BFC4A-D891-40BA-8800-481389D620DE}" destId="{7039032D-6725-4099-A25F-D77E8D378A31}" srcOrd="0" destOrd="0" presId="urn:microsoft.com/office/officeart/2018/2/layout/IconVerticalSolidList"/>
    <dgm:cxn modelId="{1647F077-8BA7-46A8-AE8F-E702340D1A78}" type="presParOf" srcId="{C75BFC4A-D891-40BA-8800-481389D620DE}" destId="{1B3FD508-EC86-4140-9033-70570134F4FF}" srcOrd="1" destOrd="0" presId="urn:microsoft.com/office/officeart/2018/2/layout/IconVerticalSolidList"/>
    <dgm:cxn modelId="{3FD7AB73-5524-4F1F-9E2A-DA40935BE283}" type="presParOf" srcId="{C75BFC4A-D891-40BA-8800-481389D620DE}" destId="{542E60F8-A9B4-48D9-8835-891E7EA05E8E}" srcOrd="2" destOrd="0" presId="urn:microsoft.com/office/officeart/2018/2/layout/IconVerticalSolidList"/>
    <dgm:cxn modelId="{38B7085D-D6A2-4371-A84E-A3C876B36AF1}" type="presParOf" srcId="{C75BFC4A-D891-40BA-8800-481389D620DE}" destId="{56155863-6263-4A4B-8168-C3A957DEF848}" srcOrd="3" destOrd="0" presId="urn:microsoft.com/office/officeart/2018/2/layout/IconVerticalSolidList"/>
    <dgm:cxn modelId="{0060DA4B-9276-4494-9F48-430395D6E3BD}" type="presParOf" srcId="{B9753E40-58CE-4761-94C5-871B0F9E7652}" destId="{F21891C2-C061-4836-9ACD-7E6F65370B2A}" srcOrd="1" destOrd="0" presId="urn:microsoft.com/office/officeart/2018/2/layout/IconVerticalSolidList"/>
    <dgm:cxn modelId="{267919E2-CE58-42BE-9FB8-C35E341EA99A}" type="presParOf" srcId="{B9753E40-58CE-4761-94C5-871B0F9E7652}" destId="{48D3E248-BD56-46C6-9993-BE051EA0E6CF}" srcOrd="2" destOrd="0" presId="urn:microsoft.com/office/officeart/2018/2/layout/IconVerticalSolidList"/>
    <dgm:cxn modelId="{0FE00942-956A-44A5-A729-7B43BF89FB03}" type="presParOf" srcId="{48D3E248-BD56-46C6-9993-BE051EA0E6CF}" destId="{FCD41758-AC67-4709-99E4-42F8973374AC}" srcOrd="0" destOrd="0" presId="urn:microsoft.com/office/officeart/2018/2/layout/IconVerticalSolidList"/>
    <dgm:cxn modelId="{05856649-28A4-427A-8948-363AA9399AFB}" type="presParOf" srcId="{48D3E248-BD56-46C6-9993-BE051EA0E6CF}" destId="{5E2A8F5F-E782-4943-8334-94B3727429F4}" srcOrd="1" destOrd="0" presId="urn:microsoft.com/office/officeart/2018/2/layout/IconVerticalSolidList"/>
    <dgm:cxn modelId="{0AE4D2A7-C461-40D1-96A3-F5615CF70614}" type="presParOf" srcId="{48D3E248-BD56-46C6-9993-BE051EA0E6CF}" destId="{7B5631AE-38CF-4579-8D1D-97EC95602EBE}" srcOrd="2" destOrd="0" presId="urn:microsoft.com/office/officeart/2018/2/layout/IconVerticalSolidList"/>
    <dgm:cxn modelId="{ACFCC6FA-8CC0-4EF5-8016-55BBC821975F}" type="presParOf" srcId="{48D3E248-BD56-46C6-9993-BE051EA0E6CF}" destId="{F59C6A75-FA1C-4150-809A-26980FE848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501B4E-4A74-4EDE-8E4C-99483B9094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528FE42-7CF1-4FF6-A285-8A5FDD0837AA}">
      <dgm:prSet/>
      <dgm:spPr/>
      <dgm:t>
        <a:bodyPr/>
        <a:lstStyle/>
        <a:p>
          <a:pPr>
            <a:lnSpc>
              <a:spcPct val="100000"/>
            </a:lnSpc>
          </a:pPr>
          <a:r>
            <a:rPr lang="en-US"/>
            <a:t>Cloud services enable straightforward collaboration between people across the business, wherever they are located. Having every document, file and application available on-demand in the cloud environment removes traditional barriers such as having to have everybody working together in one centralized location.</a:t>
          </a:r>
        </a:p>
      </dgm:t>
    </dgm:pt>
    <dgm:pt modelId="{219516E7-9182-4B0B-8107-BE456B49336B}" type="parTrans" cxnId="{E036F57A-EC38-49C1-967F-5DB1F9FCBEB5}">
      <dgm:prSet/>
      <dgm:spPr/>
      <dgm:t>
        <a:bodyPr/>
        <a:lstStyle/>
        <a:p>
          <a:endParaRPr lang="en-US"/>
        </a:p>
      </dgm:t>
    </dgm:pt>
    <dgm:pt modelId="{F6F6C325-7560-4D69-9E93-879830431138}" type="sibTrans" cxnId="{E036F57A-EC38-49C1-967F-5DB1F9FCBEB5}">
      <dgm:prSet/>
      <dgm:spPr/>
      <dgm:t>
        <a:bodyPr/>
        <a:lstStyle/>
        <a:p>
          <a:endParaRPr lang="en-US"/>
        </a:p>
      </dgm:t>
    </dgm:pt>
    <dgm:pt modelId="{E9B2A116-C4FF-4687-AE5B-E0BB24976F95}">
      <dgm:prSet/>
      <dgm:spPr/>
      <dgm:t>
        <a:bodyPr/>
        <a:lstStyle/>
        <a:p>
          <a:pPr>
            <a:lnSpc>
              <a:spcPct val="100000"/>
            </a:lnSpc>
          </a:pPr>
          <a:r>
            <a:rPr lang="en-US"/>
            <a:t>Team members can view and share information easily and securely across a cloud-based platform. </a:t>
          </a:r>
        </a:p>
      </dgm:t>
    </dgm:pt>
    <dgm:pt modelId="{7E45ED5C-D380-4908-AF69-FAD33DF8FBB9}" type="parTrans" cxnId="{D7D1CB2E-23C2-4E6B-92FB-E2B077306A08}">
      <dgm:prSet/>
      <dgm:spPr/>
      <dgm:t>
        <a:bodyPr/>
        <a:lstStyle/>
        <a:p>
          <a:endParaRPr lang="en-US"/>
        </a:p>
      </dgm:t>
    </dgm:pt>
    <dgm:pt modelId="{DB67A03B-18DB-42D8-B733-4CEF764A1526}" type="sibTrans" cxnId="{D7D1CB2E-23C2-4E6B-92FB-E2B077306A08}">
      <dgm:prSet/>
      <dgm:spPr/>
      <dgm:t>
        <a:bodyPr/>
        <a:lstStyle/>
        <a:p>
          <a:endParaRPr lang="en-US"/>
        </a:p>
      </dgm:t>
    </dgm:pt>
    <dgm:pt modelId="{6816E1C6-AE5D-482B-A34D-79036BF59949}" type="pres">
      <dgm:prSet presAssocID="{E4501B4E-4A74-4EDE-8E4C-99483B9094F8}" presName="root" presStyleCnt="0">
        <dgm:presLayoutVars>
          <dgm:dir/>
          <dgm:resizeHandles val="exact"/>
        </dgm:presLayoutVars>
      </dgm:prSet>
      <dgm:spPr/>
    </dgm:pt>
    <dgm:pt modelId="{B1BCED98-4289-4130-A8FF-36A7A8777023}" type="pres">
      <dgm:prSet presAssocID="{3528FE42-7CF1-4FF6-A285-8A5FDD0837AA}" presName="compNode" presStyleCnt="0"/>
      <dgm:spPr/>
    </dgm:pt>
    <dgm:pt modelId="{51585CF0-4235-43D6-8A32-E95CFEB63AE0}" type="pres">
      <dgm:prSet presAssocID="{3528FE42-7CF1-4FF6-A285-8A5FDD0837AA}" presName="bgRect" presStyleLbl="bgShp" presStyleIdx="0" presStyleCnt="2"/>
      <dgm:spPr/>
    </dgm:pt>
    <dgm:pt modelId="{70FDEDE2-E220-4951-B940-B91F6DE815C4}" type="pres">
      <dgm:prSet presAssocID="{3528FE42-7CF1-4FF6-A285-8A5FDD0837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wnload from cloud"/>
        </a:ext>
      </dgm:extLst>
    </dgm:pt>
    <dgm:pt modelId="{1B049B6B-39D1-4FB2-99F0-CCA4687DFC32}" type="pres">
      <dgm:prSet presAssocID="{3528FE42-7CF1-4FF6-A285-8A5FDD0837AA}" presName="spaceRect" presStyleCnt="0"/>
      <dgm:spPr/>
    </dgm:pt>
    <dgm:pt modelId="{CD7BBD73-E0AA-4C06-8ECA-CCF10250E60B}" type="pres">
      <dgm:prSet presAssocID="{3528FE42-7CF1-4FF6-A285-8A5FDD0837AA}" presName="parTx" presStyleLbl="revTx" presStyleIdx="0" presStyleCnt="2">
        <dgm:presLayoutVars>
          <dgm:chMax val="0"/>
          <dgm:chPref val="0"/>
        </dgm:presLayoutVars>
      </dgm:prSet>
      <dgm:spPr/>
    </dgm:pt>
    <dgm:pt modelId="{CC938567-8A10-42A0-AEE0-4B0AA906E2B4}" type="pres">
      <dgm:prSet presAssocID="{F6F6C325-7560-4D69-9E93-879830431138}" presName="sibTrans" presStyleCnt="0"/>
      <dgm:spPr/>
    </dgm:pt>
    <dgm:pt modelId="{5F7DCE44-B593-4136-9A0D-9FC00FBF9371}" type="pres">
      <dgm:prSet presAssocID="{E9B2A116-C4FF-4687-AE5B-E0BB24976F95}" presName="compNode" presStyleCnt="0"/>
      <dgm:spPr/>
    </dgm:pt>
    <dgm:pt modelId="{A8813C4D-B80B-4194-A272-BD9A6480CF2B}" type="pres">
      <dgm:prSet presAssocID="{E9B2A116-C4FF-4687-AE5B-E0BB24976F95}" presName="bgRect" presStyleLbl="bgShp" presStyleIdx="1" presStyleCnt="2"/>
      <dgm:spPr/>
    </dgm:pt>
    <dgm:pt modelId="{F5066A69-9969-4569-B7B1-671B8CBCBD76}" type="pres">
      <dgm:prSet presAssocID="{E9B2A116-C4FF-4687-AE5B-E0BB24976F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445D5758-0F56-47B9-A7A1-B48841F9B4C5}" type="pres">
      <dgm:prSet presAssocID="{E9B2A116-C4FF-4687-AE5B-E0BB24976F95}" presName="spaceRect" presStyleCnt="0"/>
      <dgm:spPr/>
    </dgm:pt>
    <dgm:pt modelId="{6883CE4B-48C4-46E9-A4F2-E3877C7266A3}" type="pres">
      <dgm:prSet presAssocID="{E9B2A116-C4FF-4687-AE5B-E0BB24976F95}" presName="parTx" presStyleLbl="revTx" presStyleIdx="1" presStyleCnt="2">
        <dgm:presLayoutVars>
          <dgm:chMax val="0"/>
          <dgm:chPref val="0"/>
        </dgm:presLayoutVars>
      </dgm:prSet>
      <dgm:spPr/>
    </dgm:pt>
  </dgm:ptLst>
  <dgm:cxnLst>
    <dgm:cxn modelId="{D7D1CB2E-23C2-4E6B-92FB-E2B077306A08}" srcId="{E4501B4E-4A74-4EDE-8E4C-99483B9094F8}" destId="{E9B2A116-C4FF-4687-AE5B-E0BB24976F95}" srcOrd="1" destOrd="0" parTransId="{7E45ED5C-D380-4908-AF69-FAD33DF8FBB9}" sibTransId="{DB67A03B-18DB-42D8-B733-4CEF764A1526}"/>
    <dgm:cxn modelId="{64BF8C37-8B81-4BA1-AE41-53C850804521}" type="presOf" srcId="{3528FE42-7CF1-4FF6-A285-8A5FDD0837AA}" destId="{CD7BBD73-E0AA-4C06-8ECA-CCF10250E60B}" srcOrd="0" destOrd="0" presId="urn:microsoft.com/office/officeart/2018/2/layout/IconVerticalSolidList"/>
    <dgm:cxn modelId="{701C0648-C3AC-41DA-A3BC-1CFCC54BF88C}" type="presOf" srcId="{E4501B4E-4A74-4EDE-8E4C-99483B9094F8}" destId="{6816E1C6-AE5D-482B-A34D-79036BF59949}" srcOrd="0" destOrd="0" presId="urn:microsoft.com/office/officeart/2018/2/layout/IconVerticalSolidList"/>
    <dgm:cxn modelId="{E036F57A-EC38-49C1-967F-5DB1F9FCBEB5}" srcId="{E4501B4E-4A74-4EDE-8E4C-99483B9094F8}" destId="{3528FE42-7CF1-4FF6-A285-8A5FDD0837AA}" srcOrd="0" destOrd="0" parTransId="{219516E7-9182-4B0B-8107-BE456B49336B}" sibTransId="{F6F6C325-7560-4D69-9E93-879830431138}"/>
    <dgm:cxn modelId="{B49AB488-DF51-4A82-8127-0D7C4DDBB61F}" type="presOf" srcId="{E9B2A116-C4FF-4687-AE5B-E0BB24976F95}" destId="{6883CE4B-48C4-46E9-A4F2-E3877C7266A3}" srcOrd="0" destOrd="0" presId="urn:microsoft.com/office/officeart/2018/2/layout/IconVerticalSolidList"/>
    <dgm:cxn modelId="{279E0AE2-D7CB-470B-AF15-4BE97C8EA65C}" type="presParOf" srcId="{6816E1C6-AE5D-482B-A34D-79036BF59949}" destId="{B1BCED98-4289-4130-A8FF-36A7A8777023}" srcOrd="0" destOrd="0" presId="urn:microsoft.com/office/officeart/2018/2/layout/IconVerticalSolidList"/>
    <dgm:cxn modelId="{015CC54D-E37C-49C2-942B-502777C685A7}" type="presParOf" srcId="{B1BCED98-4289-4130-A8FF-36A7A8777023}" destId="{51585CF0-4235-43D6-8A32-E95CFEB63AE0}" srcOrd="0" destOrd="0" presId="urn:microsoft.com/office/officeart/2018/2/layout/IconVerticalSolidList"/>
    <dgm:cxn modelId="{D4959A8B-BC2F-424D-877B-375FC76B779C}" type="presParOf" srcId="{B1BCED98-4289-4130-A8FF-36A7A8777023}" destId="{70FDEDE2-E220-4951-B940-B91F6DE815C4}" srcOrd="1" destOrd="0" presId="urn:microsoft.com/office/officeart/2018/2/layout/IconVerticalSolidList"/>
    <dgm:cxn modelId="{1892DAAC-7F4E-4C4D-B3FC-BCD44998A540}" type="presParOf" srcId="{B1BCED98-4289-4130-A8FF-36A7A8777023}" destId="{1B049B6B-39D1-4FB2-99F0-CCA4687DFC32}" srcOrd="2" destOrd="0" presId="urn:microsoft.com/office/officeart/2018/2/layout/IconVerticalSolidList"/>
    <dgm:cxn modelId="{AE255A60-9BF8-43F7-8D90-B635B60573A5}" type="presParOf" srcId="{B1BCED98-4289-4130-A8FF-36A7A8777023}" destId="{CD7BBD73-E0AA-4C06-8ECA-CCF10250E60B}" srcOrd="3" destOrd="0" presId="urn:microsoft.com/office/officeart/2018/2/layout/IconVerticalSolidList"/>
    <dgm:cxn modelId="{D76B5A6D-81FB-4EC2-A902-868CB1832033}" type="presParOf" srcId="{6816E1C6-AE5D-482B-A34D-79036BF59949}" destId="{CC938567-8A10-42A0-AEE0-4B0AA906E2B4}" srcOrd="1" destOrd="0" presId="urn:microsoft.com/office/officeart/2018/2/layout/IconVerticalSolidList"/>
    <dgm:cxn modelId="{B7514129-B518-4615-B332-1D3BB97F3A1D}" type="presParOf" srcId="{6816E1C6-AE5D-482B-A34D-79036BF59949}" destId="{5F7DCE44-B593-4136-9A0D-9FC00FBF9371}" srcOrd="2" destOrd="0" presId="urn:microsoft.com/office/officeart/2018/2/layout/IconVerticalSolidList"/>
    <dgm:cxn modelId="{FA20D400-4CFB-41EB-BAEB-BB9D859FE584}" type="presParOf" srcId="{5F7DCE44-B593-4136-9A0D-9FC00FBF9371}" destId="{A8813C4D-B80B-4194-A272-BD9A6480CF2B}" srcOrd="0" destOrd="0" presId="urn:microsoft.com/office/officeart/2018/2/layout/IconVerticalSolidList"/>
    <dgm:cxn modelId="{797DBF4F-841A-48EE-ACAD-23E913029918}" type="presParOf" srcId="{5F7DCE44-B593-4136-9A0D-9FC00FBF9371}" destId="{F5066A69-9969-4569-B7B1-671B8CBCBD76}" srcOrd="1" destOrd="0" presId="urn:microsoft.com/office/officeart/2018/2/layout/IconVerticalSolidList"/>
    <dgm:cxn modelId="{F509A8DA-1EBF-4773-B233-113301CC4A75}" type="presParOf" srcId="{5F7DCE44-B593-4136-9A0D-9FC00FBF9371}" destId="{445D5758-0F56-47B9-A7A1-B48841F9B4C5}" srcOrd="2" destOrd="0" presId="urn:microsoft.com/office/officeart/2018/2/layout/IconVerticalSolidList"/>
    <dgm:cxn modelId="{940E325D-D921-4190-9CC0-2093136D1113}" type="presParOf" srcId="{5F7DCE44-B593-4136-9A0D-9FC00FBF9371}" destId="{6883CE4B-48C4-46E9-A4F2-E3877C7266A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E3DAD1-3702-4487-BA7F-C94052367325}"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11DF01A4-A5EA-4795-A7D9-525839D4AF84}">
      <dgm:prSet phldrT="[Text]" phldr="0"/>
      <dgm:spPr/>
      <dgm:t>
        <a:bodyPr/>
        <a:lstStyle/>
        <a:p>
          <a:pPr rtl="0"/>
          <a:r>
            <a:rPr lang="en-US">
              <a:latin typeface="Calibri"/>
              <a:cs typeface="Calibri"/>
            </a:rPr>
            <a:t>Use less memory than VM</a:t>
          </a:r>
          <a:endParaRPr lang="en-US"/>
        </a:p>
      </dgm:t>
    </dgm:pt>
    <dgm:pt modelId="{FBA167AB-BE14-4D09-B572-1D4186946CC6}" type="parTrans" cxnId="{6C0C5D52-9E57-460F-A549-5E09C4010F64}">
      <dgm:prSet/>
      <dgm:spPr/>
      <dgm:t>
        <a:bodyPr/>
        <a:lstStyle/>
        <a:p>
          <a:endParaRPr lang="en-US"/>
        </a:p>
      </dgm:t>
    </dgm:pt>
    <dgm:pt modelId="{33FDB535-1C9D-4B9B-93CA-0BF3AA298FE4}" type="sibTrans" cxnId="{6C0C5D52-9E57-460F-A549-5E09C4010F64}">
      <dgm:prSet/>
      <dgm:spPr/>
      <dgm:t>
        <a:bodyPr/>
        <a:lstStyle/>
        <a:p>
          <a:endParaRPr lang="en-US"/>
        </a:p>
      </dgm:t>
    </dgm:pt>
    <dgm:pt modelId="{B33C7785-1B03-4909-97F7-FE194FF842E0}">
      <dgm:prSet phldr="0"/>
      <dgm:spPr/>
      <dgm:t>
        <a:bodyPr/>
        <a:lstStyle/>
        <a:p>
          <a:pPr rtl="0"/>
          <a:r>
            <a:rPr lang="en-US"/>
            <a:t>Deployment of apps is faster and more efficient.</a:t>
          </a:r>
        </a:p>
      </dgm:t>
    </dgm:pt>
    <dgm:pt modelId="{B45B444A-D6E7-490B-9B08-4753D72E2ECA}" type="parTrans" cxnId="{2985BCE5-F0BD-4C87-837D-956DF885E363}">
      <dgm:prSet/>
      <dgm:spPr/>
    </dgm:pt>
    <dgm:pt modelId="{1FF04530-60E7-4C48-A509-E665E67C2E19}" type="sibTrans" cxnId="{2985BCE5-F0BD-4C87-837D-956DF885E363}">
      <dgm:prSet/>
      <dgm:spPr/>
    </dgm:pt>
    <dgm:pt modelId="{EEF7681B-FD69-40EB-9BEB-DD506571AB99}">
      <dgm:prSet phldr="0"/>
      <dgm:spPr/>
      <dgm:t>
        <a:bodyPr/>
        <a:lstStyle/>
        <a:p>
          <a:pPr rtl="0"/>
          <a:r>
            <a:rPr lang="en-US"/>
            <a:t>Can be utilized in automation testing to build and run test environments for all different apps and services.</a:t>
          </a:r>
        </a:p>
      </dgm:t>
    </dgm:pt>
    <dgm:pt modelId="{DD398BC9-9AE9-40AA-8053-CD6E19BAA44B}" type="parTrans" cxnId="{245C2443-7FE5-4DE9-92E2-FF5C82E9F58F}">
      <dgm:prSet/>
      <dgm:spPr/>
    </dgm:pt>
    <dgm:pt modelId="{13161E14-2A67-4EF5-91BA-98E90D205BEC}" type="sibTrans" cxnId="{245C2443-7FE5-4DE9-92E2-FF5C82E9F58F}">
      <dgm:prSet/>
      <dgm:spPr/>
    </dgm:pt>
    <dgm:pt modelId="{4F44F684-1252-48B0-9109-43355BE32DE6}">
      <dgm:prSet phldr="0"/>
      <dgm:spPr/>
      <dgm:t>
        <a:bodyPr/>
        <a:lstStyle/>
        <a:p>
          <a:pPr rtl="0"/>
          <a:r>
            <a:rPr lang="en-US">
              <a:latin typeface="Calibri Light" panose="020F0302020204030204"/>
            </a:rPr>
            <a:t>Dockerfiles</a:t>
          </a:r>
          <a:r>
            <a:rPr lang="en-US"/>
            <a:t> can be integrated effortlessly with a CI/CD pipeline.</a:t>
          </a:r>
        </a:p>
      </dgm:t>
    </dgm:pt>
    <dgm:pt modelId="{80F6D3DA-8F2C-42D4-964F-A0C90D2143FC}" type="parTrans" cxnId="{0D1E6D45-7AE1-48D7-9C9F-789525711C9A}">
      <dgm:prSet/>
      <dgm:spPr/>
    </dgm:pt>
    <dgm:pt modelId="{669DE774-9BF3-468C-B620-DEE7179DD989}" type="sibTrans" cxnId="{0D1E6D45-7AE1-48D7-9C9F-789525711C9A}">
      <dgm:prSet/>
      <dgm:spPr/>
    </dgm:pt>
    <dgm:pt modelId="{D04B313D-E5E1-423B-9E9A-AA2AED20BEFA}" type="pres">
      <dgm:prSet presAssocID="{EAE3DAD1-3702-4487-BA7F-C94052367325}" presName="diagram" presStyleCnt="0">
        <dgm:presLayoutVars>
          <dgm:dir/>
          <dgm:resizeHandles val="exact"/>
        </dgm:presLayoutVars>
      </dgm:prSet>
      <dgm:spPr/>
    </dgm:pt>
    <dgm:pt modelId="{BA976A3F-E83A-470E-8D43-2AB80FEABC26}" type="pres">
      <dgm:prSet presAssocID="{B33C7785-1B03-4909-97F7-FE194FF842E0}" presName="node" presStyleLbl="node1" presStyleIdx="0" presStyleCnt="4">
        <dgm:presLayoutVars>
          <dgm:bulletEnabled val="1"/>
        </dgm:presLayoutVars>
      </dgm:prSet>
      <dgm:spPr/>
    </dgm:pt>
    <dgm:pt modelId="{7D4E6D08-54E7-4B05-9367-B531862CE9EA}" type="pres">
      <dgm:prSet presAssocID="{1FF04530-60E7-4C48-A509-E665E67C2E19}" presName="sibTrans" presStyleCnt="0"/>
      <dgm:spPr/>
    </dgm:pt>
    <dgm:pt modelId="{C334DA77-E604-4EC3-8387-56BB7A3ED08A}" type="pres">
      <dgm:prSet presAssocID="{EEF7681B-FD69-40EB-9BEB-DD506571AB99}" presName="node" presStyleLbl="node1" presStyleIdx="1" presStyleCnt="4">
        <dgm:presLayoutVars>
          <dgm:bulletEnabled val="1"/>
        </dgm:presLayoutVars>
      </dgm:prSet>
      <dgm:spPr/>
    </dgm:pt>
    <dgm:pt modelId="{790D8C22-718C-4681-989D-A2AD90D89B4B}" type="pres">
      <dgm:prSet presAssocID="{13161E14-2A67-4EF5-91BA-98E90D205BEC}" presName="sibTrans" presStyleCnt="0"/>
      <dgm:spPr/>
    </dgm:pt>
    <dgm:pt modelId="{11A0ACC9-F53D-4D50-8422-23F3EBE6399D}" type="pres">
      <dgm:prSet presAssocID="{4F44F684-1252-48B0-9109-43355BE32DE6}" presName="node" presStyleLbl="node1" presStyleIdx="2" presStyleCnt="4">
        <dgm:presLayoutVars>
          <dgm:bulletEnabled val="1"/>
        </dgm:presLayoutVars>
      </dgm:prSet>
      <dgm:spPr/>
    </dgm:pt>
    <dgm:pt modelId="{EE40DD7D-5D01-4EDC-B175-018F5A982025}" type="pres">
      <dgm:prSet presAssocID="{669DE774-9BF3-468C-B620-DEE7179DD989}" presName="sibTrans" presStyleCnt="0"/>
      <dgm:spPr/>
    </dgm:pt>
    <dgm:pt modelId="{EF535CBD-EA29-4218-85A8-9EE60D5A781D}" type="pres">
      <dgm:prSet presAssocID="{11DF01A4-A5EA-4795-A7D9-525839D4AF84}" presName="node" presStyleLbl="node1" presStyleIdx="3" presStyleCnt="4">
        <dgm:presLayoutVars>
          <dgm:bulletEnabled val="1"/>
        </dgm:presLayoutVars>
      </dgm:prSet>
      <dgm:spPr/>
    </dgm:pt>
  </dgm:ptLst>
  <dgm:cxnLst>
    <dgm:cxn modelId="{245C2443-7FE5-4DE9-92E2-FF5C82E9F58F}" srcId="{EAE3DAD1-3702-4487-BA7F-C94052367325}" destId="{EEF7681B-FD69-40EB-9BEB-DD506571AB99}" srcOrd="1" destOrd="0" parTransId="{DD398BC9-9AE9-40AA-8053-CD6E19BAA44B}" sibTransId="{13161E14-2A67-4EF5-91BA-98E90D205BEC}"/>
    <dgm:cxn modelId="{0D1E6D45-7AE1-48D7-9C9F-789525711C9A}" srcId="{EAE3DAD1-3702-4487-BA7F-C94052367325}" destId="{4F44F684-1252-48B0-9109-43355BE32DE6}" srcOrd="2" destOrd="0" parTransId="{80F6D3DA-8F2C-42D4-964F-A0C90D2143FC}" sibTransId="{669DE774-9BF3-468C-B620-DEE7179DD989}"/>
    <dgm:cxn modelId="{6C0C5D52-9E57-460F-A549-5E09C4010F64}" srcId="{EAE3DAD1-3702-4487-BA7F-C94052367325}" destId="{11DF01A4-A5EA-4795-A7D9-525839D4AF84}" srcOrd="3" destOrd="0" parTransId="{FBA167AB-BE14-4D09-B572-1D4186946CC6}" sibTransId="{33FDB535-1C9D-4B9B-93CA-0BF3AA298FE4}"/>
    <dgm:cxn modelId="{60F3DAA2-7F86-4B05-A7AC-BABCD8439EC1}" type="presOf" srcId="{EEF7681B-FD69-40EB-9BEB-DD506571AB99}" destId="{C334DA77-E604-4EC3-8387-56BB7A3ED08A}" srcOrd="0" destOrd="0" presId="urn:microsoft.com/office/officeart/2005/8/layout/default"/>
    <dgm:cxn modelId="{AF5CDCAC-EA4F-4AEC-A705-924F0A81D04A}" type="presOf" srcId="{11DF01A4-A5EA-4795-A7D9-525839D4AF84}" destId="{EF535CBD-EA29-4218-85A8-9EE60D5A781D}" srcOrd="0" destOrd="0" presId="urn:microsoft.com/office/officeart/2005/8/layout/default"/>
    <dgm:cxn modelId="{7E4F46BB-19C4-4AE5-B069-D021027ACC7E}" type="presOf" srcId="{B33C7785-1B03-4909-97F7-FE194FF842E0}" destId="{BA976A3F-E83A-470E-8D43-2AB80FEABC26}" srcOrd="0" destOrd="0" presId="urn:microsoft.com/office/officeart/2005/8/layout/default"/>
    <dgm:cxn modelId="{B3CA3DE1-7295-4C8B-91FE-1E53C82730BB}" type="presOf" srcId="{4F44F684-1252-48B0-9109-43355BE32DE6}" destId="{11A0ACC9-F53D-4D50-8422-23F3EBE6399D}" srcOrd="0" destOrd="0" presId="urn:microsoft.com/office/officeart/2005/8/layout/default"/>
    <dgm:cxn modelId="{2985BCE5-F0BD-4C87-837D-956DF885E363}" srcId="{EAE3DAD1-3702-4487-BA7F-C94052367325}" destId="{B33C7785-1B03-4909-97F7-FE194FF842E0}" srcOrd="0" destOrd="0" parTransId="{B45B444A-D6E7-490B-9B08-4753D72E2ECA}" sibTransId="{1FF04530-60E7-4C48-A509-E665E67C2E19}"/>
    <dgm:cxn modelId="{B7EA01F4-205E-4C4C-A852-CD33C2A1222E}" type="presOf" srcId="{EAE3DAD1-3702-4487-BA7F-C94052367325}" destId="{D04B313D-E5E1-423B-9E9A-AA2AED20BEFA}" srcOrd="0" destOrd="0" presId="urn:microsoft.com/office/officeart/2005/8/layout/default"/>
    <dgm:cxn modelId="{1B9DF19D-B405-45E9-A68D-8E8D6B124AEB}" type="presParOf" srcId="{D04B313D-E5E1-423B-9E9A-AA2AED20BEFA}" destId="{BA976A3F-E83A-470E-8D43-2AB80FEABC26}" srcOrd="0" destOrd="0" presId="urn:microsoft.com/office/officeart/2005/8/layout/default"/>
    <dgm:cxn modelId="{DB88CE50-7872-49DE-88C3-8046B3CFA0DF}" type="presParOf" srcId="{D04B313D-E5E1-423B-9E9A-AA2AED20BEFA}" destId="{7D4E6D08-54E7-4B05-9367-B531862CE9EA}" srcOrd="1" destOrd="0" presId="urn:microsoft.com/office/officeart/2005/8/layout/default"/>
    <dgm:cxn modelId="{3C426523-F0EC-4C72-AD5B-991EBC9B33A4}" type="presParOf" srcId="{D04B313D-E5E1-423B-9E9A-AA2AED20BEFA}" destId="{C334DA77-E604-4EC3-8387-56BB7A3ED08A}" srcOrd="2" destOrd="0" presId="urn:microsoft.com/office/officeart/2005/8/layout/default"/>
    <dgm:cxn modelId="{08B448EE-0DCA-4555-9F00-FD16C90159E2}" type="presParOf" srcId="{D04B313D-E5E1-423B-9E9A-AA2AED20BEFA}" destId="{790D8C22-718C-4681-989D-A2AD90D89B4B}" srcOrd="3" destOrd="0" presId="urn:microsoft.com/office/officeart/2005/8/layout/default"/>
    <dgm:cxn modelId="{28081FB5-AE21-4015-80A2-ECD8FAB88694}" type="presParOf" srcId="{D04B313D-E5E1-423B-9E9A-AA2AED20BEFA}" destId="{11A0ACC9-F53D-4D50-8422-23F3EBE6399D}" srcOrd="4" destOrd="0" presId="urn:microsoft.com/office/officeart/2005/8/layout/default"/>
    <dgm:cxn modelId="{7B9699CC-77CA-4C21-B039-2829F7042C32}" type="presParOf" srcId="{D04B313D-E5E1-423B-9E9A-AA2AED20BEFA}" destId="{EE40DD7D-5D01-4EDC-B175-018F5A982025}" srcOrd="5" destOrd="0" presId="urn:microsoft.com/office/officeart/2005/8/layout/default"/>
    <dgm:cxn modelId="{72FCA276-A010-4426-B448-3410DDB6F369}" type="presParOf" srcId="{D04B313D-E5E1-423B-9E9A-AA2AED20BEFA}" destId="{EF535CBD-EA29-4218-85A8-9EE60D5A781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4FF31-7307-BD44-8CDD-D19FD0236592}">
      <dsp:nvSpPr>
        <dsp:cNvPr id="0" name=""/>
        <dsp:cNvSpPr/>
      </dsp:nvSpPr>
      <dsp:spPr>
        <a:xfrm rot="5400000">
          <a:off x="7907632" y="-3194068"/>
          <a:ext cx="1346195" cy="807598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Montserrat"/>
            </a:rPr>
            <a:t>No upfront cost</a:t>
          </a:r>
        </a:p>
        <a:p>
          <a:pPr marL="285750" lvl="1" indent="-285750" algn="l" defTabSz="1244600">
            <a:lnSpc>
              <a:spcPct val="90000"/>
            </a:lnSpc>
            <a:spcBef>
              <a:spcPct val="0"/>
            </a:spcBef>
            <a:spcAft>
              <a:spcPct val="15000"/>
            </a:spcAft>
            <a:buChar char="•"/>
          </a:pPr>
          <a:r>
            <a:rPr lang="en-US" sz="2800" kern="1200">
              <a:latin typeface="Montserrat"/>
            </a:rPr>
            <a:t>Pay-as-you-go model</a:t>
          </a:r>
        </a:p>
      </dsp:txBody>
      <dsp:txXfrm rot="-5400000">
        <a:off x="4542740" y="236540"/>
        <a:ext cx="8010264" cy="1214763"/>
      </dsp:txXfrm>
    </dsp:sp>
    <dsp:sp modelId="{3E83DC60-9218-2845-9182-2662C1F33BDB}">
      <dsp:nvSpPr>
        <dsp:cNvPr id="0" name=""/>
        <dsp:cNvSpPr/>
      </dsp:nvSpPr>
      <dsp:spPr>
        <a:xfrm>
          <a:off x="0" y="2549"/>
          <a:ext cx="4542739" cy="1682743"/>
        </a:xfrm>
        <a:prstGeom prst="round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latin typeface="Montserrat"/>
            </a:rPr>
            <a:t>1. Cost Effective</a:t>
          </a:r>
        </a:p>
      </dsp:txBody>
      <dsp:txXfrm>
        <a:off x="82145" y="84694"/>
        <a:ext cx="4378449" cy="1518453"/>
      </dsp:txXfrm>
    </dsp:sp>
    <dsp:sp modelId="{AE97C917-5A86-FA45-82F8-C9724447560A}">
      <dsp:nvSpPr>
        <dsp:cNvPr id="0" name=""/>
        <dsp:cNvSpPr/>
      </dsp:nvSpPr>
      <dsp:spPr>
        <a:xfrm rot="5400000">
          <a:off x="7907632" y="-1427187"/>
          <a:ext cx="1346195" cy="807598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Montserrat"/>
            </a:rPr>
            <a:t>Increasing size of team</a:t>
          </a:r>
        </a:p>
        <a:p>
          <a:pPr marL="285750" lvl="1" indent="-285750" algn="l" defTabSz="1244600" rtl="0">
            <a:lnSpc>
              <a:spcPct val="90000"/>
            </a:lnSpc>
            <a:spcBef>
              <a:spcPct val="0"/>
            </a:spcBef>
            <a:spcAft>
              <a:spcPct val="15000"/>
            </a:spcAft>
            <a:buChar char="•"/>
          </a:pPr>
          <a:r>
            <a:rPr lang="en-US" sz="2800" kern="1200">
              <a:latin typeface="Montserrat"/>
            </a:rPr>
            <a:t>Can be accessed from anywhere</a:t>
          </a:r>
        </a:p>
      </dsp:txBody>
      <dsp:txXfrm rot="-5400000">
        <a:off x="4542740" y="2003421"/>
        <a:ext cx="8010264" cy="1214763"/>
      </dsp:txXfrm>
    </dsp:sp>
    <dsp:sp modelId="{CD0B9C2C-5B30-A340-ADF0-35D4119AA13A}">
      <dsp:nvSpPr>
        <dsp:cNvPr id="0" name=""/>
        <dsp:cNvSpPr/>
      </dsp:nvSpPr>
      <dsp:spPr>
        <a:xfrm>
          <a:off x="0" y="1769430"/>
          <a:ext cx="4542739" cy="1682743"/>
        </a:xfrm>
        <a:prstGeom prst="round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2. </a:t>
          </a:r>
          <a:r>
            <a:rPr lang="en-US" sz="4400" kern="1200">
              <a:latin typeface="Montserrat"/>
            </a:rPr>
            <a:t>Scalability</a:t>
          </a:r>
          <a:r>
            <a:rPr lang="en-US" sz="4400" kern="1200"/>
            <a:t> &amp; </a:t>
          </a:r>
          <a:r>
            <a:rPr lang="en-US" sz="4400" kern="1200">
              <a:latin typeface="Calibri Light" panose="020F0302020204030204"/>
            </a:rPr>
            <a:t>Accessibility</a:t>
          </a:r>
          <a:endParaRPr lang="en-US" sz="4400" kern="1200"/>
        </a:p>
      </dsp:txBody>
      <dsp:txXfrm>
        <a:off x="82145" y="1851575"/>
        <a:ext cx="4378449" cy="1518453"/>
      </dsp:txXfrm>
    </dsp:sp>
    <dsp:sp modelId="{06DC9199-9197-E241-A229-655FFF0FDAB4}">
      <dsp:nvSpPr>
        <dsp:cNvPr id="0" name=""/>
        <dsp:cNvSpPr/>
      </dsp:nvSpPr>
      <dsp:spPr>
        <a:xfrm rot="5400000">
          <a:off x="7907632" y="339693"/>
          <a:ext cx="1346195" cy="807598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Montserrat"/>
            </a:rPr>
            <a:t>SaaS companies handle the updates and maintenance from their end.</a:t>
          </a:r>
        </a:p>
      </dsp:txBody>
      <dsp:txXfrm rot="-5400000">
        <a:off x="4542740" y="3770301"/>
        <a:ext cx="8010264" cy="1214763"/>
      </dsp:txXfrm>
    </dsp:sp>
    <dsp:sp modelId="{25472A13-125F-AE4C-AE81-FE8FDDEDA2C2}">
      <dsp:nvSpPr>
        <dsp:cNvPr id="0" name=""/>
        <dsp:cNvSpPr/>
      </dsp:nvSpPr>
      <dsp:spPr>
        <a:xfrm>
          <a:off x="0" y="3536311"/>
          <a:ext cx="4542739" cy="1682743"/>
        </a:xfrm>
        <a:prstGeom prst="round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3. Update &amp; </a:t>
          </a:r>
          <a:r>
            <a:rPr lang="en-US" sz="4400" kern="1200">
              <a:latin typeface="Montserrat"/>
            </a:rPr>
            <a:t>Maintenance</a:t>
          </a:r>
        </a:p>
      </dsp:txBody>
      <dsp:txXfrm>
        <a:off x="82145" y="3618456"/>
        <a:ext cx="4378449" cy="1518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B641B-3443-43A5-9943-C37F31557D01}">
      <dsp:nvSpPr>
        <dsp:cNvPr id="0" name=""/>
        <dsp:cNvSpPr/>
      </dsp:nvSpPr>
      <dsp:spPr>
        <a:xfrm>
          <a:off x="0" y="686"/>
          <a:ext cx="5989485" cy="1605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05B99-16D3-4605-B56F-603666C6CCE8}">
      <dsp:nvSpPr>
        <dsp:cNvPr id="0" name=""/>
        <dsp:cNvSpPr/>
      </dsp:nvSpPr>
      <dsp:spPr>
        <a:xfrm>
          <a:off x="485751" y="361989"/>
          <a:ext cx="883185" cy="883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3F6C5-06BC-4DFC-B6E8-3B8A2792F959}">
      <dsp:nvSpPr>
        <dsp:cNvPr id="0" name=""/>
        <dsp:cNvSpPr/>
      </dsp:nvSpPr>
      <dsp:spPr>
        <a:xfrm>
          <a:off x="1854688" y="686"/>
          <a:ext cx="4134796" cy="160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46" tIns="169946" rIns="169946" bIns="169946" numCol="1" spcCol="1270" anchor="ctr" anchorCtr="0">
          <a:noAutofit/>
        </a:bodyPr>
        <a:lstStyle/>
        <a:p>
          <a:pPr marL="0" lvl="0" indent="0" algn="l" defTabSz="622300">
            <a:lnSpc>
              <a:spcPct val="100000"/>
            </a:lnSpc>
            <a:spcBef>
              <a:spcPct val="0"/>
            </a:spcBef>
            <a:spcAft>
              <a:spcPct val="35000"/>
            </a:spcAft>
            <a:buNone/>
          </a:pPr>
          <a:r>
            <a:rPr lang="en-US" sz="1400" kern="1200"/>
            <a:t>Virtual machine in cloud is the digital version of your physical computer. These machines are created and exist within cloud environment and allow users to run multiple operating system.  </a:t>
          </a:r>
        </a:p>
      </dsp:txBody>
      <dsp:txXfrm>
        <a:off x="1854688" y="686"/>
        <a:ext cx="4134796" cy="1605791"/>
      </dsp:txXfrm>
    </dsp:sp>
    <dsp:sp modelId="{AFF1D701-5408-4C79-97E7-C349634C89C8}">
      <dsp:nvSpPr>
        <dsp:cNvPr id="0" name=""/>
        <dsp:cNvSpPr/>
      </dsp:nvSpPr>
      <dsp:spPr>
        <a:xfrm>
          <a:off x="0" y="2007924"/>
          <a:ext cx="5989485" cy="1605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DC822-986D-407A-8F13-764D6DB62703}">
      <dsp:nvSpPr>
        <dsp:cNvPr id="0" name=""/>
        <dsp:cNvSpPr/>
      </dsp:nvSpPr>
      <dsp:spPr>
        <a:xfrm>
          <a:off x="485751" y="2369227"/>
          <a:ext cx="883185" cy="883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0B53A-D696-49E3-A7CA-740D01DBE85D}">
      <dsp:nvSpPr>
        <dsp:cNvPr id="0" name=""/>
        <dsp:cNvSpPr/>
      </dsp:nvSpPr>
      <dsp:spPr>
        <a:xfrm>
          <a:off x="1854688" y="2007924"/>
          <a:ext cx="4134796" cy="160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46" tIns="169946" rIns="169946" bIns="169946" numCol="1" spcCol="1270" anchor="ctr" anchorCtr="0">
          <a:noAutofit/>
        </a:bodyPr>
        <a:lstStyle/>
        <a:p>
          <a:pPr marL="0" lvl="0" indent="0" algn="l" defTabSz="622300">
            <a:lnSpc>
              <a:spcPct val="100000"/>
            </a:lnSpc>
            <a:spcBef>
              <a:spcPct val="0"/>
            </a:spcBef>
            <a:spcAft>
              <a:spcPct val="35000"/>
            </a:spcAft>
            <a:buNone/>
          </a:pPr>
          <a:r>
            <a:rPr lang="en-US" sz="1400" kern="1200"/>
            <a:t>In virtual machines hypervisor plays a crucial role, also known as a virtual machine monitor. It is a firmware that creates the virtual machines. Key role of the hypervisor is that it allows multiple virtual machines to run independently with isolation.</a:t>
          </a:r>
        </a:p>
      </dsp:txBody>
      <dsp:txXfrm>
        <a:off x="1854688" y="2007924"/>
        <a:ext cx="4134796" cy="1605791"/>
      </dsp:txXfrm>
    </dsp:sp>
    <dsp:sp modelId="{F3DC3BCC-F216-4751-AB33-F1C53F715751}">
      <dsp:nvSpPr>
        <dsp:cNvPr id="0" name=""/>
        <dsp:cNvSpPr/>
      </dsp:nvSpPr>
      <dsp:spPr>
        <a:xfrm>
          <a:off x="0" y="4015163"/>
          <a:ext cx="5989485" cy="1605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6F74E-B0AD-4542-AE67-3C96C1A6CC08}">
      <dsp:nvSpPr>
        <dsp:cNvPr id="0" name=""/>
        <dsp:cNvSpPr/>
      </dsp:nvSpPr>
      <dsp:spPr>
        <a:xfrm>
          <a:off x="485751" y="4376466"/>
          <a:ext cx="883185" cy="883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2E0ED-2492-4B65-AF1E-1AB75628B68D}">
      <dsp:nvSpPr>
        <dsp:cNvPr id="0" name=""/>
        <dsp:cNvSpPr/>
      </dsp:nvSpPr>
      <dsp:spPr>
        <a:xfrm>
          <a:off x="1854688" y="4015163"/>
          <a:ext cx="4134796" cy="160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46" tIns="169946" rIns="169946" bIns="169946" numCol="1" spcCol="1270" anchor="ctr" anchorCtr="0">
          <a:noAutofit/>
        </a:bodyPr>
        <a:lstStyle/>
        <a:p>
          <a:pPr marL="0" lvl="0" indent="0" algn="l" defTabSz="622300">
            <a:lnSpc>
              <a:spcPct val="100000"/>
            </a:lnSpc>
            <a:spcBef>
              <a:spcPct val="0"/>
            </a:spcBef>
            <a:spcAft>
              <a:spcPct val="35000"/>
            </a:spcAft>
            <a:buNone/>
          </a:pPr>
          <a:r>
            <a:rPr lang="en-US" sz="1400" kern="1200"/>
            <a:t>On cloud, it enables providers to offer the virtual machine instance as a service, allow users to deploy and manage their virtual machines on a shared physical environment.</a:t>
          </a:r>
        </a:p>
      </dsp:txBody>
      <dsp:txXfrm>
        <a:off x="1854688" y="4015163"/>
        <a:ext cx="4134796" cy="1605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62D33-E785-4AFB-8F83-CB8F07E20A4D}">
      <dsp:nvSpPr>
        <dsp:cNvPr id="0" name=""/>
        <dsp:cNvSpPr/>
      </dsp:nvSpPr>
      <dsp:spPr>
        <a:xfrm>
          <a:off x="0" y="0"/>
          <a:ext cx="6419718" cy="1103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During periods of peak demand, the allocation of resources can be increased in order to align with the heightened demand, thereby mitigating potential performance issues.</a:t>
          </a:r>
        </a:p>
      </dsp:txBody>
      <dsp:txXfrm>
        <a:off x="32326" y="32326"/>
        <a:ext cx="5135492" cy="1039034"/>
      </dsp:txXfrm>
    </dsp:sp>
    <dsp:sp modelId="{8B10EA97-C423-497A-A85F-C69BD28FDE90}">
      <dsp:nvSpPr>
        <dsp:cNvPr id="0" name=""/>
        <dsp:cNvSpPr/>
      </dsp:nvSpPr>
      <dsp:spPr>
        <a:xfrm>
          <a:off x="537651" y="1304357"/>
          <a:ext cx="6419718" cy="1103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During periods of reduced activity, resources can be downscaled to minimize expenditure and optimize cost efficiency.</a:t>
          </a:r>
        </a:p>
      </dsp:txBody>
      <dsp:txXfrm>
        <a:off x="569977" y="1336683"/>
        <a:ext cx="5100018" cy="1039034"/>
      </dsp:txXfrm>
    </dsp:sp>
    <dsp:sp modelId="{7FB9945D-F0B3-4DCF-A67B-C28BEFED975B}">
      <dsp:nvSpPr>
        <dsp:cNvPr id="0" name=""/>
        <dsp:cNvSpPr/>
      </dsp:nvSpPr>
      <dsp:spPr>
        <a:xfrm>
          <a:off x="1067278" y="2608714"/>
          <a:ext cx="6419718" cy="1103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Therefore, Cloud helps businesses easily handle fluctuating workloads, leading to optimization of computing resources and costs. </a:t>
          </a:r>
        </a:p>
      </dsp:txBody>
      <dsp:txXfrm>
        <a:off x="1099604" y="2641040"/>
        <a:ext cx="5108043" cy="1039034"/>
      </dsp:txXfrm>
    </dsp:sp>
    <dsp:sp modelId="{5F2929F7-5B47-482A-9C46-504C45DB00B8}">
      <dsp:nvSpPr>
        <dsp:cNvPr id="0" name=""/>
        <dsp:cNvSpPr/>
      </dsp:nvSpPr>
      <dsp:spPr>
        <a:xfrm>
          <a:off x="1604929" y="3913071"/>
          <a:ext cx="6419718" cy="11036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With quicker turnaround times, businesses gain a competitive edge. </a:t>
          </a:r>
        </a:p>
      </dsp:txBody>
      <dsp:txXfrm>
        <a:off x="1637255" y="3945397"/>
        <a:ext cx="5100018" cy="1039034"/>
      </dsp:txXfrm>
    </dsp:sp>
    <dsp:sp modelId="{30AAAF15-D598-457D-9C99-A17C96F7C596}">
      <dsp:nvSpPr>
        <dsp:cNvPr id="0" name=""/>
        <dsp:cNvSpPr/>
      </dsp:nvSpPr>
      <dsp:spPr>
        <a:xfrm>
          <a:off x="5702322" y="845323"/>
          <a:ext cx="717396" cy="7173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863736" y="845323"/>
        <a:ext cx="394568" cy="539840"/>
      </dsp:txXfrm>
    </dsp:sp>
    <dsp:sp modelId="{DCB1B633-39E4-41FB-821C-4D0EEFE59E08}">
      <dsp:nvSpPr>
        <dsp:cNvPr id="0" name=""/>
        <dsp:cNvSpPr/>
      </dsp:nvSpPr>
      <dsp:spPr>
        <a:xfrm>
          <a:off x="6239973" y="2149680"/>
          <a:ext cx="717396" cy="7173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401387" y="2149680"/>
        <a:ext cx="394568" cy="539840"/>
      </dsp:txXfrm>
    </dsp:sp>
    <dsp:sp modelId="{B2EDA10C-B897-49CD-803D-A2121D5F8BB9}">
      <dsp:nvSpPr>
        <dsp:cNvPr id="0" name=""/>
        <dsp:cNvSpPr/>
      </dsp:nvSpPr>
      <dsp:spPr>
        <a:xfrm>
          <a:off x="6769600" y="3454037"/>
          <a:ext cx="717396" cy="7173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931014" y="3454037"/>
        <a:ext cx="394568" cy="53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9032D-6725-4099-A25F-D77E8D378A31}">
      <dsp:nvSpPr>
        <dsp:cNvPr id="0" name=""/>
        <dsp:cNvSpPr/>
      </dsp:nvSpPr>
      <dsp:spPr>
        <a:xfrm>
          <a:off x="0" y="846074"/>
          <a:ext cx="8859534" cy="15619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FD508-EC86-4140-9033-70570134F4FF}">
      <dsp:nvSpPr>
        <dsp:cNvPr id="0" name=""/>
        <dsp:cNvSpPr/>
      </dsp:nvSpPr>
      <dsp:spPr>
        <a:xfrm>
          <a:off x="472499" y="1197520"/>
          <a:ext cx="859090" cy="859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55863-6263-4A4B-8168-C3A957DEF848}">
      <dsp:nvSpPr>
        <dsp:cNvPr id="0" name=""/>
        <dsp:cNvSpPr/>
      </dsp:nvSpPr>
      <dsp:spPr>
        <a:xfrm>
          <a:off x="1804090" y="846074"/>
          <a:ext cx="7055443" cy="156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10" tIns="165310" rIns="165310" bIns="165310" numCol="1" spcCol="1270" anchor="ctr" anchorCtr="0">
          <a:noAutofit/>
        </a:bodyPr>
        <a:lstStyle/>
        <a:p>
          <a:pPr marL="0" lvl="0" indent="0" algn="l" defTabSz="800100">
            <a:lnSpc>
              <a:spcPct val="100000"/>
            </a:lnSpc>
            <a:spcBef>
              <a:spcPct val="0"/>
            </a:spcBef>
            <a:spcAft>
              <a:spcPct val="35000"/>
            </a:spcAft>
            <a:buNone/>
          </a:pPr>
          <a:r>
            <a:rPr lang="en-US" sz="1800" kern="1200"/>
            <a:t>Cloud environments can deploy across several data center locations. If one server suffers downtime, services continue uninterrupted across other resources. Meanwhile, extensive cloud data storage options allow business continuity in the case of natural disasters.</a:t>
          </a:r>
        </a:p>
      </dsp:txBody>
      <dsp:txXfrm>
        <a:off x="1804090" y="846074"/>
        <a:ext cx="7055443" cy="1561983"/>
      </dsp:txXfrm>
    </dsp:sp>
    <dsp:sp modelId="{FCD41758-AC67-4709-99E4-42F8973374AC}">
      <dsp:nvSpPr>
        <dsp:cNvPr id="0" name=""/>
        <dsp:cNvSpPr/>
      </dsp:nvSpPr>
      <dsp:spPr>
        <a:xfrm>
          <a:off x="0" y="2798552"/>
          <a:ext cx="8859534" cy="15619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A8F5F-E782-4943-8334-94B3727429F4}">
      <dsp:nvSpPr>
        <dsp:cNvPr id="0" name=""/>
        <dsp:cNvSpPr/>
      </dsp:nvSpPr>
      <dsp:spPr>
        <a:xfrm>
          <a:off x="472499" y="3149999"/>
          <a:ext cx="859090" cy="859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C6A75-FA1C-4150-809A-26980FE848BA}">
      <dsp:nvSpPr>
        <dsp:cNvPr id="0" name=""/>
        <dsp:cNvSpPr/>
      </dsp:nvSpPr>
      <dsp:spPr>
        <a:xfrm>
          <a:off x="1804090" y="2798552"/>
          <a:ext cx="7055443" cy="156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10" tIns="165310" rIns="165310" bIns="165310" numCol="1" spcCol="1270" anchor="ctr" anchorCtr="0">
          <a:noAutofit/>
        </a:bodyPr>
        <a:lstStyle/>
        <a:p>
          <a:pPr marL="0" lvl="0" indent="0" algn="l" defTabSz="800100">
            <a:lnSpc>
              <a:spcPct val="100000"/>
            </a:lnSpc>
            <a:spcBef>
              <a:spcPct val="0"/>
            </a:spcBef>
            <a:spcAft>
              <a:spcPct val="35000"/>
            </a:spcAft>
            <a:buNone/>
          </a:pPr>
          <a:r>
            <a:rPr lang="en-US" sz="1800" kern="1200"/>
            <a:t>When organizations don't use cloud solutions, if their local hardware experiences an issue, there's a chance all their data might be completely lost or corrupted. A cloud solution offers easy rollback of versions and backup recovery in such a case. </a:t>
          </a:r>
        </a:p>
      </dsp:txBody>
      <dsp:txXfrm>
        <a:off x="1804090" y="2798552"/>
        <a:ext cx="7055443" cy="1561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85CF0-4235-43D6-8A32-E95CFEB63AE0}">
      <dsp:nvSpPr>
        <dsp:cNvPr id="0" name=""/>
        <dsp:cNvSpPr/>
      </dsp:nvSpPr>
      <dsp:spPr>
        <a:xfrm>
          <a:off x="0" y="938190"/>
          <a:ext cx="9164334" cy="173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DEDE2-E220-4951-B940-B91F6DE815C4}">
      <dsp:nvSpPr>
        <dsp:cNvPr id="0" name=""/>
        <dsp:cNvSpPr/>
      </dsp:nvSpPr>
      <dsp:spPr>
        <a:xfrm>
          <a:off x="523943" y="1327899"/>
          <a:ext cx="952623" cy="952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BBD73-E0AA-4C06-8ECA-CCF10250E60B}">
      <dsp:nvSpPr>
        <dsp:cNvPr id="0" name=""/>
        <dsp:cNvSpPr/>
      </dsp:nvSpPr>
      <dsp:spPr>
        <a:xfrm>
          <a:off x="2000509" y="938190"/>
          <a:ext cx="7163824" cy="173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08" tIns="183308" rIns="183308" bIns="183308" numCol="1" spcCol="1270" anchor="ctr" anchorCtr="0">
          <a:noAutofit/>
        </a:bodyPr>
        <a:lstStyle/>
        <a:p>
          <a:pPr marL="0" lvl="0" indent="0" algn="l" defTabSz="755650">
            <a:lnSpc>
              <a:spcPct val="100000"/>
            </a:lnSpc>
            <a:spcBef>
              <a:spcPct val="0"/>
            </a:spcBef>
            <a:spcAft>
              <a:spcPct val="35000"/>
            </a:spcAft>
            <a:buNone/>
          </a:pPr>
          <a:r>
            <a:rPr lang="en-US" sz="1700" kern="1200"/>
            <a:t>Cloud services enable straightforward collaboration between people across the business, wherever they are located. Having every document, file and application available on-demand in the cloud environment removes traditional barriers such as having to have everybody working together in one centralized location.</a:t>
          </a:r>
        </a:p>
      </dsp:txBody>
      <dsp:txXfrm>
        <a:off x="2000509" y="938190"/>
        <a:ext cx="7163824" cy="1732043"/>
      </dsp:txXfrm>
    </dsp:sp>
    <dsp:sp modelId="{A8813C4D-B80B-4194-A272-BD9A6480CF2B}">
      <dsp:nvSpPr>
        <dsp:cNvPr id="0" name=""/>
        <dsp:cNvSpPr/>
      </dsp:nvSpPr>
      <dsp:spPr>
        <a:xfrm>
          <a:off x="0" y="3103243"/>
          <a:ext cx="9164334" cy="173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66A69-9969-4569-B7B1-671B8CBCBD76}">
      <dsp:nvSpPr>
        <dsp:cNvPr id="0" name=""/>
        <dsp:cNvSpPr/>
      </dsp:nvSpPr>
      <dsp:spPr>
        <a:xfrm>
          <a:off x="523943" y="3492953"/>
          <a:ext cx="952623" cy="952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3CE4B-48C4-46E9-A4F2-E3877C7266A3}">
      <dsp:nvSpPr>
        <dsp:cNvPr id="0" name=""/>
        <dsp:cNvSpPr/>
      </dsp:nvSpPr>
      <dsp:spPr>
        <a:xfrm>
          <a:off x="2000509" y="3103243"/>
          <a:ext cx="7163824" cy="173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08" tIns="183308" rIns="183308" bIns="183308" numCol="1" spcCol="1270" anchor="ctr" anchorCtr="0">
          <a:noAutofit/>
        </a:bodyPr>
        <a:lstStyle/>
        <a:p>
          <a:pPr marL="0" lvl="0" indent="0" algn="l" defTabSz="755650">
            <a:lnSpc>
              <a:spcPct val="100000"/>
            </a:lnSpc>
            <a:spcBef>
              <a:spcPct val="0"/>
            </a:spcBef>
            <a:spcAft>
              <a:spcPct val="35000"/>
            </a:spcAft>
            <a:buNone/>
          </a:pPr>
          <a:r>
            <a:rPr lang="en-US" sz="1700" kern="1200"/>
            <a:t>Team members can view and share information easily and securely across a cloud-based platform. </a:t>
          </a:r>
        </a:p>
      </dsp:txBody>
      <dsp:txXfrm>
        <a:off x="2000509" y="3103243"/>
        <a:ext cx="7163824" cy="1732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6A3F-E83A-470E-8D43-2AB80FEABC26}">
      <dsp:nvSpPr>
        <dsp:cNvPr id="0" name=""/>
        <dsp:cNvSpPr/>
      </dsp:nvSpPr>
      <dsp:spPr>
        <a:xfrm>
          <a:off x="1112" y="723563"/>
          <a:ext cx="4340604" cy="2604362"/>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Deployment of apps is faster and more efficient.</a:t>
          </a:r>
        </a:p>
      </dsp:txBody>
      <dsp:txXfrm>
        <a:off x="1112" y="723563"/>
        <a:ext cx="4340604" cy="2604362"/>
      </dsp:txXfrm>
    </dsp:sp>
    <dsp:sp modelId="{C334DA77-E604-4EC3-8387-56BB7A3ED08A}">
      <dsp:nvSpPr>
        <dsp:cNvPr id="0" name=""/>
        <dsp:cNvSpPr/>
      </dsp:nvSpPr>
      <dsp:spPr>
        <a:xfrm>
          <a:off x="4775777" y="723563"/>
          <a:ext cx="4340604" cy="2604362"/>
        </a:xfrm>
        <a:prstGeom prst="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Can be utilized in automation testing to build and run test environments for all different apps and services.</a:t>
          </a:r>
        </a:p>
      </dsp:txBody>
      <dsp:txXfrm>
        <a:off x="4775777" y="723563"/>
        <a:ext cx="4340604" cy="2604362"/>
      </dsp:txXfrm>
    </dsp:sp>
    <dsp:sp modelId="{11A0ACC9-F53D-4D50-8422-23F3EBE6399D}">
      <dsp:nvSpPr>
        <dsp:cNvPr id="0" name=""/>
        <dsp:cNvSpPr/>
      </dsp:nvSpPr>
      <dsp:spPr>
        <a:xfrm>
          <a:off x="1112" y="3761986"/>
          <a:ext cx="4340604" cy="2604362"/>
        </a:xfrm>
        <a:prstGeom prst="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Dockerfiles</a:t>
          </a:r>
          <a:r>
            <a:rPr lang="en-US" sz="2900" kern="1200"/>
            <a:t> can be integrated effortlessly with a CI/CD pipeline.</a:t>
          </a:r>
        </a:p>
      </dsp:txBody>
      <dsp:txXfrm>
        <a:off x="1112" y="3761986"/>
        <a:ext cx="4340604" cy="2604362"/>
      </dsp:txXfrm>
    </dsp:sp>
    <dsp:sp modelId="{EF535CBD-EA29-4218-85A8-9EE60D5A781D}">
      <dsp:nvSpPr>
        <dsp:cNvPr id="0" name=""/>
        <dsp:cNvSpPr/>
      </dsp:nvSpPr>
      <dsp:spPr>
        <a:xfrm>
          <a:off x="4775777" y="3761986"/>
          <a:ext cx="4340604" cy="2604362"/>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a:cs typeface="Calibri"/>
            </a:rPr>
            <a:t>Use less memory than VM</a:t>
          </a:r>
          <a:endParaRPr lang="en-US" sz="2900" kern="1200"/>
        </a:p>
      </dsp:txBody>
      <dsp:txXfrm>
        <a:off x="4775777" y="3761986"/>
        <a:ext cx="4340604" cy="26043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74A071F3-56E4-448C-B623-86B8194D30D0}" type="datetimeFigureOut">
              <a:t>4/17/2024</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ED985ACF-3ECE-4D6F-9105-7A7BBA2C2744}" type="slidenum">
              <a:t>‹#›</a:t>
            </a:fld>
            <a:endParaRPr lang="en-US"/>
          </a:p>
        </p:txBody>
      </p:sp>
    </p:spTree>
    <p:extLst>
      <p:ext uri="{BB962C8B-B14F-4D97-AF65-F5344CB8AC3E}">
        <p14:creationId xmlns:p14="http://schemas.microsoft.com/office/powerpoint/2010/main" val="186016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10</a:t>
            </a:fld>
            <a:endParaRPr lang="en-US"/>
          </a:p>
        </p:txBody>
      </p:sp>
    </p:spTree>
    <p:extLst>
      <p:ext uri="{BB962C8B-B14F-4D97-AF65-F5344CB8AC3E}">
        <p14:creationId xmlns:p14="http://schemas.microsoft.com/office/powerpoint/2010/main" val="106176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11</a:t>
            </a:fld>
            <a:endParaRPr lang="en-US"/>
          </a:p>
        </p:txBody>
      </p:sp>
    </p:spTree>
    <p:extLst>
      <p:ext uri="{BB962C8B-B14F-4D97-AF65-F5344CB8AC3E}">
        <p14:creationId xmlns:p14="http://schemas.microsoft.com/office/powerpoint/2010/main" val="9637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12</a:t>
            </a:fld>
            <a:endParaRPr lang="en-US"/>
          </a:p>
        </p:txBody>
      </p:sp>
    </p:spTree>
    <p:extLst>
      <p:ext uri="{BB962C8B-B14F-4D97-AF65-F5344CB8AC3E}">
        <p14:creationId xmlns:p14="http://schemas.microsoft.com/office/powerpoint/2010/main" val="195078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13</a:t>
            </a:fld>
            <a:endParaRPr lang="en-US"/>
          </a:p>
        </p:txBody>
      </p:sp>
    </p:spTree>
    <p:extLst>
      <p:ext uri="{BB962C8B-B14F-4D97-AF65-F5344CB8AC3E}">
        <p14:creationId xmlns:p14="http://schemas.microsoft.com/office/powerpoint/2010/main" val="62154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14</a:t>
            </a:fld>
            <a:endParaRPr lang="en-US"/>
          </a:p>
        </p:txBody>
      </p:sp>
    </p:spTree>
    <p:extLst>
      <p:ext uri="{BB962C8B-B14F-4D97-AF65-F5344CB8AC3E}">
        <p14:creationId xmlns:p14="http://schemas.microsoft.com/office/powerpoint/2010/main" val="149500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15</a:t>
            </a:fld>
            <a:endParaRPr lang="en-US"/>
          </a:p>
        </p:txBody>
      </p:sp>
    </p:spTree>
    <p:extLst>
      <p:ext uri="{BB962C8B-B14F-4D97-AF65-F5344CB8AC3E}">
        <p14:creationId xmlns:p14="http://schemas.microsoft.com/office/powerpoint/2010/main" val="35135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16</a:t>
            </a:fld>
            <a:endParaRPr lang="en-US"/>
          </a:p>
        </p:txBody>
      </p:sp>
    </p:spTree>
    <p:extLst>
      <p:ext uri="{BB962C8B-B14F-4D97-AF65-F5344CB8AC3E}">
        <p14:creationId xmlns:p14="http://schemas.microsoft.com/office/powerpoint/2010/main" val="280223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17</a:t>
            </a:fld>
            <a:endParaRPr lang="en-US"/>
          </a:p>
        </p:txBody>
      </p:sp>
    </p:spTree>
    <p:extLst>
      <p:ext uri="{BB962C8B-B14F-4D97-AF65-F5344CB8AC3E}">
        <p14:creationId xmlns:p14="http://schemas.microsoft.com/office/powerpoint/2010/main" val="429440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18</a:t>
            </a:fld>
            <a:endParaRPr lang="en-US"/>
          </a:p>
        </p:txBody>
      </p:sp>
    </p:spTree>
    <p:extLst>
      <p:ext uri="{BB962C8B-B14F-4D97-AF65-F5344CB8AC3E}">
        <p14:creationId xmlns:p14="http://schemas.microsoft.com/office/powerpoint/2010/main" val="375890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19</a:t>
            </a:fld>
            <a:endParaRPr lang="en-US"/>
          </a:p>
        </p:txBody>
      </p:sp>
    </p:spTree>
    <p:extLst>
      <p:ext uri="{BB962C8B-B14F-4D97-AF65-F5344CB8AC3E}">
        <p14:creationId xmlns:p14="http://schemas.microsoft.com/office/powerpoint/2010/main" val="239121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a:t>
            </a:fld>
            <a:endParaRPr lang="en-US"/>
          </a:p>
        </p:txBody>
      </p:sp>
    </p:spTree>
    <p:extLst>
      <p:ext uri="{BB962C8B-B14F-4D97-AF65-F5344CB8AC3E}">
        <p14:creationId xmlns:p14="http://schemas.microsoft.com/office/powerpoint/2010/main" val="133383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20</a:t>
            </a:fld>
            <a:endParaRPr lang="en-US"/>
          </a:p>
        </p:txBody>
      </p:sp>
    </p:spTree>
    <p:extLst>
      <p:ext uri="{BB962C8B-B14F-4D97-AF65-F5344CB8AC3E}">
        <p14:creationId xmlns:p14="http://schemas.microsoft.com/office/powerpoint/2010/main" val="127393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21</a:t>
            </a:fld>
            <a:endParaRPr lang="en-US"/>
          </a:p>
        </p:txBody>
      </p:sp>
    </p:spTree>
    <p:extLst>
      <p:ext uri="{BB962C8B-B14F-4D97-AF65-F5344CB8AC3E}">
        <p14:creationId xmlns:p14="http://schemas.microsoft.com/office/powerpoint/2010/main" val="139912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22</a:t>
            </a:fld>
            <a:endParaRPr lang="en-US"/>
          </a:p>
        </p:txBody>
      </p:sp>
    </p:spTree>
    <p:extLst>
      <p:ext uri="{BB962C8B-B14F-4D97-AF65-F5344CB8AC3E}">
        <p14:creationId xmlns:p14="http://schemas.microsoft.com/office/powerpoint/2010/main" val="284375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23</a:t>
            </a:fld>
            <a:endParaRPr lang="en-US"/>
          </a:p>
        </p:txBody>
      </p:sp>
    </p:spTree>
    <p:extLst>
      <p:ext uri="{BB962C8B-B14F-4D97-AF65-F5344CB8AC3E}">
        <p14:creationId xmlns:p14="http://schemas.microsoft.com/office/powerpoint/2010/main" val="259289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24</a:t>
            </a:fld>
            <a:endParaRPr lang="en-US"/>
          </a:p>
        </p:txBody>
      </p:sp>
    </p:spTree>
    <p:extLst>
      <p:ext uri="{BB962C8B-B14F-4D97-AF65-F5344CB8AC3E}">
        <p14:creationId xmlns:p14="http://schemas.microsoft.com/office/powerpoint/2010/main" val="398886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25</a:t>
            </a:fld>
            <a:endParaRPr lang="en-US"/>
          </a:p>
        </p:txBody>
      </p:sp>
    </p:spTree>
    <p:extLst>
      <p:ext uri="{BB962C8B-B14F-4D97-AF65-F5344CB8AC3E}">
        <p14:creationId xmlns:p14="http://schemas.microsoft.com/office/powerpoint/2010/main" val="16911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26</a:t>
            </a:fld>
            <a:endParaRPr lang="en-US"/>
          </a:p>
        </p:txBody>
      </p:sp>
    </p:spTree>
    <p:extLst>
      <p:ext uri="{BB962C8B-B14F-4D97-AF65-F5344CB8AC3E}">
        <p14:creationId xmlns:p14="http://schemas.microsoft.com/office/powerpoint/2010/main" val="247503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27</a:t>
            </a:fld>
            <a:endParaRPr lang="en-US"/>
          </a:p>
        </p:txBody>
      </p:sp>
    </p:spTree>
    <p:extLst>
      <p:ext uri="{BB962C8B-B14F-4D97-AF65-F5344CB8AC3E}">
        <p14:creationId xmlns:p14="http://schemas.microsoft.com/office/powerpoint/2010/main" val="218394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665054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06394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294452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468306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779882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2629908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4050248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42</a:t>
            </a:fld>
            <a:endParaRPr lang="en-US"/>
          </a:p>
        </p:txBody>
      </p:sp>
    </p:spTree>
    <p:extLst>
      <p:ext uri="{BB962C8B-B14F-4D97-AF65-F5344CB8AC3E}">
        <p14:creationId xmlns:p14="http://schemas.microsoft.com/office/powerpoint/2010/main" val="189484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43</a:t>
            </a:fld>
            <a:endParaRPr lang="en-US"/>
          </a:p>
        </p:txBody>
      </p:sp>
    </p:spTree>
    <p:extLst>
      <p:ext uri="{BB962C8B-B14F-4D97-AF65-F5344CB8AC3E}">
        <p14:creationId xmlns:p14="http://schemas.microsoft.com/office/powerpoint/2010/main" val="3384210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44</a:t>
            </a:fld>
            <a:endParaRPr lang="en-US"/>
          </a:p>
        </p:txBody>
      </p:sp>
    </p:spTree>
    <p:extLst>
      <p:ext uri="{BB962C8B-B14F-4D97-AF65-F5344CB8AC3E}">
        <p14:creationId xmlns:p14="http://schemas.microsoft.com/office/powerpoint/2010/main" val="357991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45</a:t>
            </a:fld>
            <a:endParaRPr lang="en-US"/>
          </a:p>
        </p:txBody>
      </p:sp>
    </p:spTree>
    <p:extLst>
      <p:ext uri="{BB962C8B-B14F-4D97-AF65-F5344CB8AC3E}">
        <p14:creationId xmlns:p14="http://schemas.microsoft.com/office/powerpoint/2010/main" val="2607280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46</a:t>
            </a:fld>
            <a:endParaRPr lang="en-US"/>
          </a:p>
        </p:txBody>
      </p:sp>
    </p:spTree>
    <p:extLst>
      <p:ext uri="{BB962C8B-B14F-4D97-AF65-F5344CB8AC3E}">
        <p14:creationId xmlns:p14="http://schemas.microsoft.com/office/powerpoint/2010/main" val="319185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47</a:t>
            </a:fld>
            <a:endParaRPr lang="en-US"/>
          </a:p>
        </p:txBody>
      </p:sp>
    </p:spTree>
    <p:extLst>
      <p:ext uri="{BB962C8B-B14F-4D97-AF65-F5344CB8AC3E}">
        <p14:creationId xmlns:p14="http://schemas.microsoft.com/office/powerpoint/2010/main" val="1904259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48</a:t>
            </a:fld>
            <a:endParaRPr lang="en-US"/>
          </a:p>
        </p:txBody>
      </p:sp>
    </p:spTree>
    <p:extLst>
      <p:ext uri="{BB962C8B-B14F-4D97-AF65-F5344CB8AC3E}">
        <p14:creationId xmlns:p14="http://schemas.microsoft.com/office/powerpoint/2010/main" val="452773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49</a:t>
            </a:fld>
            <a:endParaRPr lang="en-US"/>
          </a:p>
        </p:txBody>
      </p:sp>
    </p:spTree>
    <p:extLst>
      <p:ext uri="{BB962C8B-B14F-4D97-AF65-F5344CB8AC3E}">
        <p14:creationId xmlns:p14="http://schemas.microsoft.com/office/powerpoint/2010/main" val="2314370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50</a:t>
            </a:fld>
            <a:endParaRPr lang="en-US"/>
          </a:p>
        </p:txBody>
      </p:sp>
    </p:spTree>
    <p:extLst>
      <p:ext uri="{BB962C8B-B14F-4D97-AF65-F5344CB8AC3E}">
        <p14:creationId xmlns:p14="http://schemas.microsoft.com/office/powerpoint/2010/main" val="2073513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51</a:t>
            </a:fld>
            <a:endParaRPr lang="en-US"/>
          </a:p>
        </p:txBody>
      </p:sp>
    </p:spTree>
    <p:extLst>
      <p:ext uri="{BB962C8B-B14F-4D97-AF65-F5344CB8AC3E}">
        <p14:creationId xmlns:p14="http://schemas.microsoft.com/office/powerpoint/2010/main" val="169660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The Master node / control plane : manages worker nodes and the pods in the cluster.</a:t>
            </a:r>
          </a:p>
          <a:p>
            <a:pPr marL="285750" indent="-285750">
              <a:buFont typeface="Arial"/>
              <a:buChar char="•"/>
            </a:pPr>
            <a:r>
              <a:rPr lang="en-US">
                <a:ea typeface="Calibri"/>
                <a:cs typeface="Calibri"/>
              </a:rPr>
              <a:t>The API server : is the front end of the system.</a:t>
            </a:r>
          </a:p>
          <a:p>
            <a:pPr marL="285750" indent="-285750">
              <a:buFont typeface="Arial"/>
              <a:buChar char="•"/>
            </a:pPr>
            <a:r>
              <a:rPr lang="en-US">
                <a:ea typeface="Calibri"/>
                <a:cs typeface="Calibri"/>
              </a:rPr>
              <a:t>The controller manager : watches the cluster and makes periodic changes to try to reach the desired state.</a:t>
            </a:r>
          </a:p>
          <a:p>
            <a:pPr marL="285750" indent="-285750">
              <a:buFont typeface="Arial"/>
              <a:buChar char="•"/>
            </a:pPr>
            <a:r>
              <a:rPr lang="en-US" err="1">
                <a:ea typeface="Calibri"/>
                <a:cs typeface="Calibri"/>
              </a:rPr>
              <a:t>Etcd</a:t>
            </a:r>
            <a:r>
              <a:rPr lang="en-US">
                <a:ea typeface="Calibri"/>
                <a:cs typeface="Calibri"/>
              </a:rPr>
              <a:t> : stores key-values for critical information in the cluster.</a:t>
            </a:r>
          </a:p>
          <a:p>
            <a:pPr marL="285750" indent="-285750">
              <a:buFont typeface="Arial"/>
              <a:buChar char="•"/>
            </a:pPr>
            <a:r>
              <a:rPr lang="en-US">
                <a:ea typeface="Calibri"/>
                <a:cs typeface="Calibri"/>
              </a:rPr>
              <a:t>Node: basically a virtual or physical </a:t>
            </a:r>
          </a:p>
          <a:p>
            <a:pPr marL="285750" indent="-285750">
              <a:buFont typeface="Arial"/>
              <a:buChar char="•"/>
            </a:pPr>
            <a:r>
              <a:rPr lang="en-US">
                <a:ea typeface="Calibri"/>
                <a:cs typeface="Calibri"/>
              </a:rPr>
              <a:t>Pods: usually holds one container but may hold </a:t>
            </a:r>
          </a:p>
          <a:p>
            <a:pPr marL="285750" indent="-285750">
              <a:buFont typeface="Arial"/>
              <a:buChar char="•"/>
            </a:pPr>
            <a:r>
              <a:rPr lang="en-US">
                <a:ea typeface="Calibri"/>
                <a:cs typeface="Calibri"/>
              </a:rPr>
              <a:t>Scheduler : matches pods to nodes </a:t>
            </a:r>
          </a:p>
          <a:p>
            <a:pPr marL="285750" indent="-285750">
              <a:buFont typeface="Arial"/>
              <a:buChar char="•"/>
            </a:pPr>
            <a:r>
              <a:rPr lang="en-US" err="1">
                <a:ea typeface="Calibri"/>
                <a:cs typeface="Calibri"/>
              </a:rPr>
              <a:t>Kubelet</a:t>
            </a:r>
            <a:r>
              <a:rPr lang="en-US">
                <a:ea typeface="Calibri"/>
                <a:cs typeface="Calibri"/>
              </a:rPr>
              <a:t> : monitors the health of the pods running in a node</a:t>
            </a:r>
          </a:p>
          <a:p>
            <a:pPr marL="285750" indent="-285750">
              <a:buFont typeface="Arial"/>
              <a:buChar char="•"/>
            </a:pPr>
            <a:r>
              <a:rPr lang="en-US" err="1">
                <a:ea typeface="Calibri"/>
                <a:cs typeface="Calibri"/>
              </a:rPr>
              <a:t>cAdvisor</a:t>
            </a:r>
            <a:r>
              <a:rPr lang="en-US">
                <a:ea typeface="Calibri"/>
                <a:cs typeface="Calibri"/>
              </a:rPr>
              <a:t>:  monitors resource usage and analyzes performance</a:t>
            </a:r>
          </a:p>
          <a:p>
            <a:pPr marL="285750" indent="-285750">
              <a:buFont typeface="Arial"/>
              <a:buChar char="•"/>
            </a:pPr>
            <a:r>
              <a:rPr lang="en-US">
                <a:ea typeface="Calibri"/>
                <a:cs typeface="Calibri"/>
              </a:rPr>
              <a:t> Kube-Proxy – handles requests and responses</a:t>
            </a:r>
            <a:endParaRPr lang="en-US"/>
          </a:p>
          <a:p>
            <a:endParaRPr lang="en-US">
              <a:ea typeface="Calibri"/>
              <a:cs typeface="Calibri"/>
            </a:endParaRPr>
          </a:p>
          <a:p>
            <a:pPr marL="285750" indent="-2857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ED985ACF-3ECE-4D6F-9105-7A7BBA2C2744}" type="slidenum">
              <a:rPr lang="en-US"/>
              <a:t>52</a:t>
            </a:fld>
            <a:endParaRPr lang="en-US"/>
          </a:p>
        </p:txBody>
      </p:sp>
    </p:spTree>
    <p:extLst>
      <p:ext uri="{BB962C8B-B14F-4D97-AF65-F5344CB8AC3E}">
        <p14:creationId xmlns:p14="http://schemas.microsoft.com/office/powerpoint/2010/main" val="1219985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Config files are YAML files</a:t>
            </a:r>
          </a:p>
          <a:p>
            <a:endParaRPr lang="en-US">
              <a:ea typeface="Calibri"/>
              <a:cs typeface="Calibri"/>
            </a:endParaRPr>
          </a:p>
          <a:p>
            <a:r>
              <a:rPr lang="en-US">
                <a:ea typeface="Calibri"/>
                <a:cs typeface="Calibri"/>
              </a:rPr>
              <a:t>For each component there is an </a:t>
            </a:r>
            <a:r>
              <a:rPr lang="en-US" err="1">
                <a:ea typeface="Calibri"/>
                <a:cs typeface="Calibri"/>
              </a:rPr>
              <a:t>apiversion</a:t>
            </a:r>
            <a:endParaRPr lang="en-US">
              <a:ea typeface="Calibri"/>
              <a:cs typeface="Calibri"/>
            </a:endParaRPr>
          </a:p>
          <a:p>
            <a:endParaRPr lang="en-US">
              <a:ea typeface="Calibri"/>
              <a:cs typeface="Calibri"/>
            </a:endParaRPr>
          </a:p>
          <a:p>
            <a:r>
              <a:rPr lang="en-US" err="1">
                <a:ea typeface="Calibri"/>
                <a:cs typeface="Calibri"/>
              </a:rPr>
              <a:t>Yaml</a:t>
            </a:r>
            <a:r>
              <a:rPr lang="en-US">
                <a:ea typeface="Calibri"/>
                <a:cs typeface="Calibri"/>
              </a:rPr>
              <a:t> is strict about indentation</a:t>
            </a:r>
          </a:p>
          <a:p>
            <a:endParaRPr lang="en-US">
              <a:ea typeface="Calibri"/>
              <a:cs typeface="Calibri"/>
            </a:endParaRPr>
          </a:p>
          <a:p>
            <a:r>
              <a:rPr lang="en-US">
                <a:ea typeface="Calibri"/>
                <a:cs typeface="Calibri"/>
              </a:rPr>
              <a:t>Three parts for deployment and service config files.</a:t>
            </a:r>
            <a:endParaRPr lang="en-US"/>
          </a:p>
          <a:p>
            <a:pPr marL="228600" indent="-228600">
              <a:buAutoNum type="arabicPeriod"/>
            </a:pPr>
            <a:r>
              <a:rPr lang="en-US">
                <a:ea typeface="Calibri"/>
                <a:cs typeface="Calibri"/>
              </a:rPr>
              <a:t>Metadata </a:t>
            </a:r>
          </a:p>
          <a:p>
            <a:pPr marL="228600" indent="-228600">
              <a:buAutoNum type="arabicPeriod"/>
            </a:pPr>
            <a:r>
              <a:rPr lang="en-US">
                <a:ea typeface="Calibri"/>
                <a:cs typeface="Calibri"/>
              </a:rPr>
              <a:t>Specification  attributes of spec are different for each kind of config file</a:t>
            </a:r>
          </a:p>
          <a:p>
            <a:pPr marL="228600" indent="-228600">
              <a:buAutoNum type="arabicPeriod"/>
            </a:pPr>
            <a:r>
              <a:rPr lang="en-US">
                <a:ea typeface="Calibri"/>
                <a:cs typeface="Calibri"/>
              </a:rPr>
              <a:t>Status </a:t>
            </a:r>
            <a:r>
              <a:rPr lang="en-US" err="1">
                <a:ea typeface="Calibri"/>
                <a:cs typeface="Calibri"/>
              </a:rPr>
              <a:t>automattically</a:t>
            </a:r>
            <a:r>
              <a:rPr lang="en-US">
                <a:ea typeface="Calibri"/>
                <a:cs typeface="Calibri"/>
              </a:rPr>
              <a:t> generated by </a:t>
            </a:r>
            <a:r>
              <a:rPr lang="en-US" err="1">
                <a:ea typeface="Calibri"/>
                <a:cs typeface="Calibri"/>
              </a:rPr>
              <a:t>kubernetes</a:t>
            </a:r>
            <a:r>
              <a:rPr lang="en-US">
                <a:ea typeface="Calibri"/>
                <a:cs typeface="Calibri"/>
              </a:rPr>
              <a:t>. </a:t>
            </a:r>
          </a:p>
        </p:txBody>
      </p:sp>
      <p:sp>
        <p:nvSpPr>
          <p:cNvPr id="4" name="Slide Number Placeholder 3"/>
          <p:cNvSpPr>
            <a:spLocks noGrp="1"/>
          </p:cNvSpPr>
          <p:nvPr>
            <p:ph type="sldNum" sz="quarter" idx="5"/>
          </p:nvPr>
        </p:nvSpPr>
        <p:spPr/>
        <p:txBody>
          <a:bodyPr/>
          <a:lstStyle/>
          <a:p>
            <a:fld id="{ED985ACF-3ECE-4D6F-9105-7A7BBA2C2744}" type="slidenum">
              <a:rPr lang="en-US"/>
              <a:t>53</a:t>
            </a:fld>
            <a:endParaRPr lang="en-US"/>
          </a:p>
        </p:txBody>
      </p:sp>
    </p:spTree>
    <p:extLst>
      <p:ext uri="{BB962C8B-B14F-4D97-AF65-F5344CB8AC3E}">
        <p14:creationId xmlns:p14="http://schemas.microsoft.com/office/powerpoint/2010/main" val="584631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Config files are YAML files</a:t>
            </a:r>
          </a:p>
          <a:p>
            <a:endParaRPr lang="en-US">
              <a:ea typeface="Calibri"/>
              <a:cs typeface="Calibri"/>
            </a:endParaRPr>
          </a:p>
          <a:p>
            <a:r>
              <a:rPr lang="en-US">
                <a:ea typeface="Calibri"/>
                <a:cs typeface="Calibri"/>
              </a:rPr>
              <a:t>Three parts for deployment and service config files.</a:t>
            </a:r>
            <a:endParaRPr lang="en-US"/>
          </a:p>
          <a:p>
            <a:pPr marL="228600" indent="-228600">
              <a:buAutoNum type="arabicPeriod"/>
            </a:pPr>
            <a:r>
              <a:rPr lang="en-US">
                <a:ea typeface="Calibri"/>
                <a:cs typeface="Calibri"/>
              </a:rPr>
              <a:t>Metadata</a:t>
            </a:r>
          </a:p>
          <a:p>
            <a:pPr marL="228600" indent="-228600">
              <a:buAutoNum type="arabicPeriod"/>
            </a:pPr>
            <a:r>
              <a:rPr lang="en-US">
                <a:ea typeface="Calibri"/>
                <a:cs typeface="Calibri"/>
              </a:rPr>
              <a:t>Specification </a:t>
            </a:r>
          </a:p>
          <a:p>
            <a:pPr marL="228600" indent="-228600">
              <a:buAutoNum type="arabicPeriod"/>
            </a:pPr>
            <a:r>
              <a:rPr lang="en-US">
                <a:ea typeface="Calibri"/>
                <a:cs typeface="Calibri"/>
              </a:rPr>
              <a:t>status</a:t>
            </a:r>
          </a:p>
        </p:txBody>
      </p:sp>
      <p:sp>
        <p:nvSpPr>
          <p:cNvPr id="4" name="Slide Number Placeholder 3"/>
          <p:cNvSpPr>
            <a:spLocks noGrp="1"/>
          </p:cNvSpPr>
          <p:nvPr>
            <p:ph type="sldNum" sz="quarter" idx="5"/>
          </p:nvPr>
        </p:nvSpPr>
        <p:spPr/>
        <p:txBody>
          <a:bodyPr/>
          <a:lstStyle/>
          <a:p>
            <a:fld id="{ED985ACF-3ECE-4D6F-9105-7A7BBA2C2744}" type="slidenum">
              <a:rPr lang="en-US"/>
              <a:t>54</a:t>
            </a:fld>
            <a:endParaRPr lang="en-US"/>
          </a:p>
        </p:txBody>
      </p:sp>
    </p:spTree>
    <p:extLst>
      <p:ext uri="{BB962C8B-B14F-4D97-AF65-F5344CB8AC3E}">
        <p14:creationId xmlns:p14="http://schemas.microsoft.com/office/powerpoint/2010/main" val="198811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116215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55</a:t>
            </a:fld>
            <a:endParaRPr lang="en-US"/>
          </a:p>
        </p:txBody>
      </p:sp>
    </p:spTree>
    <p:extLst>
      <p:ext uri="{BB962C8B-B14F-4D97-AF65-F5344CB8AC3E}">
        <p14:creationId xmlns:p14="http://schemas.microsoft.com/office/powerpoint/2010/main" val="364399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56</a:t>
            </a:fld>
            <a:endParaRPr lang="en-US"/>
          </a:p>
        </p:txBody>
      </p:sp>
    </p:spTree>
    <p:extLst>
      <p:ext uri="{BB962C8B-B14F-4D97-AF65-F5344CB8AC3E}">
        <p14:creationId xmlns:p14="http://schemas.microsoft.com/office/powerpoint/2010/main" val="3528054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57</a:t>
            </a:fld>
            <a:endParaRPr lang="en-US"/>
          </a:p>
        </p:txBody>
      </p:sp>
    </p:spTree>
    <p:extLst>
      <p:ext uri="{BB962C8B-B14F-4D97-AF65-F5344CB8AC3E}">
        <p14:creationId xmlns:p14="http://schemas.microsoft.com/office/powerpoint/2010/main" val="3521552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58</a:t>
            </a:fld>
            <a:endParaRPr lang="en-US"/>
          </a:p>
        </p:txBody>
      </p:sp>
    </p:spTree>
    <p:extLst>
      <p:ext uri="{BB962C8B-B14F-4D97-AF65-F5344CB8AC3E}">
        <p14:creationId xmlns:p14="http://schemas.microsoft.com/office/powerpoint/2010/main" val="6923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6734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7</a:t>
            </a:fld>
            <a:endParaRPr lang="en-US"/>
          </a:p>
        </p:txBody>
      </p:sp>
    </p:spTree>
    <p:extLst>
      <p:ext uri="{BB962C8B-B14F-4D97-AF65-F5344CB8AC3E}">
        <p14:creationId xmlns:p14="http://schemas.microsoft.com/office/powerpoint/2010/main" val="234897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985ACF-3ECE-4D6F-9105-7A7BBA2C2744}" type="slidenum">
              <a:rPr lang="en-US"/>
              <a:t>8</a:t>
            </a:fld>
            <a:endParaRPr lang="en-US"/>
          </a:p>
        </p:txBody>
      </p:sp>
    </p:spTree>
    <p:extLst>
      <p:ext uri="{BB962C8B-B14F-4D97-AF65-F5344CB8AC3E}">
        <p14:creationId xmlns:p14="http://schemas.microsoft.com/office/powerpoint/2010/main" val="414380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725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350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480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13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393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688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51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22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61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259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6219826" y="1184911"/>
            <a:ext cx="7406640" cy="58483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966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692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4/17/2024</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9443977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s://medium.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hyperlink" Target="https://medium.com"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hyperlink" Target="https://www.ibm.com/topics/docker" TargetMode="External"/><Relationship Id="rId13" Type="http://schemas.openxmlformats.org/officeDocument/2006/relationships/hyperlink" Target="https://www.cloudflare.com/en-gb/learning/cloud/what-is-iaas/" TargetMode="External"/><Relationship Id="rId18" Type="http://schemas.openxmlformats.org/officeDocument/2006/relationships/hyperlink" Target="https://www.quora.com/What-security-features-should-cloud-computing-have#:~:text=Cloud%20security%2C%20also%20known%20as%20cloud%20security%2C,as%20speed%20and%20efficiency%20through%20dynamic%20scaling." TargetMode="External"/><Relationship Id="rId3" Type="http://schemas.openxmlformats.org/officeDocument/2006/relationships/hyperlink" Target="http://1https:/www.nwkings.com/containers-in-cloud-computing" TargetMode="External"/><Relationship Id="rId21" Type="http://schemas.openxmlformats.org/officeDocument/2006/relationships/hyperlink" Target="https://www.geeksforgeeks.org/platform-as-a-service-paas-and-its-types/" TargetMode="External"/><Relationship Id="rId7" Type="http://schemas.openxmlformats.org/officeDocument/2006/relationships/hyperlink" Target="https://www.xcubelabs.com/blog/the-advantages-and-disadvantages-of-containers/" TargetMode="External"/><Relationship Id="rId12" Type="http://schemas.openxmlformats.org/officeDocument/2006/relationships/hyperlink" Target="https://www.ibm.com/topics/virtual-machines" TargetMode="External"/><Relationship Id="rId17" Type="http://schemas.openxmlformats.org/officeDocument/2006/relationships/hyperlink" Target="https://www.okteto.com/blog/kubernetes-cheat-sheet-must-know-commands-and-examples/" TargetMode="External"/><Relationship Id="rId2" Type="http://schemas.openxmlformats.org/officeDocument/2006/relationships/notesSlide" Target="../notesSlides/notesSlide52.xml"/><Relationship Id="rId16" Type="http://schemas.openxmlformats.org/officeDocument/2006/relationships/hyperlink" Target="https://kubernetes.io/" TargetMode="External"/><Relationship Id="rId20" Type="http://schemas.openxmlformats.org/officeDocument/2006/relationships/hyperlink" Target="https://www.geeksforgeeks.org/software-as-a-service-saas/" TargetMode="External"/><Relationship Id="rId1" Type="http://schemas.openxmlformats.org/officeDocument/2006/relationships/slideLayout" Target="../slideLayouts/slideLayout12.xml"/><Relationship Id="rId6" Type="http://schemas.openxmlformats.org/officeDocument/2006/relationships/hyperlink" Target="https://www.hpe.com/us/en/what-is/cloud-containers.html" TargetMode="External"/><Relationship Id="rId11" Type="http://schemas.openxmlformats.org/officeDocument/2006/relationships/hyperlink" Target="https://cloud.google.com/docs" TargetMode="External"/><Relationship Id="rId5" Type="http://schemas.openxmlformats.org/officeDocument/2006/relationships/hyperlink" Target="https://cloud.google.com/learn/what-are-containers" TargetMode="External"/><Relationship Id="rId15" Type="http://schemas.openxmlformats.org/officeDocument/2006/relationships/hyperlink" Target="https://www.youtube.com/watch?v=s_o8dwzRlu4&amp;t=2170s" TargetMode="External"/><Relationship Id="rId10" Type="http://schemas.openxmlformats.org/officeDocument/2006/relationships/hyperlink" Target="https://medium.com/@anshita.bhasin/a-step-by-step-guide-to-create-dockerfile-9e3744d38d11" TargetMode="External"/><Relationship Id="rId19" Type="http://schemas.openxmlformats.org/officeDocument/2006/relationships/hyperlink" Target="https://www.geeksforgeeks.org/bare-metal-servers-networks-in-system-design/" TargetMode="External"/><Relationship Id="rId4" Type="http://schemas.openxmlformats.org/officeDocument/2006/relationships/hyperlink" Target="https://www.ridge.co/blog/what-are-containers/" TargetMode="External"/><Relationship Id="rId9" Type="http://schemas.openxmlformats.org/officeDocument/2006/relationships/hyperlink" Target="https://aws.amazon.com/docker/#:~:text=Docker%20is%20a%20software%20platform,tools%2C%20code%2C%20and%20runtime" TargetMode="External"/><Relationship Id="rId14" Type="http://schemas.openxmlformats.org/officeDocument/2006/relationships/hyperlink" Target="https://www.infoworld.com/article/3310941/why-you-should-use-docker-and-containers.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22https:/www.digitalrealty.com/resources/articles/what-are-the-advantages-of-cloud-computing"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hyperlink" Target="http://&#160;https:/spot.io/resources/cloud-cost/cloud-cost-models-management-strategies/" TargetMode="External"/><Relationship Id="rId5" Type="http://schemas.openxmlformats.org/officeDocument/2006/relationships/hyperlink" Target="https://cloudacademy.com/blog/disadvantages-of-cloud-computing/" TargetMode="External"/><Relationship Id="rId4" Type="http://schemas.openxmlformats.org/officeDocument/2006/relationships/hyperlink" Target="https://www.redswitches.com/blog/disadvantages-of-cloud-comput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7495" y="7495"/>
            <a:ext cx="14630400" cy="8229600"/>
          </a:xfrm>
          <a:prstGeom prst="rect">
            <a:avLst/>
          </a:prstGeom>
          <a:solidFill>
            <a:srgbClr val="FFFFFF"/>
          </a:solidFill>
          <a:ln/>
        </p:spPr>
      </p:sp>
      <p:sp>
        <p:nvSpPr>
          <p:cNvPr id="5" name="Text 2"/>
          <p:cNvSpPr/>
          <p:nvPr/>
        </p:nvSpPr>
        <p:spPr>
          <a:xfrm>
            <a:off x="-5689" y="2677892"/>
            <a:ext cx="7447621" cy="1960245"/>
          </a:xfrm>
          <a:prstGeom prst="rect">
            <a:avLst/>
          </a:prstGeom>
          <a:noFill/>
          <a:ln/>
        </p:spPr>
        <p:txBody>
          <a:bodyPr wrap="square" lIns="91440" tIns="45720" rIns="91440" bIns="45720" rtlCol="0" anchor="t"/>
          <a:lstStyle/>
          <a:p>
            <a:pPr algn="ctr">
              <a:lnSpc>
                <a:spcPts val="7545"/>
              </a:lnSpc>
            </a:pPr>
            <a:r>
              <a:rPr lang="en-US" sz="7200" b="1" kern="0" spc="-60">
                <a:latin typeface="Montserrat"/>
                <a:ea typeface="Source Sans Pro"/>
              </a:rPr>
              <a:t>Cloud</a:t>
            </a:r>
          </a:p>
          <a:p>
            <a:pPr algn="ctr">
              <a:lnSpc>
                <a:spcPts val="7545"/>
              </a:lnSpc>
            </a:pPr>
            <a:r>
              <a:rPr lang="en-US" sz="7200" b="1" kern="0" spc="-60">
                <a:latin typeface="Montserrat"/>
                <a:ea typeface="Source Sans Pro"/>
              </a:rPr>
              <a:t>Technologies</a:t>
            </a:r>
          </a:p>
        </p:txBody>
      </p:sp>
      <p:sp>
        <p:nvSpPr>
          <p:cNvPr id="7" name="Shape 4"/>
          <p:cNvSpPr/>
          <p:nvPr/>
        </p:nvSpPr>
        <p:spPr>
          <a:xfrm>
            <a:off x="833199" y="6332458"/>
            <a:ext cx="355402" cy="355402"/>
          </a:xfrm>
          <a:prstGeom prst="roundRect">
            <a:avLst>
              <a:gd name="adj" fmla="val 25726039"/>
            </a:avLst>
          </a:prstGeom>
          <a:noFill/>
          <a:ln w="7620">
            <a:solidFill>
              <a:srgbClr val="FFFFFF"/>
            </a:solidFill>
            <a:prstDash val="solid"/>
          </a:ln>
        </p:spPr>
      </p:sp>
      <p:sp>
        <p:nvSpPr>
          <p:cNvPr id="9" name="Text 5"/>
          <p:cNvSpPr/>
          <p:nvPr/>
        </p:nvSpPr>
        <p:spPr>
          <a:xfrm>
            <a:off x="835860" y="6130259"/>
            <a:ext cx="1656874" cy="388858"/>
          </a:xfrm>
          <a:prstGeom prst="rect">
            <a:avLst/>
          </a:prstGeom>
          <a:noFill/>
          <a:ln/>
        </p:spPr>
        <p:txBody>
          <a:bodyPr wrap="none" lIns="91440" tIns="45720" rIns="91440" bIns="45720" rtlCol="0" anchor="t"/>
          <a:lstStyle/>
          <a:p>
            <a:pPr>
              <a:lnSpc>
                <a:spcPts val="3062"/>
              </a:lnSpc>
            </a:pPr>
            <a:r>
              <a:rPr lang="en-US" sz="2400" dirty="0">
                <a:solidFill>
                  <a:srgbClr val="3D3838"/>
                </a:solidFill>
                <a:latin typeface="Source Sans Pro"/>
                <a:ea typeface="Source Sans Pro"/>
                <a:cs typeface="Source Sans Pro" pitchFamily="34" charset="-120"/>
              </a:rPr>
              <a:t>by Parminder, Paul, Hannah, and Kent </a:t>
            </a:r>
            <a:endParaRPr lang="en-US" sz="2400" dirty="0"/>
          </a:p>
        </p:txBody>
      </p:sp>
      <p:pic>
        <p:nvPicPr>
          <p:cNvPr id="10" name="Image 2"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pic>
        <p:nvPicPr>
          <p:cNvPr id="11" name="Picture 10" descr="Cloud Technology Background Images, HD Pictures and ...">
            <a:extLst>
              <a:ext uri="{FF2B5EF4-FFF2-40B4-BE49-F238E27FC236}">
                <a16:creationId xmlns:a16="http://schemas.microsoft.com/office/drawing/2014/main" id="{4A9417B8-960E-24D6-E696-D41C16DF443F}"/>
              </a:ext>
            </a:extLst>
          </p:cNvPr>
          <p:cNvPicPr>
            <a:picLocks noChangeAspect="1"/>
          </p:cNvPicPr>
          <p:nvPr/>
        </p:nvPicPr>
        <p:blipFill rotWithShape="1">
          <a:blip r:embed="rId5"/>
          <a:srcRect l="62604" t="-48" r="35" b="-113"/>
          <a:stretch/>
        </p:blipFill>
        <p:spPr>
          <a:xfrm>
            <a:off x="7446189" y="40750"/>
            <a:ext cx="7180930" cy="81534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4" y="1692095"/>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EF583B-0AF1-879A-F754-485F20416889}"/>
              </a:ext>
            </a:extLst>
          </p:cNvPr>
          <p:cNvSpPr txBox="1"/>
          <p:nvPr/>
        </p:nvSpPr>
        <p:spPr>
          <a:xfrm>
            <a:off x="703773" y="2020507"/>
            <a:ext cx="3738318" cy="2875631"/>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800" b="1" kern="1200">
                <a:solidFill>
                  <a:srgbClr val="FFFFFF"/>
                </a:solidFill>
                <a:latin typeface="+mj-lt"/>
                <a:ea typeface="+mj-ea"/>
                <a:cs typeface="+mj-cs"/>
              </a:rPr>
              <a:t>Types of Cloud Computing</a:t>
            </a:r>
          </a:p>
        </p:txBody>
      </p:sp>
      <p:sp>
        <p:nvSpPr>
          <p:cNvPr id="5" name="TextBox 4">
            <a:extLst>
              <a:ext uri="{FF2B5EF4-FFF2-40B4-BE49-F238E27FC236}">
                <a16:creationId xmlns:a16="http://schemas.microsoft.com/office/drawing/2014/main" id="{2BC28DE4-6EAB-C318-E3B5-100AE2592148}"/>
              </a:ext>
            </a:extLst>
          </p:cNvPr>
          <p:cNvSpPr txBox="1"/>
          <p:nvPr/>
        </p:nvSpPr>
        <p:spPr>
          <a:xfrm>
            <a:off x="6468704" y="1844172"/>
            <a:ext cx="7411992" cy="4573688"/>
          </a:xfrm>
          <a:prstGeom prst="rect">
            <a:avLst/>
          </a:prstGeom>
          <a:noFill/>
        </p:spPr>
        <p:txBody>
          <a:bodyPr wrap="square" lIns="91440" tIns="45720" rIns="91440" bIns="45720" rtlCol="0" anchor="t">
            <a:spAutoFit/>
          </a:bodyPr>
          <a:lstStyle/>
          <a:p>
            <a:pPr defTabSz="1069848">
              <a:spcAft>
                <a:spcPts val="600"/>
              </a:spcAft>
            </a:pPr>
            <a:r>
              <a:rPr lang="en-US" sz="3744" kern="1200">
                <a:latin typeface="Montserrat"/>
                <a:ea typeface="Source Sans Pro"/>
                <a:cs typeface="+mn-cs"/>
              </a:rPr>
              <a:t>Public Cloud</a:t>
            </a:r>
            <a:endParaRPr lang="en-US" sz="2106" kern="1200">
              <a:latin typeface="Montserrat"/>
              <a:ea typeface="+mn-ea"/>
              <a:cs typeface="+mn-cs"/>
            </a:endParaRPr>
          </a:p>
          <a:p>
            <a:pPr marL="401193" indent="-401193" defTabSz="1069848">
              <a:spcAft>
                <a:spcPts val="600"/>
              </a:spcAft>
              <a:buAutoNum type="arabicPeriod"/>
            </a:pPr>
            <a:endParaRPr lang="en-US" sz="3744" kern="1200">
              <a:solidFill>
                <a:schemeClr val="tx1"/>
              </a:solidFill>
              <a:latin typeface="Montserrat"/>
              <a:ea typeface="Source Sans Pro"/>
            </a:endParaRPr>
          </a:p>
          <a:p>
            <a:pPr defTabSz="1069848">
              <a:spcAft>
                <a:spcPts val="600"/>
              </a:spcAft>
            </a:pPr>
            <a:r>
              <a:rPr lang="en-US" sz="3744" kern="1200">
                <a:latin typeface="Montserrat"/>
                <a:ea typeface="Source Sans Pro"/>
                <a:cs typeface="+mn-cs"/>
              </a:rPr>
              <a:t>Private Cloud</a:t>
            </a:r>
            <a:endParaRPr lang="en-US" sz="3744" kern="1200">
              <a:latin typeface="Montserrat"/>
              <a:ea typeface="Source Sans Pro"/>
            </a:endParaRPr>
          </a:p>
          <a:p>
            <a:pPr marL="401193" indent="-401193" defTabSz="1069848">
              <a:spcAft>
                <a:spcPts val="600"/>
              </a:spcAft>
              <a:buAutoNum type="arabicPeriod"/>
            </a:pPr>
            <a:endParaRPr lang="en-US" sz="3744" kern="1200">
              <a:solidFill>
                <a:schemeClr val="tx1"/>
              </a:solidFill>
              <a:latin typeface="Montserrat"/>
              <a:ea typeface="Source Sans Pro"/>
            </a:endParaRPr>
          </a:p>
          <a:p>
            <a:pPr defTabSz="1069848">
              <a:spcAft>
                <a:spcPts val="600"/>
              </a:spcAft>
            </a:pPr>
            <a:r>
              <a:rPr lang="en-US" sz="3744" kern="1200">
                <a:latin typeface="Montserrat"/>
                <a:ea typeface="Source Sans Pro"/>
                <a:cs typeface="+mn-cs"/>
              </a:rPr>
              <a:t>Bare metal</a:t>
            </a:r>
            <a:endParaRPr lang="en-US" sz="3744" kern="1200">
              <a:latin typeface="Montserrat"/>
              <a:ea typeface="Source Sans Pro"/>
            </a:endParaRPr>
          </a:p>
          <a:p>
            <a:pPr marL="400685" indent="-400685" defTabSz="1069848">
              <a:spcAft>
                <a:spcPts val="600"/>
              </a:spcAft>
              <a:buAutoNum type="arabicPeriod"/>
            </a:pPr>
            <a:endParaRPr lang="en-US" sz="3700">
              <a:latin typeface="Montserrat"/>
              <a:ea typeface="Source Sans Pro"/>
            </a:endParaRPr>
          </a:p>
          <a:p>
            <a:pPr defTabSz="1069848">
              <a:spcAft>
                <a:spcPts val="600"/>
              </a:spcAft>
            </a:pPr>
            <a:r>
              <a:rPr lang="en-US" sz="3700" kern="1200">
                <a:latin typeface="Montserrat"/>
                <a:ea typeface="Source Sans Pro"/>
                <a:cs typeface="+mn-cs"/>
              </a:rPr>
              <a:t>Virtual Machine</a:t>
            </a:r>
            <a:endParaRPr lang="en-US" sz="3200">
              <a:latin typeface="Montserrat"/>
              <a:ea typeface="Source Sans Pro"/>
            </a:endParaRPr>
          </a:p>
        </p:txBody>
      </p:sp>
      <p:sp>
        <p:nvSpPr>
          <p:cNvPr id="4" name="Shape 3">
            <a:extLst>
              <a:ext uri="{FF2B5EF4-FFF2-40B4-BE49-F238E27FC236}">
                <a16:creationId xmlns:a16="http://schemas.microsoft.com/office/drawing/2014/main" id="{06E506EC-DC6A-2CC7-8CB5-5B19397438C4}"/>
              </a:ext>
            </a:extLst>
          </p:cNvPr>
          <p:cNvSpPr/>
          <p:nvPr/>
        </p:nvSpPr>
        <p:spPr>
          <a:xfrm>
            <a:off x="5858354" y="1855893"/>
            <a:ext cx="585783" cy="585783"/>
          </a:xfrm>
          <a:prstGeom prst="roundRect">
            <a:avLst>
              <a:gd name="adj" fmla="val 26667"/>
            </a:avLst>
          </a:prstGeom>
          <a:solidFill>
            <a:schemeClr val="accent5">
              <a:lumMod val="20000"/>
              <a:lumOff val="80000"/>
            </a:schemeClr>
          </a:solidFill>
          <a:ln/>
        </p:spPr>
      </p:sp>
      <p:sp>
        <p:nvSpPr>
          <p:cNvPr id="7" name="Text 4">
            <a:extLst>
              <a:ext uri="{FF2B5EF4-FFF2-40B4-BE49-F238E27FC236}">
                <a16:creationId xmlns:a16="http://schemas.microsoft.com/office/drawing/2014/main" id="{6ACE9900-78CA-F08F-0AC5-CAD6F8545BD3}"/>
              </a:ext>
            </a:extLst>
          </p:cNvPr>
          <p:cNvSpPr/>
          <p:nvPr/>
        </p:nvSpPr>
        <p:spPr>
          <a:xfrm>
            <a:off x="6036110" y="1858138"/>
            <a:ext cx="230131" cy="589066"/>
          </a:xfrm>
          <a:prstGeom prst="rect">
            <a:avLst/>
          </a:prstGeom>
          <a:noFill/>
          <a:ln/>
        </p:spPr>
        <p:txBody>
          <a:bodyPr wrap="none" rtlCol="0" anchor="t"/>
          <a:lstStyle/>
          <a:p>
            <a:pPr algn="ctr" defTabSz="1069848">
              <a:lnSpc>
                <a:spcPts val="3839"/>
              </a:lnSpc>
              <a:spcAft>
                <a:spcPts val="600"/>
              </a:spcAft>
            </a:pPr>
            <a:r>
              <a:rPr lang="en-US" sz="3070" b="1" kern="0" spc="-30">
                <a:solidFill>
                  <a:srgbClr val="000000"/>
                </a:solidFill>
                <a:latin typeface="Montserrat" pitchFamily="34" charset="0"/>
                <a:ea typeface="+mn-ea"/>
                <a:cs typeface="+mn-cs"/>
              </a:rPr>
              <a:t>1</a:t>
            </a:r>
            <a:endParaRPr lang="en-US" sz="2624"/>
          </a:p>
        </p:txBody>
      </p:sp>
      <p:sp>
        <p:nvSpPr>
          <p:cNvPr id="8" name="Shape 3">
            <a:extLst>
              <a:ext uri="{FF2B5EF4-FFF2-40B4-BE49-F238E27FC236}">
                <a16:creationId xmlns:a16="http://schemas.microsoft.com/office/drawing/2014/main" id="{C09B9F3A-D014-2AA4-B150-FF480885FC9F}"/>
              </a:ext>
            </a:extLst>
          </p:cNvPr>
          <p:cNvSpPr/>
          <p:nvPr/>
        </p:nvSpPr>
        <p:spPr>
          <a:xfrm>
            <a:off x="5858353" y="3157331"/>
            <a:ext cx="585783" cy="585783"/>
          </a:xfrm>
          <a:prstGeom prst="roundRect">
            <a:avLst>
              <a:gd name="adj" fmla="val 26667"/>
            </a:avLst>
          </a:prstGeom>
          <a:solidFill>
            <a:schemeClr val="accent5">
              <a:lumMod val="20000"/>
              <a:lumOff val="80000"/>
            </a:schemeClr>
          </a:solidFill>
          <a:ln/>
        </p:spPr>
      </p:sp>
      <p:sp>
        <p:nvSpPr>
          <p:cNvPr id="9" name="Shape 3">
            <a:extLst>
              <a:ext uri="{FF2B5EF4-FFF2-40B4-BE49-F238E27FC236}">
                <a16:creationId xmlns:a16="http://schemas.microsoft.com/office/drawing/2014/main" id="{1AB449DB-610C-7786-B599-8CEC3BD385B7}"/>
              </a:ext>
            </a:extLst>
          </p:cNvPr>
          <p:cNvSpPr/>
          <p:nvPr/>
        </p:nvSpPr>
        <p:spPr>
          <a:xfrm>
            <a:off x="5899917" y="5694518"/>
            <a:ext cx="585783" cy="585783"/>
          </a:xfrm>
          <a:prstGeom prst="roundRect">
            <a:avLst>
              <a:gd name="adj" fmla="val 26667"/>
            </a:avLst>
          </a:prstGeom>
          <a:solidFill>
            <a:schemeClr val="accent5">
              <a:lumMod val="20000"/>
              <a:lumOff val="80000"/>
            </a:schemeClr>
          </a:solidFill>
          <a:ln/>
        </p:spPr>
      </p:sp>
      <p:sp>
        <p:nvSpPr>
          <p:cNvPr id="10" name="Shape 3">
            <a:extLst>
              <a:ext uri="{FF2B5EF4-FFF2-40B4-BE49-F238E27FC236}">
                <a16:creationId xmlns:a16="http://schemas.microsoft.com/office/drawing/2014/main" id="{3F508CB8-4F63-FA3B-6C62-3106E3E2D9EB}"/>
              </a:ext>
            </a:extLst>
          </p:cNvPr>
          <p:cNvSpPr/>
          <p:nvPr/>
        </p:nvSpPr>
        <p:spPr>
          <a:xfrm>
            <a:off x="5886062" y="4396426"/>
            <a:ext cx="585783" cy="585783"/>
          </a:xfrm>
          <a:prstGeom prst="roundRect">
            <a:avLst>
              <a:gd name="adj" fmla="val 26667"/>
            </a:avLst>
          </a:prstGeom>
          <a:solidFill>
            <a:schemeClr val="accent5">
              <a:lumMod val="20000"/>
              <a:lumOff val="80000"/>
            </a:schemeClr>
          </a:solidFill>
          <a:ln/>
        </p:spPr>
      </p:sp>
      <p:sp>
        <p:nvSpPr>
          <p:cNvPr id="11" name="Text 4">
            <a:extLst>
              <a:ext uri="{FF2B5EF4-FFF2-40B4-BE49-F238E27FC236}">
                <a16:creationId xmlns:a16="http://schemas.microsoft.com/office/drawing/2014/main" id="{84E51171-106D-DA5C-AEB0-F8383DA73311}"/>
              </a:ext>
            </a:extLst>
          </p:cNvPr>
          <p:cNvSpPr/>
          <p:nvPr/>
        </p:nvSpPr>
        <p:spPr>
          <a:xfrm>
            <a:off x="5935034" y="3159575"/>
            <a:ext cx="432283" cy="427346"/>
          </a:xfrm>
          <a:prstGeom prst="rect">
            <a:avLst/>
          </a:prstGeom>
          <a:noFill/>
          <a:ln/>
        </p:spPr>
        <p:txBody>
          <a:bodyPr wrap="none" lIns="91440" tIns="45720" rIns="91440" bIns="45720" rtlCol="0" anchor="t"/>
          <a:lstStyle/>
          <a:p>
            <a:pPr algn="ctr" defTabSz="1069848">
              <a:lnSpc>
                <a:spcPts val="3839"/>
              </a:lnSpc>
              <a:spcAft>
                <a:spcPts val="600"/>
              </a:spcAft>
            </a:pPr>
            <a:r>
              <a:rPr lang="en-US" sz="3042" b="1" kern="0" spc="-30">
                <a:solidFill>
                  <a:schemeClr val="tx1"/>
                </a:solidFill>
                <a:latin typeface="Montserrat"/>
                <a:ea typeface="+mn-ea"/>
                <a:cs typeface="+mn-cs"/>
              </a:rPr>
              <a:t>2</a:t>
            </a:r>
            <a:endParaRPr lang="en-US" sz="2600" b="1" kern="0" spc="-26">
              <a:latin typeface="Montserrat"/>
            </a:endParaRPr>
          </a:p>
        </p:txBody>
      </p:sp>
      <p:sp>
        <p:nvSpPr>
          <p:cNvPr id="12" name="Text 4">
            <a:extLst>
              <a:ext uri="{FF2B5EF4-FFF2-40B4-BE49-F238E27FC236}">
                <a16:creationId xmlns:a16="http://schemas.microsoft.com/office/drawing/2014/main" id="{C8E182D1-E601-D773-1929-F01E2BECFC4B}"/>
              </a:ext>
            </a:extLst>
          </p:cNvPr>
          <p:cNvSpPr/>
          <p:nvPr/>
        </p:nvSpPr>
        <p:spPr>
          <a:xfrm>
            <a:off x="6043605" y="4405116"/>
            <a:ext cx="270561" cy="589066"/>
          </a:xfrm>
          <a:prstGeom prst="rect">
            <a:avLst/>
          </a:prstGeom>
          <a:noFill/>
          <a:ln/>
        </p:spPr>
        <p:txBody>
          <a:bodyPr wrap="none" lIns="91440" tIns="45720" rIns="91440" bIns="45720" rtlCol="0" anchor="t"/>
          <a:lstStyle/>
          <a:p>
            <a:pPr algn="ctr" defTabSz="1069848">
              <a:lnSpc>
                <a:spcPts val="3839"/>
              </a:lnSpc>
              <a:spcAft>
                <a:spcPts val="600"/>
              </a:spcAft>
            </a:pPr>
            <a:r>
              <a:rPr lang="en-US" sz="3042" b="1" kern="0" spc="-30">
                <a:solidFill>
                  <a:schemeClr val="tx1"/>
                </a:solidFill>
                <a:latin typeface="Montserrat"/>
                <a:ea typeface="+mn-ea"/>
                <a:cs typeface="+mn-cs"/>
              </a:rPr>
              <a:t>3</a:t>
            </a:r>
            <a:endParaRPr lang="en-US" sz="2600" b="1" kern="0" spc="-26">
              <a:latin typeface="Montserrat"/>
            </a:endParaRPr>
          </a:p>
        </p:txBody>
      </p:sp>
      <p:sp>
        <p:nvSpPr>
          <p:cNvPr id="13" name="Text 4">
            <a:extLst>
              <a:ext uri="{FF2B5EF4-FFF2-40B4-BE49-F238E27FC236}">
                <a16:creationId xmlns:a16="http://schemas.microsoft.com/office/drawing/2014/main" id="{98FE5DDB-543D-8AAD-CF29-BE21AB7E4CED}"/>
              </a:ext>
            </a:extLst>
          </p:cNvPr>
          <p:cNvSpPr/>
          <p:nvPr/>
        </p:nvSpPr>
        <p:spPr>
          <a:xfrm>
            <a:off x="6017028" y="5697057"/>
            <a:ext cx="310991" cy="589065"/>
          </a:xfrm>
          <a:prstGeom prst="rect">
            <a:avLst/>
          </a:prstGeom>
          <a:noFill/>
          <a:ln/>
        </p:spPr>
        <p:txBody>
          <a:bodyPr wrap="none" lIns="91440" tIns="45720" rIns="91440" bIns="45720" rtlCol="0" anchor="t"/>
          <a:lstStyle/>
          <a:p>
            <a:pPr algn="ctr" defTabSz="1069848">
              <a:lnSpc>
                <a:spcPts val="3839"/>
              </a:lnSpc>
              <a:spcAft>
                <a:spcPts val="600"/>
              </a:spcAft>
            </a:pPr>
            <a:r>
              <a:rPr lang="en-US" sz="3042" b="1" kern="0" spc="-30">
                <a:solidFill>
                  <a:schemeClr val="tx1"/>
                </a:solidFill>
                <a:latin typeface="Montserrat"/>
                <a:ea typeface="+mn-ea"/>
                <a:cs typeface="+mn-cs"/>
              </a:rPr>
              <a:t>4</a:t>
            </a:r>
            <a:endParaRPr lang="en-US" sz="2600" b="1" kern="0" spc="-26">
              <a:latin typeface="Montserrat"/>
            </a:endParaRPr>
          </a:p>
        </p:txBody>
      </p:sp>
    </p:spTree>
    <p:extLst>
      <p:ext uri="{BB962C8B-B14F-4D97-AF65-F5344CB8AC3E}">
        <p14:creationId xmlns:p14="http://schemas.microsoft.com/office/powerpoint/2010/main" val="12430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781785" y="516585"/>
            <a:ext cx="6388458" cy="924643"/>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US" sz="4400" b="1">
                <a:latin typeface="Montserrat"/>
                <a:ea typeface="+mj-ea"/>
                <a:cs typeface="+mj-cs"/>
              </a:rPr>
              <a:t>Public Cloud</a:t>
            </a:r>
          </a:p>
        </p:txBody>
      </p:sp>
      <p:sp>
        <p:nvSpPr>
          <p:cNvPr id="3" name="TextBox 2">
            <a:extLst>
              <a:ext uri="{FF2B5EF4-FFF2-40B4-BE49-F238E27FC236}">
                <a16:creationId xmlns:a16="http://schemas.microsoft.com/office/drawing/2014/main" id="{44EEE721-30D4-49FD-3021-807CC9431712}"/>
              </a:ext>
            </a:extLst>
          </p:cNvPr>
          <p:cNvSpPr txBox="1"/>
          <p:nvPr/>
        </p:nvSpPr>
        <p:spPr>
          <a:xfrm>
            <a:off x="785089" y="1726302"/>
            <a:ext cx="7396536" cy="4242100"/>
          </a:xfrm>
          <a:prstGeom prst="rect">
            <a:avLst/>
          </a:prstGeom>
        </p:spPr>
        <p:txBody>
          <a:bodyPr vert="horz" lIns="91440" tIns="45720" rIns="91440" bIns="45720" rtlCol="0" anchor="t">
            <a:noAutofit/>
          </a:bodyPr>
          <a:lstStyle/>
          <a:p>
            <a:pPr marL="400050" indent="-342900">
              <a:lnSpc>
                <a:spcPct val="90000"/>
              </a:lnSpc>
              <a:spcAft>
                <a:spcPts val="600"/>
              </a:spcAft>
              <a:buFont typeface="Wingdings" panose="020B0604020202020204" pitchFamily="34" charset="0"/>
              <a:buChar char="§"/>
            </a:pPr>
            <a:r>
              <a:rPr lang="en-US" sz="2000">
                <a:latin typeface="Source Sans Pro"/>
                <a:ea typeface="Source Sans Pro"/>
                <a:cs typeface="Calibri Light"/>
              </a:rPr>
              <a:t>This is the most widely used type of cloud by both organizations and individuals.</a:t>
            </a:r>
            <a:endParaRPr lang="en-US"/>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cs typeface="+mn-lt"/>
            </a:endParaRPr>
          </a:p>
          <a:p>
            <a:pPr marL="285750" indent="-228600">
              <a:lnSpc>
                <a:spcPct val="90000"/>
              </a:lnSpc>
              <a:spcAft>
                <a:spcPts val="600"/>
              </a:spcAft>
              <a:buFont typeface="Wingdings" panose="020B0604020202020204" pitchFamily="34" charset="0"/>
              <a:buChar char="§"/>
            </a:pPr>
            <a:r>
              <a:rPr lang="en-US" sz="2000">
                <a:latin typeface="Source Sans Pro"/>
                <a:ea typeface="Source Sans Pro"/>
                <a:cs typeface="Calibri Light"/>
              </a:rPr>
              <a:t>A public cloud is a type of computing service offered by a third-party provider over the internet. In a public cloud, the provider owns and maintains the infrastructure, including hardware, software, and networking. </a:t>
            </a: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cs typeface="Calibri"/>
            </a:endParaRPr>
          </a:p>
          <a:p>
            <a:pPr marL="285750" indent="-228600">
              <a:lnSpc>
                <a:spcPct val="90000"/>
              </a:lnSpc>
              <a:spcAft>
                <a:spcPts val="600"/>
              </a:spcAft>
              <a:buFont typeface="Wingdings" panose="020B0604020202020204" pitchFamily="34" charset="0"/>
              <a:buChar char="§"/>
            </a:pPr>
            <a:r>
              <a:rPr lang="en-US" sz="2000">
                <a:latin typeface="Source Sans Pro"/>
                <a:ea typeface="Source Sans Pro"/>
                <a:cs typeface="Calibri Light"/>
              </a:rPr>
              <a:t>Users can access these services on a pay-as-you-go model, meaning they only pay for the resources they use. </a:t>
            </a: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cs typeface="Calibri"/>
            </a:endParaRPr>
          </a:p>
          <a:p>
            <a:pPr marL="285750" indent="-228600">
              <a:lnSpc>
                <a:spcPct val="90000"/>
              </a:lnSpc>
              <a:spcAft>
                <a:spcPts val="600"/>
              </a:spcAft>
              <a:buFont typeface="Wingdings" panose="020B0604020202020204" pitchFamily="34" charset="0"/>
              <a:buChar char="§"/>
            </a:pPr>
            <a:r>
              <a:rPr lang="en-US" sz="2000">
                <a:latin typeface="Source Sans Pro"/>
                <a:ea typeface="Source Sans Pro"/>
                <a:cs typeface="Calibri Light"/>
              </a:rPr>
              <a:t>This allows businesses and individual developers to offload the responsibility of managing and maintaining their own IT infrastructure, and instead, they can rely on the public cloud provider to handle these tasks. </a:t>
            </a: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cs typeface="Calibri"/>
            </a:endParaRPr>
          </a:p>
          <a:p>
            <a:pPr marL="285750" indent="-228600">
              <a:lnSpc>
                <a:spcPct val="90000"/>
              </a:lnSpc>
              <a:spcAft>
                <a:spcPts val="600"/>
              </a:spcAft>
              <a:buFont typeface="Wingdings" panose="020B0604020202020204" pitchFamily="34" charset="0"/>
              <a:buChar char="§"/>
            </a:pPr>
            <a:r>
              <a:rPr lang="en-US" sz="2000">
                <a:latin typeface="Source Sans Pro"/>
                <a:ea typeface="Source Sans Pro"/>
                <a:cs typeface="Calibri Light"/>
              </a:rPr>
              <a:t>The public cloud is often used for tasks provided by companies AWS, GCP such as data storage, application hosting, and web services. </a:t>
            </a: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endParaRP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endParaRPr>
          </a:p>
          <a:p>
            <a:pPr marL="285750" indent="-228600">
              <a:lnSpc>
                <a:spcPct val="90000"/>
              </a:lnSpc>
              <a:spcAft>
                <a:spcPts val="600"/>
              </a:spcAft>
              <a:buFont typeface="Wingdings" panose="020B0604020202020204" pitchFamily="34" charset="0"/>
              <a:buChar char="§"/>
            </a:pPr>
            <a:endParaRPr lang="en-US" sz="2000">
              <a:latin typeface="Source Sans Pro"/>
              <a:ea typeface="Source Sans Pro"/>
            </a:endParaRPr>
          </a:p>
        </p:txBody>
      </p:sp>
      <p:pic>
        <p:nvPicPr>
          <p:cNvPr id="4" name="Picture 3" descr="A diagram of a cloud company&#10;&#10;Description automatically generated">
            <a:extLst>
              <a:ext uri="{FF2B5EF4-FFF2-40B4-BE49-F238E27FC236}">
                <a16:creationId xmlns:a16="http://schemas.microsoft.com/office/drawing/2014/main" id="{2656C105-8C1D-3FDB-3C4A-CD85D484ECB5}"/>
              </a:ext>
            </a:extLst>
          </p:cNvPr>
          <p:cNvPicPr>
            <a:picLocks noChangeAspect="1"/>
          </p:cNvPicPr>
          <p:nvPr/>
        </p:nvPicPr>
        <p:blipFill>
          <a:blip r:embed="rId3"/>
          <a:stretch>
            <a:fillRect/>
          </a:stretch>
        </p:blipFill>
        <p:spPr>
          <a:xfrm>
            <a:off x="8491160" y="1825548"/>
            <a:ext cx="5004636" cy="4616775"/>
          </a:xfrm>
          <a:prstGeom prst="rect">
            <a:avLst/>
          </a:prstGeom>
        </p:spPr>
      </p:pic>
    </p:spTree>
    <p:extLst>
      <p:ext uri="{BB962C8B-B14F-4D97-AF65-F5344CB8AC3E}">
        <p14:creationId xmlns:p14="http://schemas.microsoft.com/office/powerpoint/2010/main" val="309678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3">
            <a:extLst>
              <a:ext uri="{FF2B5EF4-FFF2-40B4-BE49-F238E27FC236}">
                <a16:creationId xmlns:a16="http://schemas.microsoft.com/office/drawing/2014/main" id="{64570E78-74BF-E417-E346-318477AC06DC}"/>
              </a:ext>
            </a:extLst>
          </p:cNvPr>
          <p:cNvSpPr/>
          <p:nvPr/>
        </p:nvSpPr>
        <p:spPr>
          <a:xfrm>
            <a:off x="395282" y="-529"/>
            <a:ext cx="5951524" cy="1971563"/>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US" sz="4800" b="1" kern="1200">
                <a:latin typeface="Montserrat"/>
                <a:ea typeface="+mj-ea"/>
                <a:cs typeface="+mj-cs"/>
              </a:rPr>
              <a:t>Private Cloud</a:t>
            </a:r>
          </a:p>
        </p:txBody>
      </p:sp>
      <p:sp>
        <p:nvSpPr>
          <p:cNvPr id="2" name="TextBox 1">
            <a:extLst>
              <a:ext uri="{FF2B5EF4-FFF2-40B4-BE49-F238E27FC236}">
                <a16:creationId xmlns:a16="http://schemas.microsoft.com/office/drawing/2014/main" id="{3FC0C21F-74AC-E4E0-89EB-62BDFFC6E9D6}"/>
              </a:ext>
            </a:extLst>
          </p:cNvPr>
          <p:cNvSpPr txBox="1"/>
          <p:nvPr/>
        </p:nvSpPr>
        <p:spPr>
          <a:xfrm>
            <a:off x="680095" y="2227386"/>
            <a:ext cx="5951524" cy="4227083"/>
          </a:xfrm>
          <a:prstGeom prst="rect">
            <a:avLst/>
          </a:prstGeom>
        </p:spPr>
        <p:txBody>
          <a:bodyPr vert="horz" lIns="91440" tIns="45720" rIns="91440" bIns="45720" rtlCol="0" anchor="t">
            <a:noAutofit/>
          </a:bodyPr>
          <a:lstStyle/>
          <a:p>
            <a:pPr marL="400050" indent="-228600">
              <a:lnSpc>
                <a:spcPct val="90000"/>
              </a:lnSpc>
              <a:spcAft>
                <a:spcPts val="600"/>
              </a:spcAft>
              <a:buFont typeface="Arial" panose="020B0604020202020204" pitchFamily="34" charset="0"/>
              <a:buChar char="•"/>
            </a:pPr>
            <a:r>
              <a:rPr lang="en-US"/>
              <a:t>A private cloud refers to a cloud computing environment that is dedicated solely to a single organization. This type of cloud a particular business or software organization to have complete control over their data and resources. </a:t>
            </a:r>
            <a:endParaRPr lang="en-US">
              <a:ea typeface="Calibri"/>
              <a:cs typeface="Calibri"/>
            </a:endParaRPr>
          </a:p>
          <a:p>
            <a:pPr marL="400050" indent="-228600">
              <a:lnSpc>
                <a:spcPct val="90000"/>
              </a:lnSpc>
              <a:spcAft>
                <a:spcPts val="600"/>
              </a:spcAft>
              <a:buFont typeface="Arial" panose="020B0604020202020204" pitchFamily="34" charset="0"/>
              <a:buChar char="•"/>
            </a:pPr>
            <a:endParaRPr lang="en-US">
              <a:ea typeface="Calibri"/>
              <a:cs typeface="Calibri"/>
            </a:endParaRPr>
          </a:p>
          <a:p>
            <a:pPr marL="400050" indent="-228600">
              <a:lnSpc>
                <a:spcPct val="90000"/>
              </a:lnSpc>
              <a:spcAft>
                <a:spcPts val="600"/>
              </a:spcAft>
              <a:buFont typeface="Arial" panose="020B0604020202020204" pitchFamily="34" charset="0"/>
              <a:buChar char="•"/>
            </a:pPr>
            <a:r>
              <a:rPr lang="en-US"/>
              <a:t>In a private cloud, the organization has the option to manage the cloud environment themselves or have a third-party service provider manage it exclusively for them.</a:t>
            </a:r>
            <a:endParaRPr lang="en-US">
              <a:ea typeface="Calibri"/>
              <a:cs typeface="Calibri"/>
            </a:endParaRPr>
          </a:p>
          <a:p>
            <a:pPr marL="114300" indent="-228600">
              <a:lnSpc>
                <a:spcPct val="90000"/>
              </a:lnSpc>
              <a:spcAft>
                <a:spcPts val="600"/>
              </a:spcAft>
              <a:buFont typeface="Arial" panose="020B0604020202020204" pitchFamily="34" charset="0"/>
              <a:buChar char="•"/>
            </a:pPr>
            <a:endParaRPr lang="en-US">
              <a:ea typeface="Calibri"/>
              <a:cs typeface="Calibri"/>
            </a:endParaRPr>
          </a:p>
          <a:p>
            <a:pPr marL="400050" indent="-228600">
              <a:lnSpc>
                <a:spcPct val="90000"/>
              </a:lnSpc>
              <a:spcAft>
                <a:spcPts val="600"/>
              </a:spcAft>
              <a:buFont typeface="Arial" panose="020B0604020202020204" pitchFamily="34" charset="0"/>
              <a:buChar char="•"/>
            </a:pPr>
            <a:r>
              <a:rPr lang="en-US"/>
              <a:t>For example, a company may set up its own private cloud infrastructure within its data centers, allowing them  to utilize the computing resources like data storage or virtual machines.</a:t>
            </a:r>
            <a:endParaRPr lang="en-US">
              <a:ea typeface="Calibri"/>
              <a:cs typeface="Calibri"/>
            </a:endParaRPr>
          </a:p>
          <a:p>
            <a:pPr marL="400050" indent="-228600">
              <a:lnSpc>
                <a:spcPct val="90000"/>
              </a:lnSpc>
              <a:spcAft>
                <a:spcPts val="600"/>
              </a:spcAft>
              <a:buFont typeface="Arial" panose="020B0604020202020204" pitchFamily="34" charset="0"/>
              <a:buChar char="•"/>
            </a:pPr>
            <a:endParaRPr lang="en-US">
              <a:ea typeface="Calibri"/>
              <a:cs typeface="Calibri"/>
            </a:endParaRPr>
          </a:p>
          <a:p>
            <a:pPr marL="400050" indent="-228600">
              <a:lnSpc>
                <a:spcPct val="90000"/>
              </a:lnSpc>
              <a:spcAft>
                <a:spcPts val="600"/>
              </a:spcAft>
              <a:buFont typeface="Arial" panose="020B0604020202020204" pitchFamily="34" charset="0"/>
              <a:buChar char="•"/>
            </a:pPr>
            <a:r>
              <a:rPr lang="en-US"/>
              <a:t>This provides the organization with the flexibility and scalability of cloud computing while maintaining a higher level of control and security over its data and resources.</a:t>
            </a:r>
            <a:endParaRPr lang="en-US">
              <a:ea typeface="Calibri"/>
              <a:cs typeface="Calibri"/>
            </a:endParaRPr>
          </a:p>
        </p:txBody>
      </p:sp>
      <p:pic>
        <p:nvPicPr>
          <p:cNvPr id="3" name="Picture 2" descr="A diagram of a company and a private cloud&#10;&#10;Description automatically generated">
            <a:extLst>
              <a:ext uri="{FF2B5EF4-FFF2-40B4-BE49-F238E27FC236}">
                <a16:creationId xmlns:a16="http://schemas.microsoft.com/office/drawing/2014/main" id="{B335021B-1FCD-6A9D-78A9-AC14A16F1DE1}"/>
              </a:ext>
            </a:extLst>
          </p:cNvPr>
          <p:cNvPicPr>
            <a:picLocks noChangeAspect="1"/>
          </p:cNvPicPr>
          <p:nvPr/>
        </p:nvPicPr>
        <p:blipFill>
          <a:blip r:embed="rId3"/>
          <a:stretch>
            <a:fillRect/>
          </a:stretch>
        </p:blipFill>
        <p:spPr>
          <a:xfrm>
            <a:off x="7814930" y="987780"/>
            <a:ext cx="6241228" cy="5757530"/>
          </a:xfrm>
          <a:prstGeom prst="rect">
            <a:avLst/>
          </a:prstGeom>
        </p:spPr>
      </p:pic>
      <p:sp>
        <p:nvSpPr>
          <p:cNvPr id="8" name="Rectangle 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7680958"/>
            <a:ext cx="14630400" cy="548128"/>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46320" y="7680958"/>
            <a:ext cx="9784077" cy="548127"/>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03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3">
            <a:extLst>
              <a:ext uri="{FF2B5EF4-FFF2-40B4-BE49-F238E27FC236}">
                <a16:creationId xmlns:a16="http://schemas.microsoft.com/office/drawing/2014/main" id="{288AE92B-F9DE-40DB-7319-1232F8022914}"/>
              </a:ext>
            </a:extLst>
          </p:cNvPr>
          <p:cNvSpPr/>
          <p:nvPr/>
        </p:nvSpPr>
        <p:spPr>
          <a:xfrm>
            <a:off x="793733" y="-181959"/>
            <a:ext cx="7115306" cy="1968216"/>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US" sz="4800" b="1" kern="1200">
                <a:latin typeface="Montserrat"/>
                <a:ea typeface="+mj-ea"/>
                <a:cs typeface="+mj-cs"/>
              </a:rPr>
              <a:t>Bare Metal Cloud</a:t>
            </a:r>
          </a:p>
        </p:txBody>
      </p:sp>
      <p:sp>
        <p:nvSpPr>
          <p:cNvPr id="3" name="TextBox 2">
            <a:extLst>
              <a:ext uri="{FF2B5EF4-FFF2-40B4-BE49-F238E27FC236}">
                <a16:creationId xmlns:a16="http://schemas.microsoft.com/office/drawing/2014/main" id="{9C4873E8-4100-102C-73A7-CB0C902D7B7A}"/>
              </a:ext>
            </a:extLst>
          </p:cNvPr>
          <p:cNvSpPr txBox="1"/>
          <p:nvPr/>
        </p:nvSpPr>
        <p:spPr>
          <a:xfrm>
            <a:off x="795044" y="2518841"/>
            <a:ext cx="7115306" cy="4223736"/>
          </a:xfrm>
          <a:prstGeom prst="rect">
            <a:avLst/>
          </a:prstGeom>
        </p:spPr>
        <p:txBody>
          <a:bodyPr vert="horz" lIns="91440" tIns="45720" rIns="91440" bIns="45720" rtlCol="0" anchor="t">
            <a:normAutofit/>
          </a:bodyPr>
          <a:lstStyle/>
          <a:p>
            <a:pPr marL="400050" indent="-228600">
              <a:lnSpc>
                <a:spcPct val="90000"/>
              </a:lnSpc>
              <a:spcAft>
                <a:spcPts val="600"/>
              </a:spcAft>
              <a:buFont typeface="Arial" panose="020B0604020202020204" pitchFamily="34" charset="0"/>
              <a:buChar char="•"/>
            </a:pPr>
            <a:r>
              <a:rPr lang="en-US" sz="1500"/>
              <a:t>Bare metal cloud, also known as dedicated cloud, is a form of cloud service where the user rents the physical server from the service provider which is not shared with another tenants.</a:t>
            </a:r>
            <a:br>
              <a:rPr lang="en-US" sz="1500"/>
            </a:br>
            <a:r>
              <a:rPr lang="en-US" sz="1500"/>
              <a:t> </a:t>
            </a:r>
          </a:p>
          <a:p>
            <a:pPr marL="400050" indent="-228600">
              <a:lnSpc>
                <a:spcPct val="90000"/>
              </a:lnSpc>
              <a:spcAft>
                <a:spcPts val="600"/>
              </a:spcAft>
              <a:buFont typeface="Arial" panose="020B0604020202020204" pitchFamily="34" charset="0"/>
              <a:buChar char="•"/>
            </a:pPr>
            <a:r>
              <a:rPr lang="en-US" sz="1500"/>
              <a:t>The key thing about this type of cloud is that it provides you with the </a:t>
            </a:r>
            <a:r>
              <a:rPr lang="en-US" sz="1500" b="1"/>
              <a:t>raw performance</a:t>
            </a:r>
            <a:r>
              <a:rPr lang="en-US" sz="1500"/>
              <a:t>. Because you have access to the physical hardware which boosts the performance.</a:t>
            </a:r>
            <a:endParaRPr lang="en-US" sz="1500">
              <a:ea typeface="Calibri"/>
              <a:cs typeface="Calibri"/>
            </a:endParaRPr>
          </a:p>
          <a:p>
            <a:pPr marL="400050" indent="-228600">
              <a:lnSpc>
                <a:spcPct val="90000"/>
              </a:lnSpc>
              <a:spcAft>
                <a:spcPts val="600"/>
              </a:spcAft>
              <a:buFont typeface="Arial" panose="020B0604020202020204" pitchFamily="34" charset="0"/>
              <a:buChar char="•"/>
            </a:pPr>
            <a:endParaRPr lang="en-US" sz="1500"/>
          </a:p>
          <a:p>
            <a:pPr marL="400050" indent="-228600">
              <a:lnSpc>
                <a:spcPct val="90000"/>
              </a:lnSpc>
              <a:spcAft>
                <a:spcPts val="600"/>
              </a:spcAft>
              <a:buFont typeface="Arial" panose="020B0604020202020204" pitchFamily="34" charset="0"/>
              <a:buChar char="•"/>
            </a:pPr>
            <a:r>
              <a:rPr lang="en-US" sz="1500"/>
              <a:t>The bare metal cloud provides you with a </a:t>
            </a:r>
            <a:r>
              <a:rPr lang="en-US" sz="1500" b="1"/>
              <a:t>high degree of security</a:t>
            </a:r>
            <a:r>
              <a:rPr lang="en-US" sz="1500"/>
              <a:t> because your resources like server are not shared with anybody which makes the bare metal a better option for the intensive computer environments.</a:t>
            </a:r>
            <a:endParaRPr lang="en-US" sz="1500">
              <a:ea typeface="Calibri"/>
              <a:cs typeface="Calibri"/>
            </a:endParaRPr>
          </a:p>
          <a:p>
            <a:pPr marL="400050" indent="-228600">
              <a:lnSpc>
                <a:spcPct val="90000"/>
              </a:lnSpc>
              <a:spcAft>
                <a:spcPts val="600"/>
              </a:spcAft>
              <a:buFont typeface="Arial" panose="020B0604020202020204" pitchFamily="34" charset="0"/>
              <a:buChar char="•"/>
            </a:pPr>
            <a:endParaRPr lang="en-US" sz="1500"/>
          </a:p>
          <a:p>
            <a:pPr marL="400050" indent="-228600">
              <a:lnSpc>
                <a:spcPct val="90000"/>
              </a:lnSpc>
              <a:spcAft>
                <a:spcPts val="600"/>
              </a:spcAft>
              <a:buFont typeface="Arial" panose="020B0604020202020204" pitchFamily="34" charset="0"/>
              <a:buChar char="•"/>
            </a:pPr>
            <a:r>
              <a:rPr lang="en-US" sz="1500"/>
              <a:t>Understanding with real world example:</a:t>
            </a:r>
            <a:endParaRPr lang="en-US" sz="1500">
              <a:ea typeface="Calibri"/>
              <a:cs typeface="Calibri"/>
            </a:endParaRPr>
          </a:p>
          <a:p>
            <a:pPr marL="857250" lvl="1" indent="-228600">
              <a:lnSpc>
                <a:spcPct val="90000"/>
              </a:lnSpc>
              <a:spcAft>
                <a:spcPts val="600"/>
              </a:spcAft>
              <a:buFont typeface="Arial" panose="020B0604020202020204" pitchFamily="34" charset="0"/>
              <a:buChar char="•"/>
            </a:pPr>
            <a:r>
              <a:rPr lang="en-US" sz="1500"/>
              <a:t>Bare metal is like having your own independent   apartment. You don’t need to deal with noisy neighbors.</a:t>
            </a:r>
            <a:endParaRPr lang="en-US" sz="1500">
              <a:ea typeface="Calibri"/>
              <a:cs typeface="Calibri"/>
            </a:endParaRPr>
          </a:p>
          <a:p>
            <a:pPr marL="114300" indent="-228600">
              <a:lnSpc>
                <a:spcPct val="90000"/>
              </a:lnSpc>
              <a:spcAft>
                <a:spcPts val="600"/>
              </a:spcAft>
              <a:buFont typeface="Arial" panose="020B0604020202020204" pitchFamily="34" charset="0"/>
              <a:buChar char="•"/>
            </a:pPr>
            <a:endParaRPr lang="en-US" sz="1500"/>
          </a:p>
          <a:p>
            <a:pPr marL="400050" indent="-228600">
              <a:lnSpc>
                <a:spcPct val="90000"/>
              </a:lnSpc>
              <a:spcAft>
                <a:spcPts val="600"/>
              </a:spcAft>
              <a:buFont typeface="Arial" panose="020B0604020202020204" pitchFamily="34" charset="0"/>
              <a:buChar char="•"/>
            </a:pPr>
            <a:r>
              <a:rPr lang="en-US" sz="1500"/>
              <a:t>Providers: IBM and Cloud</a:t>
            </a:r>
            <a:endParaRPr lang="en-US" sz="1500">
              <a:ea typeface="Calibri"/>
              <a:cs typeface="Calibri"/>
            </a:endParaRPr>
          </a:p>
        </p:txBody>
      </p:sp>
      <p:pic>
        <p:nvPicPr>
          <p:cNvPr id="4" name="Picture 3" descr="Bare-Metal Setup vs. Cloud Infrastructure">
            <a:extLst>
              <a:ext uri="{FF2B5EF4-FFF2-40B4-BE49-F238E27FC236}">
                <a16:creationId xmlns:a16="http://schemas.microsoft.com/office/drawing/2014/main" id="{C22B488D-E35A-77E7-E1BE-776DEDCC8288}"/>
              </a:ext>
            </a:extLst>
          </p:cNvPr>
          <p:cNvPicPr>
            <a:picLocks noChangeAspect="1"/>
          </p:cNvPicPr>
          <p:nvPr/>
        </p:nvPicPr>
        <p:blipFill>
          <a:blip r:embed="rId3"/>
          <a:stretch>
            <a:fillRect/>
          </a:stretch>
        </p:blipFill>
        <p:spPr>
          <a:xfrm>
            <a:off x="8560089" y="2329168"/>
            <a:ext cx="5814860" cy="3577084"/>
          </a:xfrm>
          <a:prstGeom prst="rect">
            <a:avLst/>
          </a:prstGeom>
        </p:spPr>
      </p:pic>
      <p:sp>
        <p:nvSpPr>
          <p:cNvPr id="26" name="Rectangle 2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7687339"/>
            <a:ext cx="14630397" cy="554129"/>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738360" y="7687338"/>
            <a:ext cx="4892037" cy="557278"/>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22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CA9A718-B676-C785-ECC5-233E855364F1}"/>
              </a:ext>
            </a:extLst>
          </p:cNvPr>
          <p:cNvSpPr/>
          <p:nvPr/>
        </p:nvSpPr>
        <p:spPr>
          <a:xfrm>
            <a:off x="328158" y="461579"/>
            <a:ext cx="7627650" cy="955308"/>
          </a:xfrm>
          <a:prstGeom prst="rect">
            <a:avLst/>
          </a:prstGeom>
        </p:spPr>
        <p:txBody>
          <a:bodyPr vert="horz" lIns="91440" tIns="45720" rIns="91440" bIns="45720" rtlCol="0" anchor="b">
            <a:noAutofit/>
          </a:bodyPr>
          <a:lstStyle/>
          <a:p>
            <a:pPr marL="0" indent="0">
              <a:lnSpc>
                <a:spcPct val="90000"/>
              </a:lnSpc>
              <a:spcBef>
                <a:spcPct val="0"/>
              </a:spcBef>
              <a:spcAft>
                <a:spcPts val="600"/>
              </a:spcAft>
            </a:pPr>
            <a:r>
              <a:rPr lang="en-US" sz="4800" b="1">
                <a:latin typeface="Montserrat"/>
                <a:ea typeface="Source Sans Pro"/>
                <a:cs typeface="+mj-cs"/>
              </a:rPr>
              <a:t>Virtual</a:t>
            </a:r>
            <a:r>
              <a:rPr lang="en-US" sz="4800" b="1">
                <a:latin typeface="Montserrat"/>
                <a:ea typeface="+mj-ea"/>
                <a:cs typeface="+mj-cs"/>
              </a:rPr>
              <a:t> Machine Cloud</a:t>
            </a:r>
          </a:p>
        </p:txBody>
      </p:sp>
      <p:pic>
        <p:nvPicPr>
          <p:cNvPr id="4" name="Picture 3" descr="Applied Sciences | Free Full-Text | Workload Stability-Aware Virtual Machine  Consolidation Using Adaptive Harmony Search in Cloud Datacenters">
            <a:extLst>
              <a:ext uri="{FF2B5EF4-FFF2-40B4-BE49-F238E27FC236}">
                <a16:creationId xmlns:a16="http://schemas.microsoft.com/office/drawing/2014/main" id="{C8853ED7-A548-3A7B-7DCA-6E46C5F92284}"/>
              </a:ext>
            </a:extLst>
          </p:cNvPr>
          <p:cNvPicPr>
            <a:picLocks noChangeAspect="1"/>
          </p:cNvPicPr>
          <p:nvPr/>
        </p:nvPicPr>
        <p:blipFill>
          <a:blip r:embed="rId3"/>
          <a:stretch>
            <a:fillRect/>
          </a:stretch>
        </p:blipFill>
        <p:spPr>
          <a:xfrm>
            <a:off x="7315201" y="2761261"/>
            <a:ext cx="6382874" cy="2616978"/>
          </a:xfrm>
          <a:prstGeom prst="rect">
            <a:avLst/>
          </a:prstGeom>
        </p:spPr>
      </p:pic>
      <p:graphicFrame>
        <p:nvGraphicFramePr>
          <p:cNvPr id="8" name="TextBox 2">
            <a:extLst>
              <a:ext uri="{FF2B5EF4-FFF2-40B4-BE49-F238E27FC236}">
                <a16:creationId xmlns:a16="http://schemas.microsoft.com/office/drawing/2014/main" id="{982AE8FA-7659-160D-EB6D-F7F52F8A1FFC}"/>
              </a:ext>
            </a:extLst>
          </p:cNvPr>
          <p:cNvGraphicFramePr/>
          <p:nvPr/>
        </p:nvGraphicFramePr>
        <p:xfrm>
          <a:off x="667610" y="1704309"/>
          <a:ext cx="5989485" cy="5621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9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520960" y="1079379"/>
            <a:ext cx="7310568" cy="7042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800" b="1" kern="1200">
                <a:latin typeface="Montserrat"/>
                <a:ea typeface="Source Sans Pro"/>
                <a:cs typeface="+mj-cs"/>
              </a:rPr>
              <a:t>Advantages of the Cloud  - 1</a:t>
            </a:r>
          </a:p>
        </p:txBody>
      </p:sp>
      <p:sp>
        <p:nvSpPr>
          <p:cNvPr id="12" name="TextBox 11">
            <a:extLst>
              <a:ext uri="{FF2B5EF4-FFF2-40B4-BE49-F238E27FC236}">
                <a16:creationId xmlns:a16="http://schemas.microsoft.com/office/drawing/2014/main" id="{C1FF00D9-47FC-E779-686D-5DE61B37FC76}"/>
              </a:ext>
            </a:extLst>
          </p:cNvPr>
          <p:cNvSpPr txBox="1"/>
          <p:nvPr/>
        </p:nvSpPr>
        <p:spPr>
          <a:xfrm>
            <a:off x="6672961" y="1913930"/>
            <a:ext cx="7445668" cy="596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41248">
              <a:spcAft>
                <a:spcPts val="600"/>
              </a:spcAft>
            </a:pPr>
            <a:r>
              <a:rPr lang="en-US" sz="3312" b="1" kern="1200">
                <a:solidFill>
                  <a:schemeClr val="tx1"/>
                </a:solidFill>
                <a:latin typeface="Montserrat"/>
                <a:ea typeface="+mn-ea"/>
                <a:cs typeface="Calibri"/>
              </a:rPr>
              <a:t>Cost Savings: </a:t>
            </a:r>
            <a:endParaRPr lang="en-US" sz="36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6669911" y="2709053"/>
            <a:ext cx="740274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841248">
              <a:spcAft>
                <a:spcPts val="600"/>
              </a:spcAft>
              <a:buFont typeface="Wingdings"/>
              <a:buChar char="§"/>
            </a:pPr>
            <a:r>
              <a:rPr lang="en-US" sz="2000" kern="1200">
                <a:solidFill>
                  <a:srgbClr val="000000"/>
                </a:solidFill>
                <a:latin typeface="Source Sans Pro"/>
                <a:ea typeface="Source Sans Pro"/>
                <a:cs typeface="+mn-lt"/>
              </a:rPr>
              <a:t>Cloud computing services offer cost-saving benefits compared to maintaining an on-premises data center.</a:t>
            </a:r>
            <a:endParaRPr lang="en-US" sz="2000" kern="1200">
              <a:solidFill>
                <a:schemeClr val="tx1"/>
              </a:solidFill>
              <a:latin typeface="Source Sans Pro"/>
              <a:ea typeface="Source Sans Pro"/>
              <a:cs typeface="Calibri" panose="020F0502020204030204"/>
            </a:endParaRPr>
          </a:p>
          <a:p>
            <a:pPr marL="314960" indent="-314960" defTabSz="841248">
              <a:spcAft>
                <a:spcPts val="600"/>
              </a:spcAft>
              <a:buFont typeface="Wingdings"/>
              <a:buChar char="§"/>
            </a:pPr>
            <a:endParaRPr lang="en-US" sz="2000" kern="1200">
              <a:solidFill>
                <a:srgbClr val="000000"/>
              </a:solidFill>
              <a:latin typeface="Source Sans Pro"/>
              <a:ea typeface="Source Sans Pro"/>
              <a:cs typeface="+mn-lt"/>
            </a:endParaRPr>
          </a:p>
          <a:p>
            <a:pPr marL="314960" indent="-314960" defTabSz="841248">
              <a:spcAft>
                <a:spcPts val="600"/>
              </a:spcAft>
              <a:buFont typeface="Wingdings"/>
              <a:buChar char="§"/>
            </a:pPr>
            <a:r>
              <a:rPr lang="en-US" sz="2000" kern="1200">
                <a:solidFill>
                  <a:srgbClr val="000000"/>
                </a:solidFill>
                <a:latin typeface="Source Sans Pro"/>
                <a:ea typeface="Source Sans Pro"/>
                <a:cs typeface="+mn-lt"/>
              </a:rPr>
              <a:t>Many cloud providers implement</a:t>
            </a:r>
            <a:r>
              <a:rPr lang="en-US" sz="2000" u="sng" kern="1200">
                <a:solidFill>
                  <a:srgbClr val="000000"/>
                </a:solidFill>
                <a:latin typeface="Source Sans Pro"/>
                <a:ea typeface="Source Sans Pro"/>
                <a:cs typeface="+mn-lt"/>
              </a:rPr>
              <a:t> pay-as-you-go policies</a:t>
            </a:r>
            <a:r>
              <a:rPr lang="en-US" sz="2000" kern="1200">
                <a:solidFill>
                  <a:srgbClr val="000000"/>
                </a:solidFill>
                <a:latin typeface="Source Sans Pro"/>
                <a:ea typeface="Source Sans Pro"/>
                <a:cs typeface="+mn-lt"/>
              </a:rPr>
              <a:t> for resources, allowing businesses to pay only for the services and resources they use.</a:t>
            </a:r>
            <a:endParaRPr lang="en-US" sz="2000" kern="1200">
              <a:solidFill>
                <a:srgbClr val="000000"/>
              </a:solidFill>
              <a:latin typeface="Source Sans Pro"/>
              <a:ea typeface="Source Sans Pro"/>
              <a:cs typeface="Calibri"/>
            </a:endParaRPr>
          </a:p>
          <a:p>
            <a:pPr marL="314960" indent="-314960" defTabSz="841248">
              <a:spcAft>
                <a:spcPts val="600"/>
              </a:spcAft>
              <a:buFont typeface="Wingdings"/>
              <a:buChar char="§"/>
            </a:pPr>
            <a:endParaRPr lang="en-US" sz="2000" kern="1200">
              <a:solidFill>
                <a:srgbClr val="000000"/>
              </a:solidFill>
              <a:latin typeface="Source Sans Pro"/>
              <a:ea typeface="Source Sans Pro"/>
              <a:cs typeface="+mn-lt"/>
            </a:endParaRPr>
          </a:p>
          <a:p>
            <a:pPr marL="314960" indent="-314960" defTabSz="841248">
              <a:spcAft>
                <a:spcPts val="600"/>
              </a:spcAft>
              <a:buFont typeface="Wingdings"/>
              <a:buChar char="§"/>
            </a:pPr>
            <a:r>
              <a:rPr lang="en-US" sz="2000" kern="1200">
                <a:solidFill>
                  <a:srgbClr val="000000"/>
                </a:solidFill>
                <a:latin typeface="Source Sans Pro"/>
                <a:ea typeface="Source Sans Pro"/>
                <a:cs typeface="+mn-lt"/>
              </a:rPr>
              <a:t>Cloud computing solutions contribute to</a:t>
            </a:r>
            <a:r>
              <a:rPr lang="en-US" sz="2000" u="sng" kern="1200">
                <a:solidFill>
                  <a:srgbClr val="000000"/>
                </a:solidFill>
                <a:latin typeface="Source Sans Pro"/>
                <a:ea typeface="Source Sans Pro"/>
                <a:cs typeface="+mn-lt"/>
              </a:rPr>
              <a:t> reduced maintenance and employee costs</a:t>
            </a:r>
            <a:r>
              <a:rPr lang="en-US" sz="2000" kern="1200">
                <a:solidFill>
                  <a:srgbClr val="000000"/>
                </a:solidFill>
                <a:latin typeface="Source Sans Pro"/>
                <a:ea typeface="Source Sans Pro"/>
                <a:cs typeface="+mn-lt"/>
              </a:rPr>
              <a:t>, as the infrastructure and management responsibilities are often handled by the cloud provider.</a:t>
            </a:r>
            <a:endParaRPr lang="en-US" sz="2000" kern="1200">
              <a:solidFill>
                <a:srgbClr val="000000"/>
              </a:solidFill>
              <a:latin typeface="Source Sans Pro"/>
              <a:ea typeface="Source Sans Pro"/>
              <a:cs typeface="Calibri" panose="020F0502020204030204"/>
            </a:endParaRPr>
          </a:p>
          <a:p>
            <a:pPr marL="314960" indent="-314960" defTabSz="841248">
              <a:spcAft>
                <a:spcPts val="600"/>
              </a:spcAft>
              <a:buFont typeface="Wingdings"/>
              <a:buChar char="§"/>
            </a:pPr>
            <a:endParaRPr lang="en-US" sz="2000" kern="1200">
              <a:solidFill>
                <a:srgbClr val="000000"/>
              </a:solidFill>
              <a:latin typeface="Source Sans Pro"/>
              <a:ea typeface="Source Sans Pro"/>
              <a:cs typeface="+mn-lt"/>
            </a:endParaRPr>
          </a:p>
          <a:p>
            <a:pPr marL="314960" indent="-314960" defTabSz="841248">
              <a:spcAft>
                <a:spcPts val="600"/>
              </a:spcAft>
              <a:buFont typeface="Wingdings"/>
              <a:buChar char="§"/>
            </a:pPr>
            <a:r>
              <a:rPr lang="en-US" sz="2000" kern="1200">
                <a:solidFill>
                  <a:srgbClr val="000000"/>
                </a:solidFill>
                <a:latin typeface="Source Sans Pro"/>
                <a:ea typeface="Source Sans Pro"/>
                <a:cs typeface="+mn-lt"/>
              </a:rPr>
              <a:t>Companies utilizing cloud services benefit from </a:t>
            </a:r>
            <a:r>
              <a:rPr lang="en-US" sz="2000" u="sng" kern="1200">
                <a:solidFill>
                  <a:srgbClr val="000000"/>
                </a:solidFill>
                <a:latin typeface="Source Sans Pro"/>
                <a:ea typeface="Source Sans Pro"/>
                <a:cs typeface="+mn-lt"/>
              </a:rPr>
              <a:t>the absence of update costs</a:t>
            </a:r>
            <a:r>
              <a:rPr lang="en-US" sz="2000" kern="1200">
                <a:solidFill>
                  <a:srgbClr val="000000"/>
                </a:solidFill>
                <a:latin typeface="Source Sans Pro"/>
                <a:ea typeface="Source Sans Pro"/>
                <a:cs typeface="+mn-lt"/>
              </a:rPr>
              <a:t>, as updates and maintenance are typically included as part of the service.</a:t>
            </a:r>
            <a:endParaRPr lang="en-US" sz="2000" kern="1200">
              <a:solidFill>
                <a:srgbClr val="000000"/>
              </a:solidFill>
              <a:latin typeface="Source Sans Pro"/>
              <a:ea typeface="Source Sans Pro"/>
              <a:cs typeface="Calibri" panose="020F0502020204030204"/>
            </a:endParaRPr>
          </a:p>
          <a:p>
            <a:pPr marL="314960" indent="-314960" defTabSz="841248">
              <a:spcAft>
                <a:spcPts val="600"/>
              </a:spcAft>
              <a:buFont typeface="Wingdings"/>
              <a:buChar char="§"/>
            </a:pPr>
            <a:endParaRPr lang="en-US" sz="2000" kern="1200">
              <a:solidFill>
                <a:srgbClr val="000000"/>
              </a:solidFill>
              <a:latin typeface="Source Sans Pro"/>
              <a:ea typeface="Source Sans Pro"/>
              <a:cs typeface="Calibri" panose="020F0502020204030204"/>
            </a:endParaRPr>
          </a:p>
          <a:p>
            <a:pPr marL="342900" indent="-342900">
              <a:spcAft>
                <a:spcPts val="600"/>
              </a:spcAft>
              <a:buFont typeface="Wingdings"/>
              <a:buChar char="§"/>
            </a:pPr>
            <a:endParaRPr lang="en-US" sz="2000">
              <a:latin typeface="Source Sans Pro"/>
              <a:ea typeface="Source Sans Pro"/>
              <a:cs typeface="Calibri"/>
            </a:endParaRPr>
          </a:p>
        </p:txBody>
      </p:sp>
      <p:pic>
        <p:nvPicPr>
          <p:cNvPr id="7" name="Picture 6" descr="A cloud with a dollar sign&#10;&#10;Description automatically generated">
            <a:extLst>
              <a:ext uri="{FF2B5EF4-FFF2-40B4-BE49-F238E27FC236}">
                <a16:creationId xmlns:a16="http://schemas.microsoft.com/office/drawing/2014/main" id="{5681391F-1293-6AF5-4A2D-F3BFE31A5BFD}"/>
              </a:ext>
            </a:extLst>
          </p:cNvPr>
          <p:cNvPicPr>
            <a:picLocks noChangeAspect="1"/>
          </p:cNvPicPr>
          <p:nvPr/>
        </p:nvPicPr>
        <p:blipFill>
          <a:blip r:embed="rId3"/>
          <a:stretch>
            <a:fillRect/>
          </a:stretch>
        </p:blipFill>
        <p:spPr>
          <a:xfrm>
            <a:off x="517799" y="2261531"/>
            <a:ext cx="4868590" cy="4944133"/>
          </a:xfrm>
          <a:prstGeom prst="rect">
            <a:avLst/>
          </a:prstGeom>
        </p:spPr>
      </p:pic>
    </p:spTree>
    <p:extLst>
      <p:ext uri="{BB962C8B-B14F-4D97-AF65-F5344CB8AC3E}">
        <p14:creationId xmlns:p14="http://schemas.microsoft.com/office/powerpoint/2010/main" val="121514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629756" y="837741"/>
            <a:ext cx="8124509" cy="365668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800" b="1" kern="1200">
                <a:solidFill>
                  <a:schemeClr val="tx1"/>
                </a:solidFill>
                <a:latin typeface="Montserrat"/>
                <a:ea typeface="+mj-ea"/>
                <a:cs typeface="+mj-cs"/>
              </a:rPr>
              <a:t>Advantages of the Cloud  - 2</a:t>
            </a:r>
          </a:p>
        </p:txBody>
      </p:sp>
      <p:sp>
        <p:nvSpPr>
          <p:cNvPr id="12" name="TextBox 11">
            <a:extLst>
              <a:ext uri="{FF2B5EF4-FFF2-40B4-BE49-F238E27FC236}">
                <a16:creationId xmlns:a16="http://schemas.microsoft.com/office/drawing/2014/main" id="{C1FF00D9-47FC-E779-686D-5DE61B37FC76}"/>
              </a:ext>
            </a:extLst>
          </p:cNvPr>
          <p:cNvSpPr txBox="1"/>
          <p:nvPr/>
        </p:nvSpPr>
        <p:spPr>
          <a:xfrm>
            <a:off x="6842567" y="1760889"/>
            <a:ext cx="7445668" cy="596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41248">
              <a:spcAft>
                <a:spcPts val="600"/>
              </a:spcAft>
            </a:pPr>
            <a:r>
              <a:rPr lang="en-US" sz="3312" b="1" kern="1200">
                <a:solidFill>
                  <a:schemeClr val="tx1"/>
                </a:solidFill>
                <a:latin typeface="Montserrat"/>
                <a:ea typeface="+mn-ea"/>
                <a:cs typeface="Calibri"/>
              </a:rPr>
              <a:t>Advanced Security: </a:t>
            </a:r>
            <a:endParaRPr lang="en-US" sz="36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6839518" y="2659252"/>
            <a:ext cx="7417489" cy="6940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4960" indent="-314960" defTabSz="841248">
              <a:spcAft>
                <a:spcPts val="600"/>
              </a:spcAft>
              <a:buFont typeface="Wingdings"/>
              <a:buChar char="§"/>
            </a:pPr>
            <a:r>
              <a:rPr lang="en-US" sz="2000" kern="1200">
                <a:solidFill>
                  <a:srgbClr val="000000"/>
                </a:solidFill>
                <a:latin typeface="Source Sans Pro"/>
                <a:ea typeface="Source Sans Pro"/>
                <a:cs typeface="+mn-lt"/>
              </a:rPr>
              <a:t>Cloud providers and data center operators place a huge emphasis on security in all the services and solutions they offer. Their security measures will be significantly more advanced and robust than a typical in-house system a business might traditionally use.</a:t>
            </a:r>
            <a:endParaRPr lang="en-US" sz="2000" kern="1200">
              <a:solidFill>
                <a:schemeClr val="tx1"/>
              </a:solidFill>
              <a:latin typeface="Source Sans Pro"/>
              <a:ea typeface="Source Sans Pro"/>
              <a:cs typeface="Calibri" panose="020F0502020204030204"/>
            </a:endParaRPr>
          </a:p>
          <a:p>
            <a:pPr marL="285750" indent="-285750" defTabSz="841248">
              <a:spcAft>
                <a:spcPts val="600"/>
              </a:spcAft>
              <a:buFont typeface="Wingdings"/>
              <a:buChar char="§"/>
            </a:pPr>
            <a:endParaRPr lang="en-US" sz="2000" kern="1200">
              <a:solidFill>
                <a:srgbClr val="000000"/>
              </a:solidFill>
              <a:latin typeface="Source Sans Pro"/>
              <a:ea typeface="Source Sans Pro"/>
              <a:cs typeface="+mn-lt"/>
            </a:endParaRPr>
          </a:p>
          <a:p>
            <a:pPr marL="314960" indent="-314960" defTabSz="841248">
              <a:spcAft>
                <a:spcPts val="600"/>
              </a:spcAft>
              <a:buFont typeface="Wingdings"/>
              <a:buChar char="§"/>
            </a:pPr>
            <a:r>
              <a:rPr lang="en-US" sz="2000" kern="1200">
                <a:solidFill>
                  <a:srgbClr val="000000"/>
                </a:solidFill>
                <a:latin typeface="Source Sans Pro"/>
                <a:ea typeface="Source Sans Pro"/>
                <a:cs typeface="+mn-lt"/>
              </a:rPr>
              <a:t>Cloud data security protects data that is stored (at rest) or moving in and out of the cloud (in motion) from security threats, unauthorized access, theft, and corruption. It relies on physical security, technology tools, access management and controls, and organizational policies. </a:t>
            </a:r>
            <a:endParaRPr lang="en-US" sz="2000" kern="1200">
              <a:solidFill>
                <a:srgbClr val="000000"/>
              </a:solidFill>
              <a:latin typeface="Source Sans Pro"/>
              <a:ea typeface="Source Sans Pro"/>
              <a:cs typeface="Calibri"/>
            </a:endParaRPr>
          </a:p>
          <a:p>
            <a:pPr marL="314960" indent="-314960" defTabSz="841248">
              <a:spcAft>
                <a:spcPts val="600"/>
              </a:spcAft>
              <a:buFont typeface="Wingdings"/>
              <a:buChar char="§"/>
            </a:pPr>
            <a:endParaRPr lang="en-US" sz="2000" kern="1200">
              <a:solidFill>
                <a:schemeClr val="tx1"/>
              </a:solidFill>
              <a:latin typeface="Source Sans Pro"/>
              <a:ea typeface="Source Sans Pro"/>
              <a:cs typeface="Calibri"/>
            </a:endParaRPr>
          </a:p>
          <a:p>
            <a:pPr marL="314960" indent="-314960" defTabSz="841248">
              <a:spcAft>
                <a:spcPts val="600"/>
              </a:spcAft>
              <a:buFont typeface="Wingdings"/>
              <a:buChar char="§"/>
            </a:pPr>
            <a:r>
              <a:rPr lang="en-US" sz="2000" kern="1200">
                <a:solidFill>
                  <a:schemeClr val="tx1"/>
                </a:solidFill>
                <a:latin typeface="Source Sans Pro"/>
                <a:ea typeface="Source Sans Pro"/>
                <a:cs typeface="Calibri"/>
              </a:rPr>
              <a:t>Cloud data security best practices follow the same principles as that of data security and governance: Data confidentiality, integrity, and availability. This is also known as the CIA triad.  </a:t>
            </a:r>
          </a:p>
          <a:p>
            <a:pPr marL="314960" indent="-314960" defTabSz="841248">
              <a:spcAft>
                <a:spcPts val="600"/>
              </a:spcAft>
              <a:buFont typeface="Wingdings"/>
              <a:buChar char="§"/>
            </a:pPr>
            <a:endParaRPr lang="en-US" sz="2000" kern="1200">
              <a:solidFill>
                <a:schemeClr val="tx1"/>
              </a:solidFill>
              <a:latin typeface="Source Sans Pro"/>
              <a:ea typeface="Source Sans Pro"/>
              <a:cs typeface="Calibri"/>
            </a:endParaRPr>
          </a:p>
          <a:p>
            <a:pPr marL="314960" indent="-314960" defTabSz="841248">
              <a:spcAft>
                <a:spcPts val="600"/>
              </a:spcAft>
              <a:buFont typeface="Wingdings"/>
              <a:buChar char="§"/>
            </a:pPr>
            <a:endParaRPr lang="en-US" sz="2000" kern="1200">
              <a:solidFill>
                <a:schemeClr val="tx1"/>
              </a:solidFill>
              <a:latin typeface="Source Sans Pro"/>
              <a:ea typeface="Source Sans Pro"/>
              <a:cs typeface="Calibri"/>
            </a:endParaRPr>
          </a:p>
          <a:p>
            <a:pPr marL="314960" indent="-314960" algn="r" defTabSz="841248">
              <a:spcAft>
                <a:spcPts val="600"/>
              </a:spcAft>
              <a:buFont typeface="Wingdings"/>
              <a:buChar char="§"/>
            </a:pPr>
            <a:endParaRPr lang="en-US" sz="2000" kern="1200">
              <a:solidFill>
                <a:schemeClr val="tx1"/>
              </a:solidFill>
              <a:latin typeface="Source Sans Pro"/>
              <a:ea typeface="Source Sans Pro"/>
              <a:cs typeface="Calibri"/>
            </a:endParaRPr>
          </a:p>
          <a:p>
            <a:pPr marL="314960" indent="-314960" defTabSz="841248">
              <a:spcAft>
                <a:spcPts val="600"/>
              </a:spcAft>
              <a:buFont typeface="Wingdings"/>
              <a:buChar char="§"/>
            </a:pPr>
            <a:endParaRPr lang="en-US" sz="2000" kern="1200">
              <a:solidFill>
                <a:schemeClr val="tx1"/>
              </a:solidFill>
              <a:latin typeface="Source Sans Pro"/>
              <a:ea typeface="Source Sans Pro"/>
              <a:cs typeface="Calibri"/>
            </a:endParaRPr>
          </a:p>
          <a:p>
            <a:pPr marL="342900" indent="-342900">
              <a:spcAft>
                <a:spcPts val="600"/>
              </a:spcAft>
              <a:buFont typeface="Wingdings"/>
              <a:buChar char="§"/>
            </a:pPr>
            <a:endParaRPr lang="en-US" sz="2000">
              <a:latin typeface="Source Sans Pro"/>
              <a:ea typeface="Source Sans Pro"/>
              <a:cs typeface="Calibri"/>
            </a:endParaRPr>
          </a:p>
        </p:txBody>
      </p:sp>
      <p:pic>
        <p:nvPicPr>
          <p:cNvPr id="2" name="Picture 1">
            <a:extLst>
              <a:ext uri="{FF2B5EF4-FFF2-40B4-BE49-F238E27FC236}">
                <a16:creationId xmlns:a16="http://schemas.microsoft.com/office/drawing/2014/main" id="{1A612D25-E5DC-4FFF-8850-90F2DD60C55F}"/>
              </a:ext>
            </a:extLst>
          </p:cNvPr>
          <p:cNvPicPr>
            <a:picLocks noChangeAspect="1"/>
          </p:cNvPicPr>
          <p:nvPr/>
        </p:nvPicPr>
        <p:blipFill>
          <a:blip r:embed="rId3"/>
          <a:stretch>
            <a:fillRect/>
          </a:stretch>
        </p:blipFill>
        <p:spPr>
          <a:xfrm>
            <a:off x="630939" y="2058405"/>
            <a:ext cx="4858407" cy="4952344"/>
          </a:xfrm>
          <a:prstGeom prst="rect">
            <a:avLst/>
          </a:prstGeom>
        </p:spPr>
      </p:pic>
    </p:spTree>
    <p:extLst>
      <p:ext uri="{BB962C8B-B14F-4D97-AF65-F5344CB8AC3E}">
        <p14:creationId xmlns:p14="http://schemas.microsoft.com/office/powerpoint/2010/main" val="349982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8387232" cy="761747"/>
          </a:xfrm>
          <a:prstGeom prst="rect">
            <a:avLst/>
          </a:prstGeom>
          <a:noFill/>
        </p:spPr>
        <p:txBody>
          <a:bodyPr wrap="none" lIns="91440" tIns="45720" rIns="91440" bIns="45720" rtlCol="0" anchor="t">
            <a:spAutoFit/>
          </a:bodyPr>
          <a:lstStyle/>
          <a:p>
            <a:pPr>
              <a:spcAft>
                <a:spcPts val="600"/>
              </a:spcAft>
            </a:pPr>
            <a:r>
              <a:rPr lang="en-US" sz="4350" b="1" kern="1200">
                <a:latin typeface="Montserrat"/>
              </a:rPr>
              <a:t>Advantages</a:t>
            </a:r>
            <a:r>
              <a:rPr lang="en-US" sz="4350" b="1">
                <a:latin typeface="Montserrat"/>
              </a:rPr>
              <a:t> of the Cloud</a:t>
            </a:r>
            <a:r>
              <a:rPr lang="en-US" sz="4350" b="1"/>
              <a:t>  </a:t>
            </a:r>
            <a:r>
              <a:rPr lang="en-US" sz="4350" b="1">
                <a:latin typeface="Montserrat"/>
              </a:rPr>
              <a:t>- 3</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36335" y="1930512"/>
            <a:ext cx="80711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Montserrat"/>
                <a:cs typeface="Calibri"/>
              </a:rPr>
              <a:t>Scalability &amp; Flexibility: </a:t>
            </a:r>
            <a:endParaRPr lang="en-US" sz="3200" b="1">
              <a:latin typeface="Montserrat"/>
            </a:endParaRPr>
          </a:p>
        </p:txBody>
      </p:sp>
      <p:pic>
        <p:nvPicPr>
          <p:cNvPr id="2" name="Picture 1">
            <a:extLst>
              <a:ext uri="{FF2B5EF4-FFF2-40B4-BE49-F238E27FC236}">
                <a16:creationId xmlns:a16="http://schemas.microsoft.com/office/drawing/2014/main" id="{C281878B-8C38-FF41-32F9-2670AE9DFD48}"/>
              </a:ext>
            </a:extLst>
          </p:cNvPr>
          <p:cNvPicPr>
            <a:picLocks noChangeAspect="1"/>
          </p:cNvPicPr>
          <p:nvPr/>
        </p:nvPicPr>
        <p:blipFill>
          <a:blip r:embed="rId3"/>
          <a:stretch>
            <a:fillRect/>
          </a:stretch>
        </p:blipFill>
        <p:spPr>
          <a:xfrm>
            <a:off x="9685081" y="1033155"/>
            <a:ext cx="4286250" cy="6325523"/>
          </a:xfrm>
          <a:prstGeom prst="rect">
            <a:avLst/>
          </a:prstGeom>
        </p:spPr>
      </p:pic>
      <p:graphicFrame>
        <p:nvGraphicFramePr>
          <p:cNvPr id="20" name="TextBox 15">
            <a:extLst>
              <a:ext uri="{FF2B5EF4-FFF2-40B4-BE49-F238E27FC236}">
                <a16:creationId xmlns:a16="http://schemas.microsoft.com/office/drawing/2014/main" id="{E7746E8C-54B0-7024-F7FE-42FEC955F9CE}"/>
              </a:ext>
            </a:extLst>
          </p:cNvPr>
          <p:cNvGraphicFramePr/>
          <p:nvPr/>
        </p:nvGraphicFramePr>
        <p:xfrm>
          <a:off x="833029" y="2744471"/>
          <a:ext cx="8024648"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885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8443337" cy="761747"/>
          </a:xfrm>
          <a:prstGeom prst="rect">
            <a:avLst/>
          </a:prstGeom>
          <a:noFill/>
        </p:spPr>
        <p:txBody>
          <a:bodyPr wrap="none" lIns="91440" tIns="45720" rIns="91440" bIns="45720" rtlCol="0" anchor="t">
            <a:spAutoFit/>
          </a:bodyPr>
          <a:lstStyle/>
          <a:p>
            <a:pPr>
              <a:spcAft>
                <a:spcPts val="600"/>
              </a:spcAft>
            </a:pPr>
            <a:r>
              <a:rPr lang="en-US" sz="4350" b="1" kern="1200">
                <a:latin typeface="Montserrat"/>
              </a:rPr>
              <a:t>Advantages</a:t>
            </a:r>
            <a:r>
              <a:rPr lang="en-US" sz="4350" b="1">
                <a:latin typeface="Montserrat"/>
              </a:rPr>
              <a:t> of the Cloud</a:t>
            </a:r>
            <a:r>
              <a:rPr lang="en-US" sz="4350" b="1"/>
              <a:t>  </a:t>
            </a:r>
            <a:r>
              <a:rPr lang="en-US" sz="4350" b="1">
                <a:latin typeface="Montserrat"/>
              </a:rPr>
              <a:t>- 4</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36335" y="1930512"/>
            <a:ext cx="80711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Montserrat"/>
                <a:cs typeface="Calibri"/>
              </a:rPr>
              <a:t>Agility: </a:t>
            </a:r>
            <a:endParaRPr lang="en-US" sz="36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33029" y="2744471"/>
            <a:ext cx="8024648"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sz="2000">
                <a:solidFill>
                  <a:srgbClr val="000000"/>
                </a:solidFill>
                <a:latin typeface="Source Sans Pro"/>
                <a:ea typeface="Source Sans Pro"/>
                <a:cs typeface="+mn-lt"/>
              </a:rPr>
              <a:t>Agile Development and Deployment: Cloud platforms provide tools and services that support agile software development practices, such as continuous integration, continuous delivery (CI/CD), and DevOps automation. Development teams can iterate on software quickly, deploy updates frequently, and respond rapidly to feedback from customers and stakeholders.</a:t>
            </a:r>
            <a:endParaRPr lang="en-US" sz="2000">
              <a:latin typeface="Source Sans Pro"/>
              <a:ea typeface="Source Sans Pro"/>
              <a:cs typeface="Calibri"/>
            </a:endParaRPr>
          </a:p>
          <a:p>
            <a:pPr marL="342900" indent="-342900">
              <a:buFont typeface="Wingdings"/>
              <a:buChar char="§"/>
            </a:pPr>
            <a:endParaRPr lang="en-US" sz="2000">
              <a:solidFill>
                <a:srgbClr val="000000"/>
              </a:solidFill>
              <a:latin typeface="Source Sans Pro"/>
              <a:ea typeface="Source Sans Pro"/>
              <a:cs typeface="+mn-lt"/>
            </a:endParaRPr>
          </a:p>
          <a:p>
            <a:pPr marL="342900" indent="-342900">
              <a:buFont typeface="Wingdings"/>
              <a:buChar char="§"/>
            </a:pPr>
            <a:r>
              <a:rPr lang="en-US" sz="2000">
                <a:solidFill>
                  <a:srgbClr val="000000"/>
                </a:solidFill>
                <a:latin typeface="Source Sans Pro"/>
                <a:ea typeface="Source Sans Pro"/>
                <a:cs typeface="+mn-lt"/>
              </a:rPr>
              <a:t>Rapid Provisioning of Resources: Cloud services allow companies to quickly provision computing resources such as servers, storage, and databases within minutes, compared to the weeks or months it might take to acquire and set up physical infrastructure. Therefore, they can begin development faster.</a:t>
            </a:r>
            <a:endParaRPr lang="en-US" sz="2000">
              <a:latin typeface="Source Sans Pro"/>
              <a:ea typeface="Source Sans Pro"/>
              <a:cs typeface="+mn-lt"/>
            </a:endParaRPr>
          </a:p>
          <a:p>
            <a:pPr marL="342900" indent="-342900">
              <a:buFont typeface="Wingdings"/>
              <a:buChar char="§"/>
            </a:pPr>
            <a:endParaRPr lang="en-US" sz="2000">
              <a:latin typeface="Source Sans Pro"/>
              <a:ea typeface="Source Sans Pro"/>
              <a:cs typeface="+mn-lt"/>
            </a:endParaRPr>
          </a:p>
          <a:p>
            <a:pPr marL="342900" indent="-342900">
              <a:buFont typeface="Wingdings"/>
              <a:buChar char="§"/>
            </a:pPr>
            <a:r>
              <a:rPr lang="en-US" sz="2000">
                <a:latin typeface="Source Sans Pro"/>
                <a:ea typeface="Source Sans Pro"/>
                <a:cs typeface="+mn-lt"/>
              </a:rPr>
              <a:t>On demand scalability, collaboration and integration. </a:t>
            </a:r>
            <a:endParaRPr lang="en-US" sz="2000">
              <a:latin typeface="Source Sans Pro"/>
              <a:ea typeface="Source Sans Pro"/>
              <a:cs typeface="Calibri"/>
            </a:endParaRPr>
          </a:p>
          <a:p>
            <a:pPr marL="342900" indent="-342900">
              <a:buFont typeface="Wingdings"/>
              <a:buChar char="§"/>
            </a:pPr>
            <a:endParaRPr lang="en-US" sz="2000">
              <a:latin typeface="Source Sans Pro"/>
              <a:ea typeface="Source Sans Pro"/>
              <a:cs typeface="Calibri"/>
            </a:endParaRPr>
          </a:p>
          <a:p>
            <a:pPr marL="342900" indent="-342900">
              <a:buFont typeface="Wingdings"/>
              <a:buChar char="§"/>
            </a:pPr>
            <a:endParaRPr lang="en-US" sz="2000">
              <a:latin typeface="Source Sans Pro"/>
              <a:ea typeface="Source Sans Pro"/>
              <a:cs typeface="Calibri"/>
            </a:endParaRPr>
          </a:p>
          <a:p>
            <a:pPr marL="342900" indent="-342900" algn="r">
              <a:buFont typeface="Wingdings"/>
              <a:buChar char="§"/>
            </a:pPr>
            <a:endParaRPr lang="en-US" sz="2000">
              <a:latin typeface="Source Sans Pro"/>
              <a:ea typeface="Source Sans Pro"/>
              <a:cs typeface="Calibri"/>
            </a:endParaRPr>
          </a:p>
          <a:p>
            <a:pPr marL="342900" indent="-342900">
              <a:buFont typeface="Wingdings"/>
              <a:buChar char="§"/>
            </a:pPr>
            <a:endParaRPr lang="en-US" sz="2000">
              <a:latin typeface="Source Sans Pro"/>
              <a:ea typeface="Source Sans Pro"/>
              <a:cs typeface="Calibri"/>
            </a:endParaRPr>
          </a:p>
          <a:p>
            <a:pPr marL="342900" indent="-342900">
              <a:buFont typeface="Wingdings"/>
              <a:buChar char="§"/>
            </a:pPr>
            <a:endParaRPr lang="en-US" sz="2000">
              <a:latin typeface="Source Sans Pro"/>
              <a:ea typeface="Source Sans Pro"/>
              <a:cs typeface="Calibri"/>
            </a:endParaRPr>
          </a:p>
        </p:txBody>
      </p:sp>
      <p:pic>
        <p:nvPicPr>
          <p:cNvPr id="2" name="Picture 1" descr="A black and white logo with a clock and gear&#10;&#10;Description automatically generated">
            <a:extLst>
              <a:ext uri="{FF2B5EF4-FFF2-40B4-BE49-F238E27FC236}">
                <a16:creationId xmlns:a16="http://schemas.microsoft.com/office/drawing/2014/main" id="{09664756-F272-48E6-6508-47F392DA5EBB}"/>
              </a:ext>
            </a:extLst>
          </p:cNvPr>
          <p:cNvPicPr>
            <a:picLocks noChangeAspect="1"/>
          </p:cNvPicPr>
          <p:nvPr/>
        </p:nvPicPr>
        <p:blipFill>
          <a:blip r:embed="rId3"/>
          <a:stretch>
            <a:fillRect/>
          </a:stretch>
        </p:blipFill>
        <p:spPr>
          <a:xfrm>
            <a:off x="8906204" y="2579797"/>
            <a:ext cx="4913586" cy="4819979"/>
          </a:xfrm>
          <a:prstGeom prst="rect">
            <a:avLst/>
          </a:prstGeom>
        </p:spPr>
      </p:pic>
    </p:spTree>
    <p:extLst>
      <p:ext uri="{BB962C8B-B14F-4D97-AF65-F5344CB8AC3E}">
        <p14:creationId xmlns:p14="http://schemas.microsoft.com/office/powerpoint/2010/main" val="245090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8390438" cy="761747"/>
          </a:xfrm>
          <a:prstGeom prst="rect">
            <a:avLst/>
          </a:prstGeom>
          <a:noFill/>
        </p:spPr>
        <p:txBody>
          <a:bodyPr wrap="none" lIns="91440" tIns="45720" rIns="91440" bIns="45720" rtlCol="0" anchor="t">
            <a:spAutoFit/>
          </a:bodyPr>
          <a:lstStyle/>
          <a:p>
            <a:pPr>
              <a:spcAft>
                <a:spcPts val="600"/>
              </a:spcAft>
            </a:pPr>
            <a:r>
              <a:rPr lang="en-US" sz="4350" b="1" kern="1200">
                <a:latin typeface="Montserrat"/>
              </a:rPr>
              <a:t>Advantages</a:t>
            </a:r>
            <a:r>
              <a:rPr lang="en-US" sz="4350" b="1">
                <a:latin typeface="Montserrat"/>
              </a:rPr>
              <a:t> of the Cloud</a:t>
            </a:r>
            <a:r>
              <a:rPr lang="en-US" sz="4350" b="1"/>
              <a:t>  </a:t>
            </a:r>
            <a:r>
              <a:rPr lang="en-US" sz="4350" b="1">
                <a:latin typeface="Montserrat"/>
              </a:rPr>
              <a:t>- 5</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36335" y="1982131"/>
            <a:ext cx="91551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Montserrat"/>
                <a:ea typeface="+mn-lt"/>
                <a:cs typeface="+mn-lt"/>
              </a:rPr>
              <a:t>Disaster Recovery &amp; Loss prevention</a:t>
            </a:r>
            <a:r>
              <a:rPr lang="en-US" sz="3600" b="1">
                <a:latin typeface="Montserrat"/>
                <a:cs typeface="Calibri"/>
              </a:rPr>
              <a:t>: </a:t>
            </a:r>
            <a:endParaRPr lang="en-US" sz="3600" b="1">
              <a:latin typeface="Montserrat"/>
            </a:endParaRPr>
          </a:p>
        </p:txBody>
      </p:sp>
      <p:pic>
        <p:nvPicPr>
          <p:cNvPr id="2" name="Picture 1" descr="A screen shot of a phone&#10;&#10;Description automatically generated">
            <a:extLst>
              <a:ext uri="{FF2B5EF4-FFF2-40B4-BE49-F238E27FC236}">
                <a16:creationId xmlns:a16="http://schemas.microsoft.com/office/drawing/2014/main" id="{7E0CDA68-0FB6-D451-765C-6C8878ACF7C3}"/>
              </a:ext>
            </a:extLst>
          </p:cNvPr>
          <p:cNvPicPr>
            <a:picLocks noChangeAspect="1"/>
          </p:cNvPicPr>
          <p:nvPr/>
        </p:nvPicPr>
        <p:blipFill>
          <a:blip r:embed="rId3"/>
          <a:stretch>
            <a:fillRect/>
          </a:stretch>
        </p:blipFill>
        <p:spPr>
          <a:xfrm>
            <a:off x="9997255" y="1033002"/>
            <a:ext cx="4237089" cy="7048500"/>
          </a:xfrm>
          <a:prstGeom prst="rect">
            <a:avLst/>
          </a:prstGeom>
        </p:spPr>
      </p:pic>
      <p:graphicFrame>
        <p:nvGraphicFramePr>
          <p:cNvPr id="22" name="TextBox 15">
            <a:extLst>
              <a:ext uri="{FF2B5EF4-FFF2-40B4-BE49-F238E27FC236}">
                <a16:creationId xmlns:a16="http://schemas.microsoft.com/office/drawing/2014/main" id="{DC13E973-5793-DB58-A749-E2D9B5D72D57}"/>
              </a:ext>
            </a:extLst>
          </p:cNvPr>
          <p:cNvGraphicFramePr/>
          <p:nvPr>
            <p:extLst>
              <p:ext uri="{D42A27DB-BD31-4B8C-83A1-F6EECF244321}">
                <p14:modId xmlns:p14="http://schemas.microsoft.com/office/powerpoint/2010/main" val="1280298979"/>
              </p:ext>
            </p:extLst>
          </p:nvPr>
        </p:nvGraphicFramePr>
        <p:xfrm>
          <a:off x="612766" y="2577323"/>
          <a:ext cx="8859534" cy="520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011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8"/>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2"/>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2"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031EDB-6357-411E-900B-D3428C7E2B61}"/>
              </a:ext>
            </a:extLst>
          </p:cNvPr>
          <p:cNvSpPr txBox="1"/>
          <p:nvPr/>
        </p:nvSpPr>
        <p:spPr>
          <a:xfrm>
            <a:off x="560066" y="704226"/>
            <a:ext cx="3841639" cy="406499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4800" kern="1200">
                <a:solidFill>
                  <a:srgbClr val="FFFFFF"/>
                </a:solidFill>
                <a:latin typeface="Montserrat"/>
                <a:ea typeface="+mj-ea"/>
                <a:cs typeface="+mj-cs"/>
              </a:rPr>
              <a:t>History of Cloud Computing</a:t>
            </a:r>
          </a:p>
        </p:txBody>
      </p:sp>
      <p:sp>
        <p:nvSpPr>
          <p:cNvPr id="3" name="TextBox 2">
            <a:extLst>
              <a:ext uri="{FF2B5EF4-FFF2-40B4-BE49-F238E27FC236}">
                <a16:creationId xmlns:a16="http://schemas.microsoft.com/office/drawing/2014/main" id="{6FA90644-FBAF-28FC-2E2D-5D70FCEF4212}"/>
              </a:ext>
            </a:extLst>
          </p:cNvPr>
          <p:cNvSpPr txBox="1"/>
          <p:nvPr/>
        </p:nvSpPr>
        <p:spPr>
          <a:xfrm>
            <a:off x="5772310" y="779376"/>
            <a:ext cx="7866417" cy="665525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342900">
              <a:lnSpc>
                <a:spcPct val="90000"/>
              </a:lnSpc>
              <a:spcAft>
                <a:spcPts val="600"/>
              </a:spcAft>
              <a:buFont typeface="Wingdings"/>
              <a:buChar char="§"/>
            </a:pPr>
            <a:r>
              <a:rPr lang="en-US" sz="2000" b="1"/>
              <a:t>Client Server Architecture:</a:t>
            </a:r>
            <a:r>
              <a:rPr lang="en-US" sz="2000"/>
              <a:t>  </a:t>
            </a:r>
            <a:endParaRPr lang="en-US">
              <a:ea typeface="Calibri" panose="020F0502020204030204"/>
              <a:cs typeface="Calibri" panose="020F0502020204030204"/>
            </a:endParaRPr>
          </a:p>
          <a:p>
            <a:pPr>
              <a:lnSpc>
                <a:spcPct val="90000"/>
              </a:lnSpc>
              <a:spcAft>
                <a:spcPts val="600"/>
              </a:spcAft>
            </a:pPr>
            <a:br>
              <a:rPr lang="en-US" sz="2000"/>
            </a:br>
            <a:r>
              <a:rPr lang="en-US" sz="2000"/>
              <a:t> Before cloud computing came to exist, client-server architecture was used. In this, both data and the control of the client-side were hosted on the server. In that, if a user wanted to access data, first he needed to connect to the server and get the appropriate access, which took longer and had many disadvantages.</a:t>
            </a:r>
            <a:endParaRPr lang="en-US" sz="2000">
              <a:ea typeface="Calibri" panose="020F0502020204030204"/>
              <a:cs typeface="Calibri" panose="020F0502020204030204"/>
            </a:endParaRPr>
          </a:p>
          <a:p>
            <a:pPr>
              <a:lnSpc>
                <a:spcPct val="90000"/>
              </a:lnSpc>
              <a:spcAft>
                <a:spcPts val="600"/>
              </a:spcAft>
            </a:pPr>
            <a:endParaRPr lang="en-US" sz="2000" b="1">
              <a:ea typeface="Calibri" panose="020F0502020204030204"/>
              <a:cs typeface="Calibri" panose="020F0502020204030204"/>
            </a:endParaRPr>
          </a:p>
          <a:p>
            <a:pPr marL="342900" indent="-342900">
              <a:lnSpc>
                <a:spcPct val="90000"/>
              </a:lnSpc>
              <a:spcAft>
                <a:spcPts val="600"/>
              </a:spcAft>
              <a:buFont typeface="Wingdings"/>
              <a:buChar char="§"/>
            </a:pPr>
            <a:r>
              <a:rPr lang="en-US" sz="2000" b="1"/>
              <a:t>Distributed Computing:</a:t>
            </a:r>
            <a:endParaRPr lang="en-US" sz="2000" b="1">
              <a:ea typeface="Calibri"/>
              <a:cs typeface="Calibri"/>
            </a:endParaRPr>
          </a:p>
          <a:p>
            <a:pPr indent="-228600">
              <a:lnSpc>
                <a:spcPct val="90000"/>
              </a:lnSpc>
              <a:spcAft>
                <a:spcPts val="600"/>
              </a:spcAft>
              <a:buFont typeface="Wingdings" panose="020B0604020202020204" pitchFamily="34" charset="0"/>
              <a:buChar char="§"/>
            </a:pPr>
            <a:endParaRPr lang="en-US" sz="2000" b="1">
              <a:ea typeface="Calibri"/>
              <a:cs typeface="Calibri"/>
            </a:endParaRPr>
          </a:p>
          <a:p>
            <a:pPr>
              <a:lnSpc>
                <a:spcPct val="90000"/>
              </a:lnSpc>
              <a:spcAft>
                <a:spcPts val="600"/>
              </a:spcAft>
            </a:pPr>
            <a:r>
              <a:rPr lang="en-US" sz="2000"/>
              <a:t>In this type of computing all the computers were connected to each other through LAN (Local Area Network). Through this, computers could share information, which is helpful for organizational work. However, this had several problems like overheating, startup cost, etc.</a:t>
            </a:r>
            <a:br>
              <a:rPr lang="en-US" sz="2000"/>
            </a:br>
            <a:endParaRPr lang="en-US" sz="2000"/>
          </a:p>
          <a:p>
            <a:pPr marL="342900" indent="-342900">
              <a:lnSpc>
                <a:spcPct val="90000"/>
              </a:lnSpc>
              <a:spcAft>
                <a:spcPts val="600"/>
              </a:spcAft>
              <a:buFont typeface="Wingdings"/>
              <a:buChar char="§"/>
            </a:pPr>
            <a:r>
              <a:rPr lang="en-US" sz="2000" b="1"/>
              <a:t>Cloud Computing </a:t>
            </a:r>
            <a:endParaRPr lang="en-US" sz="2000">
              <a:ea typeface="Calibri" panose="020F0502020204030204"/>
              <a:cs typeface="Calibri" panose="020F0502020204030204"/>
            </a:endParaRPr>
          </a:p>
          <a:p>
            <a:pPr>
              <a:lnSpc>
                <a:spcPct val="90000"/>
              </a:lnSpc>
              <a:spcAft>
                <a:spcPts val="600"/>
              </a:spcAft>
            </a:pPr>
            <a:br>
              <a:rPr lang="en-US" sz="2000"/>
            </a:br>
            <a:r>
              <a:rPr lang="en-US" sz="2000"/>
              <a:t>In 1961 John McCarthy said ”Computing can be sold as a utility, like water and electricity.” during his speech at MIT. Later on, a boom in cloud computing was seen when Amazon released its AWS services in 2006.</a:t>
            </a:r>
            <a:endParaRPr lang="en-US" sz="2000">
              <a:ea typeface="Calibri" panose="020F0502020204030204"/>
              <a:cs typeface="Calibri" panose="020F0502020204030204"/>
            </a:endParaRPr>
          </a:p>
          <a:p>
            <a:pPr indent="-228600">
              <a:lnSpc>
                <a:spcPct val="90000"/>
              </a:lnSpc>
              <a:spcAft>
                <a:spcPts val="600"/>
              </a:spcAft>
              <a:buFont typeface="Wingdings" panose="020B0604020202020204" pitchFamily="34" charset="0"/>
              <a:buChar char="§"/>
            </a:pPr>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296588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8414483" cy="761747"/>
          </a:xfrm>
          <a:prstGeom prst="rect">
            <a:avLst/>
          </a:prstGeom>
          <a:noFill/>
        </p:spPr>
        <p:txBody>
          <a:bodyPr wrap="none" lIns="91440" tIns="45720" rIns="91440" bIns="45720" rtlCol="0" anchor="t">
            <a:spAutoFit/>
          </a:bodyPr>
          <a:lstStyle/>
          <a:p>
            <a:pPr>
              <a:spcAft>
                <a:spcPts val="600"/>
              </a:spcAft>
            </a:pPr>
            <a:r>
              <a:rPr lang="en-US" sz="4350" b="1" kern="1200">
                <a:latin typeface="Montserrat"/>
              </a:rPr>
              <a:t>Advantages</a:t>
            </a:r>
            <a:r>
              <a:rPr lang="en-US" sz="4350" b="1">
                <a:latin typeface="Montserrat"/>
              </a:rPr>
              <a:t> of the Cloud</a:t>
            </a:r>
            <a:r>
              <a:rPr lang="en-US" sz="4350" b="1"/>
              <a:t>  </a:t>
            </a:r>
            <a:r>
              <a:rPr lang="en-US" sz="4350" b="1">
                <a:latin typeface="Montserrat"/>
              </a:rPr>
              <a:t>- 6</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36335" y="1982131"/>
            <a:ext cx="91551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Montserrat"/>
                <a:ea typeface="+mn-lt"/>
                <a:cs typeface="+mn-lt"/>
              </a:rPr>
              <a:t>Collaboration</a:t>
            </a:r>
            <a:r>
              <a:rPr lang="en-US" sz="3600" b="1">
                <a:latin typeface="Montserrat"/>
                <a:cs typeface="Calibri"/>
              </a:rPr>
              <a:t>: </a:t>
            </a:r>
            <a:endParaRPr lang="en-US" sz="3600" b="1">
              <a:latin typeface="Montserrat"/>
            </a:endParaRPr>
          </a:p>
        </p:txBody>
      </p:sp>
      <p:pic>
        <p:nvPicPr>
          <p:cNvPr id="9" name="Picture 8" descr="A group of logos in blue circles&#10;&#10;Description automatically generated">
            <a:extLst>
              <a:ext uri="{FF2B5EF4-FFF2-40B4-BE49-F238E27FC236}">
                <a16:creationId xmlns:a16="http://schemas.microsoft.com/office/drawing/2014/main" id="{7528B4CD-C3BA-8125-3EE7-E92DA0BDDCD0}"/>
              </a:ext>
            </a:extLst>
          </p:cNvPr>
          <p:cNvPicPr>
            <a:picLocks noChangeAspect="1"/>
          </p:cNvPicPr>
          <p:nvPr/>
        </p:nvPicPr>
        <p:blipFill>
          <a:blip r:embed="rId3"/>
          <a:stretch>
            <a:fillRect/>
          </a:stretch>
        </p:blipFill>
        <p:spPr>
          <a:xfrm>
            <a:off x="10388984" y="3435800"/>
            <a:ext cx="3732568" cy="3513188"/>
          </a:xfrm>
          <a:prstGeom prst="rect">
            <a:avLst/>
          </a:prstGeom>
        </p:spPr>
      </p:pic>
      <p:graphicFrame>
        <p:nvGraphicFramePr>
          <p:cNvPr id="18" name="TextBox 15">
            <a:extLst>
              <a:ext uri="{FF2B5EF4-FFF2-40B4-BE49-F238E27FC236}">
                <a16:creationId xmlns:a16="http://schemas.microsoft.com/office/drawing/2014/main" id="{E25F3185-AA3A-3DCA-204B-9CB42909C281}"/>
              </a:ext>
            </a:extLst>
          </p:cNvPr>
          <p:cNvGraphicFramePr/>
          <p:nvPr>
            <p:extLst>
              <p:ext uri="{D42A27DB-BD31-4B8C-83A1-F6EECF244321}">
                <p14:modId xmlns:p14="http://schemas.microsoft.com/office/powerpoint/2010/main" val="1790625056"/>
              </p:ext>
            </p:extLst>
          </p:nvPr>
        </p:nvGraphicFramePr>
        <p:xfrm>
          <a:off x="469343" y="2459443"/>
          <a:ext cx="9164334" cy="5773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31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8404865" cy="761747"/>
          </a:xfrm>
          <a:prstGeom prst="rect">
            <a:avLst/>
          </a:prstGeom>
          <a:noFill/>
        </p:spPr>
        <p:txBody>
          <a:bodyPr wrap="none" lIns="91440" tIns="45720" rIns="91440" bIns="45720" rtlCol="0" anchor="t">
            <a:spAutoFit/>
          </a:bodyPr>
          <a:lstStyle/>
          <a:p>
            <a:pPr>
              <a:spcAft>
                <a:spcPts val="600"/>
              </a:spcAft>
            </a:pPr>
            <a:r>
              <a:rPr lang="en-US" sz="4350" b="1" kern="1200">
                <a:latin typeface="Montserrat"/>
              </a:rPr>
              <a:t>Advantages</a:t>
            </a:r>
            <a:r>
              <a:rPr lang="en-US" sz="4350" b="1">
                <a:latin typeface="Montserrat"/>
              </a:rPr>
              <a:t> of the Cloud</a:t>
            </a:r>
            <a:r>
              <a:rPr lang="en-US" sz="4350" b="1"/>
              <a:t>  </a:t>
            </a:r>
            <a:r>
              <a:rPr lang="en-US" sz="4350" b="1">
                <a:latin typeface="Montserrat"/>
              </a:rPr>
              <a:t>- 7</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36335" y="1982131"/>
            <a:ext cx="91551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Montserrat"/>
                <a:ea typeface="+mn-lt"/>
                <a:cs typeface="+mn-lt"/>
              </a:rPr>
              <a:t>Other</a:t>
            </a:r>
            <a:r>
              <a:rPr lang="en-US" sz="3600" b="1">
                <a:latin typeface="Montserrat"/>
                <a:cs typeface="Calibri"/>
              </a:rPr>
              <a:t> Advantages: </a:t>
            </a:r>
            <a:endParaRPr lang="en-US" sz="36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980445"/>
            <a:ext cx="802464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sz="2400">
                <a:solidFill>
                  <a:srgbClr val="000000"/>
                </a:solidFill>
                <a:latin typeface="Source Sans Pro"/>
                <a:ea typeface="Source Sans Pro"/>
                <a:cs typeface="+mn-lt"/>
              </a:rPr>
              <a:t>Mobility: Instant access to data and applications through an internet connection</a:t>
            </a:r>
            <a:endParaRPr lang="en-US" sz="2400">
              <a:latin typeface="Source Sans Pro"/>
              <a:ea typeface="Source Sans Pro"/>
              <a:cs typeface="+mn-lt"/>
            </a:endParaRPr>
          </a:p>
          <a:p>
            <a:pPr marL="342900" indent="-342900">
              <a:buFont typeface="Wingdings"/>
              <a:buChar char="§"/>
            </a:pPr>
            <a:endParaRPr lang="en-US" sz="2400">
              <a:solidFill>
                <a:srgbClr val="000000"/>
              </a:solidFill>
              <a:latin typeface="Source Sans Pro"/>
              <a:ea typeface="Source Sans Pro"/>
              <a:cs typeface="+mn-lt"/>
            </a:endParaRPr>
          </a:p>
          <a:p>
            <a:pPr marL="342900" indent="-342900">
              <a:buFont typeface="Wingdings"/>
              <a:buChar char="§"/>
            </a:pPr>
            <a:r>
              <a:rPr lang="en-US" sz="2400">
                <a:solidFill>
                  <a:srgbClr val="000000"/>
                </a:solidFill>
                <a:latin typeface="Source Sans Pro"/>
                <a:ea typeface="Source Sans Pro"/>
                <a:cs typeface="+mn-lt"/>
              </a:rPr>
              <a:t>Accessibility: Fast deployment Reduce the lead time of securing and deploying new resources such as servers, storage and applications</a:t>
            </a:r>
            <a:endParaRPr lang="en-US" sz="2400">
              <a:latin typeface="Source Sans Pro"/>
              <a:ea typeface="Source Sans Pro"/>
              <a:cs typeface="Calibri"/>
            </a:endParaRPr>
          </a:p>
          <a:p>
            <a:pPr marL="342900" indent="-342900">
              <a:buFont typeface="Wingdings"/>
              <a:buChar char="§"/>
            </a:pPr>
            <a:endParaRPr lang="en-US" sz="2400">
              <a:solidFill>
                <a:srgbClr val="000000"/>
              </a:solidFill>
              <a:latin typeface="Source Sans Pro"/>
              <a:ea typeface="Source Sans Pro"/>
              <a:cs typeface="+mn-lt"/>
            </a:endParaRPr>
          </a:p>
          <a:p>
            <a:pPr marL="342900" indent="-342900">
              <a:buFont typeface="Wingdings"/>
              <a:buChar char="§"/>
            </a:pPr>
            <a:r>
              <a:rPr lang="en-US" sz="2400">
                <a:solidFill>
                  <a:srgbClr val="000000"/>
                </a:solidFill>
                <a:latin typeface="Source Sans Pro"/>
                <a:ea typeface="Source Sans Pro"/>
                <a:cs typeface="+mn-lt"/>
              </a:rPr>
              <a:t>Quality:  consistent delivery of reliable, secure, and high-performance services to meet user expectations and business requirements.</a:t>
            </a:r>
          </a:p>
          <a:p>
            <a:endParaRPr lang="en-US" sz="2400">
              <a:latin typeface="Source Sans Pro"/>
              <a:ea typeface="Source Sans Pro"/>
              <a:cs typeface="+mn-lt"/>
            </a:endParaRPr>
          </a:p>
          <a:p>
            <a:pPr marL="342900" indent="-342900">
              <a:buFont typeface="Wingdings"/>
              <a:buChar char="§"/>
            </a:pPr>
            <a:endParaRPr lang="en-US" sz="2400">
              <a:latin typeface="Source Sans Pro"/>
              <a:ea typeface="Source Sans Pro"/>
              <a:cs typeface="+mn-lt"/>
            </a:endParaRPr>
          </a:p>
          <a:p>
            <a:pPr marL="342900" indent="-342900">
              <a:buFont typeface="Wingdings"/>
              <a:buChar char="§"/>
            </a:pPr>
            <a:endParaRPr lang="en-US" sz="2400">
              <a:latin typeface="Source Sans Pro"/>
              <a:ea typeface="Source Sans Pro"/>
              <a:cs typeface="Calibri" panose="020F0502020204030204"/>
            </a:endParaRPr>
          </a:p>
          <a:p>
            <a:pPr marL="342900" indent="-342900">
              <a:buFont typeface="Wingdings"/>
              <a:buChar char="§"/>
            </a:pPr>
            <a:endParaRPr lang="en-US" sz="2400">
              <a:latin typeface="Source Sans Pro"/>
              <a:ea typeface="Source Sans Pro"/>
              <a:cs typeface="Calibri" panose="020F0502020204030204"/>
            </a:endParaRPr>
          </a:p>
          <a:p>
            <a:pPr marL="342900" indent="-342900">
              <a:buFont typeface="Wingdings"/>
              <a:buChar char="§"/>
            </a:pPr>
            <a:endParaRPr lang="en-US" sz="2400">
              <a:latin typeface="Source Sans Pro"/>
              <a:ea typeface="Source Sans Pro"/>
              <a:cs typeface="Calibri" panose="020F0502020204030204"/>
            </a:endParaRPr>
          </a:p>
          <a:p>
            <a:pPr marL="342900" indent="-342900">
              <a:buFont typeface="Wingdings"/>
              <a:buChar char="§"/>
            </a:pPr>
            <a:endParaRPr lang="en-US" sz="2400">
              <a:latin typeface="Source Sans Pro"/>
              <a:ea typeface="Source Sans Pro"/>
              <a:cs typeface="Calibri" panose="020F0502020204030204"/>
            </a:endParaRPr>
          </a:p>
          <a:p>
            <a:pPr marL="342900" indent="-342900">
              <a:buFont typeface="Wingdings"/>
              <a:buChar char="§"/>
            </a:pPr>
            <a:endParaRPr lang="en-US" sz="2400">
              <a:latin typeface="Source Sans Pro"/>
              <a:ea typeface="Source Sans Pro"/>
              <a:cs typeface="Calibri" panose="020F0502020204030204"/>
            </a:endParaRPr>
          </a:p>
        </p:txBody>
      </p:sp>
      <p:pic>
        <p:nvPicPr>
          <p:cNvPr id="2" name="Picture 1" descr="A cloud computing network over a world map&#10;&#10;Description automatically generated">
            <a:extLst>
              <a:ext uri="{FF2B5EF4-FFF2-40B4-BE49-F238E27FC236}">
                <a16:creationId xmlns:a16="http://schemas.microsoft.com/office/drawing/2014/main" id="{D590FB58-5DD8-0D72-6153-0818BB1E42CB}"/>
              </a:ext>
            </a:extLst>
          </p:cNvPr>
          <p:cNvPicPr>
            <a:picLocks noChangeAspect="1"/>
          </p:cNvPicPr>
          <p:nvPr/>
        </p:nvPicPr>
        <p:blipFill>
          <a:blip r:embed="rId3"/>
          <a:stretch>
            <a:fillRect/>
          </a:stretch>
        </p:blipFill>
        <p:spPr>
          <a:xfrm>
            <a:off x="9439275" y="1562592"/>
            <a:ext cx="4966795" cy="5876925"/>
          </a:xfrm>
          <a:prstGeom prst="rect">
            <a:avLst/>
          </a:prstGeom>
        </p:spPr>
      </p:pic>
    </p:spTree>
    <p:extLst>
      <p:ext uri="{BB962C8B-B14F-4D97-AF65-F5344CB8AC3E}">
        <p14:creationId xmlns:p14="http://schemas.microsoft.com/office/powerpoint/2010/main" val="424912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- 1</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23137"/>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ea typeface="+mn-lt"/>
                <a:cs typeface="+mn-lt"/>
              </a:rPr>
              <a:t>Downtime</a:t>
            </a:r>
            <a:r>
              <a:rPr lang="en-US" sz="3000" b="1">
                <a:latin typeface="Montserrat"/>
                <a:cs typeface="Calibri"/>
              </a:rPr>
              <a:t>: </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670729"/>
            <a:ext cx="8024648"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solidFill>
                  <a:srgbClr val="000000"/>
                </a:solidFill>
                <a:latin typeface="Source Sans Pro"/>
                <a:ea typeface="Source Sans Pro"/>
                <a:cs typeface="+mn-lt"/>
              </a:rPr>
              <a:t>This is possibly the biggest disadvantage of Cloud Services.</a:t>
            </a:r>
            <a:endParaRPr lang="en-US" sz="2000">
              <a:latin typeface="Source Sans Pro"/>
              <a:ea typeface="Source Sans Pro"/>
              <a:cs typeface="Calibri" panose="020F0502020204030204"/>
            </a:endParaRPr>
          </a:p>
          <a:p>
            <a:pPr marL="548640" indent="-342900">
              <a:spcAft>
                <a:spcPts val="1000"/>
              </a:spcAft>
              <a:buFont typeface="Wingdings"/>
              <a:buChar char="§"/>
            </a:pPr>
            <a:r>
              <a:rPr lang="en-US" sz="2000">
                <a:solidFill>
                  <a:srgbClr val="000000"/>
                </a:solidFill>
                <a:latin typeface="Source Sans Pro"/>
                <a:ea typeface="Source Sans Pro"/>
                <a:cs typeface="+mn-lt"/>
              </a:rPr>
              <a:t>As cloud services are heavily reliant on the internet, an outage can affect access to data and applications and hence disrupt business. </a:t>
            </a:r>
            <a:endParaRPr lang="en-US" sz="2000">
              <a:latin typeface="Source Sans Pro"/>
              <a:ea typeface="Source Sans Pro"/>
              <a:cs typeface="Calibri"/>
            </a:endParaRPr>
          </a:p>
          <a:p>
            <a:pPr marL="548640" indent="-342900">
              <a:spcAft>
                <a:spcPts val="1000"/>
              </a:spcAft>
              <a:buFont typeface="Wingdings"/>
              <a:buChar char="§"/>
            </a:pPr>
            <a:r>
              <a:rPr lang="en-US" sz="2000">
                <a:solidFill>
                  <a:srgbClr val="000000"/>
                </a:solidFill>
                <a:latin typeface="Source Sans Pro"/>
                <a:ea typeface="Source Sans Pro"/>
                <a:cs typeface="+mn-lt"/>
              </a:rPr>
              <a:t>No organization is immune to these problems, and on average outages can cost organizations losses upwards of $100K per hour.</a:t>
            </a:r>
          </a:p>
          <a:p>
            <a:pPr marL="548640" indent="-342900">
              <a:buFont typeface="Wingdings"/>
              <a:buChar char="§"/>
            </a:pPr>
            <a:endParaRPr lang="en-US" sz="2000">
              <a:solidFill>
                <a:srgbClr val="000000"/>
              </a:solidFill>
              <a:latin typeface="Source Sans Pro"/>
              <a:ea typeface="Source Sans Pro"/>
              <a:cs typeface="+mn-lt"/>
            </a:endParaRP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reduce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50799"/>
            <a:ext cx="8024648"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solidFill>
                  <a:srgbClr val="000000"/>
                </a:solidFill>
                <a:latin typeface="Source Sans Pro"/>
                <a:ea typeface="Source Sans Pro"/>
                <a:cs typeface="+mn-lt"/>
              </a:rPr>
              <a:t>Consider provider’s infrastructure, downtime history, and SLA (service-level agreement) guarantees.</a:t>
            </a:r>
            <a:endParaRPr lang="en-US" sz="2000">
              <a:latin typeface="Source Sans Pro"/>
              <a:ea typeface="Source Sans Pro"/>
              <a:cs typeface="Calibri" panose="020F0502020204030204"/>
            </a:endParaRPr>
          </a:p>
          <a:p>
            <a:pPr marL="548640" indent="-342900">
              <a:spcAft>
                <a:spcPts val="1000"/>
              </a:spcAft>
              <a:buFont typeface="Wingdings"/>
              <a:buChar char="§"/>
            </a:pPr>
            <a:r>
              <a:rPr lang="en-US" sz="2000">
                <a:solidFill>
                  <a:srgbClr val="000000"/>
                </a:solidFill>
                <a:latin typeface="Source Sans Pro"/>
                <a:ea typeface="Source Sans Pro"/>
                <a:cs typeface="+mn-lt"/>
              </a:rPr>
              <a:t>Consider multi-region deployments to provide the highest level of business continuity.</a:t>
            </a:r>
            <a:endParaRPr lang="en-US" sz="2000">
              <a:latin typeface="Source Sans Pro"/>
              <a:ea typeface="Source Sans Pro"/>
              <a:cs typeface="Calibri"/>
            </a:endParaRPr>
          </a:p>
          <a:p>
            <a:pPr marL="548640" indent="-342900">
              <a:spcAft>
                <a:spcPts val="1000"/>
              </a:spcAft>
              <a:buFont typeface="Wingdings"/>
              <a:buChar char="§"/>
            </a:pPr>
            <a:r>
              <a:rPr lang="en-US" sz="2000">
                <a:solidFill>
                  <a:srgbClr val="000000"/>
                </a:solidFill>
                <a:latin typeface="Source Sans Pro"/>
                <a:ea typeface="Source Sans Pro"/>
                <a:cs typeface="+mn-lt"/>
              </a:rPr>
              <a:t>Have a backup system with minimal downtime.</a:t>
            </a:r>
            <a:endParaRPr lang="en-US" sz="2000">
              <a:latin typeface="Source Sans Pro"/>
              <a:ea typeface="Source Sans Pro"/>
              <a:cs typeface="Calibri" panose="020F0502020204030204"/>
            </a:endParaRPr>
          </a:p>
          <a:p>
            <a:pPr marL="548640" indent="-342900">
              <a:buFont typeface="Wingdings"/>
              <a:buChar char="§"/>
            </a:pPr>
            <a:endParaRPr lang="en-US" sz="2000">
              <a:solidFill>
                <a:srgbClr val="000000"/>
              </a:solidFill>
              <a:latin typeface="Source Sans Pro"/>
              <a:ea typeface="Source Sans Pro"/>
              <a:cs typeface="+mn-lt"/>
            </a:endParaRPr>
          </a:p>
        </p:txBody>
      </p:sp>
      <p:pic>
        <p:nvPicPr>
          <p:cNvPr id="8" name="Picture 7" descr="A blue line drawing of a cloud with a cross&#10;&#10;Description automatically generated">
            <a:extLst>
              <a:ext uri="{FF2B5EF4-FFF2-40B4-BE49-F238E27FC236}">
                <a16:creationId xmlns:a16="http://schemas.microsoft.com/office/drawing/2014/main" id="{B2C14483-A507-1508-4AA4-8CA60FF59860}"/>
              </a:ext>
            </a:extLst>
          </p:cNvPr>
          <p:cNvPicPr>
            <a:picLocks noChangeAspect="1"/>
          </p:cNvPicPr>
          <p:nvPr/>
        </p:nvPicPr>
        <p:blipFill>
          <a:blip r:embed="rId3"/>
          <a:stretch>
            <a:fillRect/>
          </a:stretch>
        </p:blipFill>
        <p:spPr>
          <a:xfrm>
            <a:off x="8865466" y="2472802"/>
            <a:ext cx="4972050" cy="4524375"/>
          </a:xfrm>
          <a:prstGeom prst="rect">
            <a:avLst/>
          </a:prstGeom>
        </p:spPr>
      </p:pic>
    </p:spTree>
    <p:extLst>
      <p:ext uri="{BB962C8B-B14F-4D97-AF65-F5344CB8AC3E}">
        <p14:creationId xmlns:p14="http://schemas.microsoft.com/office/powerpoint/2010/main" val="45131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- 2</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30512"/>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ea typeface="+mn-lt"/>
                <a:cs typeface="+mn-lt"/>
              </a:rPr>
              <a:t>Security</a:t>
            </a:r>
            <a:r>
              <a:rPr lang="en-US" sz="3000" b="1">
                <a:latin typeface="Montserrat"/>
                <a:cs typeface="Calibri"/>
              </a:rPr>
              <a:t>: </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714974"/>
            <a:ext cx="8024648" cy="28110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latin typeface="Source Sans Pro"/>
                <a:ea typeface="Source Sans Pro"/>
                <a:cs typeface="Calibri" panose="020F0502020204030204"/>
              </a:rPr>
              <a:t>When sensitive information is stored online, it is vulnerable to attacks. These attacks are  quite common as 98% of cloud users reported at least 1 data breach between 2020 and 2022. </a:t>
            </a:r>
            <a:endParaRPr lang="en-US" sz="2000">
              <a:latin typeface="Source Sans Pro"/>
              <a:ea typeface="Source Sans Pro"/>
            </a:endParaRPr>
          </a:p>
          <a:p>
            <a:pPr marL="548640" indent="-342900">
              <a:spcAft>
                <a:spcPts val="1000"/>
              </a:spcAft>
              <a:buFont typeface="Wingdings"/>
              <a:buChar char="§"/>
            </a:pPr>
            <a:r>
              <a:rPr lang="en-US" sz="2000">
                <a:solidFill>
                  <a:srgbClr val="000000"/>
                </a:solidFill>
                <a:latin typeface="Source Sans Pro"/>
                <a:ea typeface="Source Sans Pro"/>
                <a:cs typeface="+mn-lt"/>
              </a:rPr>
              <a:t>Cloud Providers are expected to provide security of                infrastructure and hardware, but the organization is liable         for user access management and weighing risk scenarios. </a:t>
            </a:r>
          </a:p>
          <a:p>
            <a:pPr marL="548640" indent="-342900">
              <a:buFont typeface="Wingdings"/>
              <a:buChar char="§"/>
            </a:pPr>
            <a:endParaRPr lang="en-US" sz="2000">
              <a:solidFill>
                <a:srgbClr val="000000"/>
              </a:solidFill>
              <a:latin typeface="Source Sans Pro"/>
              <a:ea typeface="Source Sans Pro"/>
              <a:cs typeface="+mn-lt"/>
            </a:endParaRP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ensure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37547"/>
            <a:ext cx="8024648"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solidFill>
                  <a:srgbClr val="000000"/>
                </a:solidFill>
                <a:latin typeface="Source Sans Pro"/>
                <a:ea typeface="Source Sans Pro"/>
                <a:cs typeface="+mn-lt"/>
              </a:rPr>
              <a:t>Analyse security certifications, measures, history of security breaches. </a:t>
            </a:r>
            <a:endParaRPr lang="en-US" sz="2000">
              <a:latin typeface="Source Sans Pro"/>
              <a:ea typeface="Source Sans Pro"/>
              <a:cs typeface="Calibri" panose="020F0502020204030204"/>
            </a:endParaRPr>
          </a:p>
          <a:p>
            <a:pPr marL="548640" indent="-342900">
              <a:spcAft>
                <a:spcPts val="1000"/>
              </a:spcAft>
              <a:buFont typeface="Wingdings"/>
              <a:buChar char="§"/>
            </a:pPr>
            <a:r>
              <a:rPr lang="en-US" sz="2000">
                <a:solidFill>
                  <a:srgbClr val="000000"/>
                </a:solidFill>
                <a:latin typeface="Source Sans Pro"/>
                <a:ea typeface="Source Sans Pro"/>
                <a:cs typeface="+mn-lt"/>
              </a:rPr>
              <a:t>Implement access control to limit access to data. </a:t>
            </a:r>
            <a:endParaRPr lang="en-US" sz="2000">
              <a:latin typeface="Source Sans Pro"/>
              <a:ea typeface="Source Sans Pro"/>
              <a:cs typeface="Calibri"/>
            </a:endParaRPr>
          </a:p>
          <a:p>
            <a:pPr marL="548640" indent="-342900">
              <a:spcAft>
                <a:spcPts val="1000"/>
              </a:spcAft>
              <a:buFont typeface="Wingdings"/>
              <a:buChar char="§"/>
            </a:pPr>
            <a:r>
              <a:rPr lang="en-US" sz="2000">
                <a:solidFill>
                  <a:srgbClr val="000000"/>
                </a:solidFill>
                <a:latin typeface="Source Sans Pro"/>
                <a:ea typeface="Source Sans Pro"/>
                <a:cs typeface="+mn-lt"/>
              </a:rPr>
              <a:t>Understand your shared responsibility model.</a:t>
            </a:r>
            <a:endParaRPr lang="en-US" sz="2000">
              <a:latin typeface="Source Sans Pro"/>
              <a:ea typeface="Source Sans Pro"/>
              <a:cs typeface="Calibri" panose="020F0502020204030204"/>
            </a:endParaRPr>
          </a:p>
          <a:p>
            <a:pPr marL="548640" indent="-342900">
              <a:buFont typeface="Wingdings"/>
              <a:buChar char="§"/>
            </a:pPr>
            <a:endParaRPr lang="en-US" sz="2000">
              <a:solidFill>
                <a:srgbClr val="000000"/>
              </a:solidFill>
              <a:latin typeface="Source Sans Pro"/>
              <a:ea typeface="Source Sans Pro"/>
              <a:cs typeface="+mn-lt"/>
            </a:endParaRPr>
          </a:p>
        </p:txBody>
      </p:sp>
      <p:pic>
        <p:nvPicPr>
          <p:cNvPr id="2" name="Picture 1" descr="A cartoon of hands holding a cloud with a hook and a lock&#10;&#10;Description automatically generated">
            <a:extLst>
              <a:ext uri="{FF2B5EF4-FFF2-40B4-BE49-F238E27FC236}">
                <a16:creationId xmlns:a16="http://schemas.microsoft.com/office/drawing/2014/main" id="{152CE566-4F9B-7131-619D-D4972D3D5852}"/>
              </a:ext>
            </a:extLst>
          </p:cNvPr>
          <p:cNvPicPr>
            <a:picLocks noChangeAspect="1"/>
          </p:cNvPicPr>
          <p:nvPr/>
        </p:nvPicPr>
        <p:blipFill>
          <a:blip r:embed="rId3"/>
          <a:stretch>
            <a:fillRect/>
          </a:stretch>
        </p:blipFill>
        <p:spPr>
          <a:xfrm>
            <a:off x="8864391" y="2488902"/>
            <a:ext cx="4964168" cy="4518135"/>
          </a:xfrm>
          <a:prstGeom prst="rect">
            <a:avLst/>
          </a:prstGeom>
        </p:spPr>
      </p:pic>
    </p:spTree>
    <p:extLst>
      <p:ext uri="{BB962C8B-B14F-4D97-AF65-F5344CB8AC3E}">
        <p14:creationId xmlns:p14="http://schemas.microsoft.com/office/powerpoint/2010/main" val="197288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- 3</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23138"/>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ea typeface="+mn-lt"/>
                <a:cs typeface="+mn-lt"/>
              </a:rPr>
              <a:t>Vulnerability</a:t>
            </a:r>
            <a:r>
              <a:rPr lang="en-US" sz="3000" b="1">
                <a:latin typeface="Montserrat"/>
                <a:cs typeface="Calibri"/>
              </a:rPr>
              <a:t> to attacks: </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670729"/>
            <a:ext cx="8024648" cy="1887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solidFill>
                  <a:srgbClr val="000000"/>
                </a:solidFill>
                <a:latin typeface="Source Sans Pro"/>
                <a:ea typeface="Source Sans Pro"/>
                <a:cs typeface="+mn-lt"/>
              </a:rPr>
              <a:t>As every component in Cloud computing is online, they're exposed to potential vulnerabilities. </a:t>
            </a:r>
            <a:endParaRPr lang="en-US">
              <a:solidFill>
                <a:srgbClr val="000000"/>
              </a:solidFill>
              <a:latin typeface="Calibri" panose="020F0502020204030204"/>
              <a:ea typeface="Source Sans Pro"/>
              <a:cs typeface="+mn-lt"/>
            </a:endParaRPr>
          </a:p>
          <a:p>
            <a:pPr marL="548640" indent="-342900">
              <a:spcAft>
                <a:spcPts val="1000"/>
              </a:spcAft>
              <a:buFont typeface="Wingdings"/>
              <a:buChar char="§"/>
            </a:pPr>
            <a:r>
              <a:rPr lang="en-US" sz="2000">
                <a:latin typeface="Source Sans Pro"/>
                <a:ea typeface="Source Sans Pro"/>
                <a:cs typeface="Calibri"/>
              </a:rPr>
              <a:t>Many businesses prefer using public cloud for cost reasons, that opens them up for these attacks. </a:t>
            </a:r>
          </a:p>
          <a:p>
            <a:pPr marL="548640" indent="-342900">
              <a:spcAft>
                <a:spcPts val="1000"/>
              </a:spcAft>
              <a:buFont typeface="Wingdings"/>
              <a:buChar char="§"/>
            </a:pPr>
            <a:r>
              <a:rPr lang="en-US" sz="2000">
                <a:latin typeface="Source Sans Pro"/>
                <a:ea typeface="Source Sans Pro"/>
                <a:cs typeface="Calibri"/>
              </a:rPr>
              <a:t>Attacks Include: Data breaches, Hackings, Malware attacks etc. </a:t>
            </a: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reduce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50799"/>
            <a:ext cx="802464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800"/>
              </a:spcAft>
              <a:buFont typeface="Wingdings"/>
              <a:buChar char="§"/>
            </a:pPr>
            <a:r>
              <a:rPr lang="en-US" sz="2000">
                <a:solidFill>
                  <a:srgbClr val="000000"/>
                </a:solidFill>
                <a:latin typeface="Source Sans Pro"/>
                <a:ea typeface="Source Sans Pro"/>
                <a:cs typeface="+mn-lt"/>
              </a:rPr>
              <a:t>Security should be a core principle for all IT operations in the company. </a:t>
            </a:r>
            <a:endParaRPr lang="en-US"/>
          </a:p>
          <a:p>
            <a:pPr marL="548640" indent="-342900">
              <a:spcAft>
                <a:spcPts val="800"/>
              </a:spcAft>
              <a:buFont typeface="Wingdings"/>
              <a:buChar char="§"/>
            </a:pPr>
            <a:r>
              <a:rPr lang="en-US" sz="2000">
                <a:solidFill>
                  <a:srgbClr val="000000"/>
                </a:solidFill>
                <a:latin typeface="Source Sans Pro"/>
                <a:ea typeface="Source Sans Pro"/>
                <a:cs typeface="+mn-lt"/>
              </a:rPr>
              <a:t>Keep ALL teams up do date with cloud security best practices. </a:t>
            </a:r>
          </a:p>
          <a:p>
            <a:pPr marL="548640" indent="-342900">
              <a:spcAft>
                <a:spcPts val="800"/>
              </a:spcAft>
              <a:buFont typeface="Wingdings"/>
              <a:buChar char="§"/>
            </a:pPr>
            <a:r>
              <a:rPr lang="en-US" sz="2000">
                <a:solidFill>
                  <a:srgbClr val="000000"/>
                </a:solidFill>
                <a:latin typeface="Source Sans Pro"/>
                <a:ea typeface="Source Sans Pro"/>
                <a:cs typeface="+mn-lt"/>
              </a:rPr>
              <a:t>Review and reset credentials often, apply access control. </a:t>
            </a:r>
          </a:p>
          <a:p>
            <a:pPr marL="548640" indent="-342900">
              <a:spcAft>
                <a:spcPts val="800"/>
              </a:spcAft>
              <a:buFont typeface="Wingdings"/>
              <a:buChar char="§"/>
            </a:pPr>
            <a:r>
              <a:rPr lang="en-US" sz="2000">
                <a:solidFill>
                  <a:srgbClr val="000000"/>
                </a:solidFill>
                <a:latin typeface="Source Sans Pro"/>
                <a:ea typeface="Source Sans Pro"/>
                <a:cs typeface="+mn-lt"/>
              </a:rPr>
              <a:t>Review and update security policies often. </a:t>
            </a:r>
          </a:p>
        </p:txBody>
      </p:sp>
      <p:pic>
        <p:nvPicPr>
          <p:cNvPr id="5" name="Picture 4" descr="A person standing in a cloud with icons around him&#10;&#10;Description automatically generated">
            <a:extLst>
              <a:ext uri="{FF2B5EF4-FFF2-40B4-BE49-F238E27FC236}">
                <a16:creationId xmlns:a16="http://schemas.microsoft.com/office/drawing/2014/main" id="{7A07AB36-4810-32B1-19CB-4994CEE3E7BD}"/>
              </a:ext>
            </a:extLst>
          </p:cNvPr>
          <p:cNvPicPr>
            <a:picLocks noChangeAspect="1"/>
          </p:cNvPicPr>
          <p:nvPr/>
        </p:nvPicPr>
        <p:blipFill>
          <a:blip r:embed="rId3"/>
          <a:stretch>
            <a:fillRect/>
          </a:stretch>
        </p:blipFill>
        <p:spPr>
          <a:xfrm>
            <a:off x="8862346" y="2475922"/>
            <a:ext cx="4962525" cy="4533900"/>
          </a:xfrm>
          <a:prstGeom prst="rect">
            <a:avLst/>
          </a:prstGeom>
        </p:spPr>
      </p:pic>
    </p:spTree>
    <p:extLst>
      <p:ext uri="{BB962C8B-B14F-4D97-AF65-F5344CB8AC3E}">
        <p14:creationId xmlns:p14="http://schemas.microsoft.com/office/powerpoint/2010/main" val="254245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1171" y="1034204"/>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- 4</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23138"/>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cs typeface="Calibri"/>
              </a:rPr>
              <a:t> Limited Control and flexibility:</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670729"/>
            <a:ext cx="8024648"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latin typeface="Source Sans Pro"/>
                <a:ea typeface="Source Sans Pro"/>
                <a:cs typeface="Calibri"/>
              </a:rPr>
              <a:t>Since the cloud infrastructure is owned, managed and monitored by the cloud service provider, the customers are often left wanting more control over the Backend infrastructure. </a:t>
            </a:r>
          </a:p>
          <a:p>
            <a:pPr marL="548640" indent="-342900">
              <a:spcAft>
                <a:spcPts val="1000"/>
              </a:spcAft>
              <a:buFont typeface="Wingdings"/>
              <a:buChar char="§"/>
            </a:pPr>
            <a:r>
              <a:rPr lang="en-US" sz="2000">
                <a:latin typeface="Source Sans Pro"/>
                <a:ea typeface="Source Sans Pro"/>
                <a:cs typeface="Calibri"/>
              </a:rPr>
              <a:t>End-user license agreement and management policies impose limits on what the customer can do with their deployments. </a:t>
            </a:r>
          </a:p>
          <a:p>
            <a:pPr marL="548640" indent="-342900">
              <a:spcAft>
                <a:spcPts val="1000"/>
              </a:spcAft>
              <a:buFont typeface="Wingdings"/>
              <a:buChar char="§"/>
            </a:pPr>
            <a:endParaRPr lang="en-US" sz="2000">
              <a:latin typeface="Source Sans Pro"/>
              <a:ea typeface="Source Sans Pro"/>
              <a:cs typeface="Calibri"/>
            </a:endParaRP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increase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50799"/>
            <a:ext cx="802464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800"/>
              </a:spcAft>
              <a:buFont typeface="Wingdings"/>
              <a:buChar char="§"/>
            </a:pPr>
            <a:r>
              <a:rPr lang="en-US" sz="2000" err="1">
                <a:solidFill>
                  <a:srgbClr val="000000"/>
                </a:solidFill>
                <a:latin typeface="Source Sans Pro"/>
                <a:ea typeface="Source Sans Pro"/>
                <a:cs typeface="+mn-lt"/>
              </a:rPr>
              <a:t>Opt</a:t>
            </a:r>
            <a:r>
              <a:rPr lang="en-US" sz="2000">
                <a:solidFill>
                  <a:srgbClr val="000000"/>
                </a:solidFill>
                <a:latin typeface="Source Sans Pro"/>
                <a:ea typeface="Source Sans Pro"/>
                <a:cs typeface="+mn-lt"/>
              </a:rPr>
              <a:t> for a CSP that gives more control and customization possibilities for moving data in and out of the system. </a:t>
            </a:r>
            <a:endParaRPr lang="en-US" sz="2000">
              <a:latin typeface="Source Sans Pro"/>
              <a:ea typeface="Source Sans Pro"/>
              <a:cs typeface="Calibri"/>
            </a:endParaRPr>
          </a:p>
          <a:p>
            <a:pPr marL="548640" indent="-342900">
              <a:spcAft>
                <a:spcPts val="800"/>
              </a:spcAft>
              <a:buFont typeface="Wingdings"/>
              <a:buChar char="§"/>
            </a:pPr>
            <a:r>
              <a:rPr lang="en-US" sz="2000">
                <a:solidFill>
                  <a:srgbClr val="000000"/>
                </a:solidFill>
                <a:latin typeface="Source Sans Pro"/>
                <a:ea typeface="Source Sans Pro"/>
                <a:cs typeface="+mn-lt"/>
              </a:rPr>
              <a:t>Make sure to understand the CSP's basic level of support . </a:t>
            </a:r>
          </a:p>
          <a:p>
            <a:pPr marL="548640" indent="-342900">
              <a:spcAft>
                <a:spcPts val="800"/>
              </a:spcAft>
              <a:buFont typeface="Wingdings"/>
              <a:buChar char="§"/>
            </a:pPr>
            <a:r>
              <a:rPr lang="en-US" sz="2000">
                <a:solidFill>
                  <a:srgbClr val="000000"/>
                </a:solidFill>
                <a:latin typeface="Source Sans Pro"/>
                <a:ea typeface="Source Sans Pro"/>
                <a:cs typeface="+mn-lt"/>
              </a:rPr>
              <a:t>Enlist the help of a cloud partner to help implement, run and support cloud services. </a:t>
            </a:r>
          </a:p>
          <a:p>
            <a:pPr marL="205740">
              <a:spcAft>
                <a:spcPts val="800"/>
              </a:spcAft>
            </a:pPr>
            <a:endParaRPr lang="en-US" sz="2000">
              <a:solidFill>
                <a:srgbClr val="000000"/>
              </a:solidFill>
              <a:latin typeface="Source Sans Pro"/>
              <a:ea typeface="Source Sans Pro"/>
              <a:cs typeface="+mn-lt"/>
            </a:endParaRPr>
          </a:p>
        </p:txBody>
      </p:sp>
      <p:pic>
        <p:nvPicPr>
          <p:cNvPr id="5" name="Picture 4">
            <a:extLst>
              <a:ext uri="{FF2B5EF4-FFF2-40B4-BE49-F238E27FC236}">
                <a16:creationId xmlns:a16="http://schemas.microsoft.com/office/drawing/2014/main" id="{E896ED09-EC7A-A964-E79E-514173610F80}"/>
              </a:ext>
            </a:extLst>
          </p:cNvPr>
          <p:cNvPicPr>
            <a:picLocks noChangeAspect="1"/>
          </p:cNvPicPr>
          <p:nvPr/>
        </p:nvPicPr>
        <p:blipFill>
          <a:blip r:embed="rId3"/>
          <a:stretch>
            <a:fillRect/>
          </a:stretch>
        </p:blipFill>
        <p:spPr>
          <a:xfrm>
            <a:off x="8870517" y="2203305"/>
            <a:ext cx="4943475" cy="4543425"/>
          </a:xfrm>
          <a:prstGeom prst="rect">
            <a:avLst/>
          </a:prstGeom>
        </p:spPr>
      </p:pic>
    </p:spTree>
    <p:extLst>
      <p:ext uri="{BB962C8B-B14F-4D97-AF65-F5344CB8AC3E}">
        <p14:creationId xmlns:p14="http://schemas.microsoft.com/office/powerpoint/2010/main" val="106833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4004" y="1160707"/>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- 5</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23138"/>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cs typeface="Calibri"/>
              </a:rPr>
              <a:t> Vendor lock-in:</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670729"/>
            <a:ext cx="8024648"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latin typeface="Source Sans Pro"/>
                <a:ea typeface="Source Sans Pro"/>
                <a:cs typeface="Calibri"/>
              </a:rPr>
              <a:t>Organizations usually have a hard time switching between cloud service providers as differences in the platforms create difficulties when migrating from one cloud platform to another. </a:t>
            </a:r>
          </a:p>
          <a:p>
            <a:pPr marL="548640" indent="-342900">
              <a:spcAft>
                <a:spcPts val="1000"/>
              </a:spcAft>
              <a:buFont typeface="Wingdings"/>
              <a:buChar char="§"/>
            </a:pPr>
            <a:r>
              <a:rPr lang="en-US" sz="2000">
                <a:latin typeface="Source Sans Pro"/>
                <a:ea typeface="Source Sans Pro"/>
                <a:cs typeface="Calibri"/>
              </a:rPr>
              <a:t>Migrating from a complex platform can lead to configuration complexity leading to gaps which expose data to vulnerabilities. </a:t>
            </a:r>
          </a:p>
          <a:p>
            <a:pPr marL="548640" indent="-342900">
              <a:spcAft>
                <a:spcPts val="1000"/>
              </a:spcAft>
              <a:buFont typeface="Wingdings"/>
              <a:buChar char="§"/>
            </a:pPr>
            <a:endParaRPr lang="en-US" sz="2000">
              <a:latin typeface="Source Sans Pro"/>
              <a:ea typeface="Source Sans Pro"/>
              <a:cs typeface="Calibri"/>
            </a:endParaRP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avoid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50799"/>
            <a:ext cx="802464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800"/>
              </a:spcAft>
              <a:buFont typeface="Wingdings"/>
              <a:buChar char="§"/>
            </a:pPr>
            <a:r>
              <a:rPr lang="en-US" sz="2000">
                <a:solidFill>
                  <a:srgbClr val="000000"/>
                </a:solidFill>
                <a:latin typeface="Source Sans Pro"/>
                <a:ea typeface="Source Sans Pro"/>
                <a:cs typeface="+mn-lt"/>
              </a:rPr>
              <a:t>Employ multi-cloud strategies to avoid vendor lock-ins. This might add deployment and operational complexity to deployment.  </a:t>
            </a:r>
            <a:endParaRPr lang="en-US" sz="2000">
              <a:latin typeface="Source Sans Pro"/>
              <a:ea typeface="Source Sans Pro"/>
              <a:cs typeface="Calibri"/>
            </a:endParaRPr>
          </a:p>
          <a:p>
            <a:pPr marL="548640" indent="-342900">
              <a:spcAft>
                <a:spcPts val="800"/>
              </a:spcAft>
              <a:buFont typeface="Wingdings"/>
              <a:buChar char="§"/>
            </a:pPr>
            <a:r>
              <a:rPr lang="en-US" sz="2000">
                <a:solidFill>
                  <a:srgbClr val="000000"/>
                </a:solidFill>
                <a:latin typeface="Source Sans Pro"/>
                <a:ea typeface="Source Sans Pro"/>
                <a:cs typeface="+mn-lt"/>
              </a:rPr>
              <a:t>Properly understand what their vendor is selling to avoid such a situation. </a:t>
            </a:r>
          </a:p>
          <a:p>
            <a:pPr marL="548640" indent="-342900">
              <a:spcAft>
                <a:spcPts val="800"/>
              </a:spcAft>
              <a:buFont typeface="Wingdings"/>
              <a:buChar char="§"/>
            </a:pPr>
            <a:r>
              <a:rPr lang="en-US" sz="2000">
                <a:solidFill>
                  <a:srgbClr val="000000"/>
                </a:solidFill>
                <a:latin typeface="Source Sans Pro"/>
                <a:ea typeface="Source Sans Pro"/>
                <a:cs typeface="+mn-lt"/>
              </a:rPr>
              <a:t>Use a backup and recovery system for their data to ensure that they have a copy that can be retrieved in a case like this. </a:t>
            </a:r>
          </a:p>
          <a:p>
            <a:pPr marL="205740">
              <a:spcAft>
                <a:spcPts val="800"/>
              </a:spcAft>
            </a:pPr>
            <a:endParaRPr lang="en-US" sz="2000">
              <a:solidFill>
                <a:srgbClr val="000000"/>
              </a:solidFill>
              <a:latin typeface="Source Sans Pro"/>
              <a:ea typeface="Source Sans Pro"/>
              <a:cs typeface="+mn-lt"/>
            </a:endParaRPr>
          </a:p>
        </p:txBody>
      </p:sp>
      <p:pic>
        <p:nvPicPr>
          <p:cNvPr id="5" name="Picture 4" descr="A handshake between blue handcuffs&#10;&#10;Description automatically generated">
            <a:extLst>
              <a:ext uri="{FF2B5EF4-FFF2-40B4-BE49-F238E27FC236}">
                <a16:creationId xmlns:a16="http://schemas.microsoft.com/office/drawing/2014/main" id="{5871FB22-D8D3-DBE0-C15B-35A1C729B271}"/>
              </a:ext>
            </a:extLst>
          </p:cNvPr>
          <p:cNvPicPr>
            <a:picLocks noChangeAspect="1"/>
          </p:cNvPicPr>
          <p:nvPr/>
        </p:nvPicPr>
        <p:blipFill>
          <a:blip r:embed="rId3"/>
          <a:stretch>
            <a:fillRect/>
          </a:stretch>
        </p:blipFill>
        <p:spPr>
          <a:xfrm>
            <a:off x="8866790" y="2473708"/>
            <a:ext cx="4953000" cy="4543425"/>
          </a:xfrm>
          <a:prstGeom prst="rect">
            <a:avLst/>
          </a:prstGeom>
        </p:spPr>
      </p:pic>
    </p:spTree>
    <p:extLst>
      <p:ext uri="{BB962C8B-B14F-4D97-AF65-F5344CB8AC3E}">
        <p14:creationId xmlns:p14="http://schemas.microsoft.com/office/powerpoint/2010/main" val="248043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D2E92-A767-917C-8B3E-1CC7D64CE348}"/>
              </a:ext>
            </a:extLst>
          </p:cNvPr>
          <p:cNvSpPr txBox="1"/>
          <p:nvPr/>
        </p:nvSpPr>
        <p:spPr>
          <a:xfrm>
            <a:off x="844004" y="1160707"/>
            <a:ext cx="9461244" cy="761747"/>
          </a:xfrm>
          <a:prstGeom prst="rect">
            <a:avLst/>
          </a:prstGeom>
          <a:noFill/>
        </p:spPr>
        <p:txBody>
          <a:bodyPr wrap="none" lIns="91440" tIns="45720" rIns="91440" bIns="45720" rtlCol="0" anchor="t">
            <a:spAutoFit/>
          </a:bodyPr>
          <a:lstStyle/>
          <a:p>
            <a:pPr>
              <a:spcAft>
                <a:spcPts val="600"/>
              </a:spcAft>
            </a:pPr>
            <a:r>
              <a:rPr lang="en-US" sz="4350" b="1">
                <a:latin typeface="Montserrat"/>
              </a:rPr>
              <a:t>Disadvantages of the Cloud</a:t>
            </a:r>
            <a:r>
              <a:rPr lang="en-US" sz="4350" b="1"/>
              <a:t>  </a:t>
            </a:r>
            <a:r>
              <a:rPr lang="en-US" sz="4350" b="1">
                <a:latin typeface="Montserrat"/>
              </a:rPr>
              <a:t>- 6</a:t>
            </a:r>
            <a:endParaRPr lang="en-US" sz="4350" b="1">
              <a:cs typeface="Calibri"/>
            </a:endParaRPr>
          </a:p>
        </p:txBody>
      </p:sp>
      <p:sp>
        <p:nvSpPr>
          <p:cNvPr id="12" name="TextBox 11">
            <a:extLst>
              <a:ext uri="{FF2B5EF4-FFF2-40B4-BE49-F238E27FC236}">
                <a16:creationId xmlns:a16="http://schemas.microsoft.com/office/drawing/2014/main" id="{C1FF00D9-47FC-E779-686D-5DE61B37FC76}"/>
              </a:ext>
            </a:extLst>
          </p:cNvPr>
          <p:cNvSpPr txBox="1"/>
          <p:nvPr/>
        </p:nvSpPr>
        <p:spPr>
          <a:xfrm>
            <a:off x="843709" y="1923138"/>
            <a:ext cx="9155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Montserrat"/>
                <a:cs typeface="Calibri"/>
              </a:rPr>
              <a:t> Cost concerns:</a:t>
            </a:r>
            <a:endParaRPr lang="en-US" sz="3000" b="1">
              <a:latin typeface="Montserrat"/>
            </a:endParaRPr>
          </a:p>
        </p:txBody>
      </p:sp>
      <p:sp>
        <p:nvSpPr>
          <p:cNvPr id="16" name="TextBox 15">
            <a:extLst>
              <a:ext uri="{FF2B5EF4-FFF2-40B4-BE49-F238E27FC236}">
                <a16:creationId xmlns:a16="http://schemas.microsoft.com/office/drawing/2014/main" id="{93634AA4-5F6A-7690-EA7C-EC4A326CA97D}"/>
              </a:ext>
            </a:extLst>
          </p:cNvPr>
          <p:cNvSpPr txBox="1"/>
          <p:nvPr/>
        </p:nvSpPr>
        <p:spPr>
          <a:xfrm>
            <a:off x="840403" y="2670729"/>
            <a:ext cx="8024648" cy="1887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1000"/>
              </a:spcAft>
              <a:buFont typeface="Wingdings"/>
              <a:buChar char="§"/>
            </a:pPr>
            <a:r>
              <a:rPr lang="en-US" sz="2000">
                <a:latin typeface="Source Sans Pro"/>
                <a:ea typeface="Source Sans Pro"/>
                <a:cs typeface="Calibri"/>
              </a:rPr>
              <a:t>Cloud enables small scale businesses to access high quality services without spending much money. </a:t>
            </a:r>
          </a:p>
          <a:p>
            <a:pPr marL="548640" indent="-342900">
              <a:spcAft>
                <a:spcPts val="1000"/>
              </a:spcAft>
              <a:buFont typeface="Wingdings"/>
              <a:buChar char="§"/>
            </a:pPr>
            <a:r>
              <a:rPr lang="en-US" sz="2000">
                <a:latin typeface="Source Sans Pro"/>
                <a:ea typeface="Source Sans Pro"/>
                <a:cs typeface="Calibri"/>
              </a:rPr>
              <a:t>However, in case their usage spikes or their provider changes prices, their costs can increase. </a:t>
            </a:r>
          </a:p>
          <a:p>
            <a:pPr marL="548640" indent="-342900">
              <a:spcAft>
                <a:spcPts val="1000"/>
              </a:spcAft>
              <a:buFont typeface="Wingdings"/>
              <a:buChar char="§"/>
            </a:pPr>
            <a:endParaRPr lang="en-US" sz="2000">
              <a:latin typeface="Source Sans Pro"/>
              <a:ea typeface="Source Sans Pro"/>
              <a:cs typeface="Calibri"/>
            </a:endParaRPr>
          </a:p>
        </p:txBody>
      </p:sp>
      <p:sp>
        <p:nvSpPr>
          <p:cNvPr id="4" name="TextBox 3">
            <a:extLst>
              <a:ext uri="{FF2B5EF4-FFF2-40B4-BE49-F238E27FC236}">
                <a16:creationId xmlns:a16="http://schemas.microsoft.com/office/drawing/2014/main" id="{EEBEEB96-2B2F-EA22-023E-B76B12CC0514}"/>
              </a:ext>
            </a:extLst>
          </p:cNvPr>
          <p:cNvSpPr txBox="1"/>
          <p:nvPr/>
        </p:nvSpPr>
        <p:spPr>
          <a:xfrm>
            <a:off x="843708" y="4990802"/>
            <a:ext cx="91551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Montserrat"/>
                <a:cs typeface="Calibri"/>
              </a:rPr>
              <a:t>How to reduce it? </a:t>
            </a:r>
          </a:p>
        </p:txBody>
      </p:sp>
      <p:sp>
        <p:nvSpPr>
          <p:cNvPr id="6" name="TextBox 5">
            <a:extLst>
              <a:ext uri="{FF2B5EF4-FFF2-40B4-BE49-F238E27FC236}">
                <a16:creationId xmlns:a16="http://schemas.microsoft.com/office/drawing/2014/main" id="{B0259AC0-56D9-944F-D209-8C14D6B04124}"/>
              </a:ext>
            </a:extLst>
          </p:cNvPr>
          <p:cNvSpPr txBox="1"/>
          <p:nvPr/>
        </p:nvSpPr>
        <p:spPr>
          <a:xfrm>
            <a:off x="840402" y="5450799"/>
            <a:ext cx="802464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48640" indent="-342900">
              <a:spcAft>
                <a:spcPts val="800"/>
              </a:spcAft>
              <a:buFont typeface="Wingdings"/>
              <a:buChar char="§"/>
            </a:pPr>
            <a:r>
              <a:rPr lang="en-US" sz="2000">
                <a:solidFill>
                  <a:srgbClr val="000000"/>
                </a:solidFill>
                <a:latin typeface="Source Sans Pro"/>
                <a:ea typeface="Source Sans Pro"/>
                <a:cs typeface="+mn-lt"/>
              </a:rPr>
              <a:t>Choose a cost-effective CSP that offers affordable and flexible billing options.  </a:t>
            </a:r>
            <a:endParaRPr lang="en-US" sz="2000">
              <a:latin typeface="Source Sans Pro"/>
              <a:ea typeface="Source Sans Pro"/>
              <a:cs typeface="Calibri"/>
            </a:endParaRPr>
          </a:p>
          <a:p>
            <a:pPr marL="548640" indent="-342900">
              <a:spcAft>
                <a:spcPts val="800"/>
              </a:spcAft>
              <a:buFont typeface="Wingdings"/>
              <a:buChar char="§"/>
            </a:pPr>
            <a:r>
              <a:rPr lang="en-US" sz="2000">
                <a:solidFill>
                  <a:srgbClr val="000000"/>
                </a:solidFill>
                <a:latin typeface="Source Sans Pro"/>
                <a:ea typeface="Source Sans Pro"/>
                <a:cs typeface="+mn-lt"/>
              </a:rPr>
              <a:t>Utilize various storage types, such as block or object storage, depending on your unique requirements and workloads. </a:t>
            </a:r>
          </a:p>
          <a:p>
            <a:pPr marL="548640" indent="-342900">
              <a:spcAft>
                <a:spcPts val="800"/>
              </a:spcAft>
              <a:buFont typeface="Wingdings"/>
              <a:buChar char="§"/>
            </a:pPr>
            <a:endParaRPr lang="en-US" sz="2000">
              <a:solidFill>
                <a:srgbClr val="000000"/>
              </a:solidFill>
              <a:latin typeface="Source Sans Pro"/>
              <a:ea typeface="Source Sans Pro"/>
              <a:cs typeface="+mn-lt"/>
            </a:endParaRPr>
          </a:p>
          <a:p>
            <a:pPr marL="205740">
              <a:spcAft>
                <a:spcPts val="800"/>
              </a:spcAft>
            </a:pPr>
            <a:endParaRPr lang="en-US" sz="2000">
              <a:solidFill>
                <a:srgbClr val="000000"/>
              </a:solidFill>
              <a:latin typeface="Source Sans Pro"/>
              <a:ea typeface="Source Sans Pro"/>
              <a:cs typeface="+mn-lt"/>
            </a:endParaRPr>
          </a:p>
        </p:txBody>
      </p:sp>
      <p:pic>
        <p:nvPicPr>
          <p:cNvPr id="2" name="Picture 1" descr="A cloud with a price tag&#10;&#10;Description automatically generated">
            <a:extLst>
              <a:ext uri="{FF2B5EF4-FFF2-40B4-BE49-F238E27FC236}">
                <a16:creationId xmlns:a16="http://schemas.microsoft.com/office/drawing/2014/main" id="{A6CEEF27-113D-5269-B171-FD9CE53AE26C}"/>
              </a:ext>
            </a:extLst>
          </p:cNvPr>
          <p:cNvPicPr>
            <a:picLocks noChangeAspect="1"/>
          </p:cNvPicPr>
          <p:nvPr/>
        </p:nvPicPr>
        <p:blipFill>
          <a:blip r:embed="rId3"/>
          <a:stretch>
            <a:fillRect/>
          </a:stretch>
        </p:blipFill>
        <p:spPr>
          <a:xfrm>
            <a:off x="8868760" y="2472722"/>
            <a:ext cx="4941177" cy="4734583"/>
          </a:xfrm>
          <a:prstGeom prst="rect">
            <a:avLst/>
          </a:prstGeom>
        </p:spPr>
      </p:pic>
    </p:spTree>
    <p:extLst>
      <p:ext uri="{BB962C8B-B14F-4D97-AF65-F5344CB8AC3E}">
        <p14:creationId xmlns:p14="http://schemas.microsoft.com/office/powerpoint/2010/main" val="11481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BD2E92-A767-917C-8B3E-1CC7D64CE348}"/>
              </a:ext>
            </a:extLst>
          </p:cNvPr>
          <p:cNvSpPr txBox="1"/>
          <p:nvPr/>
        </p:nvSpPr>
        <p:spPr>
          <a:xfrm>
            <a:off x="6357314" y="395020"/>
            <a:ext cx="7501332" cy="213969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500" b="1">
                <a:latin typeface="+mj-lt"/>
                <a:ea typeface="+mj-ea"/>
                <a:cs typeface="+mj-cs"/>
              </a:rPr>
              <a:t>Cloud Billing Models </a:t>
            </a:r>
            <a:endParaRPr lang="en-US" sz="6500">
              <a:latin typeface="+mj-lt"/>
              <a:ea typeface="+mj-ea"/>
              <a:cs typeface="+mj-cs"/>
            </a:endParaRPr>
          </a:p>
        </p:txBody>
      </p:sp>
      <p:pic>
        <p:nvPicPr>
          <p:cNvPr id="5" name="Picture 4" descr="A white circles on a blue surface&#10;&#10;Description automatically generated">
            <a:extLst>
              <a:ext uri="{FF2B5EF4-FFF2-40B4-BE49-F238E27FC236}">
                <a16:creationId xmlns:a16="http://schemas.microsoft.com/office/drawing/2014/main" id="{C0E24B0C-7EF5-E4C6-9DEC-400EF0116F50}"/>
              </a:ext>
            </a:extLst>
          </p:cNvPr>
          <p:cNvPicPr>
            <a:picLocks noChangeAspect="1"/>
          </p:cNvPicPr>
          <p:nvPr/>
        </p:nvPicPr>
        <p:blipFill rotWithShape="1">
          <a:blip r:embed="rId2"/>
          <a:srcRect t="1251" r="1" b="460"/>
          <a:stretch/>
        </p:blipFill>
        <p:spPr>
          <a:xfrm>
            <a:off x="1" y="10"/>
            <a:ext cx="5588813" cy="82295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314" y="2849936"/>
            <a:ext cx="5092307" cy="21946"/>
          </a:xfrm>
          <a:custGeom>
            <a:avLst/>
            <a:gdLst>
              <a:gd name="connsiteX0" fmla="*/ 0 w 5092307"/>
              <a:gd name="connsiteY0" fmla="*/ 0 h 21946"/>
              <a:gd name="connsiteX1" fmla="*/ 483769 w 5092307"/>
              <a:gd name="connsiteY1" fmla="*/ 0 h 21946"/>
              <a:gd name="connsiteX2" fmla="*/ 1222154 w 5092307"/>
              <a:gd name="connsiteY2" fmla="*/ 0 h 21946"/>
              <a:gd name="connsiteX3" fmla="*/ 1756846 w 5092307"/>
              <a:gd name="connsiteY3" fmla="*/ 0 h 21946"/>
              <a:gd name="connsiteX4" fmla="*/ 2291538 w 5092307"/>
              <a:gd name="connsiteY4" fmla="*/ 0 h 21946"/>
              <a:gd name="connsiteX5" fmla="*/ 2979000 w 5092307"/>
              <a:gd name="connsiteY5" fmla="*/ 0 h 21946"/>
              <a:gd name="connsiteX6" fmla="*/ 3666461 w 5092307"/>
              <a:gd name="connsiteY6" fmla="*/ 0 h 21946"/>
              <a:gd name="connsiteX7" fmla="*/ 4252076 w 5092307"/>
              <a:gd name="connsiteY7" fmla="*/ 0 h 21946"/>
              <a:gd name="connsiteX8" fmla="*/ 5092307 w 5092307"/>
              <a:gd name="connsiteY8" fmla="*/ 0 h 21946"/>
              <a:gd name="connsiteX9" fmla="*/ 5092307 w 5092307"/>
              <a:gd name="connsiteY9" fmla="*/ 21946 h 21946"/>
              <a:gd name="connsiteX10" fmla="*/ 4455769 w 5092307"/>
              <a:gd name="connsiteY10" fmla="*/ 21946 h 21946"/>
              <a:gd name="connsiteX11" fmla="*/ 3717384 w 5092307"/>
              <a:gd name="connsiteY11" fmla="*/ 21946 h 21946"/>
              <a:gd name="connsiteX12" fmla="*/ 3233615 w 5092307"/>
              <a:gd name="connsiteY12" fmla="*/ 21946 h 21946"/>
              <a:gd name="connsiteX13" fmla="*/ 2546154 w 5092307"/>
              <a:gd name="connsiteY13" fmla="*/ 21946 h 21946"/>
              <a:gd name="connsiteX14" fmla="*/ 1960538 w 5092307"/>
              <a:gd name="connsiteY14" fmla="*/ 21946 h 21946"/>
              <a:gd name="connsiteX15" fmla="*/ 1374923 w 5092307"/>
              <a:gd name="connsiteY15" fmla="*/ 21946 h 21946"/>
              <a:gd name="connsiteX16" fmla="*/ 738385 w 5092307"/>
              <a:gd name="connsiteY16" fmla="*/ 21946 h 21946"/>
              <a:gd name="connsiteX17" fmla="*/ 0 w 5092307"/>
              <a:gd name="connsiteY17" fmla="*/ 21946 h 21946"/>
              <a:gd name="connsiteX18" fmla="*/ 0 w 5092307"/>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3634AA4-5F6A-7690-EA7C-EC4A326CA97D}"/>
              </a:ext>
            </a:extLst>
          </p:cNvPr>
          <p:cNvSpPr txBox="1"/>
          <p:nvPr/>
        </p:nvSpPr>
        <p:spPr>
          <a:xfrm>
            <a:off x="6357314" y="3247948"/>
            <a:ext cx="7501332" cy="41806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548640" indent="-228600">
              <a:lnSpc>
                <a:spcPct val="90000"/>
              </a:lnSpc>
              <a:spcAft>
                <a:spcPts val="1000"/>
              </a:spcAft>
              <a:buFont typeface="Arial" panose="020B0604020202020204" pitchFamily="34" charset="0"/>
              <a:buChar char="•"/>
            </a:pPr>
            <a:r>
              <a:rPr lang="en-US" sz="2600"/>
              <a:t>Pay-as-you-go </a:t>
            </a:r>
          </a:p>
          <a:p>
            <a:pPr marL="548640" indent="-228600">
              <a:lnSpc>
                <a:spcPct val="90000"/>
              </a:lnSpc>
              <a:spcAft>
                <a:spcPts val="1000"/>
              </a:spcAft>
              <a:buFont typeface="Arial" panose="020B0604020202020204" pitchFamily="34" charset="0"/>
              <a:buChar char="•"/>
            </a:pPr>
            <a:r>
              <a:rPr lang="en-US" sz="2600"/>
              <a:t>Subscription Based Model</a:t>
            </a:r>
          </a:p>
          <a:p>
            <a:pPr marL="548640" indent="-228600">
              <a:lnSpc>
                <a:spcPct val="90000"/>
              </a:lnSpc>
              <a:spcAft>
                <a:spcPts val="1000"/>
              </a:spcAft>
              <a:buFont typeface="Arial" panose="020B0604020202020204" pitchFamily="34" charset="0"/>
              <a:buChar char="•"/>
            </a:pPr>
            <a:r>
              <a:rPr lang="en-US" sz="2600"/>
              <a:t>Reserved Instances </a:t>
            </a:r>
          </a:p>
          <a:p>
            <a:pPr marL="548640" indent="-228600">
              <a:lnSpc>
                <a:spcPct val="90000"/>
              </a:lnSpc>
              <a:spcAft>
                <a:spcPts val="1000"/>
              </a:spcAft>
              <a:buFont typeface="Arial" panose="020B0604020202020204" pitchFamily="34" charset="0"/>
              <a:buChar char="•"/>
            </a:pPr>
            <a:r>
              <a:rPr lang="en-US" sz="2600"/>
              <a:t>Spot Instances </a:t>
            </a:r>
          </a:p>
          <a:p>
            <a:pPr marL="548640" indent="-228600">
              <a:lnSpc>
                <a:spcPct val="90000"/>
              </a:lnSpc>
              <a:spcAft>
                <a:spcPts val="1000"/>
              </a:spcAft>
              <a:buFont typeface="Arial" panose="020B0604020202020204" pitchFamily="34" charset="0"/>
              <a:buChar char="•"/>
            </a:pPr>
            <a:r>
              <a:rPr lang="en-US" sz="2600"/>
              <a:t>Resource Based Billing </a:t>
            </a:r>
          </a:p>
          <a:p>
            <a:pPr marL="548640" indent="-228600">
              <a:lnSpc>
                <a:spcPct val="90000"/>
              </a:lnSpc>
              <a:spcAft>
                <a:spcPts val="1000"/>
              </a:spcAft>
              <a:buFont typeface="Arial" panose="020B0604020202020204" pitchFamily="34" charset="0"/>
              <a:buChar char="•"/>
            </a:pPr>
            <a:r>
              <a:rPr lang="en-US" sz="2600"/>
              <a:t>Hybrid Models</a:t>
            </a:r>
          </a:p>
        </p:txBody>
      </p:sp>
    </p:spTree>
    <p:extLst>
      <p:ext uri="{BB962C8B-B14F-4D97-AF65-F5344CB8AC3E}">
        <p14:creationId xmlns:p14="http://schemas.microsoft.com/office/powerpoint/2010/main" val="159360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BD2E92-A767-917C-8B3E-1CC7D64CE348}"/>
              </a:ext>
            </a:extLst>
          </p:cNvPr>
          <p:cNvSpPr txBox="1"/>
          <p:nvPr/>
        </p:nvSpPr>
        <p:spPr>
          <a:xfrm>
            <a:off x="5244921" y="1133933"/>
            <a:ext cx="7511576" cy="738476"/>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6200" b="1">
                <a:latin typeface="+mj-lt"/>
                <a:ea typeface="+mj-ea"/>
                <a:cs typeface="+mj-cs"/>
              </a:rPr>
              <a:t>Pay-as-You-Go </a:t>
            </a:r>
            <a:endParaRPr lang="en-US" sz="6200">
              <a:latin typeface="+mj-lt"/>
              <a:ea typeface="+mj-ea"/>
              <a:cs typeface="+mj-cs"/>
            </a:endParaRPr>
          </a:p>
        </p:txBody>
      </p:sp>
      <p:sp>
        <p:nvSpPr>
          <p:cNvPr id="4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81552" y="436067"/>
            <a:ext cx="87782" cy="658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7E05B2F-6F17-FF56-52CD-E757C8C5B3B8}"/>
              </a:ext>
            </a:extLst>
          </p:cNvPr>
          <p:cNvPicPr>
            <a:picLocks noChangeAspect="1"/>
          </p:cNvPicPr>
          <p:nvPr/>
        </p:nvPicPr>
        <p:blipFill>
          <a:blip r:embed="rId2"/>
          <a:stretch>
            <a:fillRect/>
          </a:stretch>
        </p:blipFill>
        <p:spPr>
          <a:xfrm>
            <a:off x="5247663" y="2245810"/>
            <a:ext cx="3789507" cy="2862278"/>
          </a:xfrm>
          <a:prstGeom prst="rect">
            <a:avLst/>
          </a:prstGeom>
          <a:ln>
            <a:solidFill>
              <a:schemeClr val="accent1">
                <a:lumMod val="75000"/>
              </a:schemeClr>
            </a:solidFill>
          </a:ln>
        </p:spPr>
      </p:pic>
      <p:sp>
        <p:nvSpPr>
          <p:cNvPr id="4" name="TextBox 3">
            <a:extLst>
              <a:ext uri="{FF2B5EF4-FFF2-40B4-BE49-F238E27FC236}">
                <a16:creationId xmlns:a16="http://schemas.microsoft.com/office/drawing/2014/main" id="{880C91DA-D49F-A89A-191D-F1DA522D658E}"/>
              </a:ext>
            </a:extLst>
          </p:cNvPr>
          <p:cNvSpPr txBox="1"/>
          <p:nvPr/>
        </p:nvSpPr>
        <p:spPr>
          <a:xfrm>
            <a:off x="5383924" y="2498834"/>
            <a:ext cx="2743200" cy="429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90" b="1">
                <a:solidFill>
                  <a:srgbClr val="1D1D1B"/>
                </a:solidFill>
                <a:latin typeface="Tomorrow"/>
              </a:rPr>
              <a:t>Flexible Scaling</a:t>
            </a:r>
          </a:p>
        </p:txBody>
      </p:sp>
      <p:sp>
        <p:nvSpPr>
          <p:cNvPr id="6" name="TextBox 5">
            <a:extLst>
              <a:ext uri="{FF2B5EF4-FFF2-40B4-BE49-F238E27FC236}">
                <a16:creationId xmlns:a16="http://schemas.microsoft.com/office/drawing/2014/main" id="{F9054DA3-488D-B3ED-4851-7293AE0A81BF}"/>
              </a:ext>
            </a:extLst>
          </p:cNvPr>
          <p:cNvSpPr txBox="1"/>
          <p:nvPr/>
        </p:nvSpPr>
        <p:spPr>
          <a:xfrm>
            <a:off x="5383924" y="3176752"/>
            <a:ext cx="3515710" cy="1438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a:solidFill>
                  <a:srgbClr val="61615C"/>
                </a:solidFill>
                <a:latin typeface="Tomorrow"/>
              </a:rPr>
              <a:t>PAYG allows organizations to scale resources up or down as needed, without long-term commitments, making it suitable for variable workloads.</a:t>
            </a:r>
          </a:p>
        </p:txBody>
      </p:sp>
      <p:pic>
        <p:nvPicPr>
          <p:cNvPr id="7" name="Picture 6">
            <a:extLst>
              <a:ext uri="{FF2B5EF4-FFF2-40B4-BE49-F238E27FC236}">
                <a16:creationId xmlns:a16="http://schemas.microsoft.com/office/drawing/2014/main" id="{10DB4A1B-23FB-F44E-817B-F661FFBD2B19}"/>
              </a:ext>
            </a:extLst>
          </p:cNvPr>
          <p:cNvPicPr>
            <a:picLocks noChangeAspect="1"/>
          </p:cNvPicPr>
          <p:nvPr/>
        </p:nvPicPr>
        <p:blipFill>
          <a:blip r:embed="rId2"/>
          <a:stretch>
            <a:fillRect/>
          </a:stretch>
        </p:blipFill>
        <p:spPr>
          <a:xfrm>
            <a:off x="9521552" y="2244616"/>
            <a:ext cx="4211036" cy="2865382"/>
          </a:xfrm>
          <a:prstGeom prst="rect">
            <a:avLst/>
          </a:prstGeom>
        </p:spPr>
      </p:pic>
      <p:sp>
        <p:nvSpPr>
          <p:cNvPr id="13" name="TextBox 12">
            <a:extLst>
              <a:ext uri="{FF2B5EF4-FFF2-40B4-BE49-F238E27FC236}">
                <a16:creationId xmlns:a16="http://schemas.microsoft.com/office/drawing/2014/main" id="{05FC28E1-64AD-9494-17A6-E9BC8450DF5A}"/>
              </a:ext>
            </a:extLst>
          </p:cNvPr>
          <p:cNvSpPr txBox="1"/>
          <p:nvPr/>
        </p:nvSpPr>
        <p:spPr>
          <a:xfrm>
            <a:off x="9719441" y="2498833"/>
            <a:ext cx="2743200" cy="429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50" b="1">
                <a:solidFill>
                  <a:srgbClr val="1D1D1B"/>
                </a:solidFill>
                <a:latin typeface="Tomorrow"/>
              </a:rPr>
              <a:t>Cost Optimization</a:t>
            </a:r>
            <a:endParaRPr lang="en-US"/>
          </a:p>
        </p:txBody>
      </p:sp>
      <p:sp>
        <p:nvSpPr>
          <p:cNvPr id="14" name="TextBox 13">
            <a:extLst>
              <a:ext uri="{FF2B5EF4-FFF2-40B4-BE49-F238E27FC236}">
                <a16:creationId xmlns:a16="http://schemas.microsoft.com/office/drawing/2014/main" id="{B28F8267-971A-42BD-74AB-5AAD309F6414}"/>
              </a:ext>
            </a:extLst>
          </p:cNvPr>
          <p:cNvSpPr txBox="1"/>
          <p:nvPr/>
        </p:nvSpPr>
        <p:spPr>
          <a:xfrm>
            <a:off x="9719441" y="3176751"/>
            <a:ext cx="351571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a:solidFill>
                  <a:srgbClr val="61615C"/>
                </a:solidFill>
                <a:latin typeface="Tomorrow"/>
              </a:rPr>
              <a:t>Users only pay for the resources they consume, enabling them to optimize costs and avoid overprovisioning. </a:t>
            </a:r>
          </a:p>
        </p:txBody>
      </p:sp>
      <p:pic>
        <p:nvPicPr>
          <p:cNvPr id="15" name="Picture 14">
            <a:extLst>
              <a:ext uri="{FF2B5EF4-FFF2-40B4-BE49-F238E27FC236}">
                <a16:creationId xmlns:a16="http://schemas.microsoft.com/office/drawing/2014/main" id="{0F0D2E0E-F720-9670-E4CC-147E884293E2}"/>
              </a:ext>
            </a:extLst>
          </p:cNvPr>
          <p:cNvPicPr>
            <a:picLocks noChangeAspect="1"/>
          </p:cNvPicPr>
          <p:nvPr/>
        </p:nvPicPr>
        <p:blipFill>
          <a:blip r:embed="rId3"/>
          <a:stretch>
            <a:fillRect/>
          </a:stretch>
        </p:blipFill>
        <p:spPr>
          <a:xfrm>
            <a:off x="5242363" y="5510705"/>
            <a:ext cx="8489076" cy="1859018"/>
          </a:xfrm>
          <a:prstGeom prst="rect">
            <a:avLst/>
          </a:prstGeom>
        </p:spPr>
      </p:pic>
      <p:sp>
        <p:nvSpPr>
          <p:cNvPr id="17" name="TextBox 16">
            <a:extLst>
              <a:ext uri="{FF2B5EF4-FFF2-40B4-BE49-F238E27FC236}">
                <a16:creationId xmlns:a16="http://schemas.microsoft.com/office/drawing/2014/main" id="{0151B587-1FBF-5C34-FB40-19885A5F5CB0}"/>
              </a:ext>
            </a:extLst>
          </p:cNvPr>
          <p:cNvSpPr txBox="1"/>
          <p:nvPr/>
        </p:nvSpPr>
        <p:spPr>
          <a:xfrm>
            <a:off x="5383924" y="5683469"/>
            <a:ext cx="2743200" cy="429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90" b="1">
                <a:solidFill>
                  <a:srgbClr val="1D1D1B"/>
                </a:solidFill>
                <a:latin typeface="Tomorrow"/>
              </a:rPr>
              <a:t>Budgeting Challenges</a:t>
            </a:r>
          </a:p>
        </p:txBody>
      </p:sp>
      <p:sp>
        <p:nvSpPr>
          <p:cNvPr id="19" name="TextBox 18">
            <a:extLst>
              <a:ext uri="{FF2B5EF4-FFF2-40B4-BE49-F238E27FC236}">
                <a16:creationId xmlns:a16="http://schemas.microsoft.com/office/drawing/2014/main" id="{6E876FFA-B6E0-1D80-18AA-DE67C3F45469}"/>
              </a:ext>
            </a:extLst>
          </p:cNvPr>
          <p:cNvSpPr txBox="1"/>
          <p:nvPr/>
        </p:nvSpPr>
        <p:spPr>
          <a:xfrm>
            <a:off x="5383924" y="6266793"/>
            <a:ext cx="7835461"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a:solidFill>
                  <a:srgbClr val="61615C"/>
                </a:solidFill>
                <a:latin typeface="Tomorrow"/>
              </a:rPr>
              <a:t>The lack of predictability in costs can make budgeting more complex for organizations, especially those with steady workloads.</a:t>
            </a:r>
          </a:p>
        </p:txBody>
      </p:sp>
      <p:pic>
        <p:nvPicPr>
          <p:cNvPr id="21" name="Picture 20" descr="A blue line drawing of a calculator and coins&#10;&#10;Description automatically generated">
            <a:extLst>
              <a:ext uri="{FF2B5EF4-FFF2-40B4-BE49-F238E27FC236}">
                <a16:creationId xmlns:a16="http://schemas.microsoft.com/office/drawing/2014/main" id="{8743C1CE-5F85-948D-713A-4C547105E377}"/>
              </a:ext>
            </a:extLst>
          </p:cNvPr>
          <p:cNvPicPr>
            <a:picLocks noChangeAspect="1"/>
          </p:cNvPicPr>
          <p:nvPr/>
        </p:nvPicPr>
        <p:blipFill>
          <a:blip r:embed="rId4"/>
          <a:stretch>
            <a:fillRect/>
          </a:stretch>
        </p:blipFill>
        <p:spPr>
          <a:xfrm>
            <a:off x="3844" y="1089891"/>
            <a:ext cx="4879619" cy="6280728"/>
          </a:xfrm>
          <a:prstGeom prst="rect">
            <a:avLst/>
          </a:prstGeom>
        </p:spPr>
      </p:pic>
    </p:spTree>
    <p:extLst>
      <p:ext uri="{BB962C8B-B14F-4D97-AF65-F5344CB8AC3E}">
        <p14:creationId xmlns:p14="http://schemas.microsoft.com/office/powerpoint/2010/main" val="33578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4819" y="1807"/>
            <a:ext cx="14630400" cy="8229600"/>
          </a:xfrm>
          <a:prstGeom prst="rect">
            <a:avLst/>
          </a:prstGeom>
          <a:solidFill>
            <a:srgbClr val="FFFFFF"/>
          </a:solidFill>
          <a:ln/>
        </p:spPr>
        <p:txBody>
          <a:bodyPr/>
          <a:lstStyle/>
          <a:p>
            <a:endParaRPr lang="en-US"/>
          </a:p>
        </p:txBody>
      </p:sp>
      <p:sp>
        <p:nvSpPr>
          <p:cNvPr id="5" name="Text 2"/>
          <p:cNvSpPr/>
          <p:nvPr/>
        </p:nvSpPr>
        <p:spPr>
          <a:xfrm>
            <a:off x="660922" y="510684"/>
            <a:ext cx="9306401" cy="1388745"/>
          </a:xfrm>
          <a:prstGeom prst="rect">
            <a:avLst/>
          </a:prstGeom>
          <a:noFill/>
          <a:ln/>
        </p:spPr>
        <p:txBody>
          <a:bodyPr wrap="square" rtlCol="0" anchor="t"/>
          <a:lstStyle/>
          <a:p>
            <a:pPr marL="0" indent="0">
              <a:lnSpc>
                <a:spcPts val="5468"/>
              </a:lnSpc>
              <a:buNone/>
            </a:pPr>
            <a:r>
              <a:rPr lang="en-US" sz="4374" b="1">
                <a:latin typeface="Montserrat"/>
                <a:ea typeface="Source Sans Pro"/>
              </a:rPr>
              <a:t>What is Cloud Computing ? </a:t>
            </a:r>
          </a:p>
        </p:txBody>
      </p:sp>
      <p:sp>
        <p:nvSpPr>
          <p:cNvPr id="19" name="TextBox 18">
            <a:extLst>
              <a:ext uri="{FF2B5EF4-FFF2-40B4-BE49-F238E27FC236}">
                <a16:creationId xmlns:a16="http://schemas.microsoft.com/office/drawing/2014/main" id="{B6F452F6-175B-10D6-AE63-BA41D5FD643C}"/>
              </a:ext>
            </a:extLst>
          </p:cNvPr>
          <p:cNvSpPr txBox="1"/>
          <p:nvPr/>
        </p:nvSpPr>
        <p:spPr>
          <a:xfrm>
            <a:off x="507167" y="1404515"/>
            <a:ext cx="10360702" cy="4401205"/>
          </a:xfrm>
          <a:prstGeom prst="rect">
            <a:avLst/>
          </a:prstGeom>
          <a:noFill/>
        </p:spPr>
        <p:txBody>
          <a:bodyPr wrap="square" lIns="91440" tIns="45720" rIns="91440" bIns="45720" rtlCol="0" anchor="t">
            <a:spAutoFit/>
          </a:bodyPr>
          <a:lstStyle/>
          <a:p>
            <a:pPr marL="457200" indent="-457200">
              <a:buFont typeface="Wingdings"/>
              <a:buChar char="§"/>
            </a:pPr>
            <a:r>
              <a:rPr lang="en-US" sz="2000">
                <a:latin typeface="Montserrat"/>
                <a:ea typeface="Source Sans Pro"/>
                <a:cs typeface="+mn-lt"/>
              </a:rPr>
              <a:t>According to Google, "cloud computing is the on-demand availability of computing resources (such as storage and infrastructure), as services over the internet. It eliminates the need for individuals and businesses to self-manage physical resources themselves, and only pay for what they use.”</a:t>
            </a:r>
            <a:endParaRPr lang="en-US">
              <a:latin typeface="Montserrat"/>
              <a:ea typeface="+mn-lt"/>
              <a:cs typeface="+mn-lt"/>
            </a:endParaRPr>
          </a:p>
          <a:p>
            <a:pPr marL="457200" indent="-457200">
              <a:buFont typeface="Wingdings"/>
              <a:buChar char="§"/>
            </a:pPr>
            <a:endParaRPr lang="en-US" sz="2000">
              <a:latin typeface="Montserrat"/>
              <a:ea typeface="Source Sans Pro"/>
              <a:cs typeface="+mn-lt"/>
            </a:endParaRPr>
          </a:p>
          <a:p>
            <a:pPr marL="457200" indent="-457200">
              <a:buFont typeface="Wingdings"/>
              <a:buChar char="§"/>
            </a:pPr>
            <a:r>
              <a:rPr lang="en-US" sz="2000">
                <a:latin typeface="Montserrat"/>
                <a:ea typeface="Source Sans Pro"/>
                <a:cs typeface="+mn-lt"/>
              </a:rPr>
              <a:t>Example : Startup</a:t>
            </a:r>
          </a:p>
          <a:p>
            <a:pPr marL="457200" indent="-457200">
              <a:buFont typeface="Wingdings"/>
              <a:buChar char="§"/>
            </a:pPr>
            <a:endParaRPr lang="en-US" sz="2000">
              <a:latin typeface="Montserrat"/>
              <a:ea typeface="Source Sans Pro"/>
              <a:cs typeface="+mn-lt"/>
            </a:endParaRPr>
          </a:p>
          <a:p>
            <a:pPr marL="457200" indent="-457200">
              <a:buFont typeface="Wingdings"/>
              <a:buChar char="§"/>
            </a:pPr>
            <a:r>
              <a:rPr lang="en-US" sz="2000">
                <a:latin typeface="Montserrat"/>
                <a:ea typeface="Source Sans Pro"/>
                <a:cs typeface="+mn-lt"/>
              </a:rPr>
              <a:t>Leading Cloud Providers : Microsoft Azure , </a:t>
            </a:r>
          </a:p>
          <a:p>
            <a:r>
              <a:rPr lang="en-US" sz="2000">
                <a:latin typeface="Montserrat"/>
                <a:ea typeface="Source Sans Pro"/>
                <a:cs typeface="+mn-lt"/>
              </a:rPr>
              <a:t>       Amazon Web Services  , Google Cloud platform</a:t>
            </a:r>
            <a:endParaRPr lang="en-US" sz="2000">
              <a:latin typeface="Montserrat"/>
            </a:endParaRPr>
          </a:p>
          <a:p>
            <a:pPr marL="342900" indent="-342900">
              <a:buFont typeface="Wingdings"/>
              <a:buChar char="§"/>
            </a:pPr>
            <a:endParaRPr lang="en-US" sz="2000">
              <a:latin typeface="Montserrat"/>
              <a:ea typeface="Source Sans Pro"/>
              <a:cs typeface="+mn-lt"/>
            </a:endParaRPr>
          </a:p>
          <a:p>
            <a:pPr marL="457200" indent="-457200">
              <a:buFont typeface="Wingdings"/>
              <a:buChar char="§"/>
            </a:pPr>
            <a:r>
              <a:rPr lang="en-US" sz="2000">
                <a:latin typeface="Montserrat"/>
                <a:ea typeface="Source Sans Pro"/>
                <a:cs typeface="+mn-lt"/>
              </a:rPr>
              <a:t>Pillars of cloud computing</a:t>
            </a:r>
            <a:endParaRPr lang="en-US" sz="2000">
              <a:latin typeface="Montserrat"/>
            </a:endParaRPr>
          </a:p>
          <a:p>
            <a:pPr marL="800100" lvl="1" indent="-342900">
              <a:buFont typeface="Courier New"/>
              <a:buChar char="o"/>
            </a:pPr>
            <a:r>
              <a:rPr lang="en-US" sz="2000">
                <a:latin typeface="Montserrat"/>
                <a:ea typeface="Source Sans Pro"/>
                <a:cs typeface="+mn-lt"/>
              </a:rPr>
              <a:t>IaaS  – Infrastructure as a Service</a:t>
            </a:r>
            <a:endParaRPr lang="en-US" sz="2000">
              <a:latin typeface="Montserrat"/>
            </a:endParaRPr>
          </a:p>
          <a:p>
            <a:pPr marL="800100" lvl="1" indent="-342900">
              <a:buFont typeface="Courier New"/>
              <a:buChar char="o"/>
            </a:pPr>
            <a:r>
              <a:rPr lang="en-US" sz="2000">
                <a:latin typeface="Montserrat"/>
                <a:ea typeface="Source Sans Pro"/>
                <a:cs typeface="+mn-lt"/>
              </a:rPr>
              <a:t>SaaS – Software as a Service</a:t>
            </a:r>
            <a:endParaRPr lang="en-US" sz="2000">
              <a:latin typeface="Montserrat"/>
            </a:endParaRPr>
          </a:p>
          <a:p>
            <a:pPr marL="800100" lvl="1" indent="-342900">
              <a:buFont typeface="Courier New"/>
              <a:buChar char="o"/>
            </a:pPr>
            <a:r>
              <a:rPr lang="en-US" sz="2000">
                <a:latin typeface="Montserrat"/>
                <a:ea typeface="Source Sans Pro"/>
                <a:cs typeface="+mn-lt"/>
              </a:rPr>
              <a:t>PaaS – Platform as a Service</a:t>
            </a:r>
            <a:endParaRPr lang="en-US" sz="2000">
              <a:latin typeface="Montserrat"/>
            </a:endParaRPr>
          </a:p>
        </p:txBody>
      </p:sp>
      <p:sp>
        <p:nvSpPr>
          <p:cNvPr id="6" name="TextBox 5">
            <a:extLst>
              <a:ext uri="{FF2B5EF4-FFF2-40B4-BE49-F238E27FC236}">
                <a16:creationId xmlns:a16="http://schemas.microsoft.com/office/drawing/2014/main" id="{20BC43E7-A8FB-0D79-DD4F-E0EF0BEB345B}"/>
              </a:ext>
            </a:extLst>
          </p:cNvPr>
          <p:cNvSpPr txBox="1"/>
          <p:nvPr/>
        </p:nvSpPr>
        <p:spPr>
          <a:xfrm>
            <a:off x="9522345" y="7630381"/>
            <a:ext cx="26951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From - www</a:t>
            </a:r>
            <a:r>
              <a:rPr lang="en-US">
                <a:ea typeface="+mn-lt"/>
                <a:cs typeface="+mn-lt"/>
              </a:rPr>
              <a:t>.atlassian.com</a:t>
            </a:r>
          </a:p>
        </p:txBody>
      </p:sp>
      <p:pic>
        <p:nvPicPr>
          <p:cNvPr id="7" name="Picture 6" descr="What is cloud computing? An overview of the cloud">
            <a:extLst>
              <a:ext uri="{FF2B5EF4-FFF2-40B4-BE49-F238E27FC236}">
                <a16:creationId xmlns:a16="http://schemas.microsoft.com/office/drawing/2014/main" id="{D0B5CDB7-0C2A-B543-9992-1C6D16D68DDF}"/>
              </a:ext>
            </a:extLst>
          </p:cNvPr>
          <p:cNvPicPr>
            <a:picLocks noChangeAspect="1"/>
          </p:cNvPicPr>
          <p:nvPr/>
        </p:nvPicPr>
        <p:blipFill>
          <a:blip r:embed="rId3"/>
          <a:stretch>
            <a:fillRect/>
          </a:stretch>
        </p:blipFill>
        <p:spPr>
          <a:xfrm>
            <a:off x="8484574" y="3098762"/>
            <a:ext cx="5865961" cy="43013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43918" y="1884976"/>
            <a:ext cx="0" cy="44522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8BD2E92-A767-917C-8B3E-1CC7D64CE348}"/>
              </a:ext>
            </a:extLst>
          </p:cNvPr>
          <p:cNvSpPr txBox="1"/>
          <p:nvPr/>
        </p:nvSpPr>
        <p:spPr>
          <a:xfrm>
            <a:off x="1139621" y="2060047"/>
            <a:ext cx="8347994" cy="576591"/>
          </a:xfrm>
          <a:prstGeom prst="rect">
            <a:avLst/>
          </a:prstGeom>
        </p:spPr>
        <p:txBody>
          <a:bodyPr vert="horz" lIns="91440" tIns="45720" rIns="91440" bIns="45720" rtlCol="0" anchor="b">
            <a:noAutofit/>
          </a:bodyPr>
          <a:lstStyle/>
          <a:p>
            <a:pPr defTabSz="713232">
              <a:lnSpc>
                <a:spcPct val="90000"/>
              </a:lnSpc>
              <a:spcBef>
                <a:spcPct val="0"/>
              </a:spcBef>
              <a:spcAft>
                <a:spcPts val="468"/>
              </a:spcAft>
            </a:pPr>
            <a:r>
              <a:rPr lang="en-US" sz="5300" b="1" kern="1200">
                <a:latin typeface="+mj-lt"/>
                <a:ea typeface="+mj-ea"/>
                <a:cs typeface="+mj-cs"/>
              </a:rPr>
              <a:t>Subscription Based Modeling</a:t>
            </a:r>
            <a:r>
              <a:rPr lang="en-US" sz="3600" b="1" kern="1200">
                <a:latin typeface="+mj-lt"/>
                <a:ea typeface="+mj-ea"/>
                <a:cs typeface="+mj-cs"/>
              </a:rPr>
              <a:t> </a:t>
            </a:r>
            <a:endParaRPr lang="en-US" sz="3600">
              <a:latin typeface="+mj-lt"/>
              <a:ea typeface="+mj-ea"/>
              <a:cs typeface="+mj-cs"/>
            </a:endParaRPr>
          </a:p>
        </p:txBody>
      </p:sp>
      <p:sp>
        <p:nvSpPr>
          <p:cNvPr id="8" name="TextBox 7">
            <a:extLst>
              <a:ext uri="{FF2B5EF4-FFF2-40B4-BE49-F238E27FC236}">
                <a16:creationId xmlns:a16="http://schemas.microsoft.com/office/drawing/2014/main" id="{3FE06807-9BBE-347D-E42F-BC6FACD4C85F}"/>
              </a:ext>
            </a:extLst>
          </p:cNvPr>
          <p:cNvSpPr txBox="1"/>
          <p:nvPr/>
        </p:nvSpPr>
        <p:spPr>
          <a:xfrm>
            <a:off x="1308708" y="3173774"/>
            <a:ext cx="2535986"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kern="1200">
                <a:solidFill>
                  <a:srgbClr val="1D1D1B"/>
                </a:solidFill>
                <a:latin typeface="Tomorrow"/>
                <a:ea typeface="+mn-ea"/>
                <a:cs typeface="+mn-cs"/>
              </a:rPr>
              <a:t>Predictable Costs</a:t>
            </a:r>
            <a:endParaRPr lang="en-US" sz="2150" b="1">
              <a:solidFill>
                <a:srgbClr val="1D1D1B"/>
              </a:solidFill>
              <a:latin typeface="Tomorrow"/>
            </a:endParaRPr>
          </a:p>
        </p:txBody>
      </p:sp>
      <p:sp>
        <p:nvSpPr>
          <p:cNvPr id="9" name="TextBox 8">
            <a:extLst>
              <a:ext uri="{FF2B5EF4-FFF2-40B4-BE49-F238E27FC236}">
                <a16:creationId xmlns:a16="http://schemas.microsoft.com/office/drawing/2014/main" id="{32E6ADCF-1DAC-4B47-1C23-54DF02395C51}"/>
              </a:ext>
            </a:extLst>
          </p:cNvPr>
          <p:cNvSpPr txBox="1"/>
          <p:nvPr/>
        </p:nvSpPr>
        <p:spPr>
          <a:xfrm>
            <a:off x="3846732" y="3173774"/>
            <a:ext cx="3381575"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kern="1200">
                <a:solidFill>
                  <a:srgbClr val="1D1D1B"/>
                </a:solidFill>
                <a:latin typeface="Tomorrow"/>
                <a:ea typeface="+mn-ea"/>
                <a:cs typeface="+mn-cs"/>
              </a:rPr>
              <a:t>Discounts for Commitment</a:t>
            </a:r>
            <a:endParaRPr lang="en-US" sz="2150" b="1">
              <a:solidFill>
                <a:srgbClr val="1D1D1B"/>
              </a:solidFill>
              <a:latin typeface="Tomorrow"/>
            </a:endParaRPr>
          </a:p>
        </p:txBody>
      </p:sp>
      <p:sp>
        <p:nvSpPr>
          <p:cNvPr id="10" name="TextBox 9">
            <a:extLst>
              <a:ext uri="{FF2B5EF4-FFF2-40B4-BE49-F238E27FC236}">
                <a16:creationId xmlns:a16="http://schemas.microsoft.com/office/drawing/2014/main" id="{0325A4B3-D04A-B25D-7CD2-F02A36227F9E}"/>
              </a:ext>
            </a:extLst>
          </p:cNvPr>
          <p:cNvSpPr txBox="1"/>
          <p:nvPr/>
        </p:nvSpPr>
        <p:spPr>
          <a:xfrm>
            <a:off x="7487875" y="3173774"/>
            <a:ext cx="2141849"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a:solidFill>
                  <a:srgbClr val="1D1D1B"/>
                </a:solidFill>
                <a:latin typeface="Tomorrow"/>
              </a:rPr>
              <a:t>Inflexibility</a:t>
            </a:r>
            <a:endParaRPr lang="en-US" sz="2150">
              <a:solidFill>
                <a:srgbClr val="000000"/>
              </a:solidFill>
              <a:latin typeface="Calibri"/>
              <a:ea typeface="Calibri"/>
              <a:cs typeface="Calibri"/>
            </a:endParaRPr>
          </a:p>
        </p:txBody>
      </p:sp>
      <p:sp>
        <p:nvSpPr>
          <p:cNvPr id="11" name="TextBox 10">
            <a:extLst>
              <a:ext uri="{FF2B5EF4-FFF2-40B4-BE49-F238E27FC236}">
                <a16:creationId xmlns:a16="http://schemas.microsoft.com/office/drawing/2014/main" id="{A212B375-BB20-A0B3-CC49-42317820D355}"/>
              </a:ext>
            </a:extLst>
          </p:cNvPr>
          <p:cNvSpPr txBox="1"/>
          <p:nvPr/>
        </p:nvSpPr>
        <p:spPr>
          <a:xfrm>
            <a:off x="1308708" y="3985015"/>
            <a:ext cx="2141849"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1750" kern="1200">
                <a:solidFill>
                  <a:srgbClr val="61615C"/>
                </a:solidFill>
                <a:latin typeface="Tomorrow"/>
                <a:ea typeface="+mn-ea"/>
                <a:cs typeface="+mn-cs"/>
              </a:rPr>
              <a:t>Subscription-based models offer a fixed monthly or yearly fee, making it easier for organizations to budget and plan.</a:t>
            </a:r>
            <a:endParaRPr lang="en-US" sz="1750">
              <a:solidFill>
                <a:srgbClr val="61615C"/>
              </a:solidFill>
              <a:latin typeface="Tomorrow"/>
            </a:endParaRPr>
          </a:p>
        </p:txBody>
      </p:sp>
      <p:sp>
        <p:nvSpPr>
          <p:cNvPr id="12" name="TextBox 11">
            <a:extLst>
              <a:ext uri="{FF2B5EF4-FFF2-40B4-BE49-F238E27FC236}">
                <a16:creationId xmlns:a16="http://schemas.microsoft.com/office/drawing/2014/main" id="{65A5067A-6A63-A233-BADB-30FE66E0CF1A}"/>
              </a:ext>
            </a:extLst>
          </p:cNvPr>
          <p:cNvSpPr txBox="1"/>
          <p:nvPr/>
        </p:nvSpPr>
        <p:spPr>
          <a:xfrm>
            <a:off x="3846732" y="4111139"/>
            <a:ext cx="2535752" cy="1438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1750" kern="1200">
                <a:solidFill>
                  <a:srgbClr val="61615C"/>
                </a:solidFill>
                <a:latin typeface="Tomorrow"/>
                <a:ea typeface="+mn-ea"/>
                <a:cs typeface="+mn-cs"/>
              </a:rPr>
              <a:t>Longer-term commitments often come with discounts, resulting in cost savings for stable workloads</a:t>
            </a:r>
            <a:r>
              <a:rPr lang="en-US" sz="1350" kern="1200">
                <a:solidFill>
                  <a:srgbClr val="61615C"/>
                </a:solidFill>
                <a:latin typeface="Tomorrow"/>
                <a:ea typeface="+mn-ea"/>
                <a:cs typeface="+mn-cs"/>
              </a:rPr>
              <a:t>.</a:t>
            </a:r>
            <a:endParaRPr lang="en-US" sz="1350">
              <a:solidFill>
                <a:srgbClr val="61615C"/>
              </a:solidFill>
              <a:latin typeface="Tomorrow"/>
            </a:endParaRPr>
          </a:p>
        </p:txBody>
      </p:sp>
      <p:sp>
        <p:nvSpPr>
          <p:cNvPr id="16" name="TextBox 15">
            <a:extLst>
              <a:ext uri="{FF2B5EF4-FFF2-40B4-BE49-F238E27FC236}">
                <a16:creationId xmlns:a16="http://schemas.microsoft.com/office/drawing/2014/main" id="{48296141-69FE-CBCC-F06A-6F1FF46BD32B}"/>
              </a:ext>
            </a:extLst>
          </p:cNvPr>
          <p:cNvSpPr txBox="1"/>
          <p:nvPr/>
        </p:nvSpPr>
        <p:spPr>
          <a:xfrm>
            <a:off x="7330220" y="4111139"/>
            <a:ext cx="2504455" cy="19774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1750" kern="1200">
                <a:solidFill>
                  <a:srgbClr val="61615C"/>
                </a:solidFill>
                <a:latin typeface="Tomorrow"/>
                <a:ea typeface="+mn-ea"/>
                <a:cs typeface="+mn-cs"/>
              </a:rPr>
              <a:t>Subscriptions may lead to unused resources if organizations overestimate their needs, and they can lack the flexibility to quickly scale resources.</a:t>
            </a:r>
            <a:endParaRPr lang="en-US" sz="1750">
              <a:solidFill>
                <a:srgbClr val="61615C"/>
              </a:solidFill>
              <a:latin typeface="Tomorrow"/>
            </a:endParaRPr>
          </a:p>
        </p:txBody>
      </p:sp>
      <p:pic>
        <p:nvPicPr>
          <p:cNvPr id="22" name="Picture 21" descr="A black and white icon of a letter&#10;&#10;Description automatically generated">
            <a:extLst>
              <a:ext uri="{FF2B5EF4-FFF2-40B4-BE49-F238E27FC236}">
                <a16:creationId xmlns:a16="http://schemas.microsoft.com/office/drawing/2014/main" id="{082D0CB9-BDF3-E76B-6553-E6C29FEC8920}"/>
              </a:ext>
            </a:extLst>
          </p:cNvPr>
          <p:cNvPicPr>
            <a:picLocks noChangeAspect="1"/>
          </p:cNvPicPr>
          <p:nvPr/>
        </p:nvPicPr>
        <p:blipFill>
          <a:blip r:embed="rId2"/>
          <a:stretch>
            <a:fillRect/>
          </a:stretch>
        </p:blipFill>
        <p:spPr>
          <a:xfrm>
            <a:off x="10469618" y="1739298"/>
            <a:ext cx="4159469" cy="4758888"/>
          </a:xfrm>
          <a:prstGeom prst="rect">
            <a:avLst/>
          </a:prstGeom>
        </p:spPr>
      </p:pic>
    </p:spTree>
    <p:extLst>
      <p:ext uri="{BB962C8B-B14F-4D97-AF65-F5344CB8AC3E}">
        <p14:creationId xmlns:p14="http://schemas.microsoft.com/office/powerpoint/2010/main" val="263556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en-US"/>
          </a:p>
        </p:txBody>
      </p:sp>
      <p:sp>
        <p:nvSpPr>
          <p:cNvPr id="3" name="Shape 1"/>
          <p:cNvSpPr/>
          <p:nvPr/>
        </p:nvSpPr>
        <p:spPr>
          <a:xfrm>
            <a:off x="0" y="0"/>
            <a:ext cx="14630400" cy="8229600"/>
          </a:xfrm>
          <a:prstGeom prst="rect">
            <a:avLst/>
          </a:prstGeom>
          <a:solidFill>
            <a:srgbClr val="FCFCFC"/>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558302"/>
            <a:ext cx="5654873" cy="694373"/>
          </a:xfrm>
          <a:prstGeom prst="rect">
            <a:avLst/>
          </a:prstGeom>
          <a:noFill/>
          <a:ln/>
        </p:spPr>
        <p:txBody>
          <a:bodyPr wrap="none" rtlCol="0" anchor="t"/>
          <a:lstStyle/>
          <a:p>
            <a:pPr marL="0" indent="0">
              <a:lnSpc>
                <a:spcPts val="5468"/>
              </a:lnSpc>
              <a:buNone/>
            </a:pPr>
            <a:r>
              <a:rPr lang="en-US" sz="4374" b="1">
                <a:solidFill>
                  <a:srgbClr val="1D1D1B"/>
                </a:solidFill>
                <a:latin typeface="Tomorrow" pitchFamily="34" charset="0"/>
                <a:ea typeface="Tomorrow" pitchFamily="34" charset="-122"/>
                <a:cs typeface="Tomorrow" pitchFamily="34" charset="-120"/>
              </a:rPr>
              <a:t>Reserved Instances</a:t>
            </a:r>
            <a:endParaRPr lang="en-US" sz="4374"/>
          </a:p>
        </p:txBody>
      </p:sp>
      <p:sp>
        <p:nvSpPr>
          <p:cNvPr id="6" name="Shape 3"/>
          <p:cNvSpPr/>
          <p:nvPr/>
        </p:nvSpPr>
        <p:spPr>
          <a:xfrm>
            <a:off x="2037993" y="4759523"/>
            <a:ext cx="499943" cy="499943"/>
          </a:xfrm>
          <a:prstGeom prst="roundRect">
            <a:avLst>
              <a:gd name="adj" fmla="val 26667"/>
            </a:avLst>
          </a:prstGeom>
          <a:solidFill>
            <a:srgbClr val="EAEAEA"/>
          </a:solidFill>
          <a:ln/>
        </p:spPr>
        <p:txBody>
          <a:bodyPr/>
          <a:lstStyle/>
          <a:p>
            <a:endParaRPr lang="en-US"/>
          </a:p>
        </p:txBody>
      </p:sp>
      <p:sp>
        <p:nvSpPr>
          <p:cNvPr id="7" name="Text 4"/>
          <p:cNvSpPr/>
          <p:nvPr/>
        </p:nvSpPr>
        <p:spPr>
          <a:xfrm>
            <a:off x="2212062" y="4801195"/>
            <a:ext cx="151686" cy="416481"/>
          </a:xfrm>
          <a:prstGeom prst="rect">
            <a:avLst/>
          </a:prstGeom>
          <a:noFill/>
          <a:ln/>
        </p:spPr>
        <p:txBody>
          <a:bodyPr wrap="none" rtlCol="0" anchor="t"/>
          <a:lstStyle/>
          <a:p>
            <a:pPr marL="0" indent="0" algn="ctr">
              <a:lnSpc>
                <a:spcPts val="3281"/>
              </a:lnSpc>
              <a:buNone/>
            </a:pPr>
            <a:r>
              <a:rPr lang="en-US" sz="2624" b="1">
                <a:solidFill>
                  <a:srgbClr val="1D1D1B"/>
                </a:solidFill>
                <a:latin typeface="Tomorrow" pitchFamily="34" charset="0"/>
                <a:ea typeface="Tomorrow" pitchFamily="34" charset="-122"/>
                <a:cs typeface="Tomorrow" pitchFamily="34" charset="-120"/>
              </a:rPr>
              <a:t>1</a:t>
            </a:r>
            <a:endParaRPr lang="en-US" sz="2624"/>
          </a:p>
        </p:txBody>
      </p:sp>
      <p:sp>
        <p:nvSpPr>
          <p:cNvPr id="8" name="Text 5"/>
          <p:cNvSpPr/>
          <p:nvPr/>
        </p:nvSpPr>
        <p:spPr>
          <a:xfrm>
            <a:off x="2760107" y="4835843"/>
            <a:ext cx="2647950" cy="347186"/>
          </a:xfrm>
          <a:prstGeom prst="rect">
            <a:avLst/>
          </a:prstGeom>
          <a:noFill/>
          <a:ln/>
        </p:spPr>
        <p:txBody>
          <a:bodyPr wrap="non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Cost Savings</a:t>
            </a:r>
            <a:endParaRPr lang="en-US" sz="2187"/>
          </a:p>
        </p:txBody>
      </p:sp>
      <p:sp>
        <p:nvSpPr>
          <p:cNvPr id="9" name="Text 6"/>
          <p:cNvSpPr/>
          <p:nvPr/>
        </p:nvSpPr>
        <p:spPr>
          <a:xfrm>
            <a:off x="2760107" y="5316260"/>
            <a:ext cx="2647950" cy="2132409"/>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Reserved Instances offer substantial discounts compared to on-demand pricing, making them ideal for predictable workloads.</a:t>
            </a:r>
            <a:endParaRPr lang="en-US" sz="1750"/>
          </a:p>
        </p:txBody>
      </p:sp>
      <p:sp>
        <p:nvSpPr>
          <p:cNvPr id="10" name="Shape 7"/>
          <p:cNvSpPr/>
          <p:nvPr/>
        </p:nvSpPr>
        <p:spPr>
          <a:xfrm>
            <a:off x="5630228" y="4759523"/>
            <a:ext cx="499943" cy="499943"/>
          </a:xfrm>
          <a:prstGeom prst="roundRect">
            <a:avLst>
              <a:gd name="adj" fmla="val 26667"/>
            </a:avLst>
          </a:prstGeom>
          <a:solidFill>
            <a:srgbClr val="EAEAEA"/>
          </a:solidFill>
          <a:ln/>
        </p:spPr>
        <p:txBody>
          <a:bodyPr/>
          <a:lstStyle/>
          <a:p>
            <a:endParaRPr lang="en-US"/>
          </a:p>
        </p:txBody>
      </p:sp>
      <p:sp>
        <p:nvSpPr>
          <p:cNvPr id="11" name="Text 8"/>
          <p:cNvSpPr/>
          <p:nvPr/>
        </p:nvSpPr>
        <p:spPr>
          <a:xfrm>
            <a:off x="5768221" y="4801195"/>
            <a:ext cx="223957" cy="416481"/>
          </a:xfrm>
          <a:prstGeom prst="rect">
            <a:avLst/>
          </a:prstGeom>
          <a:noFill/>
          <a:ln/>
        </p:spPr>
        <p:txBody>
          <a:bodyPr wrap="none" rtlCol="0" anchor="t"/>
          <a:lstStyle/>
          <a:p>
            <a:pPr marL="0" indent="0" algn="ctr">
              <a:lnSpc>
                <a:spcPts val="3281"/>
              </a:lnSpc>
              <a:buNone/>
            </a:pPr>
            <a:r>
              <a:rPr lang="en-US" sz="2624" b="1">
                <a:solidFill>
                  <a:srgbClr val="1D1D1B"/>
                </a:solidFill>
                <a:latin typeface="Tomorrow" pitchFamily="34" charset="0"/>
                <a:ea typeface="Tomorrow" pitchFamily="34" charset="-122"/>
                <a:cs typeface="Tomorrow" pitchFamily="34" charset="-120"/>
              </a:rPr>
              <a:t>2</a:t>
            </a:r>
            <a:endParaRPr lang="en-US" sz="2624"/>
          </a:p>
        </p:txBody>
      </p:sp>
      <p:sp>
        <p:nvSpPr>
          <p:cNvPr id="12" name="Text 9"/>
          <p:cNvSpPr/>
          <p:nvPr/>
        </p:nvSpPr>
        <p:spPr>
          <a:xfrm>
            <a:off x="6352342" y="4835843"/>
            <a:ext cx="2647950" cy="694373"/>
          </a:xfrm>
          <a:prstGeom prst="rect">
            <a:avLst/>
          </a:prstGeom>
          <a:noFill/>
          <a:ln/>
        </p:spPr>
        <p:txBody>
          <a:bodyPr wrap="squar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Capacity Assurance</a:t>
            </a:r>
            <a:endParaRPr lang="en-US" sz="2187"/>
          </a:p>
        </p:txBody>
      </p:sp>
      <p:sp>
        <p:nvSpPr>
          <p:cNvPr id="13" name="Text 10"/>
          <p:cNvSpPr/>
          <p:nvPr/>
        </p:nvSpPr>
        <p:spPr>
          <a:xfrm>
            <a:off x="6352342" y="5663446"/>
            <a:ext cx="2647950" cy="1777008"/>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Reserved Instances provide guaranteed access to resources, ensuring availability when needed.</a:t>
            </a:r>
            <a:endParaRPr lang="en-US" sz="1750"/>
          </a:p>
        </p:txBody>
      </p:sp>
      <p:sp>
        <p:nvSpPr>
          <p:cNvPr id="14" name="Shape 11"/>
          <p:cNvSpPr/>
          <p:nvPr/>
        </p:nvSpPr>
        <p:spPr>
          <a:xfrm>
            <a:off x="9222462" y="4759523"/>
            <a:ext cx="499943" cy="499943"/>
          </a:xfrm>
          <a:prstGeom prst="roundRect">
            <a:avLst>
              <a:gd name="adj" fmla="val 26667"/>
            </a:avLst>
          </a:prstGeom>
          <a:solidFill>
            <a:srgbClr val="EAEAEA"/>
          </a:solidFill>
          <a:ln/>
        </p:spPr>
        <p:txBody>
          <a:bodyPr/>
          <a:lstStyle/>
          <a:p>
            <a:endParaRPr lang="en-US"/>
          </a:p>
        </p:txBody>
      </p:sp>
      <p:sp>
        <p:nvSpPr>
          <p:cNvPr id="15" name="Text 12"/>
          <p:cNvSpPr/>
          <p:nvPr/>
        </p:nvSpPr>
        <p:spPr>
          <a:xfrm>
            <a:off x="9361051" y="4801195"/>
            <a:ext cx="222647" cy="416481"/>
          </a:xfrm>
          <a:prstGeom prst="rect">
            <a:avLst/>
          </a:prstGeom>
          <a:noFill/>
          <a:ln/>
        </p:spPr>
        <p:txBody>
          <a:bodyPr wrap="none" rtlCol="0" anchor="t"/>
          <a:lstStyle/>
          <a:p>
            <a:pPr marL="0" indent="0" algn="ctr">
              <a:lnSpc>
                <a:spcPts val="3281"/>
              </a:lnSpc>
              <a:buNone/>
            </a:pPr>
            <a:r>
              <a:rPr lang="en-US" sz="2624" b="1">
                <a:solidFill>
                  <a:srgbClr val="1D1D1B"/>
                </a:solidFill>
                <a:latin typeface="Tomorrow" pitchFamily="34" charset="0"/>
                <a:ea typeface="Tomorrow" pitchFamily="34" charset="-122"/>
                <a:cs typeface="Tomorrow" pitchFamily="34" charset="-120"/>
              </a:rPr>
              <a:t>3</a:t>
            </a:r>
            <a:endParaRPr lang="en-US" sz="2624"/>
          </a:p>
        </p:txBody>
      </p:sp>
      <p:sp>
        <p:nvSpPr>
          <p:cNvPr id="16" name="Text 13"/>
          <p:cNvSpPr/>
          <p:nvPr/>
        </p:nvSpPr>
        <p:spPr>
          <a:xfrm>
            <a:off x="9944576" y="4835843"/>
            <a:ext cx="2647950" cy="694373"/>
          </a:xfrm>
          <a:prstGeom prst="rect">
            <a:avLst/>
          </a:prstGeom>
          <a:noFill/>
          <a:ln/>
        </p:spPr>
        <p:txBody>
          <a:bodyPr wrap="squar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Upfront Commitment</a:t>
            </a:r>
            <a:endParaRPr lang="en-US" sz="2187"/>
          </a:p>
        </p:txBody>
      </p:sp>
      <p:sp>
        <p:nvSpPr>
          <p:cNvPr id="17" name="Text 14"/>
          <p:cNvSpPr/>
          <p:nvPr/>
        </p:nvSpPr>
        <p:spPr>
          <a:xfrm>
            <a:off x="9944576" y="5663446"/>
            <a:ext cx="2647950" cy="1421606"/>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The required upfront payment and fixed term length can be a barrier for some organizations.</a:t>
            </a:r>
            <a:endParaRPr lang="en-US" sz="1750"/>
          </a:p>
        </p:txBody>
      </p:sp>
    </p:spTree>
    <p:extLst>
      <p:ext uri="{BB962C8B-B14F-4D97-AF65-F5344CB8AC3E}">
        <p14:creationId xmlns:p14="http://schemas.microsoft.com/office/powerpoint/2010/main" val="1749681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43918" y="1884976"/>
            <a:ext cx="0" cy="44522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8BD2E92-A767-917C-8B3E-1CC7D64CE348}"/>
              </a:ext>
            </a:extLst>
          </p:cNvPr>
          <p:cNvSpPr txBox="1"/>
          <p:nvPr/>
        </p:nvSpPr>
        <p:spPr>
          <a:xfrm>
            <a:off x="1139621" y="2060047"/>
            <a:ext cx="8347994" cy="576591"/>
          </a:xfrm>
          <a:prstGeom prst="rect">
            <a:avLst/>
          </a:prstGeom>
        </p:spPr>
        <p:txBody>
          <a:bodyPr vert="horz" lIns="91440" tIns="45720" rIns="91440" bIns="45720" rtlCol="0" anchor="b">
            <a:noAutofit/>
          </a:bodyPr>
          <a:lstStyle/>
          <a:p>
            <a:pPr defTabSz="713232">
              <a:lnSpc>
                <a:spcPct val="90000"/>
              </a:lnSpc>
              <a:spcBef>
                <a:spcPct val="0"/>
              </a:spcBef>
              <a:spcAft>
                <a:spcPts val="468"/>
              </a:spcAft>
            </a:pPr>
            <a:r>
              <a:rPr lang="en-US" sz="5300" b="1">
                <a:latin typeface="+mj-lt"/>
                <a:ea typeface="+mj-ea"/>
                <a:cs typeface="+mj-cs"/>
              </a:rPr>
              <a:t>Spot Instances</a:t>
            </a:r>
            <a:r>
              <a:rPr lang="en-US" sz="3600" b="1" kern="1200">
                <a:latin typeface="+mj-lt"/>
                <a:ea typeface="+mj-ea"/>
                <a:cs typeface="+mj-cs"/>
              </a:rPr>
              <a:t> </a:t>
            </a:r>
            <a:endParaRPr lang="en-US" sz="3600">
              <a:latin typeface="+mj-lt"/>
              <a:ea typeface="+mj-ea"/>
              <a:cs typeface="+mj-cs"/>
            </a:endParaRPr>
          </a:p>
        </p:txBody>
      </p:sp>
      <p:sp>
        <p:nvSpPr>
          <p:cNvPr id="8" name="TextBox 7">
            <a:extLst>
              <a:ext uri="{FF2B5EF4-FFF2-40B4-BE49-F238E27FC236}">
                <a16:creationId xmlns:a16="http://schemas.microsoft.com/office/drawing/2014/main" id="{3FE06807-9BBE-347D-E42F-BC6FACD4C85F}"/>
              </a:ext>
            </a:extLst>
          </p:cNvPr>
          <p:cNvSpPr txBox="1"/>
          <p:nvPr/>
        </p:nvSpPr>
        <p:spPr>
          <a:xfrm>
            <a:off x="1308708" y="3173774"/>
            <a:ext cx="2535986"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a:solidFill>
                  <a:srgbClr val="1D1D1B"/>
                </a:solidFill>
                <a:latin typeface="Tomorrow"/>
              </a:rPr>
              <a:t>Cost Optimization</a:t>
            </a:r>
            <a:endParaRPr lang="en-US"/>
          </a:p>
        </p:txBody>
      </p:sp>
      <p:sp>
        <p:nvSpPr>
          <p:cNvPr id="9" name="TextBox 8">
            <a:extLst>
              <a:ext uri="{FF2B5EF4-FFF2-40B4-BE49-F238E27FC236}">
                <a16:creationId xmlns:a16="http://schemas.microsoft.com/office/drawing/2014/main" id="{32E6ADCF-1DAC-4B47-1C23-54DF02395C51}"/>
              </a:ext>
            </a:extLst>
          </p:cNvPr>
          <p:cNvSpPr txBox="1"/>
          <p:nvPr/>
        </p:nvSpPr>
        <p:spPr>
          <a:xfrm>
            <a:off x="3846732" y="3173774"/>
            <a:ext cx="3381575" cy="423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a:solidFill>
                  <a:srgbClr val="1D1D1B"/>
                </a:solidFill>
                <a:latin typeface="Tomorrow"/>
              </a:rPr>
              <a:t>Intermittent Availability</a:t>
            </a:r>
            <a:endParaRPr lang="en-US"/>
          </a:p>
        </p:txBody>
      </p:sp>
      <p:sp>
        <p:nvSpPr>
          <p:cNvPr id="10" name="TextBox 9">
            <a:extLst>
              <a:ext uri="{FF2B5EF4-FFF2-40B4-BE49-F238E27FC236}">
                <a16:creationId xmlns:a16="http://schemas.microsoft.com/office/drawing/2014/main" id="{0325A4B3-D04A-B25D-7CD2-F02A36227F9E}"/>
              </a:ext>
            </a:extLst>
          </p:cNvPr>
          <p:cNvSpPr txBox="1"/>
          <p:nvPr/>
        </p:nvSpPr>
        <p:spPr>
          <a:xfrm>
            <a:off x="7487875" y="3173774"/>
            <a:ext cx="2141849"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2150" b="1">
                <a:solidFill>
                  <a:srgbClr val="1D1D1B"/>
                </a:solidFill>
                <a:latin typeface="Tomorrow"/>
              </a:rPr>
              <a:t>Suitable workloads</a:t>
            </a:r>
            <a:endParaRPr lang="en-US"/>
          </a:p>
        </p:txBody>
      </p:sp>
      <p:sp>
        <p:nvSpPr>
          <p:cNvPr id="11" name="TextBox 10">
            <a:extLst>
              <a:ext uri="{FF2B5EF4-FFF2-40B4-BE49-F238E27FC236}">
                <a16:creationId xmlns:a16="http://schemas.microsoft.com/office/drawing/2014/main" id="{A212B375-BB20-A0B3-CC49-42317820D355}"/>
              </a:ext>
            </a:extLst>
          </p:cNvPr>
          <p:cNvSpPr txBox="1"/>
          <p:nvPr/>
        </p:nvSpPr>
        <p:spPr>
          <a:xfrm>
            <a:off x="1308708" y="3985015"/>
            <a:ext cx="2141849" cy="2023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r>
              <a:rPr lang="en-US">
                <a:solidFill>
                  <a:srgbClr val="61615C"/>
                </a:solidFill>
                <a:ea typeface="+mn-lt"/>
                <a:cs typeface="+mn-lt"/>
              </a:rPr>
              <a:t>Spot Instances </a:t>
            </a:r>
            <a:r>
              <a:rPr lang="en-US" kern="1200">
                <a:solidFill>
                  <a:srgbClr val="61615C"/>
                </a:solidFill>
                <a:ea typeface="+mn-lt"/>
                <a:cs typeface="+mn-lt"/>
              </a:rPr>
              <a:t>offer </a:t>
            </a:r>
            <a:r>
              <a:rPr lang="en-US">
                <a:solidFill>
                  <a:srgbClr val="61615C"/>
                </a:solidFill>
                <a:ea typeface="+mn-lt"/>
                <a:cs typeface="+mn-lt"/>
              </a:rPr>
              <a:t>significant cost savings, often at </a:t>
            </a:r>
            <a:r>
              <a:rPr lang="en-US" kern="1200">
                <a:solidFill>
                  <a:srgbClr val="61615C"/>
                </a:solidFill>
                <a:ea typeface="+mn-lt"/>
                <a:cs typeface="+mn-lt"/>
              </a:rPr>
              <a:t>a </a:t>
            </a:r>
            <a:r>
              <a:rPr lang="en-US">
                <a:solidFill>
                  <a:srgbClr val="61615C"/>
                </a:solidFill>
                <a:ea typeface="+mn-lt"/>
                <a:cs typeface="+mn-lt"/>
              </a:rPr>
              <a:t>fraction of the cost of on-demand instances</a:t>
            </a:r>
            <a:r>
              <a:rPr lang="en-US" kern="1200">
                <a:solidFill>
                  <a:srgbClr val="61615C"/>
                </a:solidFill>
                <a:ea typeface="+mn-lt"/>
                <a:cs typeface="+mn-lt"/>
              </a:rPr>
              <a:t>.</a:t>
            </a:r>
            <a:endParaRPr lang="en-US">
              <a:ea typeface="+mn-lt"/>
              <a:cs typeface="+mn-lt"/>
            </a:endParaRPr>
          </a:p>
          <a:p>
            <a:pPr defTabSz="713232">
              <a:spcAft>
                <a:spcPts val="600"/>
              </a:spcAft>
            </a:pPr>
            <a:endParaRPr lang="en-US" sz="1750">
              <a:solidFill>
                <a:srgbClr val="61615C"/>
              </a:solidFill>
              <a:latin typeface="Tomorrow"/>
            </a:endParaRPr>
          </a:p>
        </p:txBody>
      </p:sp>
      <p:sp>
        <p:nvSpPr>
          <p:cNvPr id="12" name="TextBox 11">
            <a:extLst>
              <a:ext uri="{FF2B5EF4-FFF2-40B4-BE49-F238E27FC236}">
                <a16:creationId xmlns:a16="http://schemas.microsoft.com/office/drawing/2014/main" id="{65A5067A-6A63-A233-BADB-30FE66E0CF1A}"/>
              </a:ext>
            </a:extLst>
          </p:cNvPr>
          <p:cNvSpPr txBox="1"/>
          <p:nvPr/>
        </p:nvSpPr>
        <p:spPr>
          <a:xfrm>
            <a:off x="3846732" y="4111139"/>
            <a:ext cx="2535752" cy="1962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r>
              <a:rPr lang="en-US">
                <a:solidFill>
                  <a:srgbClr val="61615C"/>
                </a:solidFill>
                <a:ea typeface="+mn-lt"/>
                <a:cs typeface="+mn-lt"/>
              </a:rPr>
              <a:t>Spot Instances are subject to interruptions when the spot price exceeds the bid price or when capacity is needed by other users</a:t>
            </a:r>
            <a:r>
              <a:rPr lang="en-US" kern="1200">
                <a:solidFill>
                  <a:srgbClr val="61615C"/>
                </a:solidFill>
                <a:ea typeface="+mn-lt"/>
                <a:cs typeface="+mn-lt"/>
              </a:rPr>
              <a:t>.</a:t>
            </a:r>
            <a:endParaRPr lang="en-US">
              <a:ea typeface="+mn-lt"/>
              <a:cs typeface="+mn-lt"/>
            </a:endParaRPr>
          </a:p>
          <a:p>
            <a:pPr defTabSz="713232">
              <a:spcAft>
                <a:spcPts val="600"/>
              </a:spcAft>
            </a:pPr>
            <a:endParaRPr lang="en-US" sz="1350">
              <a:solidFill>
                <a:srgbClr val="61615C"/>
              </a:solidFill>
              <a:latin typeface="Tomorrow"/>
            </a:endParaRPr>
          </a:p>
        </p:txBody>
      </p:sp>
      <p:sp>
        <p:nvSpPr>
          <p:cNvPr id="16" name="TextBox 15">
            <a:extLst>
              <a:ext uri="{FF2B5EF4-FFF2-40B4-BE49-F238E27FC236}">
                <a16:creationId xmlns:a16="http://schemas.microsoft.com/office/drawing/2014/main" id="{48296141-69FE-CBCC-F06A-6F1FF46BD32B}"/>
              </a:ext>
            </a:extLst>
          </p:cNvPr>
          <p:cNvSpPr txBox="1"/>
          <p:nvPr/>
        </p:nvSpPr>
        <p:spPr>
          <a:xfrm>
            <a:off x="7330220" y="4111139"/>
            <a:ext cx="2504455" cy="1746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r>
              <a:rPr lang="en-US">
                <a:solidFill>
                  <a:srgbClr val="61615C"/>
                </a:solidFill>
                <a:ea typeface="+mn-lt"/>
                <a:cs typeface="+mn-lt"/>
              </a:rPr>
              <a:t>Spot Instances are best suited for non-critical</a:t>
            </a:r>
            <a:r>
              <a:rPr lang="en-US" kern="1200">
                <a:solidFill>
                  <a:srgbClr val="61615C"/>
                </a:solidFill>
                <a:ea typeface="+mn-lt"/>
                <a:cs typeface="+mn-lt"/>
              </a:rPr>
              <a:t>, </a:t>
            </a:r>
            <a:r>
              <a:rPr lang="en-US">
                <a:solidFill>
                  <a:srgbClr val="61615C"/>
                </a:solidFill>
                <a:ea typeface="+mn-lt"/>
                <a:cs typeface="+mn-lt"/>
              </a:rPr>
              <a:t>fault-tolerant workloads that </a:t>
            </a:r>
            <a:r>
              <a:rPr lang="en-US" kern="1200">
                <a:solidFill>
                  <a:srgbClr val="61615C"/>
                </a:solidFill>
                <a:ea typeface="+mn-lt"/>
                <a:cs typeface="+mn-lt"/>
              </a:rPr>
              <a:t>can </a:t>
            </a:r>
            <a:r>
              <a:rPr lang="en-US">
                <a:solidFill>
                  <a:srgbClr val="61615C"/>
                </a:solidFill>
                <a:ea typeface="+mn-lt"/>
                <a:cs typeface="+mn-lt"/>
              </a:rPr>
              <a:t>handle interruptions</a:t>
            </a:r>
            <a:r>
              <a:rPr lang="en-US" kern="1200">
                <a:solidFill>
                  <a:srgbClr val="61615C"/>
                </a:solidFill>
                <a:ea typeface="+mn-lt"/>
                <a:cs typeface="+mn-lt"/>
              </a:rPr>
              <a:t>.</a:t>
            </a:r>
            <a:endParaRPr lang="en-US">
              <a:ea typeface="+mn-lt"/>
              <a:cs typeface="+mn-lt"/>
            </a:endParaRPr>
          </a:p>
          <a:p>
            <a:pPr defTabSz="713232">
              <a:spcAft>
                <a:spcPts val="600"/>
              </a:spcAft>
            </a:pPr>
            <a:endParaRPr lang="en-US" sz="1750">
              <a:solidFill>
                <a:srgbClr val="61615C"/>
              </a:solidFill>
              <a:latin typeface="Tomorrow"/>
            </a:endParaRPr>
          </a:p>
        </p:txBody>
      </p:sp>
      <p:pic>
        <p:nvPicPr>
          <p:cNvPr id="2" name="Picture 1" descr="A stack of money and black boxes&#10;&#10;Description automatically generated">
            <a:extLst>
              <a:ext uri="{FF2B5EF4-FFF2-40B4-BE49-F238E27FC236}">
                <a16:creationId xmlns:a16="http://schemas.microsoft.com/office/drawing/2014/main" id="{899D53C6-7EB4-852B-7B5D-67DC9B4B8143}"/>
              </a:ext>
            </a:extLst>
          </p:cNvPr>
          <p:cNvPicPr>
            <a:picLocks noChangeAspect="1"/>
          </p:cNvPicPr>
          <p:nvPr/>
        </p:nvPicPr>
        <p:blipFill>
          <a:blip r:embed="rId2"/>
          <a:stretch>
            <a:fillRect/>
          </a:stretch>
        </p:blipFill>
        <p:spPr>
          <a:xfrm>
            <a:off x="10468303" y="1734206"/>
            <a:ext cx="4162097" cy="4761187"/>
          </a:xfrm>
          <a:prstGeom prst="rect">
            <a:avLst/>
          </a:prstGeom>
        </p:spPr>
      </p:pic>
    </p:spTree>
    <p:extLst>
      <p:ext uri="{BB962C8B-B14F-4D97-AF65-F5344CB8AC3E}">
        <p14:creationId xmlns:p14="http://schemas.microsoft.com/office/powerpoint/2010/main" val="3482619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en-US"/>
          </a:p>
        </p:txBody>
      </p:sp>
      <p:sp>
        <p:nvSpPr>
          <p:cNvPr id="3" name="Shape 1"/>
          <p:cNvSpPr/>
          <p:nvPr/>
        </p:nvSpPr>
        <p:spPr>
          <a:xfrm>
            <a:off x="0" y="0"/>
            <a:ext cx="14630400" cy="8229600"/>
          </a:xfrm>
          <a:prstGeom prst="rect">
            <a:avLst/>
          </a:prstGeom>
          <a:solidFill>
            <a:srgbClr val="FCFCFC"/>
          </a:solidFill>
          <a:ln/>
        </p:spPr>
        <p:txBody>
          <a:bodyPr/>
          <a:lstStyle/>
          <a:p>
            <a:endParaRPr lang="en-US"/>
          </a:p>
        </p:txBody>
      </p:sp>
      <p:sp>
        <p:nvSpPr>
          <p:cNvPr id="5" name="Text 2"/>
          <p:cNvSpPr/>
          <p:nvPr/>
        </p:nvSpPr>
        <p:spPr>
          <a:xfrm>
            <a:off x="4490799" y="1498878"/>
            <a:ext cx="6615708" cy="694373"/>
          </a:xfrm>
          <a:prstGeom prst="rect">
            <a:avLst/>
          </a:prstGeom>
          <a:noFill/>
          <a:ln/>
        </p:spPr>
        <p:txBody>
          <a:bodyPr wrap="none" rtlCol="0" anchor="t"/>
          <a:lstStyle/>
          <a:p>
            <a:pPr marL="0" indent="0">
              <a:lnSpc>
                <a:spcPts val="5468"/>
              </a:lnSpc>
              <a:buNone/>
            </a:pPr>
            <a:r>
              <a:rPr lang="en-US" sz="4374" b="1">
                <a:solidFill>
                  <a:srgbClr val="1D1D1B"/>
                </a:solidFill>
                <a:latin typeface="Tomorrow" pitchFamily="34" charset="0"/>
                <a:ea typeface="Tomorrow" pitchFamily="34" charset="-122"/>
                <a:cs typeface="Tomorrow" pitchFamily="34" charset="-120"/>
              </a:rPr>
              <a:t>Resource-Based Billing</a:t>
            </a:r>
            <a:endParaRPr lang="en-US" sz="4374"/>
          </a:p>
        </p:txBody>
      </p:sp>
      <p:sp>
        <p:nvSpPr>
          <p:cNvPr id="6" name="Shape 3"/>
          <p:cNvSpPr/>
          <p:nvPr/>
        </p:nvSpPr>
        <p:spPr>
          <a:xfrm>
            <a:off x="4490799" y="2526506"/>
            <a:ext cx="4542115" cy="2346365"/>
          </a:xfrm>
          <a:prstGeom prst="roundRect">
            <a:avLst>
              <a:gd name="adj" fmla="val 5682"/>
            </a:avLst>
          </a:prstGeom>
          <a:solidFill>
            <a:srgbClr val="EAEAEA"/>
          </a:solidFill>
          <a:ln/>
        </p:spPr>
        <p:txBody>
          <a:bodyPr/>
          <a:lstStyle/>
          <a:p>
            <a:endParaRPr lang="en-US"/>
          </a:p>
        </p:txBody>
      </p:sp>
      <p:sp>
        <p:nvSpPr>
          <p:cNvPr id="7" name="Text 4"/>
          <p:cNvSpPr/>
          <p:nvPr/>
        </p:nvSpPr>
        <p:spPr>
          <a:xfrm>
            <a:off x="4712970" y="2748677"/>
            <a:ext cx="2777490" cy="347186"/>
          </a:xfrm>
          <a:prstGeom prst="rect">
            <a:avLst/>
          </a:prstGeom>
          <a:noFill/>
          <a:ln/>
        </p:spPr>
        <p:txBody>
          <a:bodyPr wrap="non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Cost Transparency</a:t>
            </a:r>
            <a:endParaRPr lang="en-US" sz="2187"/>
          </a:p>
        </p:txBody>
      </p:sp>
      <p:sp>
        <p:nvSpPr>
          <p:cNvPr id="8" name="Text 5"/>
          <p:cNvSpPr/>
          <p:nvPr/>
        </p:nvSpPr>
        <p:spPr>
          <a:xfrm>
            <a:off x="4712970" y="3229094"/>
            <a:ext cx="4097774" cy="1421606"/>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Resource-based billing provides detailed insights into usage, enabling organizations to identify and eliminate wasteful spending.</a:t>
            </a:r>
            <a:endParaRPr lang="en-US" sz="1750"/>
          </a:p>
        </p:txBody>
      </p:sp>
      <p:sp>
        <p:nvSpPr>
          <p:cNvPr id="9" name="Shape 6"/>
          <p:cNvSpPr/>
          <p:nvPr/>
        </p:nvSpPr>
        <p:spPr>
          <a:xfrm>
            <a:off x="9255085" y="2526506"/>
            <a:ext cx="4542115" cy="2346365"/>
          </a:xfrm>
          <a:prstGeom prst="roundRect">
            <a:avLst>
              <a:gd name="adj" fmla="val 5682"/>
            </a:avLst>
          </a:prstGeom>
          <a:solidFill>
            <a:srgbClr val="EAEAEA"/>
          </a:solidFill>
          <a:ln/>
        </p:spPr>
        <p:txBody>
          <a:bodyPr/>
          <a:lstStyle/>
          <a:p>
            <a:endParaRPr lang="en-US"/>
          </a:p>
        </p:txBody>
      </p:sp>
      <p:sp>
        <p:nvSpPr>
          <p:cNvPr id="10" name="Text 7"/>
          <p:cNvSpPr/>
          <p:nvPr/>
        </p:nvSpPr>
        <p:spPr>
          <a:xfrm>
            <a:off x="9477256" y="2748677"/>
            <a:ext cx="2824639" cy="347186"/>
          </a:xfrm>
          <a:prstGeom prst="rect">
            <a:avLst/>
          </a:prstGeom>
          <a:noFill/>
          <a:ln/>
        </p:spPr>
        <p:txBody>
          <a:bodyPr wrap="non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Precise Cost Control</a:t>
            </a:r>
            <a:endParaRPr lang="en-US" sz="2187"/>
          </a:p>
        </p:txBody>
      </p:sp>
      <p:sp>
        <p:nvSpPr>
          <p:cNvPr id="11" name="Text 8"/>
          <p:cNvSpPr/>
          <p:nvPr/>
        </p:nvSpPr>
        <p:spPr>
          <a:xfrm>
            <a:off x="9477256" y="3229094"/>
            <a:ext cx="4097774" cy="1066205"/>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Users only pay for the resources they consume, allowing for more granular cost optimization.</a:t>
            </a:r>
            <a:endParaRPr lang="en-US" sz="1750"/>
          </a:p>
        </p:txBody>
      </p:sp>
      <p:sp>
        <p:nvSpPr>
          <p:cNvPr id="12" name="Shape 9"/>
          <p:cNvSpPr/>
          <p:nvPr/>
        </p:nvSpPr>
        <p:spPr>
          <a:xfrm>
            <a:off x="4490799" y="5095042"/>
            <a:ext cx="9306401" cy="1635562"/>
          </a:xfrm>
          <a:prstGeom prst="roundRect">
            <a:avLst>
              <a:gd name="adj" fmla="val 8151"/>
            </a:avLst>
          </a:prstGeom>
          <a:solidFill>
            <a:srgbClr val="EAEAEA"/>
          </a:solidFill>
          <a:ln/>
        </p:spPr>
        <p:txBody>
          <a:bodyPr/>
          <a:lstStyle/>
          <a:p>
            <a:endParaRPr lang="en-US"/>
          </a:p>
        </p:txBody>
      </p:sp>
      <p:sp>
        <p:nvSpPr>
          <p:cNvPr id="13" name="Text 10"/>
          <p:cNvSpPr/>
          <p:nvPr/>
        </p:nvSpPr>
        <p:spPr>
          <a:xfrm>
            <a:off x="4712970" y="5317212"/>
            <a:ext cx="2777490" cy="347186"/>
          </a:xfrm>
          <a:prstGeom prst="rect">
            <a:avLst/>
          </a:prstGeom>
          <a:noFill/>
          <a:ln/>
        </p:spPr>
        <p:txBody>
          <a:bodyPr wrap="none" rtlCol="0" anchor="t"/>
          <a:lstStyle/>
          <a:p>
            <a:pPr marL="0" indent="0">
              <a:lnSpc>
                <a:spcPts val="2734"/>
              </a:lnSpc>
              <a:buNone/>
            </a:pPr>
            <a:r>
              <a:rPr lang="en-US" sz="2187" b="1">
                <a:solidFill>
                  <a:srgbClr val="1D1D1B"/>
                </a:solidFill>
                <a:latin typeface="Tomorrow" pitchFamily="34" charset="0"/>
                <a:ea typeface="Tomorrow" pitchFamily="34" charset="-122"/>
                <a:cs typeface="Tomorrow" pitchFamily="34" charset="-120"/>
              </a:rPr>
              <a:t>Complexity</a:t>
            </a:r>
            <a:endParaRPr lang="en-US" sz="2187"/>
          </a:p>
        </p:txBody>
      </p:sp>
      <p:sp>
        <p:nvSpPr>
          <p:cNvPr id="14" name="Text 11"/>
          <p:cNvSpPr/>
          <p:nvPr/>
        </p:nvSpPr>
        <p:spPr>
          <a:xfrm>
            <a:off x="4712970" y="5797629"/>
            <a:ext cx="8862060" cy="710803"/>
          </a:xfrm>
          <a:prstGeom prst="rect">
            <a:avLst/>
          </a:prstGeom>
          <a:noFill/>
          <a:ln/>
        </p:spPr>
        <p:txBody>
          <a:bodyPr wrap="square" rtlCol="0" anchor="t"/>
          <a:lstStyle/>
          <a:p>
            <a:pPr marL="0" indent="0">
              <a:lnSpc>
                <a:spcPts val="2799"/>
              </a:lnSpc>
              <a:buNone/>
            </a:pPr>
            <a:r>
              <a:rPr lang="en-US" sz="1750">
                <a:solidFill>
                  <a:srgbClr val="61615C"/>
                </a:solidFill>
                <a:latin typeface="Tomorrow" pitchFamily="34" charset="0"/>
                <a:ea typeface="Tomorrow" pitchFamily="34" charset="-122"/>
                <a:cs typeface="Tomorrow" pitchFamily="34" charset="-120"/>
              </a:rPr>
              <a:t>Resource-based billing can be challenging to understand and manage, especially in environments with diverse resource types and usage patterns.</a:t>
            </a:r>
            <a:endParaRPr lang="en-US" sz="1750"/>
          </a:p>
        </p:txBody>
      </p:sp>
      <p:pic>
        <p:nvPicPr>
          <p:cNvPr id="15" name="Picture 14" descr="A paper with a dollar sign&#10;&#10;Description automatically generated">
            <a:extLst>
              <a:ext uri="{FF2B5EF4-FFF2-40B4-BE49-F238E27FC236}">
                <a16:creationId xmlns:a16="http://schemas.microsoft.com/office/drawing/2014/main" id="{0E55C604-EC18-7162-F488-3633506888BD}"/>
              </a:ext>
            </a:extLst>
          </p:cNvPr>
          <p:cNvPicPr>
            <a:picLocks noChangeAspect="1"/>
          </p:cNvPicPr>
          <p:nvPr/>
        </p:nvPicPr>
        <p:blipFill>
          <a:blip r:embed="rId3"/>
          <a:stretch>
            <a:fillRect/>
          </a:stretch>
        </p:blipFill>
        <p:spPr>
          <a:xfrm>
            <a:off x="391868" y="1217239"/>
            <a:ext cx="3681249" cy="661954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cloud&#10;&#10;Description automatically generated">
            <a:extLst>
              <a:ext uri="{FF2B5EF4-FFF2-40B4-BE49-F238E27FC236}">
                <a16:creationId xmlns:a16="http://schemas.microsoft.com/office/drawing/2014/main" id="{F3396999-E5CD-8ECA-2E46-67272E679209}"/>
              </a:ext>
            </a:extLst>
          </p:cNvPr>
          <p:cNvPicPr>
            <a:picLocks noChangeAspect="1"/>
          </p:cNvPicPr>
          <p:nvPr/>
        </p:nvPicPr>
        <p:blipFill>
          <a:blip r:embed="rId2"/>
          <a:stretch>
            <a:fillRect/>
          </a:stretch>
        </p:blipFill>
        <p:spPr>
          <a:xfrm>
            <a:off x="0" y="0"/>
            <a:ext cx="14630400" cy="8229600"/>
          </a:xfrm>
          <a:prstGeom prst="rect">
            <a:avLst/>
          </a:prstGeom>
        </p:spPr>
      </p:pic>
      <p:pic>
        <p:nvPicPr>
          <p:cNvPr id="3" name="Picture 2" descr="A diagram of a hybrid model">
            <a:extLst>
              <a:ext uri="{FF2B5EF4-FFF2-40B4-BE49-F238E27FC236}">
                <a16:creationId xmlns:a16="http://schemas.microsoft.com/office/drawing/2014/main" id="{F8C0FE1C-07CA-5FEC-48B5-6774C21F2B7C}"/>
              </a:ext>
            </a:extLst>
          </p:cNvPr>
          <p:cNvPicPr>
            <a:picLocks noChangeAspect="1"/>
          </p:cNvPicPr>
          <p:nvPr/>
        </p:nvPicPr>
        <p:blipFill>
          <a:blip r:embed="rId3"/>
          <a:stretch>
            <a:fillRect/>
          </a:stretch>
        </p:blipFill>
        <p:spPr>
          <a:xfrm>
            <a:off x="10821" y="0"/>
            <a:ext cx="14608757" cy="8229600"/>
          </a:xfrm>
          <a:prstGeom prst="rect">
            <a:avLst/>
          </a:prstGeom>
        </p:spPr>
      </p:pic>
    </p:spTree>
    <p:extLst>
      <p:ext uri="{BB962C8B-B14F-4D97-AF65-F5344CB8AC3E}">
        <p14:creationId xmlns:p14="http://schemas.microsoft.com/office/powerpoint/2010/main" val="2285594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27710"/>
            <a:ext cx="14630400" cy="8229600"/>
          </a:xfrm>
          <a:prstGeom prst="rect">
            <a:avLst/>
          </a:prstGeom>
          <a:solidFill>
            <a:srgbClr val="FFFFFF"/>
          </a:solidFill>
          <a:ln/>
        </p:spPr>
      </p:sp>
      <p:sp>
        <p:nvSpPr>
          <p:cNvPr id="4" name="Text 2"/>
          <p:cNvSpPr/>
          <p:nvPr/>
        </p:nvSpPr>
        <p:spPr>
          <a:xfrm>
            <a:off x="810666" y="1062879"/>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What Is a Container?</a:t>
            </a:r>
          </a:p>
        </p:txBody>
      </p:sp>
      <p:sp>
        <p:nvSpPr>
          <p:cNvPr id="7" name="Text 5"/>
          <p:cNvSpPr/>
          <p:nvPr/>
        </p:nvSpPr>
        <p:spPr>
          <a:xfrm>
            <a:off x="808300" y="2442364"/>
            <a:ext cx="5863846" cy="106877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rPr>
              <a:t>Containers are software packages (application code) containing all of the necessary elements (e.g. libraries) to run in any environment.</a:t>
            </a:r>
            <a:endParaRPr lang="en-US">
              <a:ea typeface="Calibri" panose="020F0502020204030204"/>
              <a:cs typeface="Calibri" panose="020F0502020204030204"/>
            </a:endParaRPr>
          </a:p>
        </p:txBody>
      </p:sp>
      <p:sp>
        <p:nvSpPr>
          <p:cNvPr id="20" name="Text 5">
            <a:extLst>
              <a:ext uri="{FF2B5EF4-FFF2-40B4-BE49-F238E27FC236}">
                <a16:creationId xmlns:a16="http://schemas.microsoft.com/office/drawing/2014/main" id="{4F697583-8167-A0D3-7F87-7194B6542BEE}"/>
              </a:ext>
            </a:extLst>
          </p:cNvPr>
          <p:cNvSpPr/>
          <p:nvPr/>
        </p:nvSpPr>
        <p:spPr>
          <a:xfrm>
            <a:off x="808298" y="4120949"/>
            <a:ext cx="5863844" cy="180964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rPr>
              <a:t>Containers are basically a virtualized operating system and can run from anywhere. For example:</a:t>
            </a:r>
            <a:endParaRPr lang="en-US" sz="2400">
              <a:latin typeface="Source Sans Pro"/>
              <a:ea typeface="Source Sans Pro"/>
            </a:endParaRPr>
          </a:p>
          <a:p>
            <a:pPr marL="742950" lvl="1" indent="-285750">
              <a:lnSpc>
                <a:spcPts val="2624"/>
              </a:lnSpc>
              <a:buFont typeface="Wingdings"/>
              <a:buChar char="§"/>
            </a:pPr>
            <a:r>
              <a:rPr lang="en-US" sz="2400">
                <a:solidFill>
                  <a:srgbClr val="3D3838"/>
                </a:solidFill>
                <a:latin typeface="Source Sans Pro"/>
                <a:ea typeface="Source Sans Pro"/>
              </a:rPr>
              <a:t>From a private data center </a:t>
            </a:r>
            <a:endParaRPr lang="en-US" sz="2400">
              <a:solidFill>
                <a:srgbClr val="000000"/>
              </a:solidFill>
              <a:latin typeface="Source Sans Pro"/>
              <a:ea typeface="Source Sans Pro"/>
              <a:cs typeface="Calibri" panose="020F0502020204030204"/>
            </a:endParaRPr>
          </a:p>
          <a:p>
            <a:pPr marL="742950" lvl="1" indent="-285750">
              <a:lnSpc>
                <a:spcPts val="2624"/>
              </a:lnSpc>
              <a:buFont typeface="Wingdings"/>
              <a:buChar char="§"/>
            </a:pPr>
            <a:r>
              <a:rPr lang="en-US" sz="2400">
                <a:solidFill>
                  <a:srgbClr val="3D3838"/>
                </a:solidFill>
                <a:latin typeface="Source Sans Pro"/>
                <a:ea typeface="Source Sans Pro"/>
              </a:rPr>
              <a:t>The public cloud </a:t>
            </a:r>
            <a:endParaRPr lang="en-US" sz="2400">
              <a:solidFill>
                <a:srgbClr val="000000"/>
              </a:solidFill>
              <a:latin typeface="Source Sans Pro"/>
              <a:ea typeface="Source Sans Pro"/>
              <a:cs typeface="Calibri"/>
            </a:endParaRPr>
          </a:p>
          <a:p>
            <a:pPr marL="742950" lvl="1" indent="-285750">
              <a:lnSpc>
                <a:spcPts val="2624"/>
              </a:lnSpc>
              <a:buFont typeface="Wingdings"/>
              <a:buChar char="§"/>
            </a:pPr>
            <a:r>
              <a:rPr lang="en-US" sz="2400">
                <a:solidFill>
                  <a:srgbClr val="3D3838"/>
                </a:solidFill>
                <a:latin typeface="Source Sans Pro"/>
                <a:ea typeface="Source Sans Pro"/>
              </a:rPr>
              <a:t>On a developer's personal laptop</a:t>
            </a:r>
            <a:endParaRPr lang="en-US" sz="2400">
              <a:latin typeface="Source Sans Pro"/>
              <a:ea typeface="Source Sans Pro"/>
              <a:cs typeface="Calibri"/>
            </a:endParaRPr>
          </a:p>
        </p:txBody>
      </p:sp>
      <p:pic>
        <p:nvPicPr>
          <p:cNvPr id="5" name="Picture 4" descr="What are Containers in Cloud Computing - Best Explained">
            <a:extLst>
              <a:ext uri="{FF2B5EF4-FFF2-40B4-BE49-F238E27FC236}">
                <a16:creationId xmlns:a16="http://schemas.microsoft.com/office/drawing/2014/main" id="{EE6BBE81-139C-2BAB-6080-58E329F8E61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1012" t="14723" r="14286" b="8652"/>
          <a:stretch/>
        </p:blipFill>
        <p:spPr>
          <a:xfrm>
            <a:off x="7310949" y="2687843"/>
            <a:ext cx="6745856" cy="3940374"/>
          </a:xfrm>
          <a:prstGeom prst="snip2DiagRect">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 5">
            <a:extLst>
              <a:ext uri="{FF2B5EF4-FFF2-40B4-BE49-F238E27FC236}">
                <a16:creationId xmlns:a16="http://schemas.microsoft.com/office/drawing/2014/main" id="{4366BFFB-46B6-B59F-A323-8ADE621B19F3}"/>
              </a:ext>
            </a:extLst>
          </p:cNvPr>
          <p:cNvSpPr/>
          <p:nvPr/>
        </p:nvSpPr>
        <p:spPr>
          <a:xfrm>
            <a:off x="808299" y="6529259"/>
            <a:ext cx="5863846" cy="106877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rPr>
              <a:t>Google applications, like Gmail, are all containerized and run on Google's cloud server.</a:t>
            </a:r>
            <a:endParaRPr lang="en-US" sz="2400">
              <a:solidFill>
                <a:srgbClr val="3D3838"/>
              </a:solidFill>
              <a:latin typeface="Source Sans Pro"/>
              <a:ea typeface="Source Sans Pro"/>
              <a:cs typeface="Calibri" panose="020F0502020204030204"/>
            </a:endParaRPr>
          </a:p>
        </p:txBody>
      </p:sp>
      <p:sp>
        <p:nvSpPr>
          <p:cNvPr id="9" name="TextBox 8">
            <a:extLst>
              <a:ext uri="{FF2B5EF4-FFF2-40B4-BE49-F238E27FC236}">
                <a16:creationId xmlns:a16="http://schemas.microsoft.com/office/drawing/2014/main" id="{85D70677-91D7-C00E-CC8A-DF9A625D55AA}"/>
              </a:ext>
            </a:extLst>
          </p:cNvPr>
          <p:cNvSpPr txBox="1"/>
          <p:nvPr/>
        </p:nvSpPr>
        <p:spPr>
          <a:xfrm>
            <a:off x="9355285" y="6868057"/>
            <a:ext cx="2657138" cy="369332"/>
          </a:xfrm>
          <a:prstGeom prst="rect">
            <a:avLst/>
          </a:prstGeom>
          <a:noFill/>
        </p:spPr>
        <p:txBody>
          <a:bodyPr wrap="none" lIns="91440" tIns="45720" rIns="91440" bIns="45720" rtlCol="0" anchor="t">
            <a:spAutoFit/>
          </a:bodyPr>
          <a:lstStyle/>
          <a:p>
            <a:r>
              <a:rPr lang="en-US"/>
              <a:t>From – </a:t>
            </a:r>
            <a:r>
              <a:rPr lang="en-US">
                <a:ea typeface="+mn-lt"/>
                <a:cs typeface="+mn-lt"/>
              </a:rPr>
              <a:t>www.nwkings.com</a:t>
            </a:r>
          </a:p>
        </p:txBody>
      </p:sp>
    </p:spTree>
    <p:extLst>
      <p:ext uri="{BB962C8B-B14F-4D97-AF65-F5344CB8AC3E}">
        <p14:creationId xmlns:p14="http://schemas.microsoft.com/office/powerpoint/2010/main" val="83026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132522" y="-132522"/>
            <a:ext cx="14630400" cy="8229600"/>
          </a:xfrm>
          <a:prstGeom prst="rect">
            <a:avLst/>
          </a:prstGeom>
          <a:solidFill>
            <a:srgbClr val="FFFFFF"/>
          </a:solidFill>
          <a:ln/>
        </p:spPr>
      </p:sp>
      <p:sp>
        <p:nvSpPr>
          <p:cNvPr id="4" name="Text 2"/>
          <p:cNvSpPr/>
          <p:nvPr/>
        </p:nvSpPr>
        <p:spPr>
          <a:xfrm>
            <a:off x="810666" y="1062879"/>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What Do Cloud Containers Do?</a:t>
            </a:r>
          </a:p>
        </p:txBody>
      </p:sp>
      <p:sp>
        <p:nvSpPr>
          <p:cNvPr id="7" name="Text 5"/>
          <p:cNvSpPr/>
          <p:nvPr/>
        </p:nvSpPr>
        <p:spPr>
          <a:xfrm>
            <a:off x="810025" y="2446677"/>
            <a:ext cx="5863846" cy="106877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cs typeface="Calibri" panose="020F0502020204030204"/>
              </a:rPr>
              <a:t>Virtualization of a singular app that is hosted on the cloud</a:t>
            </a:r>
            <a:endParaRPr lang="en-US">
              <a:ea typeface="Calibri" panose="020F0502020204030204"/>
              <a:cs typeface="Calibri" panose="020F0502020204030204"/>
            </a:endParaRPr>
          </a:p>
        </p:txBody>
      </p:sp>
      <p:sp>
        <p:nvSpPr>
          <p:cNvPr id="6" name="Text 5">
            <a:extLst>
              <a:ext uri="{FF2B5EF4-FFF2-40B4-BE49-F238E27FC236}">
                <a16:creationId xmlns:a16="http://schemas.microsoft.com/office/drawing/2014/main" id="{D71B6924-2283-0229-DEF0-37B1453FA890}"/>
              </a:ext>
            </a:extLst>
          </p:cNvPr>
          <p:cNvSpPr/>
          <p:nvPr/>
        </p:nvSpPr>
        <p:spPr>
          <a:xfrm>
            <a:off x="810024" y="4102949"/>
            <a:ext cx="5863846" cy="106877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cs typeface="Calibri" panose="020F0502020204030204"/>
              </a:rPr>
              <a:t>Each container = one application</a:t>
            </a:r>
          </a:p>
        </p:txBody>
      </p:sp>
      <p:sp>
        <p:nvSpPr>
          <p:cNvPr id="11" name="Text 5">
            <a:extLst>
              <a:ext uri="{FF2B5EF4-FFF2-40B4-BE49-F238E27FC236}">
                <a16:creationId xmlns:a16="http://schemas.microsoft.com/office/drawing/2014/main" id="{B18F2C90-8FCC-3099-83E5-346956C1E1A5}"/>
              </a:ext>
            </a:extLst>
          </p:cNvPr>
          <p:cNvSpPr/>
          <p:nvPr/>
        </p:nvSpPr>
        <p:spPr>
          <a:xfrm>
            <a:off x="810024" y="5345152"/>
            <a:ext cx="5863846" cy="1068779"/>
          </a:xfrm>
          <a:prstGeom prst="rect">
            <a:avLst/>
          </a:prstGeom>
          <a:noFill/>
          <a:ln/>
        </p:spPr>
        <p:txBody>
          <a:bodyPr wrap="square" lIns="91440" tIns="45720" rIns="91440" bIns="45720" rtlCol="0" anchor="t"/>
          <a:lstStyle/>
          <a:p>
            <a:pPr>
              <a:lnSpc>
                <a:spcPts val="2624"/>
              </a:lnSpc>
            </a:pPr>
            <a:r>
              <a:rPr lang="en-US" sz="2400">
                <a:solidFill>
                  <a:srgbClr val="3D3838"/>
                </a:solidFill>
                <a:latin typeface="Source Sans Pro"/>
                <a:ea typeface="Source Sans Pro"/>
                <a:cs typeface="Calibri" panose="020F0502020204030204"/>
              </a:rPr>
              <a:t>Various features can be adjusted by developers without the entire application being affected</a:t>
            </a:r>
          </a:p>
        </p:txBody>
      </p:sp>
      <p:pic>
        <p:nvPicPr>
          <p:cNvPr id="16" name="Picture 15" descr="A diagram of a computer&#10;&#10;Description automatically generated">
            <a:extLst>
              <a:ext uri="{FF2B5EF4-FFF2-40B4-BE49-F238E27FC236}">
                <a16:creationId xmlns:a16="http://schemas.microsoft.com/office/drawing/2014/main" id="{D3727582-C229-BA5E-704B-0C2FA4D4E82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6000"/>
                    </a14:imgEffect>
                  </a14:imgLayer>
                </a14:imgProps>
              </a:ext>
            </a:extLst>
          </a:blip>
          <a:srcRect l="15088" t="3785" r="14035" b="6940"/>
          <a:stretch/>
        </p:blipFill>
        <p:spPr>
          <a:xfrm>
            <a:off x="7659106" y="2235195"/>
            <a:ext cx="6159530" cy="4304549"/>
          </a:xfrm>
          <a:prstGeom prst="rect">
            <a:avLst/>
          </a:prstGeom>
          <a:solidFill>
            <a:srgbClr val="FFFFFF">
              <a:shade val="85000"/>
            </a:srgbClr>
          </a:solidFill>
          <a:ln w="28575" cap="rnd">
            <a:solidFill>
              <a:schemeClr val="accent3">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DBFCFC1D-95FE-958A-C45F-0770D45A0E09}"/>
              </a:ext>
            </a:extLst>
          </p:cNvPr>
          <p:cNvSpPr txBox="1"/>
          <p:nvPr/>
        </p:nvSpPr>
        <p:spPr>
          <a:xfrm>
            <a:off x="9421546" y="6722283"/>
            <a:ext cx="2657138" cy="369332"/>
          </a:xfrm>
          <a:prstGeom prst="rect">
            <a:avLst/>
          </a:prstGeom>
          <a:noFill/>
        </p:spPr>
        <p:txBody>
          <a:bodyPr wrap="none" lIns="91440" tIns="45720" rIns="91440" bIns="45720" rtlCol="0" anchor="t">
            <a:spAutoFit/>
          </a:bodyPr>
          <a:lstStyle/>
          <a:p>
            <a:r>
              <a:rPr lang="en-US"/>
              <a:t>From – </a:t>
            </a:r>
            <a:r>
              <a:rPr lang="en-US">
                <a:ea typeface="+mn-lt"/>
                <a:cs typeface="+mn-lt"/>
              </a:rPr>
              <a:t>www.nwkings.com</a:t>
            </a:r>
          </a:p>
        </p:txBody>
      </p:sp>
      <p:sp>
        <p:nvSpPr>
          <p:cNvPr id="5" name="Arrow: Down 4">
            <a:extLst>
              <a:ext uri="{FF2B5EF4-FFF2-40B4-BE49-F238E27FC236}">
                <a16:creationId xmlns:a16="http://schemas.microsoft.com/office/drawing/2014/main" id="{B59A6225-E348-E883-42EA-B7C3D191035A}"/>
              </a:ext>
            </a:extLst>
          </p:cNvPr>
          <p:cNvSpPr/>
          <p:nvPr/>
        </p:nvSpPr>
        <p:spPr>
          <a:xfrm>
            <a:off x="2810675" y="4579397"/>
            <a:ext cx="384312" cy="768627"/>
          </a:xfrm>
          <a:prstGeom prst="down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13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586379" y="873098"/>
            <a:ext cx="14853251" cy="1375493"/>
          </a:xfrm>
          <a:prstGeom prst="rect">
            <a:avLst/>
          </a:prstGeom>
          <a:noFill/>
          <a:ln/>
        </p:spPr>
        <p:txBody>
          <a:bodyPr wrap="square" lIns="91440" tIns="45720" rIns="91440" bIns="45720" rtlCol="0" anchor="t"/>
          <a:lstStyle/>
          <a:p>
            <a:pPr>
              <a:lnSpc>
                <a:spcPts val="5468"/>
              </a:lnSpc>
            </a:pPr>
            <a:r>
              <a:rPr lang="en-US" sz="4350" b="1" kern="0" spc="-44">
                <a:latin typeface="Montserrat"/>
              </a:rPr>
              <a:t>Cloud Containers vs Virtual Machines</a:t>
            </a:r>
          </a:p>
        </p:txBody>
      </p:sp>
      <p:pic>
        <p:nvPicPr>
          <p:cNvPr id="6" name="Picture 5" descr="container vs virtual machine comparison table">
            <a:extLst>
              <a:ext uri="{FF2B5EF4-FFF2-40B4-BE49-F238E27FC236}">
                <a16:creationId xmlns:a16="http://schemas.microsoft.com/office/drawing/2014/main" id="{16591921-E843-5364-F5FC-77B6351C6913}"/>
              </a:ext>
            </a:extLst>
          </p:cNvPr>
          <p:cNvPicPr>
            <a:picLocks noChangeAspect="1"/>
          </p:cNvPicPr>
          <p:nvPr/>
        </p:nvPicPr>
        <p:blipFill>
          <a:blip r:embed="rId3"/>
          <a:stretch>
            <a:fillRect/>
          </a:stretch>
        </p:blipFill>
        <p:spPr>
          <a:xfrm>
            <a:off x="1452114" y="1803441"/>
            <a:ext cx="11728170" cy="5313828"/>
          </a:xfrm>
          <a:prstGeom prst="rect">
            <a:avLst/>
          </a:prstGeom>
          <a:solidFill>
            <a:srgbClr val="FFFFFF">
              <a:shade val="85000"/>
            </a:srgbClr>
          </a:solidFill>
          <a:ln w="889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CB9BED9-1955-AD5E-D47C-7674EC27604A}"/>
              </a:ext>
            </a:extLst>
          </p:cNvPr>
          <p:cNvSpPr txBox="1"/>
          <p:nvPr/>
        </p:nvSpPr>
        <p:spPr>
          <a:xfrm>
            <a:off x="6203679" y="7323893"/>
            <a:ext cx="2210486" cy="3810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From - </a:t>
            </a:r>
            <a:r>
              <a:rPr lang="en-US">
                <a:ea typeface="+mn-lt"/>
                <a:cs typeface="+mn-lt"/>
              </a:rPr>
              <a:t>www.ridge.co</a:t>
            </a:r>
            <a:endParaRPr lang="en-US"/>
          </a:p>
        </p:txBody>
      </p:sp>
    </p:spTree>
    <p:extLst>
      <p:ext uri="{BB962C8B-B14F-4D97-AF65-F5344CB8AC3E}">
        <p14:creationId xmlns:p14="http://schemas.microsoft.com/office/powerpoint/2010/main" val="221793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35077"/>
          </a:xfrm>
          <a:prstGeom prst="rect">
            <a:avLst/>
          </a:prstGeom>
          <a:solidFill>
            <a:srgbClr val="FFFFFF"/>
          </a:solidFill>
          <a:ln/>
        </p:spPr>
      </p:sp>
      <p:sp>
        <p:nvSpPr>
          <p:cNvPr id="4" name="Text 2"/>
          <p:cNvSpPr/>
          <p:nvPr/>
        </p:nvSpPr>
        <p:spPr>
          <a:xfrm>
            <a:off x="612763" y="329865"/>
            <a:ext cx="8925520" cy="1291828"/>
          </a:xfrm>
          <a:prstGeom prst="rect">
            <a:avLst/>
          </a:prstGeom>
          <a:noFill/>
          <a:ln/>
        </p:spPr>
        <p:txBody>
          <a:bodyPr wrap="square" lIns="91440" tIns="45720" rIns="91440" bIns="45720" rtlCol="0" anchor="t"/>
          <a:lstStyle/>
          <a:p>
            <a:pPr>
              <a:lnSpc>
                <a:spcPts val="5086"/>
              </a:lnSpc>
            </a:pPr>
            <a:r>
              <a:rPr lang="en-US" sz="4050" b="1" kern="0" spc="-41">
                <a:latin typeface="Montserrat"/>
              </a:rPr>
              <a:t>What Are Containers Used for?</a:t>
            </a:r>
          </a:p>
        </p:txBody>
      </p:sp>
      <p:sp>
        <p:nvSpPr>
          <p:cNvPr id="5" name="Shape 3"/>
          <p:cNvSpPr/>
          <p:nvPr/>
        </p:nvSpPr>
        <p:spPr>
          <a:xfrm>
            <a:off x="2878884" y="1398974"/>
            <a:ext cx="8899016" cy="1741821"/>
          </a:xfrm>
          <a:prstGeom prst="rect">
            <a:avLst/>
          </a:prstGeom>
          <a:solidFill>
            <a:schemeClr val="accent5">
              <a:lumMod val="20000"/>
              <a:lumOff val="80000"/>
            </a:schemeClr>
          </a:solidFill>
          <a:ln/>
        </p:spPr>
      </p:sp>
      <p:sp>
        <p:nvSpPr>
          <p:cNvPr id="6" name="Text 4"/>
          <p:cNvSpPr/>
          <p:nvPr/>
        </p:nvSpPr>
        <p:spPr>
          <a:xfrm>
            <a:off x="2886914" y="1398017"/>
            <a:ext cx="4217784" cy="654594"/>
          </a:xfrm>
          <a:prstGeom prst="rect">
            <a:avLst/>
          </a:prstGeom>
          <a:noFill/>
          <a:ln/>
        </p:spPr>
        <p:txBody>
          <a:bodyPr wrap="none" lIns="91440" tIns="45720" rIns="91440" bIns="45720" rtlCol="0" anchor="t"/>
          <a:lstStyle/>
          <a:p>
            <a:pPr>
              <a:lnSpc>
                <a:spcPts val="2441"/>
              </a:lnSpc>
            </a:pPr>
            <a:r>
              <a:rPr lang="en-US" sz="1600">
                <a:solidFill>
                  <a:srgbClr val="3D3838"/>
                </a:solidFill>
                <a:latin typeface="Source Sans Pro"/>
                <a:ea typeface="Source Sans Pro"/>
              </a:rPr>
              <a:t>Continuous Integration</a:t>
            </a:r>
            <a:endParaRPr lang="en-US" err="1">
              <a:solidFill>
                <a:srgbClr val="000000"/>
              </a:solidFill>
              <a:latin typeface="Calibri" panose="020F0502020204030204"/>
              <a:ea typeface="Source Sans Pro"/>
              <a:cs typeface="Calibri" panose="020F0502020204030204"/>
            </a:endParaRPr>
          </a:p>
          <a:p>
            <a:pPr>
              <a:lnSpc>
                <a:spcPts val="2441"/>
              </a:lnSpc>
            </a:pPr>
            <a:r>
              <a:rPr lang="en-US" sz="1600">
                <a:solidFill>
                  <a:srgbClr val="3D3838"/>
                </a:solidFill>
                <a:latin typeface="Source Sans Pro"/>
                <a:ea typeface="Source Sans Pro"/>
              </a:rPr>
              <a:t>and Deployment (CI/CD)</a:t>
            </a:r>
            <a:endParaRPr lang="en-US">
              <a:cs typeface="Calibri"/>
            </a:endParaRPr>
          </a:p>
        </p:txBody>
      </p:sp>
      <p:sp>
        <p:nvSpPr>
          <p:cNvPr id="8" name="Text 6"/>
          <p:cNvSpPr/>
          <p:nvPr/>
        </p:nvSpPr>
        <p:spPr>
          <a:xfrm>
            <a:off x="2873662" y="3139839"/>
            <a:ext cx="4045506" cy="310039"/>
          </a:xfrm>
          <a:prstGeom prst="rect">
            <a:avLst/>
          </a:prstGeom>
          <a:noFill/>
          <a:ln/>
        </p:spPr>
        <p:txBody>
          <a:bodyPr wrap="none" lIns="91440" tIns="45720" rIns="91440" bIns="45720" rtlCol="0" anchor="t"/>
          <a:lstStyle/>
          <a:p>
            <a:pPr>
              <a:lnSpc>
                <a:spcPts val="2441"/>
              </a:lnSpc>
            </a:pPr>
            <a:r>
              <a:rPr lang="en-US" sz="1600">
                <a:solidFill>
                  <a:srgbClr val="3D3838"/>
                </a:solidFill>
                <a:latin typeface="Source Sans Pro"/>
                <a:ea typeface="Source Sans Pro"/>
              </a:rPr>
              <a:t>Batch Processes</a:t>
            </a:r>
            <a:endParaRPr lang="en-US" err="1"/>
          </a:p>
        </p:txBody>
      </p:sp>
      <p:sp>
        <p:nvSpPr>
          <p:cNvPr id="10" name="Shape 8"/>
          <p:cNvSpPr/>
          <p:nvPr/>
        </p:nvSpPr>
        <p:spPr>
          <a:xfrm>
            <a:off x="2878884" y="4519572"/>
            <a:ext cx="8899016" cy="1688812"/>
          </a:xfrm>
          <a:prstGeom prst="rect">
            <a:avLst/>
          </a:prstGeom>
          <a:solidFill>
            <a:schemeClr val="accent5">
              <a:lumMod val="20000"/>
              <a:lumOff val="80000"/>
            </a:schemeClr>
          </a:solidFill>
          <a:ln/>
        </p:spPr>
      </p:sp>
      <p:sp>
        <p:nvSpPr>
          <p:cNvPr id="11" name="Text 9"/>
          <p:cNvSpPr/>
          <p:nvPr/>
        </p:nvSpPr>
        <p:spPr>
          <a:xfrm>
            <a:off x="2886914" y="4518612"/>
            <a:ext cx="4045506" cy="310039"/>
          </a:xfrm>
          <a:prstGeom prst="rect">
            <a:avLst/>
          </a:prstGeom>
          <a:noFill/>
          <a:ln/>
        </p:spPr>
        <p:txBody>
          <a:bodyPr wrap="none" lIns="91440" tIns="45720" rIns="91440" bIns="45720" rtlCol="0" anchor="t"/>
          <a:lstStyle/>
          <a:p>
            <a:pPr>
              <a:lnSpc>
                <a:spcPts val="2441"/>
              </a:lnSpc>
            </a:pPr>
            <a:r>
              <a:rPr lang="en-US" sz="1600">
                <a:solidFill>
                  <a:srgbClr val="3D3838"/>
                </a:solidFill>
                <a:latin typeface="Source Sans Pro"/>
                <a:ea typeface="Source Sans Pro"/>
              </a:rPr>
              <a:t>Microservices</a:t>
            </a:r>
            <a:endParaRPr lang="en-US"/>
          </a:p>
        </p:txBody>
      </p:sp>
      <p:sp>
        <p:nvSpPr>
          <p:cNvPr id="13" name="Text 11"/>
          <p:cNvSpPr/>
          <p:nvPr/>
        </p:nvSpPr>
        <p:spPr>
          <a:xfrm>
            <a:off x="2886914" y="6207426"/>
            <a:ext cx="4045506" cy="310039"/>
          </a:xfrm>
          <a:prstGeom prst="rect">
            <a:avLst/>
          </a:prstGeom>
          <a:noFill/>
          <a:ln/>
        </p:spPr>
        <p:txBody>
          <a:bodyPr wrap="none" lIns="91440" tIns="45720" rIns="91440" bIns="45720" rtlCol="0" anchor="t"/>
          <a:lstStyle/>
          <a:p>
            <a:pPr>
              <a:lnSpc>
                <a:spcPts val="2441"/>
              </a:lnSpc>
            </a:pPr>
            <a:r>
              <a:rPr lang="en-US" sz="1600">
                <a:solidFill>
                  <a:srgbClr val="3D3838"/>
                </a:solidFill>
                <a:latin typeface="Source Sans Pro"/>
                <a:ea typeface="Source Sans Pro"/>
              </a:rPr>
              <a:t>Distributed Cloud</a:t>
            </a:r>
            <a:endParaRPr lang="en-US"/>
          </a:p>
        </p:txBody>
      </p:sp>
      <p:sp>
        <p:nvSpPr>
          <p:cNvPr id="16" name="Text 5">
            <a:extLst>
              <a:ext uri="{FF2B5EF4-FFF2-40B4-BE49-F238E27FC236}">
                <a16:creationId xmlns:a16="http://schemas.microsoft.com/office/drawing/2014/main" id="{0BDF009C-75C7-36AA-4320-E1E2B56F6C70}"/>
              </a:ext>
            </a:extLst>
          </p:cNvPr>
          <p:cNvSpPr/>
          <p:nvPr/>
        </p:nvSpPr>
        <p:spPr>
          <a:xfrm>
            <a:off x="7528210" y="1397121"/>
            <a:ext cx="4045506" cy="1611036"/>
          </a:xfrm>
          <a:prstGeom prst="rect">
            <a:avLst/>
          </a:prstGeom>
          <a:noFill/>
          <a:ln/>
        </p:spPr>
        <p:txBody>
          <a:bodyPr wrap="square" lIns="91440" tIns="45720" rIns="91440" bIns="45720" rtlCol="0" anchor="t"/>
          <a:lstStyle/>
          <a:p>
            <a:pPr>
              <a:lnSpc>
                <a:spcPts val="2441"/>
              </a:lnSpc>
            </a:pPr>
            <a:r>
              <a:rPr lang="en-US" sz="1600">
                <a:solidFill>
                  <a:srgbClr val="3D3838"/>
                </a:solidFill>
                <a:latin typeface="Source Sans Pro"/>
                <a:ea typeface="Source Sans Pro"/>
              </a:rPr>
              <a:t>Applications that can be deployed, scaled, and integrated without interruption become simple for DevOps to build. Deployment is continuous therefore development and testing processes are more efficient.</a:t>
            </a:r>
          </a:p>
        </p:txBody>
      </p:sp>
      <p:sp>
        <p:nvSpPr>
          <p:cNvPr id="18" name="Text 7">
            <a:extLst>
              <a:ext uri="{FF2B5EF4-FFF2-40B4-BE49-F238E27FC236}">
                <a16:creationId xmlns:a16="http://schemas.microsoft.com/office/drawing/2014/main" id="{463E4DF9-DC0F-6A0F-F2A4-6FE51251B8E7}"/>
              </a:ext>
            </a:extLst>
          </p:cNvPr>
          <p:cNvSpPr/>
          <p:nvPr/>
        </p:nvSpPr>
        <p:spPr>
          <a:xfrm>
            <a:off x="7525702" y="3139837"/>
            <a:ext cx="4045506" cy="1380689"/>
          </a:xfrm>
          <a:prstGeom prst="rect">
            <a:avLst/>
          </a:prstGeom>
          <a:noFill/>
          <a:ln/>
        </p:spPr>
        <p:txBody>
          <a:bodyPr wrap="square" lIns="91440" tIns="45720" rIns="91440" bIns="45720" rtlCol="0" anchor="t"/>
          <a:lstStyle/>
          <a:p>
            <a:pPr>
              <a:lnSpc>
                <a:spcPts val="2441"/>
              </a:lnSpc>
            </a:pPr>
            <a:r>
              <a:rPr lang="en-US" sz="1600">
                <a:solidFill>
                  <a:srgbClr val="3D3838"/>
                </a:solidFill>
                <a:latin typeface="Source Sans Pro"/>
                <a:ea typeface="Source Sans Pro"/>
              </a:rPr>
              <a:t>Due to the sharing of OS, libraries, and other dependencies among alike applications, containers are perfect for deploying and executing batch processes. </a:t>
            </a:r>
          </a:p>
        </p:txBody>
      </p:sp>
      <p:sp>
        <p:nvSpPr>
          <p:cNvPr id="19" name="Text 10">
            <a:extLst>
              <a:ext uri="{FF2B5EF4-FFF2-40B4-BE49-F238E27FC236}">
                <a16:creationId xmlns:a16="http://schemas.microsoft.com/office/drawing/2014/main" id="{1801060E-5EAB-31AE-86B0-C7BC35264770}"/>
              </a:ext>
            </a:extLst>
          </p:cNvPr>
          <p:cNvSpPr/>
          <p:nvPr/>
        </p:nvSpPr>
        <p:spPr>
          <a:xfrm>
            <a:off x="7525702" y="4518611"/>
            <a:ext cx="4045506" cy="1240155"/>
          </a:xfrm>
          <a:prstGeom prst="rect">
            <a:avLst/>
          </a:prstGeom>
          <a:noFill/>
          <a:ln/>
        </p:spPr>
        <p:txBody>
          <a:bodyPr wrap="square" lIns="91440" tIns="45720" rIns="91440" bIns="45720" rtlCol="0" anchor="t"/>
          <a:lstStyle/>
          <a:p>
            <a:pPr>
              <a:lnSpc>
                <a:spcPts val="2441"/>
              </a:lnSpc>
            </a:pPr>
            <a:r>
              <a:rPr lang="en-US" sz="1600">
                <a:solidFill>
                  <a:srgbClr val="3D3838"/>
                </a:solidFill>
                <a:latin typeface="Source Sans Pro"/>
                <a:ea typeface="Source Sans Pro"/>
              </a:rPr>
              <a:t>Containers are great for the development of apps that employ microservices architecture. This architecture  uses several containers to deploy a single app, which creates a container cluster.</a:t>
            </a:r>
          </a:p>
        </p:txBody>
      </p:sp>
      <p:sp>
        <p:nvSpPr>
          <p:cNvPr id="20" name="Text 12">
            <a:extLst>
              <a:ext uri="{FF2B5EF4-FFF2-40B4-BE49-F238E27FC236}">
                <a16:creationId xmlns:a16="http://schemas.microsoft.com/office/drawing/2014/main" id="{5ADDA02E-77E3-FEF9-5F58-B4D6561DCC78}"/>
              </a:ext>
            </a:extLst>
          </p:cNvPr>
          <p:cNvSpPr/>
          <p:nvPr/>
        </p:nvSpPr>
        <p:spPr>
          <a:xfrm>
            <a:off x="7525702" y="6207425"/>
            <a:ext cx="4045506" cy="1658985"/>
          </a:xfrm>
          <a:prstGeom prst="rect">
            <a:avLst/>
          </a:prstGeom>
          <a:noFill/>
          <a:ln/>
        </p:spPr>
        <p:txBody>
          <a:bodyPr wrap="square" lIns="91440" tIns="45720" rIns="91440" bIns="45720" rtlCol="0" anchor="t"/>
          <a:lstStyle/>
          <a:p>
            <a:pPr>
              <a:lnSpc>
                <a:spcPts val="2441"/>
              </a:lnSpc>
            </a:pPr>
            <a:r>
              <a:rPr lang="en-US" sz="1600">
                <a:solidFill>
                  <a:srgbClr val="3D3838"/>
                </a:solidFill>
                <a:latin typeface="Source Sans Pro"/>
                <a:ea typeface="Source Sans Pro"/>
              </a:rPr>
              <a:t>In distributed cloud architecture, containers solve the issues of portability and exchanging of information. This allows for easy data and app relocation and resource sharing between clouds.</a:t>
            </a:r>
          </a:p>
        </p:txBody>
      </p:sp>
    </p:spTree>
    <p:extLst>
      <p:ext uri="{BB962C8B-B14F-4D97-AF65-F5344CB8AC3E}">
        <p14:creationId xmlns:p14="http://schemas.microsoft.com/office/powerpoint/2010/main" val="1674230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81891" y="0"/>
            <a:ext cx="14630400" cy="8229600"/>
          </a:xfrm>
          <a:prstGeom prst="rect">
            <a:avLst/>
          </a:prstGeom>
          <a:solidFill>
            <a:srgbClr val="EDEDED"/>
          </a:solidFill>
          <a:ln/>
        </p:spPr>
      </p:sp>
      <p:sp>
        <p:nvSpPr>
          <p:cNvPr id="3" name="Shape 1"/>
          <p:cNvSpPr/>
          <p:nvPr/>
        </p:nvSpPr>
        <p:spPr>
          <a:xfrm>
            <a:off x="0" y="13855"/>
            <a:ext cx="14630400" cy="8229600"/>
          </a:xfrm>
          <a:prstGeom prst="rect">
            <a:avLst/>
          </a:prstGeom>
          <a:solidFill>
            <a:srgbClr val="FFFFFF"/>
          </a:solidFill>
          <a:ln/>
        </p:spPr>
      </p:sp>
      <p:sp>
        <p:nvSpPr>
          <p:cNvPr id="4" name="Text 2"/>
          <p:cNvSpPr/>
          <p:nvPr/>
        </p:nvSpPr>
        <p:spPr>
          <a:xfrm>
            <a:off x="775160" y="1350088"/>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Benefits of Containers</a:t>
            </a:r>
          </a:p>
        </p:txBody>
      </p:sp>
      <p:sp>
        <p:nvSpPr>
          <p:cNvPr id="5" name="Text 3"/>
          <p:cNvSpPr/>
          <p:nvPr/>
        </p:nvSpPr>
        <p:spPr>
          <a:xfrm>
            <a:off x="762612" y="2914697"/>
            <a:ext cx="2777490" cy="347186"/>
          </a:xfrm>
          <a:prstGeom prst="rect">
            <a:avLst/>
          </a:prstGeom>
          <a:noFill/>
          <a:ln/>
        </p:spPr>
        <p:txBody>
          <a:bodyPr wrap="none" lIns="91440" tIns="45720" rIns="91440" bIns="45720" rtlCol="0" anchor="t"/>
          <a:lstStyle/>
          <a:p>
            <a:pPr>
              <a:lnSpc>
                <a:spcPts val="2734"/>
              </a:lnSpc>
            </a:pPr>
            <a:r>
              <a:rPr lang="en-US" sz="2150" b="1" kern="0" spc="-22">
                <a:latin typeface="Montserrat"/>
                <a:cs typeface="Calibri" panose="020F0502020204030204"/>
              </a:rPr>
              <a:t>Responsibility Distribution</a:t>
            </a:r>
          </a:p>
        </p:txBody>
      </p:sp>
      <p:sp>
        <p:nvSpPr>
          <p:cNvPr id="7" name="Text 5"/>
          <p:cNvSpPr/>
          <p:nvPr/>
        </p:nvSpPr>
        <p:spPr>
          <a:xfrm>
            <a:off x="5743199" y="2914697"/>
            <a:ext cx="2777490" cy="347186"/>
          </a:xfrm>
          <a:prstGeom prst="rect">
            <a:avLst/>
          </a:prstGeom>
          <a:noFill/>
          <a:ln/>
        </p:spPr>
        <p:txBody>
          <a:bodyPr wrap="none" lIns="91440" tIns="45720" rIns="91440" bIns="45720" rtlCol="0" anchor="t"/>
          <a:lstStyle/>
          <a:p>
            <a:pPr>
              <a:lnSpc>
                <a:spcPts val="2734"/>
              </a:lnSpc>
            </a:pPr>
            <a:r>
              <a:rPr lang="en-US" sz="2150" b="1" kern="0" spc="-22">
                <a:solidFill>
                  <a:srgbClr val="000000"/>
                </a:solidFill>
                <a:latin typeface="Montserrat"/>
              </a:rPr>
              <a:t>Workload Portability</a:t>
            </a:r>
            <a:endParaRPr lang="en-US" sz="2187"/>
          </a:p>
        </p:txBody>
      </p:sp>
      <p:sp>
        <p:nvSpPr>
          <p:cNvPr id="9" name="Text 7"/>
          <p:cNvSpPr/>
          <p:nvPr/>
        </p:nvSpPr>
        <p:spPr>
          <a:xfrm>
            <a:off x="10359647" y="2914697"/>
            <a:ext cx="2777490" cy="347186"/>
          </a:xfrm>
          <a:prstGeom prst="rect">
            <a:avLst/>
          </a:prstGeom>
          <a:noFill/>
          <a:ln/>
        </p:spPr>
        <p:txBody>
          <a:bodyPr wrap="none" lIns="91440" tIns="45720" rIns="91440" bIns="45720" rtlCol="0" anchor="t"/>
          <a:lstStyle/>
          <a:p>
            <a:pPr>
              <a:lnSpc>
                <a:spcPts val="2734"/>
              </a:lnSpc>
            </a:pPr>
            <a:r>
              <a:rPr lang="en-US" sz="2150" b="1" kern="0" spc="-22">
                <a:solidFill>
                  <a:srgbClr val="000000"/>
                </a:solidFill>
                <a:latin typeface="Montserrat"/>
              </a:rPr>
              <a:t>Application Isolation</a:t>
            </a:r>
            <a:endParaRPr lang="en-US" sz="2187"/>
          </a:p>
        </p:txBody>
      </p:sp>
      <p:sp>
        <p:nvSpPr>
          <p:cNvPr id="6" name="Text 6">
            <a:extLst>
              <a:ext uri="{FF2B5EF4-FFF2-40B4-BE49-F238E27FC236}">
                <a16:creationId xmlns:a16="http://schemas.microsoft.com/office/drawing/2014/main" id="{FEA7BC95-265B-68FE-2A49-5071B3A84505}"/>
              </a:ext>
            </a:extLst>
          </p:cNvPr>
          <p:cNvSpPr/>
          <p:nvPr/>
        </p:nvSpPr>
        <p:spPr>
          <a:xfrm>
            <a:off x="767192" y="3484052"/>
            <a:ext cx="2767535" cy="3483278"/>
          </a:xfrm>
          <a:prstGeom prst="rect">
            <a:avLst/>
          </a:prstGeom>
          <a:noFill/>
          <a:ln/>
        </p:spPr>
        <p:txBody>
          <a:bodyPr wrap="square" lIns="91440" tIns="45720" rIns="91440" bIns="45720" rtlCol="0" anchor="t"/>
          <a:lstStyle/>
          <a:p>
            <a:pPr>
              <a:lnSpc>
                <a:spcPts val="2624"/>
              </a:lnSpc>
            </a:pPr>
            <a:r>
              <a:rPr lang="en-US">
                <a:solidFill>
                  <a:srgbClr val="3D3838"/>
                </a:solidFill>
                <a:latin typeface="Source Sans Pro"/>
                <a:ea typeface="Source Sans Pro"/>
              </a:rPr>
              <a:t>Developers can focus on dependencies, application logic and other details such as configurations and software versions. IT teams can spend their time focusing on deploying and managing applications.</a:t>
            </a:r>
          </a:p>
        </p:txBody>
      </p:sp>
      <p:sp>
        <p:nvSpPr>
          <p:cNvPr id="13" name="Text 6">
            <a:extLst>
              <a:ext uri="{FF2B5EF4-FFF2-40B4-BE49-F238E27FC236}">
                <a16:creationId xmlns:a16="http://schemas.microsoft.com/office/drawing/2014/main" id="{8D775AEA-C31C-5C69-8AF0-DFBCFB447992}"/>
              </a:ext>
            </a:extLst>
          </p:cNvPr>
          <p:cNvSpPr/>
          <p:nvPr/>
        </p:nvSpPr>
        <p:spPr>
          <a:xfrm>
            <a:off x="5750126" y="3484053"/>
            <a:ext cx="2767535" cy="4514697"/>
          </a:xfrm>
          <a:prstGeom prst="rect">
            <a:avLst/>
          </a:prstGeom>
          <a:noFill/>
          <a:ln/>
        </p:spPr>
        <p:txBody>
          <a:bodyPr wrap="square" lIns="91440" tIns="45720" rIns="91440" bIns="45720" rtlCol="0" anchor="t"/>
          <a:lstStyle/>
          <a:p>
            <a:pPr>
              <a:lnSpc>
                <a:spcPts val="2624"/>
              </a:lnSpc>
            </a:pPr>
            <a:r>
              <a:rPr lang="en-US">
                <a:solidFill>
                  <a:srgbClr val="3D3838"/>
                </a:solidFill>
                <a:latin typeface="Source Sans Pro"/>
                <a:ea typeface="Source Sans Pro"/>
              </a:rPr>
              <a:t>Due to containers having the capability to run basically anywhere, development and deployment are alleviated on: </a:t>
            </a:r>
          </a:p>
          <a:p>
            <a:pPr marL="285750" indent="-285750">
              <a:lnSpc>
                <a:spcPts val="2624"/>
              </a:lnSpc>
              <a:buFont typeface="Wingdings"/>
              <a:buChar char="§"/>
            </a:pPr>
            <a:r>
              <a:rPr lang="en-US">
                <a:solidFill>
                  <a:srgbClr val="3D3838"/>
                </a:solidFill>
                <a:latin typeface="Source Sans Pro"/>
                <a:ea typeface="Source Sans Pro"/>
              </a:rPr>
              <a:t>Developer machines</a:t>
            </a:r>
          </a:p>
          <a:p>
            <a:pPr marL="285750" indent="-285750">
              <a:lnSpc>
                <a:spcPts val="2624"/>
              </a:lnSpc>
              <a:buFont typeface="Wingdings"/>
              <a:buChar char="§"/>
            </a:pPr>
            <a:r>
              <a:rPr lang="en-US">
                <a:solidFill>
                  <a:srgbClr val="3D3838"/>
                </a:solidFill>
                <a:latin typeface="Source Sans Pro"/>
                <a:ea typeface="Source Sans Pro"/>
              </a:rPr>
              <a:t>Data centers</a:t>
            </a:r>
          </a:p>
          <a:p>
            <a:pPr marL="285750" indent="-285750">
              <a:lnSpc>
                <a:spcPts val="2624"/>
              </a:lnSpc>
              <a:buFont typeface="Wingdings"/>
              <a:buChar char="§"/>
            </a:pPr>
            <a:r>
              <a:rPr lang="en-US">
                <a:solidFill>
                  <a:srgbClr val="3D3838"/>
                </a:solidFill>
                <a:latin typeface="Source Sans Pro"/>
                <a:ea typeface="Source Sans Pro"/>
              </a:rPr>
              <a:t>Public cloud</a:t>
            </a:r>
          </a:p>
          <a:p>
            <a:pPr marL="285750" indent="-285750">
              <a:lnSpc>
                <a:spcPts val="2624"/>
              </a:lnSpc>
              <a:buFont typeface="Wingdings"/>
              <a:buChar char="§"/>
            </a:pPr>
            <a:r>
              <a:rPr lang="en-US">
                <a:solidFill>
                  <a:srgbClr val="3D3838"/>
                </a:solidFill>
                <a:latin typeface="Source Sans Pro"/>
                <a:ea typeface="Source Sans Pro"/>
              </a:rPr>
              <a:t>Virtual machines</a:t>
            </a:r>
          </a:p>
          <a:p>
            <a:pPr marL="285750" indent="-285750">
              <a:lnSpc>
                <a:spcPts val="2624"/>
              </a:lnSpc>
              <a:buFont typeface="Wingdings"/>
              <a:buChar char="§"/>
            </a:pPr>
            <a:r>
              <a:rPr lang="en-US">
                <a:solidFill>
                  <a:srgbClr val="3D3838"/>
                </a:solidFill>
                <a:latin typeface="Source Sans Pro"/>
                <a:ea typeface="Source Sans Pro"/>
              </a:rPr>
              <a:t>Physical servers</a:t>
            </a:r>
          </a:p>
          <a:p>
            <a:pPr marL="285750" indent="-285750">
              <a:lnSpc>
                <a:spcPts val="2624"/>
              </a:lnSpc>
              <a:buFont typeface="Wingdings"/>
              <a:buChar char="§"/>
            </a:pPr>
            <a:r>
              <a:rPr lang="en-US">
                <a:solidFill>
                  <a:srgbClr val="3D3838"/>
                </a:solidFill>
                <a:latin typeface="Source Sans Pro"/>
                <a:ea typeface="Source Sans Pro"/>
              </a:rPr>
              <a:t>Linux, Windows, and Mac OS</a:t>
            </a:r>
          </a:p>
        </p:txBody>
      </p:sp>
      <p:sp>
        <p:nvSpPr>
          <p:cNvPr id="14" name="Text 8">
            <a:extLst>
              <a:ext uri="{FF2B5EF4-FFF2-40B4-BE49-F238E27FC236}">
                <a16:creationId xmlns:a16="http://schemas.microsoft.com/office/drawing/2014/main" id="{08AAF19C-A598-2A4E-A085-75D2080D643C}"/>
              </a:ext>
            </a:extLst>
          </p:cNvPr>
          <p:cNvSpPr/>
          <p:nvPr/>
        </p:nvSpPr>
        <p:spPr>
          <a:xfrm>
            <a:off x="10358442" y="3484054"/>
            <a:ext cx="2784787" cy="3764776"/>
          </a:xfrm>
          <a:prstGeom prst="rect">
            <a:avLst/>
          </a:prstGeom>
          <a:noFill/>
          <a:ln/>
        </p:spPr>
        <p:txBody>
          <a:bodyPr wrap="square" lIns="91440" tIns="45720" rIns="91440" bIns="45720" rtlCol="0" anchor="t"/>
          <a:lstStyle/>
          <a:p>
            <a:pPr>
              <a:lnSpc>
                <a:spcPts val="2624"/>
              </a:lnSpc>
            </a:pPr>
            <a:r>
              <a:rPr lang="en-US">
                <a:solidFill>
                  <a:srgbClr val="3D3838"/>
                </a:solidFill>
                <a:latin typeface="Source Sans Pro"/>
                <a:ea typeface="Source Sans Pro"/>
              </a:rPr>
              <a:t>Developers are provided with a view of the OS logically isolated from other apps due to containers virtualizing CPU, memory, storage, and network resources all at the OS level.</a:t>
            </a:r>
          </a:p>
        </p:txBody>
      </p:sp>
    </p:spTree>
    <p:extLst>
      <p:ext uri="{BB962C8B-B14F-4D97-AF65-F5344CB8AC3E}">
        <p14:creationId xmlns:p14="http://schemas.microsoft.com/office/powerpoint/2010/main" val="355925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0" y="29980"/>
            <a:ext cx="14630400" cy="8229600"/>
          </a:xfrm>
          <a:prstGeom prst="rect">
            <a:avLst/>
          </a:prstGeom>
          <a:solidFill>
            <a:srgbClr val="FFFFFF"/>
          </a:solidFill>
          <a:ln/>
        </p:spPr>
        <p:txBody>
          <a:bodyPr/>
          <a:lstStyle/>
          <a:p>
            <a:endParaRPr lang="en-US"/>
          </a:p>
        </p:txBody>
      </p:sp>
      <p:sp>
        <p:nvSpPr>
          <p:cNvPr id="4" name="Text 2"/>
          <p:cNvSpPr/>
          <p:nvPr/>
        </p:nvSpPr>
        <p:spPr>
          <a:xfrm>
            <a:off x="1029592" y="1075382"/>
            <a:ext cx="13091141" cy="1388745"/>
          </a:xfrm>
          <a:prstGeom prst="rect">
            <a:avLst/>
          </a:prstGeom>
          <a:noFill/>
          <a:ln/>
        </p:spPr>
        <p:txBody>
          <a:bodyPr wrap="square" rtlCol="0" anchor="t"/>
          <a:lstStyle/>
          <a:p>
            <a:pPr marL="0" indent="0">
              <a:lnSpc>
                <a:spcPts val="5468"/>
              </a:lnSpc>
              <a:buNone/>
            </a:pPr>
            <a:r>
              <a:rPr lang="en-US" sz="4374" b="1" kern="0" spc="-44">
                <a:solidFill>
                  <a:srgbClr val="000000"/>
                </a:solidFill>
                <a:latin typeface="Montserrat" pitchFamily="34" charset="0"/>
                <a:ea typeface="Montserrat" pitchFamily="34" charset="-122"/>
                <a:cs typeface="Montserrat" pitchFamily="34" charset="-120"/>
              </a:rPr>
              <a:t>Cloud Computing Infrastructure: IaaS </a:t>
            </a:r>
            <a:endParaRPr lang="en-US" sz="4374"/>
          </a:p>
        </p:txBody>
      </p:sp>
      <p:pic>
        <p:nvPicPr>
          <p:cNvPr id="5" name="Image 0" descr="preencoded.png"/>
          <p:cNvPicPr>
            <a:picLocks noChangeAspect="1"/>
          </p:cNvPicPr>
          <p:nvPr/>
        </p:nvPicPr>
        <p:blipFill>
          <a:blip r:embed="rId3"/>
          <a:stretch>
            <a:fillRect/>
          </a:stretch>
        </p:blipFill>
        <p:spPr>
          <a:xfrm>
            <a:off x="1029592" y="3016631"/>
            <a:ext cx="444341" cy="444341"/>
          </a:xfrm>
          <a:prstGeom prst="rect">
            <a:avLst/>
          </a:prstGeom>
        </p:spPr>
      </p:pic>
      <p:sp>
        <p:nvSpPr>
          <p:cNvPr id="6" name="Text 3"/>
          <p:cNvSpPr/>
          <p:nvPr/>
        </p:nvSpPr>
        <p:spPr>
          <a:xfrm>
            <a:off x="1648268" y="3117771"/>
            <a:ext cx="2777490" cy="347186"/>
          </a:xfrm>
          <a:prstGeom prst="rect">
            <a:avLst/>
          </a:prstGeom>
          <a:noFill/>
          <a:ln/>
        </p:spPr>
        <p:txBody>
          <a:bodyPr wrap="none" rtlCol="0" anchor="t"/>
          <a:lstStyle/>
          <a:p>
            <a:pPr marL="0" indent="0" algn="l">
              <a:lnSpc>
                <a:spcPts val="2734"/>
              </a:lnSpc>
              <a:buNone/>
            </a:pPr>
            <a:r>
              <a:rPr lang="en-US" sz="2800" b="1" kern="0" spc="-22">
                <a:solidFill>
                  <a:srgbClr val="000000"/>
                </a:solidFill>
                <a:latin typeface="Montserrat" pitchFamily="34" charset="0"/>
                <a:ea typeface="Montserrat" pitchFamily="34" charset="-122"/>
                <a:cs typeface="Montserrat" pitchFamily="34" charset="-120"/>
              </a:rPr>
              <a:t>Infrastructure as a Service</a:t>
            </a:r>
            <a:endParaRPr lang="en-US" sz="2800"/>
          </a:p>
        </p:txBody>
      </p:sp>
      <p:sp>
        <p:nvSpPr>
          <p:cNvPr id="7" name="Text 4"/>
          <p:cNvSpPr/>
          <p:nvPr/>
        </p:nvSpPr>
        <p:spPr>
          <a:xfrm>
            <a:off x="1024054" y="3739004"/>
            <a:ext cx="10173882" cy="3455123"/>
          </a:xfrm>
          <a:prstGeom prst="rect">
            <a:avLst/>
          </a:prstGeom>
          <a:noFill/>
          <a:ln/>
        </p:spPr>
        <p:txBody>
          <a:bodyPr wrap="square" lIns="91440" tIns="45720" rIns="91440" bIns="45720" rtlCol="0" anchor="t"/>
          <a:lstStyle/>
          <a:p>
            <a:pPr marL="285750" indent="-285750" algn="l">
              <a:lnSpc>
                <a:spcPts val="2624"/>
              </a:lnSpc>
              <a:buFont typeface="Wingdings" pitchFamily="2" charset="2"/>
              <a:buChar char="§"/>
            </a:pPr>
            <a:r>
              <a:rPr lang="en-US" sz="2000">
                <a:solidFill>
                  <a:srgbClr val="3D3838"/>
                </a:solidFill>
                <a:latin typeface="Montserrat"/>
                <a:ea typeface="Source Sans Pro"/>
                <a:cs typeface="Source Sans Pro" pitchFamily="34" charset="-120"/>
              </a:rPr>
              <a:t>Infrastructure as a service (IaaS) is the on-demand availability of highly scalable </a:t>
            </a:r>
            <a:r>
              <a:rPr lang="en-US" sz="2000" b="1">
                <a:solidFill>
                  <a:srgbClr val="3D3838"/>
                </a:solidFill>
                <a:latin typeface="Montserrat"/>
                <a:ea typeface="Source Sans Pro"/>
                <a:cs typeface="Source Sans Pro" pitchFamily="34" charset="-120"/>
              </a:rPr>
              <a:t>computing resources </a:t>
            </a:r>
            <a:r>
              <a:rPr lang="en-US" sz="2000">
                <a:solidFill>
                  <a:srgbClr val="3D3838"/>
                </a:solidFill>
                <a:latin typeface="Montserrat"/>
                <a:ea typeface="Source Sans Pro"/>
                <a:cs typeface="Source Sans Pro" pitchFamily="34" charset="-120"/>
              </a:rPr>
              <a:t>as services over the internet. It eliminates the need for enterprises to procure, configure, or manage infrastructure themselves, and they only pay for what they use.</a:t>
            </a:r>
          </a:p>
          <a:p>
            <a:pPr marL="285750" indent="-285750" algn="l">
              <a:lnSpc>
                <a:spcPts val="2624"/>
              </a:lnSpc>
              <a:buFont typeface="Wingdings" pitchFamily="2" charset="2"/>
              <a:buChar char="§"/>
            </a:pPr>
            <a:endParaRPr lang="en-US" sz="2000">
              <a:solidFill>
                <a:srgbClr val="3D3838"/>
              </a:solidFill>
              <a:latin typeface="Montserrat"/>
              <a:ea typeface="Source Sans Pro"/>
              <a:cs typeface="Source Sans Pro" pitchFamily="34" charset="-120"/>
            </a:endParaRPr>
          </a:p>
          <a:p>
            <a:pPr marL="285750" indent="-285750" algn="l">
              <a:lnSpc>
                <a:spcPts val="2624"/>
              </a:lnSpc>
              <a:buFont typeface="Wingdings" pitchFamily="2" charset="2"/>
              <a:buChar char="§"/>
            </a:pPr>
            <a:r>
              <a:rPr lang="en-US" sz="2000">
                <a:solidFill>
                  <a:srgbClr val="3D3838"/>
                </a:solidFill>
                <a:latin typeface="Montserrat"/>
                <a:ea typeface="Source Sans Pro"/>
                <a:cs typeface="Source Sans Pro" pitchFamily="34" charset="-120"/>
              </a:rPr>
              <a:t>Eliminates extra expenses for example: servers, investing in </a:t>
            </a:r>
            <a:r>
              <a:rPr lang="en-US" sz="2000" b="1">
                <a:solidFill>
                  <a:srgbClr val="3D3838"/>
                </a:solidFill>
                <a:latin typeface="Montserrat"/>
                <a:ea typeface="Source Sans Pro"/>
                <a:cs typeface="Source Sans Pro" pitchFamily="34" charset="-120"/>
              </a:rPr>
              <a:t>physical spaces, air conditioning</a:t>
            </a:r>
            <a:r>
              <a:rPr lang="en-US" sz="2000">
                <a:solidFill>
                  <a:srgbClr val="3D3838"/>
                </a:solidFill>
                <a:latin typeface="Montserrat"/>
                <a:ea typeface="Source Sans Pro"/>
                <a:cs typeface="Source Sans Pro" pitchFamily="34" charset="-120"/>
              </a:rPr>
              <a:t>, an IT team for managing the servers, etc.</a:t>
            </a:r>
          </a:p>
          <a:p>
            <a:pPr marL="0" indent="0" algn="l">
              <a:lnSpc>
                <a:spcPts val="2624"/>
              </a:lnSpc>
              <a:buNone/>
            </a:pPr>
            <a:endParaRPr lang="en-US" sz="2000">
              <a:solidFill>
                <a:srgbClr val="3D3838"/>
              </a:solidFill>
              <a:latin typeface="Source Sans Pro"/>
              <a:ea typeface="Source Sans Pro"/>
            </a:endParaRPr>
          </a:p>
          <a:p>
            <a:pPr marL="0" indent="0" algn="l">
              <a:lnSpc>
                <a:spcPts val="2624"/>
              </a:lnSpc>
              <a:buNone/>
            </a:pPr>
            <a:endParaRPr lang="en-US" sz="2000">
              <a:latin typeface="Source Sans Pro"/>
              <a:ea typeface="Source Sans Pro"/>
            </a:endParaRPr>
          </a:p>
        </p:txBody>
      </p:sp>
      <p:pic>
        <p:nvPicPr>
          <p:cNvPr id="19" name="Picture 18">
            <a:extLst>
              <a:ext uri="{FF2B5EF4-FFF2-40B4-BE49-F238E27FC236}">
                <a16:creationId xmlns:a16="http://schemas.microsoft.com/office/drawing/2014/main" id="{5C747B3D-3A85-6E3E-B28B-3BDA04F7E531}"/>
              </a:ext>
            </a:extLst>
          </p:cNvPr>
          <p:cNvPicPr>
            <a:picLocks noChangeAspect="1"/>
          </p:cNvPicPr>
          <p:nvPr/>
        </p:nvPicPr>
        <p:blipFill>
          <a:blip r:embed="rId4"/>
          <a:stretch>
            <a:fillRect/>
          </a:stretch>
        </p:blipFill>
        <p:spPr>
          <a:xfrm>
            <a:off x="11198303" y="2194247"/>
            <a:ext cx="1783829" cy="58590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
        <p:nvSpPr>
          <p:cNvPr id="5" name="Text 2"/>
          <p:cNvSpPr/>
          <p:nvPr/>
        </p:nvSpPr>
        <p:spPr>
          <a:xfrm>
            <a:off x="183843" y="394092"/>
            <a:ext cx="9306401" cy="1388745"/>
          </a:xfrm>
          <a:prstGeom prst="rect">
            <a:avLst/>
          </a:prstGeom>
          <a:noFill/>
          <a:ln/>
        </p:spPr>
        <p:txBody>
          <a:bodyPr wrap="square" lIns="91440" tIns="45720" rIns="91440" bIns="45720" rtlCol="0" anchor="t"/>
          <a:lstStyle/>
          <a:p>
            <a:pPr>
              <a:lnSpc>
                <a:spcPts val="5468"/>
              </a:lnSpc>
            </a:pPr>
            <a:r>
              <a:rPr lang="en-US" sz="4350" b="1" kern="0" spc="-44">
                <a:latin typeface="Montserrat"/>
              </a:rPr>
              <a:t>Container Security</a:t>
            </a:r>
          </a:p>
        </p:txBody>
      </p:sp>
      <p:sp>
        <p:nvSpPr>
          <p:cNvPr id="6" name="Shape 3"/>
          <p:cNvSpPr/>
          <p:nvPr/>
        </p:nvSpPr>
        <p:spPr>
          <a:xfrm>
            <a:off x="687425" y="3137824"/>
            <a:ext cx="499943" cy="499943"/>
          </a:xfrm>
          <a:prstGeom prst="roundRect">
            <a:avLst>
              <a:gd name="adj" fmla="val 26667"/>
            </a:avLst>
          </a:prstGeom>
          <a:solidFill>
            <a:schemeClr val="accent5">
              <a:lumMod val="20000"/>
              <a:lumOff val="80000"/>
            </a:schemeClr>
          </a:solidFill>
          <a:ln/>
        </p:spPr>
      </p:sp>
      <p:sp>
        <p:nvSpPr>
          <p:cNvPr id="7" name="Text 4"/>
          <p:cNvSpPr/>
          <p:nvPr/>
        </p:nvSpPr>
        <p:spPr>
          <a:xfrm>
            <a:off x="886891" y="3139740"/>
            <a:ext cx="127397" cy="416481"/>
          </a:xfrm>
          <a:prstGeom prst="rect">
            <a:avLst/>
          </a:prstGeom>
          <a:noFill/>
          <a:ln/>
        </p:spPr>
        <p:txBody>
          <a:bodyPr wrap="none" rtlCol="0" anchor="t"/>
          <a:lstStyle/>
          <a:p>
            <a:pPr marL="0" indent="0" algn="ctr">
              <a:lnSpc>
                <a:spcPts val="3281"/>
              </a:lnSpc>
              <a:buNone/>
            </a:pPr>
            <a:r>
              <a:rPr lang="en-US" sz="2624" b="1" kern="0" spc="-26">
                <a:solidFill>
                  <a:srgbClr val="000000"/>
                </a:solidFill>
                <a:latin typeface="Montserrat" pitchFamily="34" charset="0"/>
                <a:ea typeface="Montserrat" pitchFamily="34" charset="-122"/>
                <a:cs typeface="Montserrat" pitchFamily="34" charset="-120"/>
              </a:rPr>
              <a:t>1</a:t>
            </a:r>
            <a:endParaRPr lang="en-US" sz="2624"/>
          </a:p>
        </p:txBody>
      </p:sp>
      <p:sp>
        <p:nvSpPr>
          <p:cNvPr id="8" name="Text 5"/>
          <p:cNvSpPr/>
          <p:nvPr/>
        </p:nvSpPr>
        <p:spPr>
          <a:xfrm>
            <a:off x="1197505" y="3134631"/>
            <a:ext cx="2777490" cy="347186"/>
          </a:xfrm>
          <a:prstGeom prst="rect">
            <a:avLst/>
          </a:prstGeom>
          <a:noFill/>
          <a:ln/>
        </p:spPr>
        <p:txBody>
          <a:bodyPr wrap="none" lIns="91440" tIns="45720" rIns="91440" bIns="45720" rtlCol="0" anchor="t"/>
          <a:lstStyle/>
          <a:p>
            <a:pPr>
              <a:lnSpc>
                <a:spcPts val="2734"/>
              </a:lnSpc>
            </a:pPr>
            <a:r>
              <a:rPr lang="en-US" sz="2150" b="1" kern="0" spc="-22">
                <a:latin typeface="Montserrat"/>
              </a:rPr>
              <a:t>Application/Code Level</a:t>
            </a:r>
          </a:p>
        </p:txBody>
      </p:sp>
      <p:sp>
        <p:nvSpPr>
          <p:cNvPr id="9" name="Text 6"/>
          <p:cNvSpPr/>
          <p:nvPr/>
        </p:nvSpPr>
        <p:spPr>
          <a:xfrm>
            <a:off x="1210756" y="3615048"/>
            <a:ext cx="3833253" cy="999768"/>
          </a:xfrm>
          <a:prstGeom prst="rect">
            <a:avLst/>
          </a:prstGeom>
          <a:noFill/>
          <a:ln/>
        </p:spPr>
        <p:txBody>
          <a:bodyPr wrap="square" lIns="91440" tIns="45720" rIns="91440" bIns="45720" rtlCol="0" anchor="t"/>
          <a:lstStyle/>
          <a:p>
            <a:pPr>
              <a:lnSpc>
                <a:spcPts val="2624"/>
              </a:lnSpc>
            </a:pPr>
            <a:r>
              <a:rPr lang="en-US" sz="1750">
                <a:solidFill>
                  <a:srgbClr val="3D3838"/>
                </a:solidFill>
                <a:latin typeface="Source Sans Pro"/>
                <a:ea typeface="Source Sans Pro"/>
              </a:rPr>
              <a:t>Validations can be added by developers so that their code is up to security standards.</a:t>
            </a:r>
          </a:p>
        </p:txBody>
      </p:sp>
      <p:sp>
        <p:nvSpPr>
          <p:cNvPr id="10" name="Shape 7"/>
          <p:cNvSpPr/>
          <p:nvPr/>
        </p:nvSpPr>
        <p:spPr>
          <a:xfrm>
            <a:off x="5451711" y="3137824"/>
            <a:ext cx="499943" cy="499943"/>
          </a:xfrm>
          <a:prstGeom prst="roundRect">
            <a:avLst>
              <a:gd name="adj" fmla="val 26667"/>
            </a:avLst>
          </a:prstGeom>
          <a:solidFill>
            <a:schemeClr val="accent5">
              <a:lumMod val="20000"/>
              <a:lumOff val="80000"/>
            </a:schemeClr>
          </a:solidFill>
          <a:ln/>
        </p:spPr>
      </p:sp>
      <p:sp>
        <p:nvSpPr>
          <p:cNvPr id="11" name="Text 8"/>
          <p:cNvSpPr/>
          <p:nvPr/>
        </p:nvSpPr>
        <p:spPr>
          <a:xfrm>
            <a:off x="5604945" y="3139739"/>
            <a:ext cx="193358" cy="416481"/>
          </a:xfrm>
          <a:prstGeom prst="rect">
            <a:avLst/>
          </a:prstGeom>
          <a:noFill/>
          <a:ln/>
        </p:spPr>
        <p:txBody>
          <a:bodyPr wrap="none" rtlCol="0" anchor="t"/>
          <a:lstStyle/>
          <a:p>
            <a:pPr marL="0" indent="0" algn="ctr">
              <a:lnSpc>
                <a:spcPts val="3281"/>
              </a:lnSpc>
              <a:buNone/>
            </a:pPr>
            <a:r>
              <a:rPr lang="en-US" sz="2624" b="1" kern="0" spc="-26">
                <a:solidFill>
                  <a:srgbClr val="000000"/>
                </a:solidFill>
                <a:latin typeface="Montserrat" pitchFamily="34" charset="0"/>
                <a:ea typeface="Montserrat" pitchFamily="34" charset="-122"/>
                <a:cs typeface="Montserrat" pitchFamily="34" charset="-120"/>
              </a:rPr>
              <a:t>2</a:t>
            </a:r>
            <a:endParaRPr lang="en-US" sz="2624"/>
          </a:p>
        </p:txBody>
      </p:sp>
      <p:sp>
        <p:nvSpPr>
          <p:cNvPr id="12" name="Text 9"/>
          <p:cNvSpPr/>
          <p:nvPr/>
        </p:nvSpPr>
        <p:spPr>
          <a:xfrm>
            <a:off x="5961790" y="3134631"/>
            <a:ext cx="2777490" cy="347186"/>
          </a:xfrm>
          <a:prstGeom prst="rect">
            <a:avLst/>
          </a:prstGeom>
          <a:noFill/>
          <a:ln/>
        </p:spPr>
        <p:txBody>
          <a:bodyPr wrap="none" lIns="91440" tIns="45720" rIns="91440" bIns="45720" rtlCol="0" anchor="t"/>
          <a:lstStyle/>
          <a:p>
            <a:pPr>
              <a:lnSpc>
                <a:spcPts val="2734"/>
              </a:lnSpc>
            </a:pPr>
            <a:r>
              <a:rPr lang="en-US" sz="2150" b="1" kern="0" spc="-22">
                <a:solidFill>
                  <a:srgbClr val="000000"/>
                </a:solidFill>
                <a:latin typeface="Montserrat"/>
              </a:rPr>
              <a:t>Container Level</a:t>
            </a:r>
            <a:endParaRPr lang="en-US"/>
          </a:p>
        </p:txBody>
      </p:sp>
      <p:sp>
        <p:nvSpPr>
          <p:cNvPr id="13" name="Text 10"/>
          <p:cNvSpPr/>
          <p:nvPr/>
        </p:nvSpPr>
        <p:spPr>
          <a:xfrm>
            <a:off x="5961790" y="3615048"/>
            <a:ext cx="3820001" cy="999768"/>
          </a:xfrm>
          <a:prstGeom prst="rect">
            <a:avLst/>
          </a:prstGeom>
          <a:noFill/>
          <a:ln/>
        </p:spPr>
        <p:txBody>
          <a:bodyPr wrap="square" lIns="91440" tIns="45720" rIns="91440" bIns="45720" rtlCol="0" anchor="t"/>
          <a:lstStyle/>
          <a:p>
            <a:pPr>
              <a:lnSpc>
                <a:spcPts val="2624"/>
              </a:lnSpc>
            </a:pPr>
            <a:r>
              <a:rPr lang="en-US" sz="1750">
                <a:solidFill>
                  <a:srgbClr val="3D3838"/>
                </a:solidFill>
                <a:latin typeface="Source Sans Pro"/>
                <a:ea typeface="Source Sans Pro"/>
              </a:rPr>
              <a:t>A secure container service, such as Kubernetes, can be utilized by developers.</a:t>
            </a:r>
          </a:p>
        </p:txBody>
      </p:sp>
      <p:sp>
        <p:nvSpPr>
          <p:cNvPr id="14" name="Shape 11"/>
          <p:cNvSpPr/>
          <p:nvPr/>
        </p:nvSpPr>
        <p:spPr>
          <a:xfrm>
            <a:off x="700677" y="5421397"/>
            <a:ext cx="499943" cy="499943"/>
          </a:xfrm>
          <a:prstGeom prst="roundRect">
            <a:avLst>
              <a:gd name="adj" fmla="val 26667"/>
            </a:avLst>
          </a:prstGeom>
          <a:solidFill>
            <a:schemeClr val="accent5">
              <a:lumMod val="20000"/>
              <a:lumOff val="80000"/>
            </a:schemeClr>
          </a:solidFill>
          <a:ln/>
        </p:spPr>
      </p:sp>
      <p:sp>
        <p:nvSpPr>
          <p:cNvPr id="15" name="Text 12"/>
          <p:cNvSpPr/>
          <p:nvPr/>
        </p:nvSpPr>
        <p:spPr>
          <a:xfrm>
            <a:off x="853554" y="5423312"/>
            <a:ext cx="194072" cy="416481"/>
          </a:xfrm>
          <a:prstGeom prst="rect">
            <a:avLst/>
          </a:prstGeom>
          <a:noFill/>
          <a:ln/>
        </p:spPr>
        <p:txBody>
          <a:bodyPr wrap="none" rtlCol="0" anchor="t"/>
          <a:lstStyle/>
          <a:p>
            <a:pPr marL="0" indent="0" algn="ctr">
              <a:lnSpc>
                <a:spcPts val="3281"/>
              </a:lnSpc>
              <a:buNone/>
            </a:pPr>
            <a:r>
              <a:rPr lang="en-US" sz="2624" b="1" kern="0" spc="-26">
                <a:solidFill>
                  <a:srgbClr val="000000"/>
                </a:solidFill>
                <a:latin typeface="Montserrat" pitchFamily="34" charset="0"/>
                <a:ea typeface="Montserrat" pitchFamily="34" charset="-122"/>
                <a:cs typeface="Montserrat" pitchFamily="34" charset="-120"/>
              </a:rPr>
              <a:t>3</a:t>
            </a:r>
            <a:endParaRPr lang="en-US" sz="2624"/>
          </a:p>
        </p:txBody>
      </p:sp>
      <p:sp>
        <p:nvSpPr>
          <p:cNvPr id="16" name="Text 13"/>
          <p:cNvSpPr/>
          <p:nvPr/>
        </p:nvSpPr>
        <p:spPr>
          <a:xfrm>
            <a:off x="1184252" y="5418203"/>
            <a:ext cx="2777490" cy="347186"/>
          </a:xfrm>
          <a:prstGeom prst="rect">
            <a:avLst/>
          </a:prstGeom>
          <a:noFill/>
          <a:ln/>
        </p:spPr>
        <p:txBody>
          <a:bodyPr wrap="none" lIns="91440" tIns="45720" rIns="91440" bIns="45720" rtlCol="0" anchor="t"/>
          <a:lstStyle/>
          <a:p>
            <a:pPr>
              <a:lnSpc>
                <a:spcPts val="2734"/>
              </a:lnSpc>
            </a:pPr>
            <a:r>
              <a:rPr lang="en-US" sz="2150" b="1" kern="0" spc="-22">
                <a:solidFill>
                  <a:srgbClr val="000000"/>
                </a:solidFill>
                <a:latin typeface="Montserrat"/>
              </a:rPr>
              <a:t>Cluster Level</a:t>
            </a:r>
            <a:endParaRPr lang="en-US"/>
          </a:p>
        </p:txBody>
      </p:sp>
      <p:sp>
        <p:nvSpPr>
          <p:cNvPr id="19" name="Shape 3">
            <a:extLst>
              <a:ext uri="{FF2B5EF4-FFF2-40B4-BE49-F238E27FC236}">
                <a16:creationId xmlns:a16="http://schemas.microsoft.com/office/drawing/2014/main" id="{E43CA03B-F87A-C7CB-4EBD-F749336AC9A4}"/>
              </a:ext>
            </a:extLst>
          </p:cNvPr>
          <p:cNvSpPr/>
          <p:nvPr/>
        </p:nvSpPr>
        <p:spPr>
          <a:xfrm>
            <a:off x="5458206" y="5417197"/>
            <a:ext cx="499943" cy="499943"/>
          </a:xfrm>
          <a:prstGeom prst="roundRect">
            <a:avLst>
              <a:gd name="adj" fmla="val 26667"/>
            </a:avLst>
          </a:prstGeom>
          <a:solidFill>
            <a:schemeClr val="accent5">
              <a:lumMod val="20000"/>
              <a:lumOff val="80000"/>
            </a:schemeClr>
          </a:solidFill>
          <a:ln/>
        </p:spPr>
      </p:sp>
      <p:sp>
        <p:nvSpPr>
          <p:cNvPr id="20" name="Text 12">
            <a:extLst>
              <a:ext uri="{FF2B5EF4-FFF2-40B4-BE49-F238E27FC236}">
                <a16:creationId xmlns:a16="http://schemas.microsoft.com/office/drawing/2014/main" id="{64C79B9B-23DD-3974-D19A-8C1C817D1218}"/>
              </a:ext>
            </a:extLst>
          </p:cNvPr>
          <p:cNvSpPr/>
          <p:nvPr/>
        </p:nvSpPr>
        <p:spPr>
          <a:xfrm>
            <a:off x="5544822" y="5383554"/>
            <a:ext cx="300090" cy="509246"/>
          </a:xfrm>
          <a:prstGeom prst="rect">
            <a:avLst/>
          </a:prstGeom>
          <a:noFill/>
          <a:ln/>
        </p:spPr>
        <p:txBody>
          <a:bodyPr wrap="none" lIns="91440" tIns="45720" rIns="91440" bIns="45720" rtlCol="0" anchor="t"/>
          <a:lstStyle/>
          <a:p>
            <a:pPr marL="0" indent="0" algn="ctr">
              <a:lnSpc>
                <a:spcPts val="3281"/>
              </a:lnSpc>
              <a:buNone/>
            </a:pPr>
            <a:r>
              <a:rPr lang="en-US" sz="2600" b="1" kern="0" spc="-26">
                <a:solidFill>
                  <a:srgbClr val="000000"/>
                </a:solidFill>
                <a:latin typeface="Montserrat"/>
              </a:rPr>
              <a:t>4</a:t>
            </a:r>
            <a:endParaRPr lang="en-US" sz="2624"/>
          </a:p>
        </p:txBody>
      </p:sp>
      <p:sp>
        <p:nvSpPr>
          <p:cNvPr id="22" name="Text 5">
            <a:extLst>
              <a:ext uri="{FF2B5EF4-FFF2-40B4-BE49-F238E27FC236}">
                <a16:creationId xmlns:a16="http://schemas.microsoft.com/office/drawing/2014/main" id="{C6D15D2F-CBF5-1EB2-1099-0771FC9052F3}"/>
              </a:ext>
            </a:extLst>
          </p:cNvPr>
          <p:cNvSpPr/>
          <p:nvPr/>
        </p:nvSpPr>
        <p:spPr>
          <a:xfrm>
            <a:off x="190338" y="1239570"/>
            <a:ext cx="11118112" cy="1102559"/>
          </a:xfrm>
          <a:prstGeom prst="rect">
            <a:avLst/>
          </a:prstGeom>
          <a:noFill/>
          <a:ln/>
        </p:spPr>
        <p:txBody>
          <a:bodyPr wrap="none" lIns="91440" tIns="45720" rIns="91440" bIns="45720" rtlCol="0" anchor="t"/>
          <a:lstStyle/>
          <a:p>
            <a:pPr>
              <a:lnSpc>
                <a:spcPts val="2734"/>
              </a:lnSpc>
            </a:pPr>
            <a:r>
              <a:rPr lang="en-US" sz="2150" kern="0" spc="-22">
                <a:latin typeface="Montserrat"/>
              </a:rPr>
              <a:t>There are four levels of security available </a:t>
            </a:r>
            <a:endParaRPr lang="en-US">
              <a:latin typeface="Calibri" panose="020F0502020204030204"/>
              <a:ea typeface="Calibri" panose="020F0502020204030204"/>
              <a:cs typeface="Calibri" panose="020F0502020204030204"/>
            </a:endParaRPr>
          </a:p>
          <a:p>
            <a:pPr>
              <a:lnSpc>
                <a:spcPts val="2734"/>
              </a:lnSpc>
            </a:pPr>
            <a:r>
              <a:rPr lang="en-US" sz="2150" kern="0" spc="-22">
                <a:latin typeface="Montserrat"/>
              </a:rPr>
              <a:t>within containers to prevent vulnerabilities</a:t>
            </a:r>
            <a:endParaRPr lang="en-US">
              <a:ea typeface="Calibri"/>
              <a:cs typeface="Calibri"/>
            </a:endParaRPr>
          </a:p>
          <a:p>
            <a:pPr>
              <a:lnSpc>
                <a:spcPts val="2734"/>
              </a:lnSpc>
            </a:pPr>
            <a:endParaRPr lang="en-US" sz="2150" kern="0" spc="-22">
              <a:latin typeface="Montserrat"/>
            </a:endParaRPr>
          </a:p>
        </p:txBody>
      </p:sp>
      <p:sp>
        <p:nvSpPr>
          <p:cNvPr id="23" name="Text 13">
            <a:extLst>
              <a:ext uri="{FF2B5EF4-FFF2-40B4-BE49-F238E27FC236}">
                <a16:creationId xmlns:a16="http://schemas.microsoft.com/office/drawing/2014/main" id="{182DB945-37FA-3964-2A20-961EA30D6ED6}"/>
              </a:ext>
            </a:extLst>
          </p:cNvPr>
          <p:cNvSpPr/>
          <p:nvPr/>
        </p:nvSpPr>
        <p:spPr>
          <a:xfrm>
            <a:off x="5955034" y="5418202"/>
            <a:ext cx="2777490" cy="347186"/>
          </a:xfrm>
          <a:prstGeom prst="rect">
            <a:avLst/>
          </a:prstGeom>
          <a:noFill/>
          <a:ln/>
        </p:spPr>
        <p:txBody>
          <a:bodyPr wrap="none" lIns="91440" tIns="45720" rIns="91440" bIns="45720" rtlCol="0" anchor="t"/>
          <a:lstStyle/>
          <a:p>
            <a:pPr>
              <a:lnSpc>
                <a:spcPts val="2734"/>
              </a:lnSpc>
            </a:pPr>
            <a:r>
              <a:rPr lang="en-US" sz="2150" b="1" kern="0" spc="-22">
                <a:solidFill>
                  <a:srgbClr val="000000"/>
                </a:solidFill>
                <a:latin typeface="Montserrat"/>
              </a:rPr>
              <a:t>Cloud Level</a:t>
            </a:r>
            <a:endParaRPr lang="en-US"/>
          </a:p>
        </p:txBody>
      </p:sp>
      <p:sp>
        <p:nvSpPr>
          <p:cNvPr id="24" name="Text 6">
            <a:extLst>
              <a:ext uri="{FF2B5EF4-FFF2-40B4-BE49-F238E27FC236}">
                <a16:creationId xmlns:a16="http://schemas.microsoft.com/office/drawing/2014/main" id="{20D382DA-4849-ED26-941D-57668405ECEC}"/>
              </a:ext>
            </a:extLst>
          </p:cNvPr>
          <p:cNvSpPr/>
          <p:nvPr/>
        </p:nvSpPr>
        <p:spPr>
          <a:xfrm>
            <a:off x="1197503" y="5894421"/>
            <a:ext cx="3820001" cy="999768"/>
          </a:xfrm>
          <a:prstGeom prst="rect">
            <a:avLst/>
          </a:prstGeom>
          <a:noFill/>
          <a:ln/>
        </p:spPr>
        <p:txBody>
          <a:bodyPr wrap="square" lIns="91440" tIns="45720" rIns="91440" bIns="45720" rtlCol="0" anchor="t"/>
          <a:lstStyle/>
          <a:p>
            <a:pPr>
              <a:lnSpc>
                <a:spcPts val="2624"/>
              </a:lnSpc>
            </a:pPr>
            <a:r>
              <a:rPr lang="en-US" sz="1750">
                <a:solidFill>
                  <a:srgbClr val="3D3838"/>
                </a:solidFill>
                <a:latin typeface="Source Sans Pro"/>
                <a:ea typeface="Source Sans Pro"/>
              </a:rPr>
              <a:t>Restrictions can be implemented by network administrators to restrict unauthorized traffic.</a:t>
            </a:r>
          </a:p>
        </p:txBody>
      </p:sp>
      <p:sp>
        <p:nvSpPr>
          <p:cNvPr id="25" name="Text 6">
            <a:extLst>
              <a:ext uri="{FF2B5EF4-FFF2-40B4-BE49-F238E27FC236}">
                <a16:creationId xmlns:a16="http://schemas.microsoft.com/office/drawing/2014/main" id="{16A33C58-7D42-E064-AACD-6D5B2D584A03}"/>
              </a:ext>
            </a:extLst>
          </p:cNvPr>
          <p:cNvSpPr/>
          <p:nvPr/>
        </p:nvSpPr>
        <p:spPr>
          <a:xfrm>
            <a:off x="5981537" y="5894420"/>
            <a:ext cx="3820001" cy="999768"/>
          </a:xfrm>
          <a:prstGeom prst="rect">
            <a:avLst/>
          </a:prstGeom>
          <a:noFill/>
          <a:ln/>
        </p:spPr>
        <p:txBody>
          <a:bodyPr wrap="square" lIns="91440" tIns="45720" rIns="91440" bIns="45720" rtlCol="0" anchor="t"/>
          <a:lstStyle/>
          <a:p>
            <a:pPr>
              <a:lnSpc>
                <a:spcPts val="2624"/>
              </a:lnSpc>
            </a:pPr>
            <a:r>
              <a:rPr lang="en-US" sz="1750">
                <a:solidFill>
                  <a:srgbClr val="3D3838"/>
                </a:solidFill>
                <a:latin typeface="Calibri"/>
                <a:ea typeface="Calibri"/>
                <a:cs typeface="Calibri"/>
              </a:rPr>
              <a:t>Using a container platform that is reliable will provide excellent security (e.g. Amazon EKS (Elastic Kubernetes Service)). </a:t>
            </a:r>
          </a:p>
        </p:txBody>
      </p:sp>
      <p:pic>
        <p:nvPicPr>
          <p:cNvPr id="17" name="Graphic 16" descr="Lock outline">
            <a:extLst>
              <a:ext uri="{FF2B5EF4-FFF2-40B4-BE49-F238E27FC236}">
                <a16:creationId xmlns:a16="http://schemas.microsoft.com/office/drawing/2014/main" id="{BB9ADF0D-F8E7-723D-E7B3-AB950153B2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1931" y="2345637"/>
            <a:ext cx="5579164" cy="5565912"/>
          </a:xfrm>
          <a:prstGeom prst="rect">
            <a:avLst/>
          </a:prstGeom>
        </p:spPr>
      </p:pic>
    </p:spTree>
    <p:extLst>
      <p:ext uri="{BB962C8B-B14F-4D97-AF65-F5344CB8AC3E}">
        <p14:creationId xmlns:p14="http://schemas.microsoft.com/office/powerpoint/2010/main" val="249989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10666" y="1062879"/>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What Is Docker?</a:t>
            </a:r>
          </a:p>
        </p:txBody>
      </p:sp>
      <p:sp>
        <p:nvSpPr>
          <p:cNvPr id="6" name="Text 5">
            <a:extLst>
              <a:ext uri="{FF2B5EF4-FFF2-40B4-BE49-F238E27FC236}">
                <a16:creationId xmlns:a16="http://schemas.microsoft.com/office/drawing/2014/main" id="{1B892DF1-F422-CA67-6977-59811B517330}"/>
              </a:ext>
            </a:extLst>
          </p:cNvPr>
          <p:cNvSpPr/>
          <p:nvPr/>
        </p:nvSpPr>
        <p:spPr>
          <a:xfrm>
            <a:off x="808300" y="2455616"/>
            <a:ext cx="6499950" cy="1413335"/>
          </a:xfrm>
          <a:prstGeom prst="rect">
            <a:avLst/>
          </a:prstGeom>
          <a:noFill/>
          <a:ln/>
        </p:spPr>
        <p:txBody>
          <a:bodyPr wrap="square" lIns="91440" tIns="45720" rIns="91440" bIns="45720" rtlCol="0" anchor="t"/>
          <a:lstStyle/>
          <a:p>
            <a:pPr>
              <a:lnSpc>
                <a:spcPts val="2624"/>
              </a:lnSpc>
            </a:pPr>
            <a:r>
              <a:rPr lang="en-US" sz="2400">
                <a:solidFill>
                  <a:srgbClr val="161616"/>
                </a:solidFill>
                <a:latin typeface="Source Sans Pro"/>
                <a:ea typeface="Source Sans Pro"/>
                <a:cs typeface="IBM Plex Sans"/>
              </a:rPr>
              <a:t>Docker is an open source platform that enables developers to build, deploy, run, update and manage containers. (ref #7) </a:t>
            </a:r>
            <a:endParaRPr lang="en-US" sz="2400">
              <a:solidFill>
                <a:srgbClr val="3D3838"/>
              </a:solidFill>
              <a:latin typeface="Source Sans Pro"/>
              <a:ea typeface="Source Sans Pro"/>
              <a:cs typeface="Calibri" panose="020F0502020204030204"/>
            </a:endParaRPr>
          </a:p>
        </p:txBody>
      </p:sp>
      <p:sp>
        <p:nvSpPr>
          <p:cNvPr id="7" name="Text 5">
            <a:extLst>
              <a:ext uri="{FF2B5EF4-FFF2-40B4-BE49-F238E27FC236}">
                <a16:creationId xmlns:a16="http://schemas.microsoft.com/office/drawing/2014/main" id="{DFEC67B0-EBBE-29D2-7B34-373F92B58C68}"/>
              </a:ext>
            </a:extLst>
          </p:cNvPr>
          <p:cNvSpPr/>
          <p:nvPr/>
        </p:nvSpPr>
        <p:spPr>
          <a:xfrm>
            <a:off x="808299" y="4761494"/>
            <a:ext cx="6499950" cy="1413335"/>
          </a:xfrm>
          <a:prstGeom prst="rect">
            <a:avLst/>
          </a:prstGeom>
          <a:noFill/>
          <a:ln/>
        </p:spPr>
        <p:txBody>
          <a:bodyPr wrap="square" lIns="91440" tIns="45720" rIns="91440" bIns="45720" rtlCol="0" anchor="t"/>
          <a:lstStyle/>
          <a:p>
            <a:pPr>
              <a:lnSpc>
                <a:spcPts val="2624"/>
              </a:lnSpc>
            </a:pPr>
            <a:r>
              <a:rPr lang="en-US" sz="2400">
                <a:solidFill>
                  <a:srgbClr val="161616"/>
                </a:solidFill>
                <a:latin typeface="Source Sans Pro"/>
                <a:ea typeface="Source Sans Pro"/>
                <a:cs typeface="Calibri" panose="020F0502020204030204"/>
              </a:rPr>
              <a:t>Docker is an operating system for containers. Applications can be quickly deployed and scaled into any environment with assurance that the code will run.</a:t>
            </a:r>
          </a:p>
        </p:txBody>
      </p:sp>
      <p:pic>
        <p:nvPicPr>
          <p:cNvPr id="5" name="Picture 4" descr="Blue abstract showing data flow">
            <a:extLst>
              <a:ext uri="{FF2B5EF4-FFF2-40B4-BE49-F238E27FC236}">
                <a16:creationId xmlns:a16="http://schemas.microsoft.com/office/drawing/2014/main" id="{B8028D0D-0308-0057-F665-204F3740E102}"/>
              </a:ext>
            </a:extLst>
          </p:cNvPr>
          <p:cNvPicPr>
            <a:picLocks noChangeAspect="1"/>
          </p:cNvPicPr>
          <p:nvPr/>
        </p:nvPicPr>
        <p:blipFill rotWithShape="1">
          <a:blip r:embed="rId3"/>
          <a:srcRect t="208" r="48659" b="181"/>
          <a:stretch/>
        </p:blipFill>
        <p:spPr>
          <a:xfrm>
            <a:off x="8295861" y="-3796"/>
            <a:ext cx="6335966" cy="8239143"/>
          </a:xfrm>
          <a:prstGeom prst="rect">
            <a:avLst/>
          </a:prstGeom>
        </p:spPr>
      </p:pic>
    </p:spTree>
    <p:extLst>
      <p:ext uri="{BB962C8B-B14F-4D97-AF65-F5344CB8AC3E}">
        <p14:creationId xmlns:p14="http://schemas.microsoft.com/office/powerpoint/2010/main" val="637188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1F0A4E6-5B3F-32D2-8514-0ADD2B3CAC39}"/>
              </a:ext>
            </a:extLst>
          </p:cNvPr>
          <p:cNvSpPr/>
          <p:nvPr/>
        </p:nvSpPr>
        <p:spPr>
          <a:xfrm rot="5400000">
            <a:off x="8783971" y="936655"/>
            <a:ext cx="4226941" cy="657332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2">
            <a:extLst>
              <a:ext uri="{FF2B5EF4-FFF2-40B4-BE49-F238E27FC236}">
                <a16:creationId xmlns:a16="http://schemas.microsoft.com/office/drawing/2014/main" id="{98F95034-B1EA-D49C-8746-AFAC780CD3BE}"/>
              </a:ext>
            </a:extLst>
          </p:cNvPr>
          <p:cNvSpPr/>
          <p:nvPr/>
        </p:nvSpPr>
        <p:spPr>
          <a:xfrm>
            <a:off x="810666" y="1062879"/>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What is a </a:t>
            </a:r>
            <a:r>
              <a:rPr lang="en-US" sz="4350" b="1" kern="0" spc="-44" err="1">
                <a:latin typeface="Montserrat"/>
              </a:rPr>
              <a:t>Dockerfile</a:t>
            </a:r>
            <a:r>
              <a:rPr lang="en-US" sz="4350" b="1" kern="0" spc="-44">
                <a:latin typeface="Montserrat"/>
              </a:rPr>
              <a:t>?</a:t>
            </a:r>
          </a:p>
        </p:txBody>
      </p:sp>
      <p:sp>
        <p:nvSpPr>
          <p:cNvPr id="5" name="Text 5">
            <a:extLst>
              <a:ext uri="{FF2B5EF4-FFF2-40B4-BE49-F238E27FC236}">
                <a16:creationId xmlns:a16="http://schemas.microsoft.com/office/drawing/2014/main" id="{3BBB6D1C-26A3-879D-E429-4D3E57A1621A}"/>
              </a:ext>
            </a:extLst>
          </p:cNvPr>
          <p:cNvSpPr/>
          <p:nvPr/>
        </p:nvSpPr>
        <p:spPr>
          <a:xfrm>
            <a:off x="735288" y="1885523"/>
            <a:ext cx="6499950" cy="1121788"/>
          </a:xfrm>
          <a:prstGeom prst="rect">
            <a:avLst/>
          </a:prstGeom>
          <a:noFill/>
          <a:ln/>
        </p:spPr>
        <p:txBody>
          <a:bodyPr wrap="square" lIns="91440" tIns="45720" rIns="91440" bIns="45720" rtlCol="0" anchor="t"/>
          <a:lstStyle/>
          <a:p>
            <a:pPr marL="342900" indent="-342900">
              <a:lnSpc>
                <a:spcPts val="2624"/>
              </a:lnSpc>
              <a:buFont typeface="Wingdings"/>
              <a:buChar char="§"/>
            </a:pPr>
            <a:r>
              <a:rPr lang="en-US" sz="2400">
                <a:solidFill>
                  <a:srgbClr val="161616"/>
                </a:solidFill>
                <a:latin typeface="Source Sans Pro"/>
                <a:ea typeface="Source Sans Pro"/>
                <a:cs typeface="Calibri" panose="020F0502020204030204"/>
              </a:rPr>
              <a:t>Text file containing instructions for creating a custom docker image, which is a read-only file containing lots of instructions. A new layer is created in the image with each instruction.</a:t>
            </a:r>
            <a:endParaRPr lang="en-US">
              <a:ea typeface="Calibri" panose="020F0502020204030204"/>
              <a:cs typeface="Calibri" panose="020F0502020204030204"/>
            </a:endParaRPr>
          </a:p>
          <a:p>
            <a:pPr>
              <a:lnSpc>
                <a:spcPts val="2624"/>
              </a:lnSpc>
            </a:pPr>
            <a:endParaRPr lang="en-US" sz="2400">
              <a:solidFill>
                <a:srgbClr val="161616"/>
              </a:solidFill>
              <a:latin typeface="Source Sans Pro"/>
              <a:ea typeface="Source Sans Pro"/>
              <a:cs typeface="Calibri" panose="020F0502020204030204"/>
            </a:endParaRPr>
          </a:p>
          <a:p>
            <a:pPr>
              <a:lnSpc>
                <a:spcPts val="2624"/>
              </a:lnSpc>
            </a:pPr>
            <a:endParaRPr lang="en-US" sz="2400">
              <a:solidFill>
                <a:srgbClr val="161616"/>
              </a:solidFill>
              <a:latin typeface="Source Sans Pro"/>
              <a:ea typeface="Source Sans Pro"/>
              <a:cs typeface="Calibri" panose="020F0502020204030204"/>
            </a:endParaRPr>
          </a:p>
        </p:txBody>
      </p:sp>
      <p:sp>
        <p:nvSpPr>
          <p:cNvPr id="6" name="Text 5">
            <a:extLst>
              <a:ext uri="{FF2B5EF4-FFF2-40B4-BE49-F238E27FC236}">
                <a16:creationId xmlns:a16="http://schemas.microsoft.com/office/drawing/2014/main" id="{7CE083C8-3381-CFBF-48BC-780319AB16B9}"/>
              </a:ext>
            </a:extLst>
          </p:cNvPr>
          <p:cNvSpPr/>
          <p:nvPr/>
        </p:nvSpPr>
        <p:spPr>
          <a:xfrm>
            <a:off x="838804" y="3613055"/>
            <a:ext cx="6499950" cy="1718135"/>
          </a:xfrm>
          <a:prstGeom prst="rect">
            <a:avLst/>
          </a:prstGeom>
          <a:noFill/>
          <a:ln/>
        </p:spPr>
        <p:txBody>
          <a:bodyPr wrap="square" lIns="91440" tIns="45720" rIns="91440" bIns="45720" rtlCol="0" anchor="t"/>
          <a:lstStyle/>
          <a:p>
            <a:pPr marL="342900" indent="-342900">
              <a:lnSpc>
                <a:spcPts val="2624"/>
              </a:lnSpc>
              <a:buFont typeface="Wingdings"/>
              <a:buChar char="§"/>
            </a:pPr>
            <a:r>
              <a:rPr lang="en-US" sz="2400">
                <a:solidFill>
                  <a:srgbClr val="161616"/>
                </a:solidFill>
                <a:latin typeface="Source Sans Pro"/>
                <a:ea typeface="Source Sans Pro"/>
                <a:cs typeface="Calibri" panose="020F0502020204030204"/>
              </a:rPr>
              <a:t>Instructions: </a:t>
            </a:r>
            <a:endParaRPr lang="en-US">
              <a:ea typeface="Calibri" panose="020F0502020204030204"/>
              <a:cs typeface="Calibri" panose="020F0502020204030204"/>
            </a:endParaRPr>
          </a:p>
          <a:p>
            <a:pPr marL="800100" lvl="1" indent="-342900">
              <a:lnSpc>
                <a:spcPts val="2624"/>
              </a:lnSpc>
              <a:buFont typeface="Courier New"/>
              <a:buChar char="o"/>
            </a:pPr>
            <a:r>
              <a:rPr lang="en-US" sz="2400">
                <a:solidFill>
                  <a:srgbClr val="161616"/>
                </a:solidFill>
                <a:latin typeface="Source Sans Pro"/>
                <a:ea typeface="Source Sans Pro"/>
                <a:cs typeface="Calibri" panose="020F0502020204030204"/>
              </a:rPr>
              <a:t>Installing dependencies</a:t>
            </a:r>
          </a:p>
          <a:p>
            <a:pPr marL="800100" lvl="1" indent="-342900">
              <a:lnSpc>
                <a:spcPts val="2624"/>
              </a:lnSpc>
              <a:buFont typeface="Courier New"/>
              <a:buChar char="o"/>
            </a:pPr>
            <a:r>
              <a:rPr lang="en-US" sz="2400">
                <a:solidFill>
                  <a:srgbClr val="161616"/>
                </a:solidFill>
                <a:latin typeface="Source Sans Pro"/>
                <a:ea typeface="Source Sans Pro"/>
                <a:cs typeface="Calibri" panose="020F0502020204030204"/>
              </a:rPr>
              <a:t>Copying files</a:t>
            </a:r>
          </a:p>
          <a:p>
            <a:pPr marL="800100" lvl="1" indent="-342900">
              <a:lnSpc>
                <a:spcPts val="2624"/>
              </a:lnSpc>
              <a:buFont typeface="Courier New"/>
              <a:buChar char="o"/>
            </a:pPr>
            <a:r>
              <a:rPr lang="en-US" sz="2400">
                <a:solidFill>
                  <a:srgbClr val="161616"/>
                </a:solidFill>
                <a:latin typeface="Source Sans Pro"/>
                <a:ea typeface="Source Sans Pro"/>
                <a:cs typeface="Calibri" panose="020F0502020204030204"/>
              </a:rPr>
              <a:t>Setting environment variables</a:t>
            </a:r>
          </a:p>
          <a:p>
            <a:pPr marL="800100" lvl="1" indent="-342900">
              <a:lnSpc>
                <a:spcPts val="2624"/>
              </a:lnSpc>
              <a:buFont typeface="Courier New"/>
              <a:buChar char="o"/>
            </a:pPr>
            <a:r>
              <a:rPr lang="en-US" sz="2400">
                <a:solidFill>
                  <a:srgbClr val="161616"/>
                </a:solidFill>
                <a:latin typeface="Source Sans Pro"/>
                <a:ea typeface="Source Sans Pro"/>
                <a:cs typeface="Calibri" panose="020F0502020204030204"/>
              </a:rPr>
              <a:t>Configs for the container</a:t>
            </a:r>
          </a:p>
          <a:p>
            <a:pPr>
              <a:lnSpc>
                <a:spcPts val="2624"/>
              </a:lnSpc>
            </a:pPr>
            <a:endParaRPr lang="en-US" sz="2400">
              <a:solidFill>
                <a:srgbClr val="161616"/>
              </a:solidFill>
              <a:latin typeface="Source Sans Pro"/>
              <a:ea typeface="Source Sans Pro"/>
              <a:cs typeface="Calibri" panose="020F0502020204030204"/>
            </a:endParaRPr>
          </a:p>
          <a:p>
            <a:pPr>
              <a:lnSpc>
                <a:spcPts val="2624"/>
              </a:lnSpc>
            </a:pPr>
            <a:endParaRPr lang="en-US" sz="2400">
              <a:solidFill>
                <a:srgbClr val="161616"/>
              </a:solidFill>
              <a:latin typeface="Source Sans Pro"/>
              <a:ea typeface="Source Sans Pro"/>
              <a:cs typeface="Calibri" panose="020F0502020204030204"/>
            </a:endParaRPr>
          </a:p>
        </p:txBody>
      </p:sp>
      <p:sp>
        <p:nvSpPr>
          <p:cNvPr id="7" name="Text 5">
            <a:extLst>
              <a:ext uri="{FF2B5EF4-FFF2-40B4-BE49-F238E27FC236}">
                <a16:creationId xmlns:a16="http://schemas.microsoft.com/office/drawing/2014/main" id="{8012CF28-762E-4284-7C72-EB95A0C7561B}"/>
              </a:ext>
            </a:extLst>
          </p:cNvPr>
          <p:cNvSpPr/>
          <p:nvPr/>
        </p:nvSpPr>
        <p:spPr>
          <a:xfrm>
            <a:off x="825551" y="5764158"/>
            <a:ext cx="6499950" cy="1718135"/>
          </a:xfrm>
          <a:prstGeom prst="rect">
            <a:avLst/>
          </a:prstGeom>
          <a:noFill/>
          <a:ln/>
        </p:spPr>
        <p:txBody>
          <a:bodyPr wrap="square" lIns="91440" tIns="45720" rIns="91440" bIns="45720" rtlCol="0" anchor="t"/>
          <a:lstStyle/>
          <a:p>
            <a:pPr marL="457200" indent="-457200">
              <a:lnSpc>
                <a:spcPts val="2624"/>
              </a:lnSpc>
              <a:buFont typeface="Wingdings"/>
              <a:buChar char="§"/>
            </a:pPr>
            <a:r>
              <a:rPr lang="en-US" sz="2400">
                <a:solidFill>
                  <a:srgbClr val="161616"/>
                </a:solidFill>
                <a:latin typeface="Source Sans Pro"/>
                <a:ea typeface="Source Sans Pro"/>
                <a:cs typeface="Calibri" panose="020F0502020204030204"/>
              </a:rPr>
              <a:t>Dockerfiles can be created/edited with any text editor. The </a:t>
            </a:r>
            <a:r>
              <a:rPr lang="en-US" sz="2400" b="1">
                <a:solidFill>
                  <a:srgbClr val="161616"/>
                </a:solidFill>
                <a:latin typeface="Source Sans Pro"/>
                <a:ea typeface="Source Sans Pro"/>
                <a:cs typeface="Calibri" panose="020F0502020204030204"/>
              </a:rPr>
              <a:t>docker build </a:t>
            </a:r>
            <a:r>
              <a:rPr lang="en-US" sz="2400">
                <a:solidFill>
                  <a:srgbClr val="161616"/>
                </a:solidFill>
                <a:latin typeface="Source Sans Pro"/>
                <a:ea typeface="Source Sans Pro"/>
                <a:cs typeface="Calibri" panose="020F0502020204030204"/>
              </a:rPr>
              <a:t>command will build an image once a </a:t>
            </a:r>
            <a:r>
              <a:rPr lang="en-US" sz="2400" err="1">
                <a:solidFill>
                  <a:srgbClr val="161616"/>
                </a:solidFill>
                <a:latin typeface="Source Sans Pro"/>
                <a:ea typeface="Source Sans Pro"/>
                <a:cs typeface="Calibri" panose="020F0502020204030204"/>
              </a:rPr>
              <a:t>Dockerfile</a:t>
            </a:r>
            <a:r>
              <a:rPr lang="en-US" sz="2400">
                <a:solidFill>
                  <a:srgbClr val="161616"/>
                </a:solidFill>
                <a:latin typeface="Source Sans Pro"/>
                <a:ea typeface="Source Sans Pro"/>
                <a:cs typeface="Calibri" panose="020F0502020204030204"/>
              </a:rPr>
              <a:t> has been created. Then, the </a:t>
            </a:r>
            <a:r>
              <a:rPr lang="en-US" sz="2400" b="1">
                <a:solidFill>
                  <a:srgbClr val="161616"/>
                </a:solidFill>
                <a:latin typeface="Source Sans Pro"/>
                <a:ea typeface="Source Sans Pro"/>
                <a:cs typeface="Calibri" panose="020F0502020204030204"/>
              </a:rPr>
              <a:t>docker run </a:t>
            </a:r>
            <a:r>
              <a:rPr lang="en-US" sz="2400">
                <a:solidFill>
                  <a:srgbClr val="161616"/>
                </a:solidFill>
                <a:latin typeface="Source Sans Pro"/>
                <a:ea typeface="Source Sans Pro"/>
                <a:cs typeface="Calibri" panose="020F0502020204030204"/>
              </a:rPr>
              <a:t>command can be used to run the image as a container.</a:t>
            </a:r>
            <a:endParaRPr lang="en-US">
              <a:ea typeface="Calibri" panose="020F0502020204030204"/>
              <a:cs typeface="Calibri" panose="020F0502020204030204"/>
            </a:endParaRPr>
          </a:p>
        </p:txBody>
      </p:sp>
      <p:sp>
        <p:nvSpPr>
          <p:cNvPr id="2" name="Text 5">
            <a:extLst>
              <a:ext uri="{FF2B5EF4-FFF2-40B4-BE49-F238E27FC236}">
                <a16:creationId xmlns:a16="http://schemas.microsoft.com/office/drawing/2014/main" id="{9056166C-B9CB-8336-9E2D-8EACB9A04910}"/>
              </a:ext>
            </a:extLst>
          </p:cNvPr>
          <p:cNvSpPr/>
          <p:nvPr/>
        </p:nvSpPr>
        <p:spPr>
          <a:xfrm>
            <a:off x="7757189" y="2558382"/>
            <a:ext cx="6499950" cy="3519931"/>
          </a:xfrm>
          <a:prstGeom prst="rect">
            <a:avLst/>
          </a:prstGeom>
          <a:noFill/>
          <a:ln/>
        </p:spPr>
        <p:txBody>
          <a:bodyPr wrap="square" lIns="91440" tIns="45720" rIns="91440" bIns="45720" rtlCol="0" anchor="t"/>
          <a:lstStyle/>
          <a:p>
            <a:pPr marL="342900" indent="-342900">
              <a:lnSpc>
                <a:spcPts val="2624"/>
              </a:lnSpc>
              <a:buFont typeface="Wingdings"/>
              <a:buChar char="§"/>
            </a:pPr>
            <a:r>
              <a:rPr lang="en-US" sz="2400" b="1" err="1">
                <a:solidFill>
                  <a:srgbClr val="161616"/>
                </a:solidFill>
                <a:latin typeface="Source Sans Pro"/>
                <a:ea typeface="Source Sans Pro"/>
                <a:cs typeface="Calibri" panose="020F0502020204030204"/>
              </a:rPr>
              <a:t>Dockerfile</a:t>
            </a:r>
            <a:r>
              <a:rPr lang="en-US" sz="2400" b="1">
                <a:solidFill>
                  <a:srgbClr val="161616"/>
                </a:solidFill>
                <a:latin typeface="Source Sans Pro"/>
                <a:ea typeface="Source Sans Pro"/>
                <a:cs typeface="Calibri" panose="020F0502020204030204"/>
              </a:rPr>
              <a:t> structure</a:t>
            </a:r>
          </a:p>
          <a:p>
            <a:pPr marL="800100" lvl="1" indent="-342900">
              <a:lnSpc>
                <a:spcPts val="2624"/>
              </a:lnSpc>
              <a:buFont typeface="Courier New"/>
              <a:buChar char="o"/>
            </a:pPr>
            <a:r>
              <a:rPr lang="en-US" sz="2400">
                <a:solidFill>
                  <a:srgbClr val="161616"/>
                </a:solidFill>
                <a:latin typeface="Source Sans Pro"/>
                <a:ea typeface="Source Sans Pro"/>
                <a:cs typeface="Calibri" panose="020F0502020204030204"/>
              </a:rPr>
              <a:t>Based on set of instructions:</a:t>
            </a:r>
          </a:p>
          <a:p>
            <a:pPr marL="1257300" lvl="2" indent="-342900">
              <a:lnSpc>
                <a:spcPts val="2624"/>
              </a:lnSpc>
              <a:buFont typeface="Wingdings"/>
              <a:buChar char="§"/>
            </a:pPr>
            <a:r>
              <a:rPr lang="en-US" sz="2400">
                <a:solidFill>
                  <a:srgbClr val="161616"/>
                </a:solidFill>
                <a:latin typeface="Source Sans Pro"/>
                <a:ea typeface="Source Sans Pro"/>
                <a:cs typeface="Calibri" panose="020F0502020204030204"/>
              </a:rPr>
              <a:t>"RUN", "COPY", "ENV", "FROM", etc.</a:t>
            </a:r>
          </a:p>
          <a:p>
            <a:pPr marL="1257300" lvl="2" indent="-342900">
              <a:lnSpc>
                <a:spcPts val="2624"/>
              </a:lnSpc>
              <a:buFont typeface="Wingdings"/>
              <a:buChar char="§"/>
            </a:pPr>
            <a:r>
              <a:rPr lang="en-US" sz="2400">
                <a:solidFill>
                  <a:srgbClr val="161616"/>
                </a:solidFill>
                <a:latin typeface="Source Sans Pro"/>
                <a:ea typeface="Source Sans Pro"/>
                <a:cs typeface="Calibri" panose="020F0502020204030204"/>
              </a:rPr>
              <a:t>New layer is added to the image with each instruction</a:t>
            </a:r>
          </a:p>
          <a:p>
            <a:pPr marL="1257300" lvl="2" indent="-342900">
              <a:lnSpc>
                <a:spcPts val="2624"/>
              </a:lnSpc>
              <a:buFont typeface="Wingdings"/>
              <a:buChar char="§"/>
            </a:pPr>
            <a:r>
              <a:rPr lang="en-US" sz="2400">
                <a:solidFill>
                  <a:srgbClr val="161616"/>
                </a:solidFill>
                <a:latin typeface="Source Sans Pro"/>
                <a:ea typeface="Source Sans Pro"/>
                <a:cs typeface="Calibri" panose="020F0502020204030204"/>
              </a:rPr>
              <a:t>Instructions specified in previous layer are included in each new layer</a:t>
            </a:r>
          </a:p>
          <a:p>
            <a:pPr marL="1257300" lvl="2" indent="-342900">
              <a:lnSpc>
                <a:spcPts val="2624"/>
              </a:lnSpc>
              <a:buFont typeface="Wingdings"/>
              <a:buChar char="§"/>
            </a:pPr>
            <a:r>
              <a:rPr lang="en-US" sz="2400">
                <a:solidFill>
                  <a:srgbClr val="161616"/>
                </a:solidFill>
                <a:latin typeface="Source Sans Pro"/>
                <a:ea typeface="Source Sans Pro"/>
                <a:cs typeface="Calibri" panose="020F0502020204030204"/>
              </a:rPr>
              <a:t>Result of all instructions specified throughout the </a:t>
            </a:r>
            <a:r>
              <a:rPr lang="en-US" sz="2400" err="1">
                <a:solidFill>
                  <a:srgbClr val="161616"/>
                </a:solidFill>
                <a:latin typeface="Source Sans Pro"/>
                <a:ea typeface="Source Sans Pro"/>
                <a:cs typeface="Calibri" panose="020F0502020204030204"/>
              </a:rPr>
              <a:t>Dockerfile</a:t>
            </a:r>
            <a:r>
              <a:rPr lang="en-US" sz="2400">
                <a:solidFill>
                  <a:srgbClr val="161616"/>
                </a:solidFill>
                <a:latin typeface="Source Sans Pro"/>
                <a:ea typeface="Source Sans Pro"/>
                <a:cs typeface="Calibri" panose="020F0502020204030204"/>
              </a:rPr>
              <a:t> make up the final image</a:t>
            </a:r>
          </a:p>
          <a:p>
            <a:pPr>
              <a:lnSpc>
                <a:spcPts val="2624"/>
              </a:lnSpc>
            </a:pPr>
            <a:endParaRPr lang="en-US" sz="2400">
              <a:solidFill>
                <a:srgbClr val="161616"/>
              </a:solidFill>
              <a:latin typeface="Source Sans Pro"/>
              <a:ea typeface="Source Sans Pro"/>
              <a:cs typeface="Calibri" panose="020F0502020204030204"/>
            </a:endParaRPr>
          </a:p>
        </p:txBody>
      </p:sp>
    </p:spTree>
    <p:extLst>
      <p:ext uri="{BB962C8B-B14F-4D97-AF65-F5344CB8AC3E}">
        <p14:creationId xmlns:p14="http://schemas.microsoft.com/office/powerpoint/2010/main" val="1135368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98F95034-B1EA-D49C-8746-AFAC780CD3BE}"/>
              </a:ext>
            </a:extLst>
          </p:cNvPr>
          <p:cNvSpPr/>
          <p:nvPr/>
        </p:nvSpPr>
        <p:spPr>
          <a:xfrm>
            <a:off x="879677" y="683317"/>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Important Docker Commands</a:t>
            </a:r>
          </a:p>
        </p:txBody>
      </p:sp>
      <p:sp>
        <p:nvSpPr>
          <p:cNvPr id="18" name="TextBox 17">
            <a:extLst>
              <a:ext uri="{FF2B5EF4-FFF2-40B4-BE49-F238E27FC236}">
                <a16:creationId xmlns:a16="http://schemas.microsoft.com/office/drawing/2014/main" id="{AA349B99-F3BD-DC2C-CCE1-BF0A8A0FD1B6}"/>
              </a:ext>
            </a:extLst>
          </p:cNvPr>
          <p:cNvSpPr txBox="1"/>
          <p:nvPr/>
        </p:nvSpPr>
        <p:spPr>
          <a:xfrm>
            <a:off x="1203052" y="2004711"/>
            <a:ext cx="1698420" cy="565785"/>
          </a:xfrm>
          <a:prstGeom prst="downArrowCallout">
            <a:avLst/>
          </a:prstGeom>
          <a:solidFill>
            <a:schemeClr val="accent5">
              <a:lumMod val="20000"/>
              <a:lumOff val="80000"/>
            </a:schemeClr>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libri"/>
                <a:cs typeface="Calibri"/>
              </a:rPr>
              <a:t>FROM </a:t>
            </a:r>
            <a:r>
              <a:rPr lang="en-US">
                <a:ea typeface="Calibri"/>
                <a:cs typeface="Calibri"/>
              </a:rPr>
              <a:t>&lt;image&gt;</a:t>
            </a:r>
            <a:endParaRPr lang="en-US"/>
          </a:p>
        </p:txBody>
      </p:sp>
      <p:sp>
        <p:nvSpPr>
          <p:cNvPr id="19" name="TextBox 18">
            <a:extLst>
              <a:ext uri="{FF2B5EF4-FFF2-40B4-BE49-F238E27FC236}">
                <a16:creationId xmlns:a16="http://schemas.microsoft.com/office/drawing/2014/main" id="{53AF351C-72F8-90A5-B91E-064721240C66}"/>
              </a:ext>
            </a:extLst>
          </p:cNvPr>
          <p:cNvSpPr txBox="1"/>
          <p:nvPr/>
        </p:nvSpPr>
        <p:spPr>
          <a:xfrm>
            <a:off x="391260" y="2753795"/>
            <a:ext cx="3323857" cy="1021556"/>
          </a:xfrm>
          <a:prstGeom prst="roundRect">
            <a:avLst/>
          </a:prstGeom>
          <a:solidFill>
            <a:schemeClr val="bg1"/>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FROM</a:t>
            </a:r>
            <a:r>
              <a:rPr lang="en-US">
                <a:ea typeface="Calibri"/>
                <a:cs typeface="Calibri"/>
              </a:rPr>
              <a:t> is used to specify the base image that the container is going to be built on top of. </a:t>
            </a:r>
            <a:endParaRPr lang="en-US"/>
          </a:p>
        </p:txBody>
      </p:sp>
      <p:sp>
        <p:nvSpPr>
          <p:cNvPr id="20" name="TextBox 19">
            <a:extLst>
              <a:ext uri="{FF2B5EF4-FFF2-40B4-BE49-F238E27FC236}">
                <a16:creationId xmlns:a16="http://schemas.microsoft.com/office/drawing/2014/main" id="{42ED0F04-8452-27FD-B616-1FDA0D060B6E}"/>
              </a:ext>
            </a:extLst>
          </p:cNvPr>
          <p:cNvSpPr txBox="1"/>
          <p:nvPr/>
        </p:nvSpPr>
        <p:spPr>
          <a:xfrm>
            <a:off x="5136697" y="2004708"/>
            <a:ext cx="2561060" cy="565785"/>
          </a:xfrm>
          <a:prstGeom prst="downArrowCallout">
            <a:avLst/>
          </a:prstGeom>
          <a:solidFill>
            <a:schemeClr val="accent5">
              <a:lumMod val="20000"/>
              <a:lumOff val="80000"/>
            </a:schemeClr>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libri"/>
                <a:cs typeface="Calibri"/>
              </a:rPr>
              <a:t>WORKDIR </a:t>
            </a:r>
            <a:r>
              <a:rPr lang="en-US">
                <a:ea typeface="Calibri"/>
                <a:cs typeface="Calibri"/>
              </a:rPr>
              <a:t>&lt;directory&gt;</a:t>
            </a:r>
          </a:p>
        </p:txBody>
      </p:sp>
      <p:sp>
        <p:nvSpPr>
          <p:cNvPr id="21" name="TextBox 20">
            <a:extLst>
              <a:ext uri="{FF2B5EF4-FFF2-40B4-BE49-F238E27FC236}">
                <a16:creationId xmlns:a16="http://schemas.microsoft.com/office/drawing/2014/main" id="{D4532961-8200-E802-1463-4A461259C750}"/>
              </a:ext>
            </a:extLst>
          </p:cNvPr>
          <p:cNvSpPr txBox="1"/>
          <p:nvPr/>
        </p:nvSpPr>
        <p:spPr>
          <a:xfrm>
            <a:off x="4359411" y="2753795"/>
            <a:ext cx="4100234" cy="1021556"/>
          </a:xfrm>
          <a:prstGeom prst="roundRect">
            <a:avLst/>
          </a:prstGeom>
          <a:solidFill>
            <a:schemeClr val="bg1"/>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WORKDIR </a:t>
            </a:r>
            <a:r>
              <a:rPr lang="en-US">
                <a:ea typeface="Calibri"/>
                <a:cs typeface="Calibri"/>
              </a:rPr>
              <a:t>is used to establish the working directory for all following commands</a:t>
            </a:r>
            <a:endParaRPr lang="en-US"/>
          </a:p>
        </p:txBody>
      </p:sp>
      <p:sp>
        <p:nvSpPr>
          <p:cNvPr id="22" name="TextBox 21">
            <a:extLst>
              <a:ext uri="{FF2B5EF4-FFF2-40B4-BE49-F238E27FC236}">
                <a16:creationId xmlns:a16="http://schemas.microsoft.com/office/drawing/2014/main" id="{BDFCC9D1-70FF-DA47-B5E0-44CF840F4380}"/>
              </a:ext>
            </a:extLst>
          </p:cNvPr>
          <p:cNvSpPr txBox="1"/>
          <p:nvPr/>
        </p:nvSpPr>
        <p:spPr>
          <a:xfrm>
            <a:off x="8103275" y="5842052"/>
            <a:ext cx="4755841" cy="1940957"/>
          </a:xfrm>
          <a:prstGeom prst="roundRect">
            <a:avLst/>
          </a:prstGeom>
          <a:solidFill>
            <a:schemeClr val="bg1"/>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COPY </a:t>
            </a:r>
            <a:r>
              <a:rPr lang="en-US">
                <a:ea typeface="Calibri"/>
                <a:cs typeface="Calibri"/>
              </a:rPr>
              <a:t>is used to copy local files from the host machine to the current working directory</a:t>
            </a:r>
          </a:p>
          <a:p>
            <a:endParaRPr lang="en-US">
              <a:ea typeface="Calibri"/>
              <a:cs typeface="Calibri"/>
            </a:endParaRPr>
          </a:p>
          <a:p>
            <a:r>
              <a:rPr lang="en-US" b="1">
                <a:ea typeface="Calibri"/>
                <a:cs typeface="Calibri"/>
              </a:rPr>
              <a:t>COPY</a:t>
            </a:r>
            <a:r>
              <a:rPr lang="en-US">
                <a:ea typeface="Calibri"/>
                <a:cs typeface="Calibri"/>
              </a:rPr>
              <a:t> can also be used to copy all files from the current directory to the containers current directory</a:t>
            </a:r>
          </a:p>
        </p:txBody>
      </p:sp>
      <p:sp>
        <p:nvSpPr>
          <p:cNvPr id="23" name="TextBox 22">
            <a:extLst>
              <a:ext uri="{FF2B5EF4-FFF2-40B4-BE49-F238E27FC236}">
                <a16:creationId xmlns:a16="http://schemas.microsoft.com/office/drawing/2014/main" id="{A6880662-DBF7-0DDC-B22A-75CAA2081832}"/>
              </a:ext>
            </a:extLst>
          </p:cNvPr>
          <p:cNvSpPr txBox="1"/>
          <p:nvPr/>
        </p:nvSpPr>
        <p:spPr>
          <a:xfrm>
            <a:off x="8672618" y="4703365"/>
            <a:ext cx="3617155" cy="990124"/>
          </a:xfrm>
          <a:prstGeom prst="downArrowCallout">
            <a:avLst/>
          </a:prstGeom>
          <a:solidFill>
            <a:schemeClr val="accent5">
              <a:lumMod val="20000"/>
              <a:lumOff val="80000"/>
            </a:schemeClr>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COPY </a:t>
            </a:r>
            <a:r>
              <a:rPr lang="en-US">
                <a:ea typeface="Calibri"/>
                <a:cs typeface="Calibri"/>
              </a:rPr>
              <a:t>&lt;</a:t>
            </a:r>
            <a:r>
              <a:rPr lang="en-US" err="1">
                <a:ea typeface="Calibri"/>
                <a:cs typeface="Calibri"/>
              </a:rPr>
              <a:t>src</a:t>
            </a:r>
            <a:r>
              <a:rPr lang="en-US">
                <a:ea typeface="Calibri"/>
                <a:cs typeface="Calibri"/>
              </a:rPr>
              <a:t>-path&gt; &lt;destination-path&gt;</a:t>
            </a:r>
          </a:p>
          <a:p>
            <a:r>
              <a:rPr lang="en-US" b="1">
                <a:ea typeface="Calibri"/>
                <a:cs typeface="Calibri"/>
              </a:rPr>
              <a:t>COPY </a:t>
            </a:r>
            <a:r>
              <a:rPr lang="en-US">
                <a:ea typeface="Calibri"/>
                <a:cs typeface="Calibri"/>
              </a:rPr>
              <a:t>..</a:t>
            </a:r>
          </a:p>
        </p:txBody>
      </p:sp>
      <p:sp>
        <p:nvSpPr>
          <p:cNvPr id="24" name="TextBox 23">
            <a:extLst>
              <a:ext uri="{FF2B5EF4-FFF2-40B4-BE49-F238E27FC236}">
                <a16:creationId xmlns:a16="http://schemas.microsoft.com/office/drawing/2014/main" id="{6358C1CB-241B-B61B-CB36-1784F5AF241E}"/>
              </a:ext>
            </a:extLst>
          </p:cNvPr>
          <p:cNvSpPr txBox="1"/>
          <p:nvPr/>
        </p:nvSpPr>
        <p:spPr>
          <a:xfrm>
            <a:off x="2566024" y="4903184"/>
            <a:ext cx="2578313" cy="583038"/>
          </a:xfrm>
          <a:prstGeom prst="downArrowCallout">
            <a:avLst/>
          </a:prstGeom>
          <a:solidFill>
            <a:schemeClr val="accent5">
              <a:lumMod val="20000"/>
              <a:lumOff val="80000"/>
            </a:schemeClr>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libri"/>
                <a:cs typeface="Calibri"/>
              </a:rPr>
              <a:t>RUN </a:t>
            </a:r>
            <a:r>
              <a:rPr lang="en-US">
                <a:ea typeface="Calibri"/>
                <a:cs typeface="Calibri"/>
              </a:rPr>
              <a:t>&lt;</a:t>
            </a:r>
            <a:r>
              <a:rPr lang="en-US" err="1">
                <a:ea typeface="Calibri"/>
                <a:cs typeface="Calibri"/>
              </a:rPr>
              <a:t>command_name</a:t>
            </a:r>
            <a:r>
              <a:rPr lang="en-US">
                <a:ea typeface="Calibri"/>
                <a:cs typeface="Calibri"/>
              </a:rPr>
              <a:t>&gt;</a:t>
            </a:r>
            <a:endParaRPr lang="en-US"/>
          </a:p>
        </p:txBody>
      </p:sp>
      <p:sp>
        <p:nvSpPr>
          <p:cNvPr id="25" name="TextBox 24">
            <a:extLst>
              <a:ext uri="{FF2B5EF4-FFF2-40B4-BE49-F238E27FC236}">
                <a16:creationId xmlns:a16="http://schemas.microsoft.com/office/drawing/2014/main" id="{F6048CE4-8EA1-63DA-0971-B8AABB89DD7E}"/>
              </a:ext>
            </a:extLst>
          </p:cNvPr>
          <p:cNvSpPr txBox="1"/>
          <p:nvPr/>
        </p:nvSpPr>
        <p:spPr>
          <a:xfrm>
            <a:off x="1599869" y="5679564"/>
            <a:ext cx="4510631" cy="715089"/>
          </a:xfrm>
          <a:prstGeom prst="roundRect">
            <a:avLst/>
          </a:prstGeom>
          <a:solidFill>
            <a:schemeClr val="bg1"/>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RUN </a:t>
            </a:r>
            <a:r>
              <a:rPr lang="en-US">
                <a:ea typeface="Calibri"/>
                <a:cs typeface="Calibri"/>
              </a:rPr>
              <a:t>is used to execute commands that will run during image building</a:t>
            </a:r>
            <a:endParaRPr lang="en-US" b="1">
              <a:ea typeface="Calibri"/>
              <a:cs typeface="Calibri"/>
            </a:endParaRPr>
          </a:p>
        </p:txBody>
      </p:sp>
      <p:sp>
        <p:nvSpPr>
          <p:cNvPr id="26" name="TextBox 25">
            <a:extLst>
              <a:ext uri="{FF2B5EF4-FFF2-40B4-BE49-F238E27FC236}">
                <a16:creationId xmlns:a16="http://schemas.microsoft.com/office/drawing/2014/main" id="{3E8C7441-B913-5C42-BC64-FD37836E4960}"/>
              </a:ext>
            </a:extLst>
          </p:cNvPr>
          <p:cNvSpPr txBox="1"/>
          <p:nvPr/>
        </p:nvSpPr>
        <p:spPr>
          <a:xfrm>
            <a:off x="9467157" y="2004709"/>
            <a:ext cx="4303597" cy="565785"/>
          </a:xfrm>
          <a:prstGeom prst="downArrowCallout">
            <a:avLst/>
          </a:prstGeom>
          <a:solidFill>
            <a:schemeClr val="accent5">
              <a:lumMod val="20000"/>
              <a:lumOff val="80000"/>
            </a:schemeClr>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Calibri"/>
                <a:cs typeface="Calibri"/>
              </a:rPr>
              <a:t>CMD </a:t>
            </a:r>
            <a:r>
              <a:rPr lang="en-US">
                <a:ea typeface="Calibri"/>
                <a:cs typeface="Calibri"/>
              </a:rPr>
              <a:t>["executable", "param1", "param2",…]</a:t>
            </a:r>
            <a:endParaRPr lang="en-US"/>
          </a:p>
        </p:txBody>
      </p:sp>
      <p:sp>
        <p:nvSpPr>
          <p:cNvPr id="27" name="TextBox 26">
            <a:extLst>
              <a:ext uri="{FF2B5EF4-FFF2-40B4-BE49-F238E27FC236}">
                <a16:creationId xmlns:a16="http://schemas.microsoft.com/office/drawing/2014/main" id="{7EE4D6FB-F76C-E779-8BB8-5251BEC4BCD8}"/>
              </a:ext>
            </a:extLst>
          </p:cNvPr>
          <p:cNvSpPr txBox="1"/>
          <p:nvPr/>
        </p:nvSpPr>
        <p:spPr>
          <a:xfrm>
            <a:off x="9053091" y="2901857"/>
            <a:ext cx="5131732" cy="715089"/>
          </a:xfrm>
          <a:prstGeom prst="roundRect">
            <a:avLst/>
          </a:prstGeom>
          <a:solidFill>
            <a:schemeClr val="bg1"/>
          </a:solidFill>
          <a:ln>
            <a:solidFill>
              <a:schemeClr val="accent5">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CMD </a:t>
            </a:r>
            <a:r>
              <a:rPr lang="en-US">
                <a:ea typeface="Calibri"/>
                <a:cs typeface="Calibri"/>
              </a:rPr>
              <a:t>sets the command that will be executed when a container is run from the image</a:t>
            </a:r>
            <a:endParaRPr lang="en-US" b="1">
              <a:ea typeface="Calibri"/>
              <a:cs typeface="Calibri"/>
            </a:endParaRPr>
          </a:p>
        </p:txBody>
      </p:sp>
      <p:sp>
        <p:nvSpPr>
          <p:cNvPr id="31" name="TextBox 30">
            <a:extLst>
              <a:ext uri="{FF2B5EF4-FFF2-40B4-BE49-F238E27FC236}">
                <a16:creationId xmlns:a16="http://schemas.microsoft.com/office/drawing/2014/main" id="{44F3C76D-41BA-019F-2982-09A6F430FD7A}"/>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From: </a:t>
            </a:r>
            <a:r>
              <a:rPr lang="en-US">
                <a:ea typeface="+mn-lt"/>
                <a:cs typeface="+mn-lt"/>
                <a:hlinkClick r:id="rId3"/>
              </a:rPr>
              <a:t>https://medium.com</a:t>
            </a:r>
            <a:endParaRPr lang="en-US">
              <a:ea typeface="+mn-lt"/>
              <a:cs typeface="+mn-lt"/>
            </a:endParaRPr>
          </a:p>
          <a:p>
            <a:r>
              <a:rPr lang="en-US">
                <a:ea typeface="Calibri"/>
                <a:cs typeface="Calibri"/>
              </a:rPr>
              <a:t>Reference #9</a:t>
            </a:r>
          </a:p>
        </p:txBody>
      </p:sp>
    </p:spTree>
    <p:extLst>
      <p:ext uri="{BB962C8B-B14F-4D97-AF65-F5344CB8AC3E}">
        <p14:creationId xmlns:p14="http://schemas.microsoft.com/office/powerpoint/2010/main" val="2806567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rot="5400000">
            <a:off x="3012900" y="807259"/>
            <a:ext cx="2484404" cy="688387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2">
            <a:extLst>
              <a:ext uri="{FF2B5EF4-FFF2-40B4-BE49-F238E27FC236}">
                <a16:creationId xmlns:a16="http://schemas.microsoft.com/office/drawing/2014/main" id="{98F95034-B1EA-D49C-8746-AFAC780CD3BE}"/>
              </a:ext>
            </a:extLst>
          </p:cNvPr>
          <p:cNvSpPr/>
          <p:nvPr/>
        </p:nvSpPr>
        <p:spPr>
          <a:xfrm>
            <a:off x="879677" y="683317"/>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Creating a </a:t>
            </a:r>
            <a:r>
              <a:rPr lang="en-US" sz="4350" b="1" kern="0" spc="-44" err="1">
                <a:latin typeface="Montserrat"/>
              </a:rPr>
              <a:t>Dockerfile</a:t>
            </a:r>
            <a:r>
              <a:rPr lang="en-US" sz="4350" b="1" kern="0" spc="-44">
                <a:latin typeface="Montserrat"/>
              </a:rPr>
              <a:t> - 1</a:t>
            </a:r>
          </a:p>
        </p:txBody>
      </p:sp>
      <p:sp>
        <p:nvSpPr>
          <p:cNvPr id="5" name="TextBox 4">
            <a:extLst>
              <a:ext uri="{FF2B5EF4-FFF2-40B4-BE49-F238E27FC236}">
                <a16:creationId xmlns:a16="http://schemas.microsoft.com/office/drawing/2014/main" id="{D7AF7446-713F-2AEC-119D-44DE188071CD}"/>
              </a:ext>
            </a:extLst>
          </p:cNvPr>
          <p:cNvSpPr txBox="1"/>
          <p:nvPr/>
        </p:nvSpPr>
        <p:spPr>
          <a:xfrm>
            <a:off x="1130466" y="3300620"/>
            <a:ext cx="66026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a:latin typeface="Source Sans Pro"/>
                <a:ea typeface="Source Sans Pro"/>
                <a:cs typeface="Calibri"/>
              </a:rPr>
              <a:t>Install Docker on your system</a:t>
            </a:r>
            <a:endParaRPr lang="en-US">
              <a:latin typeface="Calibri" panose="020F0502020204030204"/>
              <a:ea typeface="Calibri" panose="020F0502020204030204"/>
              <a:cs typeface="Calibri"/>
            </a:endParaRPr>
          </a:p>
          <a:p>
            <a:pPr marL="457200" indent="-457200">
              <a:buAutoNum type="arabicPeriod"/>
            </a:pPr>
            <a:endParaRPr lang="en-US" sz="2000">
              <a:latin typeface="Source Sans Pro"/>
              <a:ea typeface="Source Sans Pro"/>
              <a:cs typeface="Calibri"/>
            </a:endParaRPr>
          </a:p>
          <a:p>
            <a:pPr marL="457200" indent="-457200">
              <a:buAutoNum type="arabicPeriod"/>
            </a:pPr>
            <a:r>
              <a:rPr lang="en-US" sz="2000">
                <a:latin typeface="Source Sans Pro"/>
                <a:ea typeface="Source Sans Pro"/>
                <a:cs typeface="Calibri"/>
              </a:rPr>
              <a:t>Open preferred IDE (e.g. VS Code) </a:t>
            </a:r>
            <a:endParaRPr lang="en-US">
              <a:latin typeface="Calibri" panose="020F0502020204030204"/>
              <a:ea typeface="Calibri" panose="020F0502020204030204"/>
              <a:cs typeface="Calibri"/>
            </a:endParaRPr>
          </a:p>
          <a:p>
            <a:pPr marL="457200" indent="-457200">
              <a:buAutoNum type="arabicPeriod"/>
            </a:pPr>
            <a:endParaRPr lang="en-US" sz="2000">
              <a:latin typeface="Source Sans Pro"/>
              <a:ea typeface="Source Sans Pro"/>
              <a:cs typeface="Calibri"/>
            </a:endParaRPr>
          </a:p>
          <a:p>
            <a:pPr marL="457200" indent="-457200">
              <a:buAutoNum type="arabicPeriod"/>
            </a:pPr>
            <a:r>
              <a:rPr lang="en-US" sz="2000">
                <a:latin typeface="Source Sans Pro"/>
                <a:ea typeface="Source Sans Pro"/>
                <a:cs typeface="Calibri"/>
              </a:rPr>
              <a:t>3. Create new file in project directory (root level), name is </a:t>
            </a:r>
            <a:r>
              <a:rPr lang="en-US" sz="2000" err="1">
                <a:latin typeface="Source Sans Pro"/>
                <a:ea typeface="Source Sans Pro"/>
                <a:cs typeface="Calibri"/>
              </a:rPr>
              <a:t>Dockerfile</a:t>
            </a:r>
            <a:r>
              <a:rPr lang="en-US" sz="2000">
                <a:latin typeface="Source Sans Pro"/>
                <a:ea typeface="Source Sans Pro"/>
                <a:cs typeface="Calibri"/>
              </a:rPr>
              <a:t> (no extension)</a:t>
            </a:r>
            <a:endParaRPr lang="en-US">
              <a:latin typeface="Calibri" panose="020F0502020204030204"/>
              <a:ea typeface="Calibri" panose="020F0502020204030204"/>
              <a:cs typeface="Calibri"/>
            </a:endParaRPr>
          </a:p>
          <a:p>
            <a:endParaRPr lang="en-US" sz="2000">
              <a:latin typeface="Source Sans Pro"/>
              <a:ea typeface="Source Sans Pro"/>
              <a:cs typeface="Calibri"/>
            </a:endParaRPr>
          </a:p>
        </p:txBody>
      </p:sp>
      <p:pic>
        <p:nvPicPr>
          <p:cNvPr id="6" name="Picture 5" descr="A screenshot of a computer&#10;&#10;Description automatically generated">
            <a:extLst>
              <a:ext uri="{FF2B5EF4-FFF2-40B4-BE49-F238E27FC236}">
                <a16:creationId xmlns:a16="http://schemas.microsoft.com/office/drawing/2014/main" id="{419C01E7-B66A-DE98-B034-54DF62D8EEE3}"/>
              </a:ext>
            </a:extLst>
          </p:cNvPr>
          <p:cNvPicPr>
            <a:picLocks noChangeAspect="1"/>
          </p:cNvPicPr>
          <p:nvPr/>
        </p:nvPicPr>
        <p:blipFill>
          <a:blip r:embed="rId3"/>
          <a:stretch>
            <a:fillRect/>
          </a:stretch>
        </p:blipFill>
        <p:spPr>
          <a:xfrm>
            <a:off x="9025735" y="576131"/>
            <a:ext cx="4708014" cy="7088592"/>
          </a:xfrm>
          <a:prstGeom prst="rect">
            <a:avLst/>
          </a:prstGeom>
        </p:spPr>
      </p:pic>
      <p:sp>
        <p:nvSpPr>
          <p:cNvPr id="9" name="TextBox 8">
            <a:extLst>
              <a:ext uri="{FF2B5EF4-FFF2-40B4-BE49-F238E27FC236}">
                <a16:creationId xmlns:a16="http://schemas.microsoft.com/office/drawing/2014/main" id="{436C3BFC-E912-DB2C-EBDC-390427AC4A7C}"/>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4"/>
              </a:rPr>
              <a:t>https://medium.com</a:t>
            </a:r>
            <a:endParaRPr lang="en-US">
              <a:ea typeface="+mn-lt"/>
              <a:cs typeface="+mn-lt"/>
            </a:endParaRPr>
          </a:p>
          <a:p>
            <a:r>
              <a:rPr lang="en-US">
                <a:ea typeface="Calibri"/>
                <a:cs typeface="Calibri"/>
              </a:rPr>
              <a:t>Reference #9</a:t>
            </a:r>
          </a:p>
        </p:txBody>
      </p:sp>
    </p:spTree>
    <p:extLst>
      <p:ext uri="{BB962C8B-B14F-4D97-AF65-F5344CB8AC3E}">
        <p14:creationId xmlns:p14="http://schemas.microsoft.com/office/powerpoint/2010/main" val="1291169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a:off x="882676" y="2943983"/>
            <a:ext cx="3668098" cy="6156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a:solidFill>
                  <a:schemeClr val="tx1"/>
                </a:solidFill>
                <a:latin typeface="Source Sans Pro"/>
                <a:ea typeface="Source Sans Pro"/>
                <a:cs typeface="Calibri" panose="020F0502020204030204"/>
              </a:rPr>
              <a:t>4.    Create your Docker file </a:t>
            </a:r>
          </a:p>
        </p:txBody>
      </p:sp>
      <p:sp>
        <p:nvSpPr>
          <p:cNvPr id="3" name="Text 2">
            <a:extLst>
              <a:ext uri="{FF2B5EF4-FFF2-40B4-BE49-F238E27FC236}">
                <a16:creationId xmlns:a16="http://schemas.microsoft.com/office/drawing/2014/main" id="{98F95034-B1EA-D49C-8746-AFAC780CD3BE}"/>
              </a:ext>
            </a:extLst>
          </p:cNvPr>
          <p:cNvSpPr/>
          <p:nvPr/>
        </p:nvSpPr>
        <p:spPr>
          <a:xfrm>
            <a:off x="164060" y="272500"/>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Creating a </a:t>
            </a:r>
            <a:r>
              <a:rPr lang="en-US" sz="4350" b="1" kern="0" spc="-44" err="1">
                <a:latin typeface="Montserrat"/>
              </a:rPr>
              <a:t>Dockerfile</a:t>
            </a:r>
            <a:r>
              <a:rPr lang="en-US" sz="4350" b="1" kern="0" spc="-44">
                <a:latin typeface="Montserrat"/>
              </a:rPr>
              <a:t> - 2</a:t>
            </a:r>
          </a:p>
        </p:txBody>
      </p:sp>
      <p:sp>
        <p:nvSpPr>
          <p:cNvPr id="9" name="TextBox 8">
            <a:extLst>
              <a:ext uri="{FF2B5EF4-FFF2-40B4-BE49-F238E27FC236}">
                <a16:creationId xmlns:a16="http://schemas.microsoft.com/office/drawing/2014/main" id="{436C3BFC-E912-DB2C-EBDC-390427AC4A7C}"/>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3"/>
              </a:rPr>
              <a:t>https://medium.com</a:t>
            </a:r>
            <a:endParaRPr lang="en-US">
              <a:ea typeface="+mn-lt"/>
              <a:cs typeface="+mn-lt"/>
            </a:endParaRPr>
          </a:p>
          <a:p>
            <a:r>
              <a:rPr lang="en-US">
                <a:ea typeface="Calibri"/>
                <a:cs typeface="Calibri"/>
              </a:rPr>
              <a:t>Reference #9</a:t>
            </a:r>
          </a:p>
        </p:txBody>
      </p:sp>
      <p:pic>
        <p:nvPicPr>
          <p:cNvPr id="4" name="Picture 3" descr="A screenshot of a computer program&#10;&#10;Description automatically generated">
            <a:extLst>
              <a:ext uri="{FF2B5EF4-FFF2-40B4-BE49-F238E27FC236}">
                <a16:creationId xmlns:a16="http://schemas.microsoft.com/office/drawing/2014/main" id="{38130344-DC83-250D-2DD1-266D3EF88F73}"/>
              </a:ext>
            </a:extLst>
          </p:cNvPr>
          <p:cNvPicPr>
            <a:picLocks noChangeAspect="1"/>
          </p:cNvPicPr>
          <p:nvPr/>
        </p:nvPicPr>
        <p:blipFill>
          <a:blip r:embed="rId4"/>
          <a:stretch>
            <a:fillRect/>
          </a:stretch>
        </p:blipFill>
        <p:spPr>
          <a:xfrm>
            <a:off x="5680836" y="1369735"/>
            <a:ext cx="4819235" cy="4390197"/>
          </a:xfrm>
          <a:prstGeom prst="rect">
            <a:avLst/>
          </a:prstGeom>
        </p:spPr>
      </p:pic>
    </p:spTree>
    <p:extLst>
      <p:ext uri="{BB962C8B-B14F-4D97-AF65-F5344CB8AC3E}">
        <p14:creationId xmlns:p14="http://schemas.microsoft.com/office/powerpoint/2010/main" val="1550631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a:off x="162308" y="810884"/>
            <a:ext cx="3037995" cy="137222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457200" indent="-457200">
              <a:buAutoNum type="arabicPeriod"/>
            </a:pPr>
            <a:r>
              <a:rPr lang="en-US" sz="2400">
                <a:solidFill>
                  <a:schemeClr val="tx1"/>
                </a:solidFill>
                <a:latin typeface="Source Sans Pro"/>
                <a:ea typeface="Source Sans Pro"/>
                <a:cs typeface="Calibri"/>
              </a:rPr>
              <a:t>Login </a:t>
            </a:r>
            <a:endParaRPr lang="en-US" sz="2400" b="1">
              <a:solidFill>
                <a:schemeClr val="tx1"/>
              </a:solidFill>
              <a:latin typeface="Source Sans Pro"/>
              <a:ea typeface="Source Sans Pro"/>
              <a:cs typeface="Calibri"/>
            </a:endParaRPr>
          </a:p>
          <a:p>
            <a:pPr marL="457200" indent="-457200">
              <a:buAutoNum type="arabicPeriod"/>
            </a:pPr>
            <a:endParaRPr lang="en-US" sz="2400">
              <a:solidFill>
                <a:schemeClr val="tx1"/>
              </a:solidFill>
              <a:latin typeface="Source Sans Pro"/>
              <a:ea typeface="Source Sans Pro"/>
              <a:cs typeface="Calibri"/>
            </a:endParaRPr>
          </a:p>
          <a:p>
            <a:pPr marL="457200" indent="-457200">
              <a:buAutoNum type="arabicPeriod"/>
            </a:pPr>
            <a:r>
              <a:rPr lang="en-US" sz="2400">
                <a:solidFill>
                  <a:schemeClr val="tx1"/>
                </a:solidFill>
                <a:latin typeface="Source Sans Pro"/>
                <a:ea typeface="Source Sans Pro"/>
                <a:cs typeface="Calibri"/>
              </a:rPr>
              <a:t>Build the image </a:t>
            </a:r>
          </a:p>
        </p:txBody>
      </p:sp>
      <p:sp>
        <p:nvSpPr>
          <p:cNvPr id="3" name="Text 2">
            <a:extLst>
              <a:ext uri="{FF2B5EF4-FFF2-40B4-BE49-F238E27FC236}">
                <a16:creationId xmlns:a16="http://schemas.microsoft.com/office/drawing/2014/main" id="{98F95034-B1EA-D49C-8746-AFAC780CD3BE}"/>
              </a:ext>
            </a:extLst>
          </p:cNvPr>
          <p:cNvSpPr/>
          <p:nvPr/>
        </p:nvSpPr>
        <p:spPr>
          <a:xfrm>
            <a:off x="164060" y="-3545"/>
            <a:ext cx="8714996" cy="905666"/>
          </a:xfrm>
          <a:prstGeom prst="rect">
            <a:avLst/>
          </a:prstGeom>
          <a:noFill/>
          <a:ln/>
        </p:spPr>
        <p:txBody>
          <a:bodyPr wrap="square" lIns="91440" tIns="45720" rIns="91440" bIns="45720" rtlCol="0" anchor="t"/>
          <a:lstStyle/>
          <a:p>
            <a:pPr>
              <a:lnSpc>
                <a:spcPts val="5468"/>
              </a:lnSpc>
            </a:pPr>
            <a:r>
              <a:rPr lang="en-US" sz="4350" b="1" kern="0" spc="-44">
                <a:latin typeface="Montserrat"/>
              </a:rPr>
              <a:t>Running a </a:t>
            </a:r>
            <a:r>
              <a:rPr lang="en-US" sz="4350" b="1" kern="0" spc="-44" err="1">
                <a:latin typeface="Montserrat"/>
              </a:rPr>
              <a:t>Dockerfile</a:t>
            </a:r>
            <a:r>
              <a:rPr lang="en-US" sz="4350" b="1" kern="0" spc="-44">
                <a:latin typeface="Montserrat"/>
              </a:rPr>
              <a:t> - 1</a:t>
            </a:r>
          </a:p>
        </p:txBody>
      </p:sp>
      <p:sp>
        <p:nvSpPr>
          <p:cNvPr id="9" name="TextBox 8">
            <a:extLst>
              <a:ext uri="{FF2B5EF4-FFF2-40B4-BE49-F238E27FC236}">
                <a16:creationId xmlns:a16="http://schemas.microsoft.com/office/drawing/2014/main" id="{436C3BFC-E912-DB2C-EBDC-390427AC4A7C}"/>
              </a:ext>
            </a:extLst>
          </p:cNvPr>
          <p:cNvSpPr txBox="1"/>
          <p:nvPr/>
        </p:nvSpPr>
        <p:spPr>
          <a:xfrm>
            <a:off x="11006406" y="131630"/>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3"/>
              </a:rPr>
              <a:t>https://medium.com</a:t>
            </a:r>
            <a:endParaRPr lang="en-US">
              <a:ea typeface="+mn-lt"/>
              <a:cs typeface="+mn-lt"/>
            </a:endParaRPr>
          </a:p>
          <a:p>
            <a:r>
              <a:rPr lang="en-US">
                <a:ea typeface="Calibri"/>
                <a:cs typeface="Calibri"/>
              </a:rPr>
              <a:t>Reference #9</a:t>
            </a:r>
          </a:p>
        </p:txBody>
      </p:sp>
      <p:sp>
        <p:nvSpPr>
          <p:cNvPr id="2" name="Rectangle: Rounded Corners 1">
            <a:extLst>
              <a:ext uri="{FF2B5EF4-FFF2-40B4-BE49-F238E27FC236}">
                <a16:creationId xmlns:a16="http://schemas.microsoft.com/office/drawing/2014/main" id="{E32F9F27-2AC1-780F-27D3-F07BCBA39F37}"/>
              </a:ext>
            </a:extLst>
          </p:cNvPr>
          <p:cNvSpPr/>
          <p:nvPr/>
        </p:nvSpPr>
        <p:spPr>
          <a:xfrm>
            <a:off x="4862078" y="810885"/>
            <a:ext cx="3819873" cy="1372223"/>
          </a:xfrm>
          <a:prstGeom prst="roundRect">
            <a:avLst/>
          </a:prstGeom>
          <a:solidFill>
            <a:schemeClr val="bg1"/>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b="1">
                <a:solidFill>
                  <a:schemeClr val="tx1"/>
                </a:solidFill>
                <a:latin typeface="Source Sans Pro"/>
                <a:ea typeface="Source Sans Pro"/>
                <a:cs typeface="Calibri"/>
              </a:rPr>
              <a:t>docker login</a:t>
            </a:r>
          </a:p>
          <a:p>
            <a:endParaRPr lang="en-US" sz="2400" b="1">
              <a:solidFill>
                <a:schemeClr val="tx1"/>
              </a:solidFill>
              <a:latin typeface="Source Sans Pro"/>
              <a:ea typeface="Source Sans Pro"/>
              <a:cs typeface="Calibri"/>
            </a:endParaRPr>
          </a:p>
          <a:p>
            <a:r>
              <a:rPr lang="en-US" sz="2400" b="1">
                <a:solidFill>
                  <a:schemeClr val="tx1"/>
                </a:solidFill>
                <a:latin typeface="Source Sans Pro"/>
                <a:ea typeface="Source Sans Pro"/>
                <a:cs typeface="Calibri"/>
              </a:rPr>
              <a:t>docker build –t testing:v1</a:t>
            </a:r>
            <a:endParaRPr lang="en-US" sz="2400">
              <a:solidFill>
                <a:schemeClr val="tx1"/>
              </a:solidFill>
              <a:latin typeface="Source Sans Pro"/>
              <a:ea typeface="Source Sans Pro"/>
              <a:cs typeface="Calibri"/>
            </a:endParaRPr>
          </a:p>
          <a:p>
            <a:endParaRPr lang="en-US" sz="2400" b="1">
              <a:solidFill>
                <a:schemeClr val="tx1"/>
              </a:solidFill>
              <a:latin typeface="Source Sans Pro"/>
              <a:ea typeface="Source Sans Pro"/>
              <a:cs typeface="Calibri"/>
            </a:endParaRPr>
          </a:p>
        </p:txBody>
      </p:sp>
      <p:sp>
        <p:nvSpPr>
          <p:cNvPr id="7" name="Arrow: Right 6">
            <a:extLst>
              <a:ext uri="{FF2B5EF4-FFF2-40B4-BE49-F238E27FC236}">
                <a16:creationId xmlns:a16="http://schemas.microsoft.com/office/drawing/2014/main" id="{D8124652-87D7-5E9D-B21F-0BD848D40722}"/>
              </a:ext>
            </a:extLst>
          </p:cNvPr>
          <p:cNvSpPr/>
          <p:nvPr/>
        </p:nvSpPr>
        <p:spPr>
          <a:xfrm>
            <a:off x="3513577" y="1004128"/>
            <a:ext cx="1020417" cy="318052"/>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5C5E701-5EE1-2296-163E-3D932B286455}"/>
              </a:ext>
            </a:extLst>
          </p:cNvPr>
          <p:cNvSpPr/>
          <p:nvPr/>
        </p:nvSpPr>
        <p:spPr>
          <a:xfrm>
            <a:off x="3530509" y="1747723"/>
            <a:ext cx="1020417" cy="318052"/>
          </a:xfrm>
          <a:prstGeom prst="rightArrow">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10;&#10;Description automatically generated">
            <a:extLst>
              <a:ext uri="{FF2B5EF4-FFF2-40B4-BE49-F238E27FC236}">
                <a16:creationId xmlns:a16="http://schemas.microsoft.com/office/drawing/2014/main" id="{063AA5B1-82D1-3D60-2CAE-9A88ECE801CF}"/>
              </a:ext>
            </a:extLst>
          </p:cNvPr>
          <p:cNvPicPr>
            <a:picLocks noChangeAspect="1"/>
          </p:cNvPicPr>
          <p:nvPr/>
        </p:nvPicPr>
        <p:blipFill>
          <a:blip r:embed="rId4"/>
          <a:stretch>
            <a:fillRect/>
          </a:stretch>
        </p:blipFill>
        <p:spPr>
          <a:xfrm>
            <a:off x="4201065" y="2290920"/>
            <a:ext cx="10075651" cy="2733361"/>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5131E9F6-02A4-E69F-1356-01697C7A0A4B}"/>
              </a:ext>
            </a:extLst>
          </p:cNvPr>
          <p:cNvPicPr>
            <a:picLocks noChangeAspect="1"/>
          </p:cNvPicPr>
          <p:nvPr/>
        </p:nvPicPr>
        <p:blipFill>
          <a:blip r:embed="rId5"/>
          <a:stretch>
            <a:fillRect/>
          </a:stretch>
        </p:blipFill>
        <p:spPr>
          <a:xfrm>
            <a:off x="4201064" y="5176845"/>
            <a:ext cx="10058399" cy="2723955"/>
          </a:xfrm>
          <a:prstGeom prst="rect">
            <a:avLst/>
          </a:prstGeom>
        </p:spPr>
      </p:pic>
      <p:sp>
        <p:nvSpPr>
          <p:cNvPr id="13" name="TextBox 12">
            <a:extLst>
              <a:ext uri="{FF2B5EF4-FFF2-40B4-BE49-F238E27FC236}">
                <a16:creationId xmlns:a16="http://schemas.microsoft.com/office/drawing/2014/main" id="{5B3A5FB4-0A01-03FD-4C17-0EED3D3CC68D}"/>
              </a:ext>
            </a:extLst>
          </p:cNvPr>
          <p:cNvSpPr txBox="1"/>
          <p:nvPr/>
        </p:nvSpPr>
        <p:spPr>
          <a:xfrm>
            <a:off x="2890489" y="3303260"/>
            <a:ext cx="11355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ource Sans Pro"/>
                <a:ea typeface="Source Sans Pro"/>
                <a:cs typeface="Calibri"/>
              </a:rPr>
              <a:t>Building Process</a:t>
            </a:r>
            <a:endParaRPr lang="en-US" sz="2000">
              <a:latin typeface="Source Sans Pro"/>
              <a:ea typeface="Source Sans Pro"/>
            </a:endParaRPr>
          </a:p>
        </p:txBody>
      </p:sp>
      <p:sp>
        <p:nvSpPr>
          <p:cNvPr id="14" name="TextBox 13">
            <a:extLst>
              <a:ext uri="{FF2B5EF4-FFF2-40B4-BE49-F238E27FC236}">
                <a16:creationId xmlns:a16="http://schemas.microsoft.com/office/drawing/2014/main" id="{B4D1F3A8-87E2-F70B-06F7-3479A94C94E2}"/>
              </a:ext>
            </a:extLst>
          </p:cNvPr>
          <p:cNvSpPr txBox="1"/>
          <p:nvPr/>
        </p:nvSpPr>
        <p:spPr>
          <a:xfrm>
            <a:off x="2364402" y="6215737"/>
            <a:ext cx="18379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Successful build - FINISHED</a:t>
            </a:r>
          </a:p>
        </p:txBody>
      </p:sp>
    </p:spTree>
    <p:extLst>
      <p:ext uri="{BB962C8B-B14F-4D97-AF65-F5344CB8AC3E}">
        <p14:creationId xmlns:p14="http://schemas.microsoft.com/office/powerpoint/2010/main" val="3036689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a:off x="5471929" y="2081342"/>
            <a:ext cx="3668098" cy="204758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a:solidFill>
                  <a:schemeClr val="tx1"/>
                </a:solidFill>
                <a:latin typeface="Source Sans Pro"/>
                <a:ea typeface="Source Sans Pro"/>
                <a:cs typeface="Calibri" panose="020F0502020204030204"/>
              </a:rPr>
              <a:t>Check if the image you built got created using this command:</a:t>
            </a:r>
          </a:p>
          <a:p>
            <a:endParaRPr lang="en-US" sz="2400">
              <a:solidFill>
                <a:schemeClr val="tx1"/>
              </a:solidFill>
              <a:latin typeface="Source Sans Pro"/>
              <a:ea typeface="Source Sans Pro"/>
              <a:cs typeface="Calibri" panose="020F0502020204030204"/>
            </a:endParaRPr>
          </a:p>
          <a:p>
            <a:pPr algn="ctr"/>
            <a:r>
              <a:rPr lang="en-US" sz="2400" b="1">
                <a:solidFill>
                  <a:schemeClr val="tx1"/>
                </a:solidFill>
                <a:latin typeface="Source Sans Pro"/>
                <a:ea typeface="Source Sans Pro"/>
                <a:cs typeface="Calibri" panose="020F0502020204030204"/>
              </a:rPr>
              <a:t>docker images</a:t>
            </a:r>
          </a:p>
        </p:txBody>
      </p:sp>
      <p:sp>
        <p:nvSpPr>
          <p:cNvPr id="3" name="Text 2">
            <a:extLst>
              <a:ext uri="{FF2B5EF4-FFF2-40B4-BE49-F238E27FC236}">
                <a16:creationId xmlns:a16="http://schemas.microsoft.com/office/drawing/2014/main" id="{98F95034-B1EA-D49C-8746-AFAC780CD3BE}"/>
              </a:ext>
            </a:extLst>
          </p:cNvPr>
          <p:cNvSpPr/>
          <p:nvPr/>
        </p:nvSpPr>
        <p:spPr>
          <a:xfrm>
            <a:off x="164060" y="272500"/>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Verify Docker Image</a:t>
            </a:r>
          </a:p>
        </p:txBody>
      </p:sp>
      <p:sp>
        <p:nvSpPr>
          <p:cNvPr id="9" name="TextBox 8">
            <a:extLst>
              <a:ext uri="{FF2B5EF4-FFF2-40B4-BE49-F238E27FC236}">
                <a16:creationId xmlns:a16="http://schemas.microsoft.com/office/drawing/2014/main" id="{436C3BFC-E912-DB2C-EBDC-390427AC4A7C}"/>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3"/>
              </a:rPr>
              <a:t>https://medium.com</a:t>
            </a:r>
            <a:endParaRPr lang="en-US">
              <a:ea typeface="+mn-lt"/>
              <a:cs typeface="+mn-lt"/>
            </a:endParaRPr>
          </a:p>
          <a:p>
            <a:r>
              <a:rPr lang="en-US">
                <a:ea typeface="Calibri"/>
                <a:cs typeface="Calibri"/>
              </a:rPr>
              <a:t>Reference #9</a:t>
            </a:r>
          </a:p>
        </p:txBody>
      </p:sp>
      <p:pic>
        <p:nvPicPr>
          <p:cNvPr id="2" name="Picture 1" descr="A black background with white text&#10;&#10;Description automatically generated">
            <a:extLst>
              <a:ext uri="{FF2B5EF4-FFF2-40B4-BE49-F238E27FC236}">
                <a16:creationId xmlns:a16="http://schemas.microsoft.com/office/drawing/2014/main" id="{CCF30975-E0DB-B277-FD2B-3CE308974659}"/>
              </a:ext>
            </a:extLst>
          </p:cNvPr>
          <p:cNvPicPr>
            <a:picLocks noChangeAspect="1"/>
          </p:cNvPicPr>
          <p:nvPr/>
        </p:nvPicPr>
        <p:blipFill>
          <a:blip r:embed="rId4"/>
          <a:stretch>
            <a:fillRect/>
          </a:stretch>
        </p:blipFill>
        <p:spPr>
          <a:xfrm>
            <a:off x="250170" y="4729710"/>
            <a:ext cx="14147311" cy="1513378"/>
          </a:xfrm>
          <a:prstGeom prst="rect">
            <a:avLst/>
          </a:prstGeom>
        </p:spPr>
      </p:pic>
    </p:spTree>
    <p:extLst>
      <p:ext uri="{BB962C8B-B14F-4D97-AF65-F5344CB8AC3E}">
        <p14:creationId xmlns:p14="http://schemas.microsoft.com/office/powerpoint/2010/main" val="3408405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a:off x="5471929" y="1356723"/>
            <a:ext cx="3668098" cy="204758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a:solidFill>
                  <a:schemeClr val="tx1"/>
                </a:solidFill>
                <a:latin typeface="Source Sans Pro"/>
                <a:ea typeface="Source Sans Pro"/>
                <a:cs typeface="Calibri" panose="020F0502020204030204"/>
              </a:rPr>
              <a:t>Push the docker image using this command:</a:t>
            </a:r>
          </a:p>
          <a:p>
            <a:endParaRPr lang="en-US" sz="2400">
              <a:solidFill>
                <a:schemeClr val="tx1"/>
              </a:solidFill>
              <a:latin typeface="Source Sans Pro"/>
              <a:ea typeface="Source Sans Pro"/>
              <a:cs typeface="Calibri" panose="020F0502020204030204"/>
            </a:endParaRPr>
          </a:p>
          <a:p>
            <a:pPr algn="ctr"/>
            <a:r>
              <a:rPr lang="en-US" sz="2400" b="1">
                <a:solidFill>
                  <a:schemeClr val="tx1"/>
                </a:solidFill>
                <a:latin typeface="Source Sans Pro"/>
                <a:ea typeface="Source Sans Pro"/>
                <a:cs typeface="Calibri" panose="020F0502020204030204"/>
              </a:rPr>
              <a:t>docker push testing:v1</a:t>
            </a:r>
          </a:p>
        </p:txBody>
      </p:sp>
      <p:sp>
        <p:nvSpPr>
          <p:cNvPr id="3" name="Text 2">
            <a:extLst>
              <a:ext uri="{FF2B5EF4-FFF2-40B4-BE49-F238E27FC236}">
                <a16:creationId xmlns:a16="http://schemas.microsoft.com/office/drawing/2014/main" id="{98F95034-B1EA-D49C-8746-AFAC780CD3BE}"/>
              </a:ext>
            </a:extLst>
          </p:cNvPr>
          <p:cNvSpPr/>
          <p:nvPr/>
        </p:nvSpPr>
        <p:spPr>
          <a:xfrm>
            <a:off x="164060" y="272500"/>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Push Docker Image</a:t>
            </a:r>
          </a:p>
        </p:txBody>
      </p:sp>
      <p:sp>
        <p:nvSpPr>
          <p:cNvPr id="9" name="TextBox 8">
            <a:extLst>
              <a:ext uri="{FF2B5EF4-FFF2-40B4-BE49-F238E27FC236}">
                <a16:creationId xmlns:a16="http://schemas.microsoft.com/office/drawing/2014/main" id="{436C3BFC-E912-DB2C-EBDC-390427AC4A7C}"/>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3"/>
              </a:rPr>
              <a:t>https://medium.com</a:t>
            </a:r>
            <a:endParaRPr lang="en-US">
              <a:ea typeface="+mn-lt"/>
              <a:cs typeface="+mn-lt"/>
            </a:endParaRPr>
          </a:p>
          <a:p>
            <a:r>
              <a:rPr lang="en-US">
                <a:ea typeface="Calibri"/>
                <a:cs typeface="Calibri"/>
              </a:rPr>
              <a:t>Reference #9</a:t>
            </a:r>
          </a:p>
        </p:txBody>
      </p:sp>
      <p:pic>
        <p:nvPicPr>
          <p:cNvPr id="4" name="Picture 3" descr="A screen shot of a computer&#10;&#10;Description automatically generated">
            <a:extLst>
              <a:ext uri="{FF2B5EF4-FFF2-40B4-BE49-F238E27FC236}">
                <a16:creationId xmlns:a16="http://schemas.microsoft.com/office/drawing/2014/main" id="{C04F0A31-2FC0-D176-2296-8856463BA0BB}"/>
              </a:ext>
            </a:extLst>
          </p:cNvPr>
          <p:cNvPicPr>
            <a:picLocks noChangeAspect="1"/>
          </p:cNvPicPr>
          <p:nvPr/>
        </p:nvPicPr>
        <p:blipFill>
          <a:blip r:embed="rId4"/>
          <a:stretch>
            <a:fillRect/>
          </a:stretch>
        </p:blipFill>
        <p:spPr>
          <a:xfrm>
            <a:off x="698742" y="3928332"/>
            <a:ext cx="13250169" cy="2943608"/>
          </a:xfrm>
          <a:prstGeom prst="rect">
            <a:avLst/>
          </a:prstGeom>
        </p:spPr>
      </p:pic>
    </p:spTree>
    <p:extLst>
      <p:ext uri="{BB962C8B-B14F-4D97-AF65-F5344CB8AC3E}">
        <p14:creationId xmlns:p14="http://schemas.microsoft.com/office/powerpoint/2010/main" val="2205073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38DAD89-E6EE-10AF-4319-F7D73E266B24}"/>
              </a:ext>
            </a:extLst>
          </p:cNvPr>
          <p:cNvSpPr/>
          <p:nvPr/>
        </p:nvSpPr>
        <p:spPr>
          <a:xfrm>
            <a:off x="4229725" y="3012995"/>
            <a:ext cx="6152505" cy="22028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a:solidFill>
                  <a:schemeClr val="tx1"/>
                </a:solidFill>
                <a:latin typeface="Source Sans Pro"/>
                <a:ea typeface="Source Sans Pro"/>
                <a:cs typeface="Calibri" panose="020F0502020204030204"/>
              </a:rPr>
              <a:t>Run the docker image to ensure that the image built is working correctly using this command:</a:t>
            </a:r>
          </a:p>
          <a:p>
            <a:endParaRPr lang="en-US" sz="2400">
              <a:solidFill>
                <a:schemeClr val="tx1"/>
              </a:solidFill>
              <a:latin typeface="Source Sans Pro"/>
              <a:ea typeface="Source Sans Pro"/>
              <a:cs typeface="Calibri" panose="020F0502020204030204"/>
            </a:endParaRPr>
          </a:p>
          <a:p>
            <a:pPr algn="ctr"/>
            <a:r>
              <a:rPr lang="en-US" sz="2400" b="1">
                <a:solidFill>
                  <a:schemeClr val="tx1"/>
                </a:solidFill>
                <a:latin typeface="Source Sans Pro"/>
                <a:ea typeface="Source Sans Pro"/>
                <a:cs typeface="Calibri" panose="020F0502020204030204"/>
              </a:rPr>
              <a:t>Docker run testing:v1</a:t>
            </a:r>
          </a:p>
        </p:txBody>
      </p:sp>
      <p:sp>
        <p:nvSpPr>
          <p:cNvPr id="3" name="Text 2">
            <a:extLst>
              <a:ext uri="{FF2B5EF4-FFF2-40B4-BE49-F238E27FC236}">
                <a16:creationId xmlns:a16="http://schemas.microsoft.com/office/drawing/2014/main" id="{98F95034-B1EA-D49C-8746-AFAC780CD3BE}"/>
              </a:ext>
            </a:extLst>
          </p:cNvPr>
          <p:cNvSpPr/>
          <p:nvPr/>
        </p:nvSpPr>
        <p:spPr>
          <a:xfrm>
            <a:off x="164060" y="272500"/>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Run Docker Image</a:t>
            </a:r>
          </a:p>
        </p:txBody>
      </p:sp>
      <p:sp>
        <p:nvSpPr>
          <p:cNvPr id="9" name="TextBox 8">
            <a:extLst>
              <a:ext uri="{FF2B5EF4-FFF2-40B4-BE49-F238E27FC236}">
                <a16:creationId xmlns:a16="http://schemas.microsoft.com/office/drawing/2014/main" id="{436C3BFC-E912-DB2C-EBDC-390427AC4A7C}"/>
              </a:ext>
            </a:extLst>
          </p:cNvPr>
          <p:cNvSpPr txBox="1"/>
          <p:nvPr/>
        </p:nvSpPr>
        <p:spPr>
          <a:xfrm>
            <a:off x="-900" y="7584853"/>
            <a:ext cx="495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 from: </a:t>
            </a:r>
            <a:r>
              <a:rPr lang="en-US">
                <a:ea typeface="+mn-lt"/>
                <a:cs typeface="+mn-lt"/>
                <a:hlinkClick r:id="rId3"/>
              </a:rPr>
              <a:t>https://medium.com</a:t>
            </a:r>
            <a:endParaRPr lang="en-US">
              <a:ea typeface="+mn-lt"/>
              <a:cs typeface="+mn-lt"/>
            </a:endParaRPr>
          </a:p>
          <a:p>
            <a:r>
              <a:rPr lang="en-US">
                <a:ea typeface="Calibri"/>
                <a:cs typeface="Calibri"/>
              </a:rPr>
              <a:t>Reference #9</a:t>
            </a:r>
          </a:p>
        </p:txBody>
      </p:sp>
    </p:spTree>
    <p:extLst>
      <p:ext uri="{BB962C8B-B14F-4D97-AF65-F5344CB8AC3E}">
        <p14:creationId xmlns:p14="http://schemas.microsoft.com/office/powerpoint/2010/main" val="40392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0" y="-14990"/>
            <a:ext cx="14630400" cy="8229600"/>
          </a:xfrm>
          <a:prstGeom prst="rect">
            <a:avLst/>
          </a:prstGeom>
          <a:solidFill>
            <a:srgbClr val="FFFFFF"/>
          </a:solidFill>
          <a:ln/>
        </p:spPr>
        <p:txBody>
          <a:bodyPr/>
          <a:lstStyle/>
          <a:p>
            <a:endParaRPr lang="en-US"/>
          </a:p>
        </p:txBody>
      </p:sp>
      <p:sp>
        <p:nvSpPr>
          <p:cNvPr id="4" name="Text 2"/>
          <p:cNvSpPr/>
          <p:nvPr/>
        </p:nvSpPr>
        <p:spPr>
          <a:xfrm>
            <a:off x="1029592" y="1075382"/>
            <a:ext cx="13091141" cy="1388745"/>
          </a:xfrm>
          <a:prstGeom prst="rect">
            <a:avLst/>
          </a:prstGeom>
          <a:noFill/>
          <a:ln/>
        </p:spPr>
        <p:txBody>
          <a:bodyPr wrap="square" rtlCol="0" anchor="t"/>
          <a:lstStyle/>
          <a:p>
            <a:pPr marL="0" indent="0">
              <a:lnSpc>
                <a:spcPts val="5468"/>
              </a:lnSpc>
              <a:buNone/>
            </a:pPr>
            <a:r>
              <a:rPr lang="en-US" sz="4374" b="1" kern="0" spc="-44">
                <a:solidFill>
                  <a:srgbClr val="000000"/>
                </a:solidFill>
                <a:latin typeface="Montserrat" pitchFamily="34" charset="0"/>
                <a:ea typeface="Montserrat" pitchFamily="34" charset="-122"/>
                <a:cs typeface="Montserrat" pitchFamily="34" charset="-120"/>
              </a:rPr>
              <a:t>Cloud Computing Infrastructure: PaaS</a:t>
            </a:r>
            <a:endParaRPr lang="en-US" sz="4374"/>
          </a:p>
        </p:txBody>
      </p:sp>
      <p:pic>
        <p:nvPicPr>
          <p:cNvPr id="5" name="Image 0" descr="preencoded.png"/>
          <p:cNvPicPr>
            <a:picLocks noChangeAspect="1"/>
          </p:cNvPicPr>
          <p:nvPr/>
        </p:nvPicPr>
        <p:blipFill>
          <a:blip r:embed="rId3"/>
          <a:stretch>
            <a:fillRect/>
          </a:stretch>
        </p:blipFill>
        <p:spPr>
          <a:xfrm>
            <a:off x="1029592" y="3016631"/>
            <a:ext cx="444341" cy="444341"/>
          </a:xfrm>
          <a:prstGeom prst="rect">
            <a:avLst/>
          </a:prstGeom>
        </p:spPr>
      </p:pic>
      <p:sp>
        <p:nvSpPr>
          <p:cNvPr id="6" name="Text 3"/>
          <p:cNvSpPr/>
          <p:nvPr/>
        </p:nvSpPr>
        <p:spPr>
          <a:xfrm>
            <a:off x="1648268" y="3117771"/>
            <a:ext cx="2777490" cy="347186"/>
          </a:xfrm>
          <a:prstGeom prst="rect">
            <a:avLst/>
          </a:prstGeom>
          <a:noFill/>
          <a:ln/>
        </p:spPr>
        <p:txBody>
          <a:bodyPr wrap="none" rtlCol="0" anchor="t"/>
          <a:lstStyle/>
          <a:p>
            <a:pPr marL="0" indent="0" algn="l">
              <a:lnSpc>
                <a:spcPts val="2734"/>
              </a:lnSpc>
              <a:buNone/>
            </a:pPr>
            <a:r>
              <a:rPr lang="en-US" sz="2800" b="1" kern="0" spc="-22">
                <a:solidFill>
                  <a:srgbClr val="000000"/>
                </a:solidFill>
                <a:latin typeface="Montserrat" pitchFamily="34" charset="0"/>
                <a:ea typeface="Montserrat" pitchFamily="34" charset="-122"/>
                <a:cs typeface="Montserrat" pitchFamily="34" charset="-120"/>
              </a:rPr>
              <a:t>Platform as a Service</a:t>
            </a:r>
            <a:endParaRPr lang="en-US" sz="2800"/>
          </a:p>
        </p:txBody>
      </p:sp>
      <p:sp>
        <p:nvSpPr>
          <p:cNvPr id="7" name="Text 4"/>
          <p:cNvSpPr/>
          <p:nvPr/>
        </p:nvSpPr>
        <p:spPr>
          <a:xfrm>
            <a:off x="868779" y="3790763"/>
            <a:ext cx="9144651" cy="3082310"/>
          </a:xfrm>
          <a:prstGeom prst="rect">
            <a:avLst/>
          </a:prstGeom>
          <a:noFill/>
          <a:ln/>
        </p:spPr>
        <p:txBody>
          <a:bodyPr wrap="square" lIns="91440" tIns="45720" rIns="91440" bIns="45720" rtlCol="0" anchor="t"/>
          <a:lstStyle/>
          <a:p>
            <a:pPr marL="285750" indent="-285750" algn="l">
              <a:lnSpc>
                <a:spcPts val="2624"/>
              </a:lnSpc>
              <a:buFont typeface="Wingdings" pitchFamily="2" charset="2"/>
              <a:buChar char="§"/>
            </a:pPr>
            <a:r>
              <a:rPr lang="en-US" sz="2000" b="0" i="0">
                <a:solidFill>
                  <a:srgbClr val="222222"/>
                </a:solidFill>
                <a:effectLst/>
                <a:latin typeface="Montserrat"/>
                <a:ea typeface="Source Sans Pro"/>
              </a:rPr>
              <a:t>In the Platform-as-a-Service (PaaS) model, developers essentially </a:t>
            </a:r>
            <a:r>
              <a:rPr lang="en-US" sz="2000" b="1" i="0">
                <a:solidFill>
                  <a:srgbClr val="222222"/>
                </a:solidFill>
                <a:effectLst/>
                <a:latin typeface="Montserrat"/>
                <a:ea typeface="Source Sans Pro"/>
              </a:rPr>
              <a:t>rent</a:t>
            </a:r>
            <a:r>
              <a:rPr lang="en-US" sz="2000" b="0" i="0">
                <a:solidFill>
                  <a:srgbClr val="222222"/>
                </a:solidFill>
                <a:effectLst/>
                <a:latin typeface="Montserrat"/>
                <a:ea typeface="Source Sans Pro"/>
              </a:rPr>
              <a:t> everything they need to build an application, relying on a cloud provider for development tools, infrastructure, and operating systems. </a:t>
            </a:r>
          </a:p>
          <a:p>
            <a:pPr marL="285750" indent="-285750" algn="l">
              <a:lnSpc>
                <a:spcPts val="2624"/>
              </a:lnSpc>
              <a:buFont typeface="Wingdings" pitchFamily="2" charset="2"/>
              <a:buChar char="§"/>
            </a:pPr>
            <a:endParaRPr lang="en-US" sz="2000">
              <a:solidFill>
                <a:srgbClr val="222222"/>
              </a:solidFill>
              <a:latin typeface="Montserrat"/>
              <a:ea typeface="Source Sans Pro"/>
            </a:endParaRPr>
          </a:p>
          <a:p>
            <a:pPr marL="285750" indent="-285750" algn="l">
              <a:lnSpc>
                <a:spcPts val="2624"/>
              </a:lnSpc>
              <a:buFont typeface="Wingdings" pitchFamily="2" charset="2"/>
              <a:buChar char="§"/>
            </a:pPr>
            <a:endParaRPr lang="en-US" sz="2000" b="0" i="0">
              <a:solidFill>
                <a:srgbClr val="222222"/>
              </a:solidFill>
              <a:effectLst/>
              <a:latin typeface="Montserrat"/>
              <a:ea typeface="Source Sans Pro"/>
            </a:endParaRPr>
          </a:p>
          <a:p>
            <a:pPr marL="285750" indent="-285750" algn="l">
              <a:lnSpc>
                <a:spcPts val="2624"/>
              </a:lnSpc>
              <a:buFont typeface="Wingdings" pitchFamily="2" charset="2"/>
              <a:buChar char="§"/>
            </a:pPr>
            <a:r>
              <a:rPr lang="en-US" sz="2000">
                <a:solidFill>
                  <a:srgbClr val="222222"/>
                </a:solidFill>
                <a:latin typeface="Montserrat"/>
                <a:ea typeface="Source Sans Pro"/>
              </a:rPr>
              <a:t>For example, users have the capability to execute Node.js or Java applications using the PaaS. This platform provides the necessary runtime environment for working with these tools, while also allowing users to install applications of their choice.</a:t>
            </a:r>
            <a:endParaRPr lang="en-US" sz="2000">
              <a:solidFill>
                <a:srgbClr val="3D3838"/>
              </a:solidFill>
              <a:latin typeface="Montserrat"/>
              <a:ea typeface="Source Sans Pro"/>
              <a:cs typeface="Source Sans Pro" pitchFamily="34" charset="-120"/>
            </a:endParaRPr>
          </a:p>
          <a:p>
            <a:pPr>
              <a:lnSpc>
                <a:spcPts val="2624"/>
              </a:lnSpc>
            </a:pPr>
            <a:endParaRPr lang="en-US" sz="2000">
              <a:solidFill>
                <a:srgbClr val="3D3838"/>
              </a:solidFill>
              <a:latin typeface="Source Sans Pro"/>
              <a:ea typeface="Source Sans Pro"/>
            </a:endParaRPr>
          </a:p>
          <a:p>
            <a:pPr marL="0" indent="0" algn="l">
              <a:lnSpc>
                <a:spcPts val="2624"/>
              </a:lnSpc>
              <a:buNone/>
            </a:pPr>
            <a:endParaRPr lang="en-US" sz="2000">
              <a:latin typeface="Source Sans Pro"/>
              <a:ea typeface="Source Sans Pro"/>
            </a:endParaRPr>
          </a:p>
        </p:txBody>
      </p:sp>
      <p:pic>
        <p:nvPicPr>
          <p:cNvPr id="20" name="Picture 19">
            <a:extLst>
              <a:ext uri="{FF2B5EF4-FFF2-40B4-BE49-F238E27FC236}">
                <a16:creationId xmlns:a16="http://schemas.microsoft.com/office/drawing/2014/main" id="{75CB2215-3B93-1435-8774-09CFC245F1BB}"/>
              </a:ext>
            </a:extLst>
          </p:cNvPr>
          <p:cNvPicPr>
            <a:picLocks noChangeAspect="1"/>
          </p:cNvPicPr>
          <p:nvPr/>
        </p:nvPicPr>
        <p:blipFill>
          <a:blip r:embed="rId4"/>
          <a:stretch>
            <a:fillRect/>
          </a:stretch>
        </p:blipFill>
        <p:spPr>
          <a:xfrm>
            <a:off x="11179315" y="1860492"/>
            <a:ext cx="1939110" cy="6234198"/>
          </a:xfrm>
          <a:prstGeom prst="rect">
            <a:avLst/>
          </a:prstGeom>
        </p:spPr>
      </p:pic>
    </p:spTree>
    <p:extLst>
      <p:ext uri="{BB962C8B-B14F-4D97-AF65-F5344CB8AC3E}">
        <p14:creationId xmlns:p14="http://schemas.microsoft.com/office/powerpoint/2010/main" val="3720933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98F95034-B1EA-D49C-8746-AFAC780CD3BE}"/>
              </a:ext>
            </a:extLst>
          </p:cNvPr>
          <p:cNvSpPr/>
          <p:nvPr/>
        </p:nvSpPr>
        <p:spPr>
          <a:xfrm>
            <a:off x="731153" y="705070"/>
            <a:ext cx="9594890" cy="1388745"/>
          </a:xfrm>
          <a:prstGeom prst="rect">
            <a:avLst/>
          </a:prstGeom>
          <a:noFill/>
          <a:ln/>
        </p:spPr>
        <p:txBody>
          <a:bodyPr wrap="square" lIns="91440" tIns="45720" rIns="91440" bIns="45720" rtlCol="0" anchor="t"/>
          <a:lstStyle/>
          <a:p>
            <a:pPr>
              <a:lnSpc>
                <a:spcPts val="5468"/>
              </a:lnSpc>
            </a:pPr>
            <a:r>
              <a:rPr lang="en-US" sz="4350" b="1" kern="0" spc="-44">
                <a:latin typeface="Montserrat"/>
              </a:rPr>
              <a:t>Benefits of </a:t>
            </a:r>
            <a:r>
              <a:rPr lang="en-US" sz="4350" b="1" kern="0" spc="-44" err="1">
                <a:latin typeface="Montserrat"/>
              </a:rPr>
              <a:t>Dockerfiles</a:t>
            </a:r>
          </a:p>
        </p:txBody>
      </p:sp>
      <p:graphicFrame>
        <p:nvGraphicFramePr>
          <p:cNvPr id="11" name="Diagram 10">
            <a:extLst>
              <a:ext uri="{FF2B5EF4-FFF2-40B4-BE49-F238E27FC236}">
                <a16:creationId xmlns:a16="http://schemas.microsoft.com/office/drawing/2014/main" id="{ED17B280-951A-2447-B2C3-C2D9CB4B6DB1}"/>
              </a:ext>
            </a:extLst>
          </p:cNvPr>
          <p:cNvGraphicFramePr/>
          <p:nvPr>
            <p:extLst>
              <p:ext uri="{D42A27DB-BD31-4B8C-83A1-F6EECF244321}">
                <p14:modId xmlns:p14="http://schemas.microsoft.com/office/powerpoint/2010/main" val="1328992703"/>
              </p:ext>
            </p:extLst>
          </p:nvPr>
        </p:nvGraphicFramePr>
        <p:xfrm>
          <a:off x="2762183" y="1145420"/>
          <a:ext cx="9117495" cy="708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967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1140678" y="985838"/>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What is Kubernetes?</a:t>
            </a:r>
            <a:endParaRPr lang="en-US" sz="4374" b="1">
              <a:latin typeface="Montserrat" pitchFamily="2" charset="77"/>
            </a:endParaRPr>
          </a:p>
        </p:txBody>
      </p:sp>
      <p:sp>
        <p:nvSpPr>
          <p:cNvPr id="3" name="TextBox 2">
            <a:extLst>
              <a:ext uri="{FF2B5EF4-FFF2-40B4-BE49-F238E27FC236}">
                <a16:creationId xmlns:a16="http://schemas.microsoft.com/office/drawing/2014/main" id="{44EEE721-30D4-49FD-3021-807CC9431712}"/>
              </a:ext>
            </a:extLst>
          </p:cNvPr>
          <p:cNvSpPr txBox="1"/>
          <p:nvPr/>
        </p:nvSpPr>
        <p:spPr>
          <a:xfrm>
            <a:off x="1140678" y="2173574"/>
            <a:ext cx="11016345" cy="3970318"/>
          </a:xfrm>
          <a:prstGeom prst="rect">
            <a:avLst/>
          </a:prstGeom>
          <a:noFill/>
        </p:spPr>
        <p:txBody>
          <a:bodyPr wrap="square" lIns="91440" tIns="45720" rIns="91440" bIns="45720" rtlCol="0" anchor="t">
            <a:spAutoFit/>
          </a:bodyPr>
          <a:lstStyle/>
          <a:p>
            <a:pPr marL="285750" indent="-285750">
              <a:buFont typeface="Wingdings" pitchFamily="2" charset="2"/>
              <a:buChar char="§"/>
            </a:pPr>
            <a:r>
              <a:rPr lang="en-US" sz="2800">
                <a:latin typeface="Source Sans Pro"/>
                <a:ea typeface="Source Sans Pro"/>
              </a:rPr>
              <a:t>Container orchestrator.</a:t>
            </a:r>
          </a:p>
          <a:p>
            <a:pPr marL="285750" indent="-285750">
              <a:buFont typeface="Wingdings" pitchFamily="2" charset="2"/>
              <a:buChar char="§"/>
            </a:pPr>
            <a:endParaRPr lang="en-US" sz="2800">
              <a:latin typeface="Source Sans Pro"/>
              <a:ea typeface="Source Sans Pro"/>
            </a:endParaRPr>
          </a:p>
          <a:p>
            <a:pPr marL="285750" indent="-285750">
              <a:buFont typeface="Wingdings" pitchFamily="2" charset="2"/>
              <a:buChar char="§"/>
            </a:pPr>
            <a:r>
              <a:rPr lang="en-US" sz="2800">
                <a:latin typeface="Source Sans Pro"/>
                <a:ea typeface="Source Sans Pro"/>
              </a:rPr>
              <a:t>Helps manage containerized workloads on distributed systems. </a:t>
            </a:r>
            <a:endParaRPr lang="en-US" sz="2800">
              <a:latin typeface="Source Sans Pro"/>
              <a:ea typeface="Source Sans Pro"/>
              <a:cs typeface="Calibri"/>
            </a:endParaRPr>
          </a:p>
          <a:p>
            <a:pPr marL="285750" indent="-285750">
              <a:buFont typeface="Wingdings" pitchFamily="2" charset="2"/>
              <a:buChar char="§"/>
            </a:pPr>
            <a:endParaRPr lang="en-US" sz="2800">
              <a:latin typeface="Source Sans Pro"/>
              <a:ea typeface="Source Sans Pro"/>
            </a:endParaRPr>
          </a:p>
          <a:p>
            <a:pPr marL="285750" indent="-285750">
              <a:buFont typeface="Wingdings" pitchFamily="2" charset="2"/>
              <a:buChar char="§"/>
            </a:pPr>
            <a:r>
              <a:rPr lang="en-US" sz="2800">
                <a:latin typeface="Source Sans Pro"/>
                <a:ea typeface="Source Sans Pro"/>
              </a:rPr>
              <a:t>Facilitates automation.</a:t>
            </a:r>
          </a:p>
          <a:p>
            <a:pPr marL="285750" indent="-285750">
              <a:buFont typeface="Wingdings" pitchFamily="2" charset="2"/>
              <a:buChar char="§"/>
            </a:pPr>
            <a:endParaRPr lang="en-US" sz="2800">
              <a:latin typeface="Source Sans Pro"/>
              <a:ea typeface="Source Sans Pro"/>
            </a:endParaRPr>
          </a:p>
          <a:p>
            <a:pPr marL="285750" indent="-285750">
              <a:buFont typeface="Wingdings" pitchFamily="2" charset="2"/>
              <a:buChar char="§"/>
            </a:pPr>
            <a:r>
              <a:rPr lang="en-US" sz="2800">
                <a:latin typeface="Source Sans Pro"/>
                <a:ea typeface="Source Sans Pro"/>
              </a:rPr>
              <a:t>Allows for scaling.</a:t>
            </a:r>
          </a:p>
          <a:p>
            <a:pPr marL="285750" indent="-285750">
              <a:buFont typeface="Wingdings" pitchFamily="2" charset="2"/>
              <a:buChar char="§"/>
            </a:pPr>
            <a:endParaRPr lang="en-US" sz="2800">
              <a:latin typeface="Source Sans Pro"/>
              <a:ea typeface="Source Sans Pro"/>
            </a:endParaRPr>
          </a:p>
          <a:p>
            <a:pPr marL="285750" indent="-285750">
              <a:buFont typeface="Wingdings" pitchFamily="2" charset="2"/>
              <a:buChar char="§"/>
            </a:pPr>
            <a:endParaRPr lang="en-US" sz="2800">
              <a:latin typeface="Source Sans Pro"/>
              <a:ea typeface="Source Sans Pro"/>
            </a:endParaRPr>
          </a:p>
        </p:txBody>
      </p:sp>
    </p:spTree>
    <p:extLst>
      <p:ext uri="{BB962C8B-B14F-4D97-AF65-F5344CB8AC3E}">
        <p14:creationId xmlns:p14="http://schemas.microsoft.com/office/powerpoint/2010/main" val="930857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1140678" y="985838"/>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Kubernetes components</a:t>
            </a:r>
            <a:endParaRPr lang="en-US" sz="4374" b="1">
              <a:latin typeface="Montserrat" pitchFamily="2" charset="77"/>
            </a:endParaRPr>
          </a:p>
        </p:txBody>
      </p:sp>
      <p:pic>
        <p:nvPicPr>
          <p:cNvPr id="4" name="Picture 3" descr="kubernetes architecture diagram">
            <a:extLst>
              <a:ext uri="{FF2B5EF4-FFF2-40B4-BE49-F238E27FC236}">
                <a16:creationId xmlns:a16="http://schemas.microsoft.com/office/drawing/2014/main" id="{D58C8C04-2BBB-8EEB-5D8A-3E85030F263B}"/>
              </a:ext>
            </a:extLst>
          </p:cNvPr>
          <p:cNvPicPr>
            <a:picLocks noChangeAspect="1"/>
          </p:cNvPicPr>
          <p:nvPr/>
        </p:nvPicPr>
        <p:blipFill>
          <a:blip r:embed="rId3"/>
          <a:stretch>
            <a:fillRect/>
          </a:stretch>
        </p:blipFill>
        <p:spPr>
          <a:xfrm>
            <a:off x="2299253" y="1687260"/>
            <a:ext cx="9925876" cy="5968265"/>
          </a:xfrm>
          <a:prstGeom prst="rect">
            <a:avLst/>
          </a:prstGeom>
        </p:spPr>
      </p:pic>
    </p:spTree>
    <p:extLst>
      <p:ext uri="{BB962C8B-B14F-4D97-AF65-F5344CB8AC3E}">
        <p14:creationId xmlns:p14="http://schemas.microsoft.com/office/powerpoint/2010/main" val="1160344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536521" y="675595"/>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Deployment configuration file</a:t>
            </a:r>
            <a:endParaRPr lang="en-US" sz="4374" b="1">
              <a:latin typeface="Montserrat" pitchFamily="2" charset="77"/>
            </a:endParaRPr>
          </a:p>
        </p:txBody>
      </p:sp>
      <p:pic>
        <p:nvPicPr>
          <p:cNvPr id="4" name="Picture 3" descr="A screenshot of a computer&#10;&#10;Description automatically generated">
            <a:extLst>
              <a:ext uri="{FF2B5EF4-FFF2-40B4-BE49-F238E27FC236}">
                <a16:creationId xmlns:a16="http://schemas.microsoft.com/office/drawing/2014/main" id="{3DF9934C-8BAB-174E-27A6-A377A35B6BDB}"/>
              </a:ext>
            </a:extLst>
          </p:cNvPr>
          <p:cNvPicPr>
            <a:picLocks noChangeAspect="1"/>
          </p:cNvPicPr>
          <p:nvPr/>
        </p:nvPicPr>
        <p:blipFill rotWithShape="1">
          <a:blip r:embed="rId3"/>
          <a:srcRect l="26480" t="19223" r="27385" b="10526"/>
          <a:stretch/>
        </p:blipFill>
        <p:spPr>
          <a:xfrm>
            <a:off x="3935128" y="1621821"/>
            <a:ext cx="6749735" cy="5620791"/>
          </a:xfrm>
          <a:prstGeom prst="rect">
            <a:avLst/>
          </a:prstGeom>
        </p:spPr>
      </p:pic>
    </p:spTree>
    <p:extLst>
      <p:ext uri="{BB962C8B-B14F-4D97-AF65-F5344CB8AC3E}">
        <p14:creationId xmlns:p14="http://schemas.microsoft.com/office/powerpoint/2010/main" val="2051341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536521" y="675595"/>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service configuration file</a:t>
            </a:r>
            <a:endParaRPr lang="en-US" sz="4374" b="1">
              <a:latin typeface="Montserrat" pitchFamily="2" charset="77"/>
            </a:endParaRPr>
          </a:p>
        </p:txBody>
      </p:sp>
      <p:pic>
        <p:nvPicPr>
          <p:cNvPr id="5" name="Picture 4" descr="A screenshot of a computer&#10;&#10;Description automatically generated">
            <a:extLst>
              <a:ext uri="{FF2B5EF4-FFF2-40B4-BE49-F238E27FC236}">
                <a16:creationId xmlns:a16="http://schemas.microsoft.com/office/drawing/2014/main" id="{69EB3CB1-9615-88F8-FF63-8D17462A876E}"/>
              </a:ext>
            </a:extLst>
          </p:cNvPr>
          <p:cNvPicPr>
            <a:picLocks noChangeAspect="1"/>
          </p:cNvPicPr>
          <p:nvPr/>
        </p:nvPicPr>
        <p:blipFill rotWithShape="1">
          <a:blip r:embed="rId3"/>
          <a:srcRect l="28958" t="36190" r="4063" b="4571"/>
          <a:stretch/>
        </p:blipFill>
        <p:spPr>
          <a:xfrm>
            <a:off x="2322095" y="2051385"/>
            <a:ext cx="9799325" cy="4739649"/>
          </a:xfrm>
          <a:prstGeom prst="rect">
            <a:avLst/>
          </a:prstGeom>
        </p:spPr>
      </p:pic>
    </p:spTree>
    <p:extLst>
      <p:ext uri="{BB962C8B-B14F-4D97-AF65-F5344CB8AC3E}">
        <p14:creationId xmlns:p14="http://schemas.microsoft.com/office/powerpoint/2010/main" val="4061506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3">
            <a:extLst>
              <a:ext uri="{FF2B5EF4-FFF2-40B4-BE49-F238E27FC236}">
                <a16:creationId xmlns:a16="http://schemas.microsoft.com/office/drawing/2014/main" id="{40426432-4C43-8F89-29FB-8126301602F4}"/>
              </a:ext>
            </a:extLst>
          </p:cNvPr>
          <p:cNvSpPr/>
          <p:nvPr/>
        </p:nvSpPr>
        <p:spPr>
          <a:xfrm>
            <a:off x="1140678" y="985838"/>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What is </a:t>
            </a:r>
            <a:r>
              <a:rPr lang="en-US" sz="4350" b="1" err="1">
                <a:latin typeface="Montserrat"/>
              </a:rPr>
              <a:t>Kubectl</a:t>
            </a:r>
            <a:r>
              <a:rPr lang="en-US" sz="4350" b="1">
                <a:latin typeface="Montserrat"/>
              </a:rPr>
              <a:t>?</a:t>
            </a:r>
            <a:endParaRPr lang="en-US" sz="4374" b="1">
              <a:latin typeface="Montserrat" pitchFamily="2" charset="77"/>
            </a:endParaRPr>
          </a:p>
        </p:txBody>
      </p:sp>
      <p:sp>
        <p:nvSpPr>
          <p:cNvPr id="3" name="TextBox 2">
            <a:extLst>
              <a:ext uri="{FF2B5EF4-FFF2-40B4-BE49-F238E27FC236}">
                <a16:creationId xmlns:a16="http://schemas.microsoft.com/office/drawing/2014/main" id="{44EEE721-30D4-49FD-3021-807CC9431712}"/>
              </a:ext>
            </a:extLst>
          </p:cNvPr>
          <p:cNvSpPr txBox="1"/>
          <p:nvPr/>
        </p:nvSpPr>
        <p:spPr>
          <a:xfrm>
            <a:off x="1140678" y="2173574"/>
            <a:ext cx="11016345" cy="2308324"/>
          </a:xfrm>
          <a:prstGeom prst="rect">
            <a:avLst/>
          </a:prstGeom>
          <a:noFill/>
        </p:spPr>
        <p:txBody>
          <a:bodyPr wrap="square" lIns="91440" tIns="45720" rIns="91440" bIns="45720" rtlCol="0" anchor="t">
            <a:spAutoFit/>
          </a:bodyPr>
          <a:lstStyle/>
          <a:p>
            <a:pPr marL="285750" indent="-285750">
              <a:buFont typeface="Wingdings" pitchFamily="2" charset="2"/>
              <a:buChar char="§"/>
            </a:pPr>
            <a:r>
              <a:rPr lang="en-US" sz="3600">
                <a:latin typeface="Source Sans Pro"/>
                <a:ea typeface="Source Sans Pro"/>
              </a:rPr>
              <a:t>A command line tool for Kubernetes</a:t>
            </a:r>
          </a:p>
          <a:p>
            <a:endParaRPr lang="en-US" sz="3600">
              <a:latin typeface="Source Sans Pro"/>
              <a:ea typeface="Source Sans Pro"/>
              <a:cs typeface="Calibri"/>
            </a:endParaRPr>
          </a:p>
          <a:p>
            <a:pPr marL="285750" indent="-285750">
              <a:buFont typeface="Wingdings" pitchFamily="2" charset="2"/>
              <a:buChar char="§"/>
            </a:pPr>
            <a:r>
              <a:rPr lang="en-US" sz="3600">
                <a:latin typeface="Source Sans Pro"/>
                <a:ea typeface="Source Sans Pro"/>
                <a:cs typeface="Calibri"/>
              </a:rPr>
              <a:t>Communicates with the Api server</a:t>
            </a:r>
          </a:p>
          <a:p>
            <a:pPr marL="285750" indent="-285750">
              <a:buFont typeface="Wingdings" pitchFamily="2" charset="2"/>
              <a:buChar char="§"/>
            </a:pPr>
            <a:endParaRPr lang="en-US" sz="3600">
              <a:latin typeface="Source Sans Pro"/>
              <a:ea typeface="Source Sans Pro"/>
            </a:endParaRPr>
          </a:p>
        </p:txBody>
      </p:sp>
    </p:spTree>
    <p:extLst>
      <p:ext uri="{BB962C8B-B14F-4D97-AF65-F5344CB8AC3E}">
        <p14:creationId xmlns:p14="http://schemas.microsoft.com/office/powerpoint/2010/main" val="1469815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3">
            <a:extLst>
              <a:ext uri="{FF2B5EF4-FFF2-40B4-BE49-F238E27FC236}">
                <a16:creationId xmlns:a16="http://schemas.microsoft.com/office/drawing/2014/main" id="{C5AFB50C-8E12-A308-23B0-9DE2D9E8363D}"/>
              </a:ext>
            </a:extLst>
          </p:cNvPr>
          <p:cNvSpPr/>
          <p:nvPr/>
        </p:nvSpPr>
        <p:spPr>
          <a:xfrm>
            <a:off x="388510" y="351657"/>
            <a:ext cx="12230548" cy="1388745"/>
          </a:xfrm>
          <a:prstGeom prst="rect">
            <a:avLst/>
          </a:prstGeom>
          <a:noFill/>
          <a:ln/>
        </p:spPr>
        <p:txBody>
          <a:bodyPr wrap="square" lIns="91440" tIns="45720" rIns="91440" bIns="45720" rtlCol="0" anchor="t"/>
          <a:lstStyle/>
          <a:p>
            <a:pPr>
              <a:lnSpc>
                <a:spcPts val="5468"/>
              </a:lnSpc>
            </a:pPr>
            <a:r>
              <a:rPr lang="en-US" sz="4350" b="1">
                <a:latin typeface="Montserrat"/>
              </a:rPr>
              <a:t>A selection of </a:t>
            </a:r>
            <a:r>
              <a:rPr lang="en-US" sz="4350" b="1" err="1">
                <a:latin typeface="Montserrat"/>
              </a:rPr>
              <a:t>Kubectl</a:t>
            </a:r>
            <a:r>
              <a:rPr lang="en-US" sz="4350" b="1">
                <a:latin typeface="Montserrat"/>
              </a:rPr>
              <a:t> commands</a:t>
            </a:r>
            <a:endParaRPr lang="en-US" sz="4350" b="1">
              <a:latin typeface="Montserrat" pitchFamily="2" charset="77"/>
            </a:endParaRPr>
          </a:p>
        </p:txBody>
      </p:sp>
      <p:sp>
        <p:nvSpPr>
          <p:cNvPr id="5" name="TextBox 4">
            <a:extLst>
              <a:ext uri="{FF2B5EF4-FFF2-40B4-BE49-F238E27FC236}">
                <a16:creationId xmlns:a16="http://schemas.microsoft.com/office/drawing/2014/main" id="{7DA674DF-83F3-F5DB-864A-C8954EDB9F14}"/>
              </a:ext>
            </a:extLst>
          </p:cNvPr>
          <p:cNvSpPr txBox="1"/>
          <p:nvPr/>
        </p:nvSpPr>
        <p:spPr>
          <a:xfrm>
            <a:off x="389116" y="1334330"/>
            <a:ext cx="13646810" cy="7294305"/>
          </a:xfrm>
          <a:prstGeom prst="rect">
            <a:avLst/>
          </a:prstGeom>
          <a:noFill/>
        </p:spPr>
        <p:txBody>
          <a:bodyPr wrap="square" lIns="91440" tIns="45720" rIns="91440" bIns="45720" rtlCol="0" anchor="t">
            <a:spAutoFit/>
          </a:bodyPr>
          <a:lstStyle/>
          <a:p>
            <a:pPr marL="285750" indent="-285750">
              <a:buFont typeface="Wingdings" pitchFamily="2" charset="2"/>
              <a:buChar char="§"/>
            </a:pPr>
            <a:r>
              <a:rPr lang="en-US" sz="3600" err="1">
                <a:latin typeface="Source Sans Pro"/>
                <a:ea typeface="Source Sans Pro"/>
              </a:rPr>
              <a:t>Kubectl</a:t>
            </a:r>
            <a:r>
              <a:rPr lang="en-US" sz="3600">
                <a:latin typeface="Source Sans Pro"/>
                <a:ea typeface="Source Sans Pro"/>
              </a:rPr>
              <a:t> apply –f &lt;</a:t>
            </a:r>
            <a:r>
              <a:rPr lang="en-US" sz="3600" err="1">
                <a:latin typeface="Source Sans Pro"/>
                <a:ea typeface="Source Sans Pro"/>
              </a:rPr>
              <a:t>filename.yaml</a:t>
            </a:r>
            <a:r>
              <a:rPr lang="en-US" sz="3600">
                <a:latin typeface="Source Sans Pro"/>
                <a:ea typeface="Source Sans Pro"/>
              </a:rPr>
              <a:t>&gt; : </a:t>
            </a:r>
            <a:r>
              <a:rPr lang="en-US" sz="3600" err="1">
                <a:latin typeface="Source Sans Pro"/>
                <a:ea typeface="Source Sans Pro"/>
              </a:rPr>
              <a:t>applys</a:t>
            </a:r>
            <a:r>
              <a:rPr lang="en-US" sz="3600">
                <a:latin typeface="Source Sans Pro"/>
                <a:ea typeface="Source Sans Pro"/>
              </a:rPr>
              <a:t> configuration files</a:t>
            </a:r>
          </a:p>
          <a:p>
            <a:pPr marL="285750" indent="-285750">
              <a:buFont typeface="Wingdings" pitchFamily="2" charset="2"/>
              <a:buChar char="§"/>
            </a:pPr>
            <a:endParaRPr lang="en-US" sz="3600">
              <a:latin typeface="Source Sans Pro"/>
              <a:ea typeface="Source Sans Pro"/>
              <a:cs typeface="Calibri"/>
            </a:endParaRPr>
          </a:p>
          <a:p>
            <a:pPr marL="285750" indent="-285750">
              <a:buFont typeface="Wingdings" pitchFamily="2" charset="2"/>
              <a:buChar char="§"/>
            </a:pPr>
            <a:r>
              <a:rPr lang="en-US" sz="3600" err="1">
                <a:latin typeface="Source Sans Pro"/>
                <a:ea typeface="Source Sans Pro"/>
                <a:cs typeface="Calibri"/>
              </a:rPr>
              <a:t>Kubectl</a:t>
            </a:r>
            <a:r>
              <a:rPr lang="en-US" sz="3600">
                <a:latin typeface="Source Sans Pro"/>
                <a:ea typeface="Source Sans Pro"/>
                <a:cs typeface="Calibri"/>
              </a:rPr>
              <a:t> get X : lists resources of the particular type, can type get all for all.</a:t>
            </a:r>
          </a:p>
          <a:p>
            <a:pPr marL="285750" indent="-285750">
              <a:buFont typeface="Wingdings" pitchFamily="2" charset="2"/>
              <a:buChar char="§"/>
            </a:pPr>
            <a:endParaRPr lang="en-US" sz="3600">
              <a:latin typeface="Source Sans Pro"/>
              <a:ea typeface="Source Sans Pro"/>
              <a:cs typeface="Calibri"/>
            </a:endParaRPr>
          </a:p>
          <a:p>
            <a:pPr marL="285750" indent="-285750">
              <a:buFont typeface="Wingdings" pitchFamily="2" charset="2"/>
              <a:buChar char="§"/>
            </a:pPr>
            <a:r>
              <a:rPr lang="en-US" sz="3600" err="1">
                <a:latin typeface="Source Sans Pro"/>
                <a:ea typeface="Source Sans Pro"/>
                <a:cs typeface="Calibri"/>
              </a:rPr>
              <a:t>Kubectl</a:t>
            </a:r>
            <a:r>
              <a:rPr lang="en-US" sz="3600">
                <a:latin typeface="Source Sans Pro"/>
                <a:ea typeface="Source Sans Pro"/>
                <a:cs typeface="Calibri"/>
              </a:rPr>
              <a:t> delete –f &lt;</a:t>
            </a:r>
            <a:r>
              <a:rPr lang="en-US" sz="3600" err="1">
                <a:latin typeface="Source Sans Pro"/>
                <a:ea typeface="Source Sans Pro"/>
                <a:cs typeface="Calibri"/>
              </a:rPr>
              <a:t>filename.yaml</a:t>
            </a:r>
            <a:r>
              <a:rPr lang="en-US" sz="3600">
                <a:latin typeface="Source Sans Pro"/>
                <a:ea typeface="Source Sans Pro"/>
                <a:cs typeface="Calibri"/>
              </a:rPr>
              <a:t>&gt;: deletes the resources specified in the file.</a:t>
            </a:r>
          </a:p>
          <a:p>
            <a:pPr marL="285750" indent="-285750">
              <a:buFont typeface="Wingdings" pitchFamily="2" charset="2"/>
              <a:buChar char="§"/>
            </a:pPr>
            <a:endParaRPr lang="en-US" sz="3600">
              <a:latin typeface="Source Sans Pro"/>
              <a:ea typeface="Source Sans Pro"/>
              <a:cs typeface="Calibri"/>
            </a:endParaRPr>
          </a:p>
          <a:p>
            <a:pPr marL="285750" indent="-285750">
              <a:buFont typeface="Wingdings" pitchFamily="2" charset="2"/>
              <a:buChar char="§"/>
            </a:pPr>
            <a:r>
              <a:rPr lang="en-US" sz="3600" err="1">
                <a:latin typeface="Source Sans Pro"/>
                <a:ea typeface="Source Sans Pro"/>
                <a:cs typeface="Calibri"/>
              </a:rPr>
              <a:t>Kubectl</a:t>
            </a:r>
            <a:r>
              <a:rPr lang="en-US" sz="3600">
                <a:latin typeface="Source Sans Pro"/>
                <a:ea typeface="Source Sans Pro"/>
                <a:cs typeface="Calibri"/>
              </a:rPr>
              <a:t> edit X &lt;name&gt; : lets you edit the specified resource directly.</a:t>
            </a:r>
          </a:p>
          <a:p>
            <a:pPr marL="285750" indent="-285750">
              <a:buFont typeface="Wingdings" pitchFamily="2" charset="2"/>
              <a:buChar char="§"/>
            </a:pPr>
            <a:endParaRPr lang="en-US" sz="3600">
              <a:latin typeface="Source Sans Pro"/>
              <a:ea typeface="Source Sans Pro"/>
              <a:cs typeface="Calibri"/>
            </a:endParaRPr>
          </a:p>
          <a:p>
            <a:pPr marL="285750" indent="-285750">
              <a:buFont typeface="Wingdings" pitchFamily="2" charset="2"/>
              <a:buChar char="§"/>
            </a:pPr>
            <a:r>
              <a:rPr lang="en-US" sz="3600" err="1">
                <a:latin typeface="Source Sans Pro"/>
                <a:ea typeface="Source Sans Pro"/>
                <a:cs typeface="Calibri"/>
              </a:rPr>
              <a:t>Kubectl</a:t>
            </a:r>
            <a:r>
              <a:rPr lang="en-US" sz="3600">
                <a:latin typeface="Source Sans Pro"/>
                <a:ea typeface="Source Sans Pro"/>
                <a:cs typeface="Calibri"/>
              </a:rPr>
              <a:t> logs &lt;pod name&gt; : prints the logs for the container in the pod.</a:t>
            </a:r>
          </a:p>
          <a:p>
            <a:pPr marL="285750" indent="-285750">
              <a:buFont typeface="Wingdings" pitchFamily="2" charset="2"/>
              <a:buChar char="§"/>
            </a:pPr>
            <a:endParaRPr lang="en-US" sz="3600">
              <a:latin typeface="Source Sans Pro"/>
              <a:ea typeface="Source Sans Pro"/>
              <a:cs typeface="Calibri"/>
            </a:endParaRPr>
          </a:p>
        </p:txBody>
      </p:sp>
    </p:spTree>
    <p:extLst>
      <p:ext uri="{BB962C8B-B14F-4D97-AF65-F5344CB8AC3E}">
        <p14:creationId xmlns:p14="http://schemas.microsoft.com/office/powerpoint/2010/main" val="315523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A3EB5643-414A-8292-4DCD-A04FCAA94903}"/>
              </a:ext>
            </a:extLst>
          </p:cNvPr>
          <p:cNvSpPr/>
          <p:nvPr/>
        </p:nvSpPr>
        <p:spPr>
          <a:xfrm>
            <a:off x="1079" y="151792"/>
            <a:ext cx="10310507" cy="1388745"/>
          </a:xfrm>
          <a:prstGeom prst="rect">
            <a:avLst/>
          </a:prstGeom>
          <a:noFill/>
          <a:ln/>
        </p:spPr>
        <p:txBody>
          <a:bodyPr wrap="square" lIns="91440" tIns="45720" rIns="91440" bIns="45720" rtlCol="0" anchor="t"/>
          <a:lstStyle/>
          <a:p>
            <a:pPr>
              <a:lnSpc>
                <a:spcPts val="5468"/>
              </a:lnSpc>
            </a:pPr>
            <a:r>
              <a:rPr lang="en-US" sz="4350" b="1" kern="0" spc="-44">
                <a:latin typeface="Montserrat"/>
              </a:rPr>
              <a:t> References</a:t>
            </a:r>
          </a:p>
        </p:txBody>
      </p:sp>
      <p:sp>
        <p:nvSpPr>
          <p:cNvPr id="5" name="TextBox 4">
            <a:extLst>
              <a:ext uri="{FF2B5EF4-FFF2-40B4-BE49-F238E27FC236}">
                <a16:creationId xmlns:a16="http://schemas.microsoft.com/office/drawing/2014/main" id="{62E5F24D-791E-F3DA-B13D-A19E560757C0}"/>
              </a:ext>
            </a:extLst>
          </p:cNvPr>
          <p:cNvSpPr txBox="1"/>
          <p:nvPr/>
        </p:nvSpPr>
        <p:spPr>
          <a:xfrm>
            <a:off x="258547" y="483991"/>
            <a:ext cx="14105917"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latin typeface="Source Sans Pro"/>
              <a:ea typeface="Source Sans Pro"/>
              <a:cs typeface="+mn-lt"/>
            </a:endParaRPr>
          </a:p>
          <a:p>
            <a:pPr marL="342900" indent="-342900">
              <a:buAutoNum type="arabicPeriod"/>
            </a:pPr>
            <a:r>
              <a:rPr lang="en-US" sz="2000">
                <a:latin typeface="Source Sans Pro"/>
                <a:ea typeface="Source Sans Pro"/>
                <a:cs typeface="+mn-lt"/>
                <a:hlinkClick r:id="rId3"/>
              </a:rPr>
              <a:t>https://www.nwkings.com/containers-in-cloud-computing</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4"/>
              </a:rPr>
              <a:t>https://www.ridge.co/blog/what-are-containers/</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5"/>
              </a:rPr>
              <a:t>https://cloud.google.com/learn/what-are-containers</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6"/>
              </a:rPr>
              <a:t>https://www.hpe.com/us/en/what-is/cloud-containers.html</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7"/>
              </a:rPr>
              <a:t>https://www.xcubelabs.com/blog/the-advantages-and-disadvantages-of-containers/</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4"/>
              </a:rPr>
              <a:t>https://www.ridge.co/blog/what-are-containers/</a:t>
            </a:r>
            <a:r>
              <a:rPr lang="en-US" sz="2000" b="1">
                <a:latin typeface="Source Sans Pro"/>
                <a:ea typeface="Source Sans Pro"/>
                <a:cs typeface="+mn-lt"/>
              </a:rPr>
              <a:t>:</a:t>
            </a:r>
            <a:endParaRPr lang="en-US" sz="2000">
              <a:latin typeface="Source Sans Pro"/>
              <a:ea typeface="Source Sans Pro"/>
              <a:cs typeface="Calibri"/>
            </a:endParaRPr>
          </a:p>
          <a:p>
            <a:pPr marL="342900" indent="-342900">
              <a:buAutoNum type="arabicPeriod"/>
            </a:pPr>
            <a:r>
              <a:rPr lang="en-US" sz="2000">
                <a:latin typeface="Source Sans Pro"/>
                <a:ea typeface="Source Sans Pro"/>
                <a:cs typeface="+mn-lt"/>
                <a:hlinkClick r:id="rId8"/>
              </a:rPr>
              <a:t>https://www.ibm.com/topics/docker</a:t>
            </a:r>
            <a:r>
              <a:rPr lang="en-US" sz="2000">
                <a:latin typeface="Source Sans Pro"/>
                <a:ea typeface="Source Sans Pro"/>
                <a:cs typeface="+mn-lt"/>
              </a:rPr>
              <a:t> </a:t>
            </a:r>
          </a:p>
          <a:p>
            <a:pPr marL="342900" indent="-342900">
              <a:buAutoNum type="arabicPeriod"/>
            </a:pPr>
            <a:r>
              <a:rPr lang="en-US" sz="2000">
                <a:latin typeface="Source Sans Pro"/>
                <a:ea typeface="Source Sans Pro"/>
                <a:cs typeface="+mn-lt"/>
                <a:hlinkClick r:id="rId9"/>
              </a:rPr>
              <a:t>https://aws.amazon.com/docker/#:~:text=Docker%20is%20a%20software%20platform,tools%2C%20code%2C%20and%20runtime</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10"/>
              </a:rPr>
              <a:t>https://medium.com/@anshita.bhasin/a-step-by-step-guide-to-create-dockerfile-9e3744d38d11</a:t>
            </a:r>
            <a:endParaRPr lang="en-US" sz="2000">
              <a:latin typeface="Source Sans Pro"/>
              <a:ea typeface="Source Sans Pro"/>
              <a:cs typeface="+mn-lt"/>
            </a:endParaRPr>
          </a:p>
          <a:p>
            <a:pPr marL="342900" indent="-342900">
              <a:buAutoNum type="arabicPeriod"/>
            </a:pPr>
            <a:r>
              <a:rPr lang="en-US" sz="2000">
                <a:latin typeface="Source Sans Pro"/>
                <a:ea typeface="Source Sans Pro"/>
                <a:cs typeface="+mn-lt"/>
                <a:hlinkClick r:id="rId11"/>
              </a:rPr>
              <a:t>https://cloud.google.com/docs</a:t>
            </a:r>
          </a:p>
          <a:p>
            <a:pPr marL="342900" indent="-342900">
              <a:buAutoNum type="arabicPeriod"/>
            </a:pPr>
            <a:r>
              <a:rPr lang="en-US" sz="2000">
                <a:latin typeface="Source Sans Pro"/>
                <a:ea typeface="Source Sans Pro"/>
                <a:cs typeface="+mn-lt"/>
                <a:hlinkClick r:id="rId12"/>
              </a:rPr>
              <a:t>https://www.ibm.com/topics/virtual-machines</a:t>
            </a:r>
            <a:endParaRPr lang="en-US" sz="2000">
              <a:latin typeface="Source Sans Pro"/>
              <a:ea typeface="Source Sans Pro"/>
              <a:cs typeface="Calibri"/>
            </a:endParaRPr>
          </a:p>
          <a:p>
            <a:pPr marL="342900" indent="-342900">
              <a:buAutoNum type="arabicPeriod"/>
            </a:pPr>
            <a:r>
              <a:rPr lang="en-US" sz="2000">
                <a:latin typeface="Source Sans Pro"/>
                <a:ea typeface="Source Sans Pro"/>
                <a:cs typeface="+mn-lt"/>
                <a:hlinkClick r:id="rId13"/>
              </a:rPr>
              <a:t>https://www.cloudflare.com/en-gb/learning/cloud/what-is-iaas/</a:t>
            </a:r>
            <a:endParaRPr lang="en-US" sz="2000">
              <a:latin typeface="Source Sans Pro"/>
              <a:ea typeface="Source Sans Pro"/>
              <a:cs typeface="Calibri"/>
            </a:endParaRPr>
          </a:p>
          <a:p>
            <a:pPr marL="342900" indent="-342900">
              <a:buAutoNum type="arabicPeriod"/>
            </a:pPr>
            <a:r>
              <a:rPr lang="en-US" sz="2000">
                <a:latin typeface="Source Sans Pro"/>
                <a:ea typeface="Source Sans Pro"/>
                <a:cs typeface="+mn-lt"/>
                <a:hlinkClick r:id="rId14"/>
              </a:rPr>
              <a:t>https://www.infoworld.com/article/3310941/why-you-should-use-docker-and-containers.html</a:t>
            </a:r>
            <a:endParaRPr lang="en-US" sz="2000">
              <a:latin typeface="Source Sans Pro"/>
              <a:ea typeface="Source Sans Pro"/>
              <a:cs typeface="Calibri"/>
            </a:endParaRPr>
          </a:p>
          <a:p>
            <a:pPr marL="342900" indent="-342900">
              <a:buAutoNum type="arabicPeriod"/>
            </a:pPr>
            <a:r>
              <a:rPr lang="en-US" sz="2000">
                <a:ea typeface="+mn-lt"/>
                <a:cs typeface="+mn-lt"/>
                <a:hlinkClick r:id="rId15"/>
              </a:rPr>
              <a:t>https://www.youtube.com/watch?v=s_o8dwzRlu4&amp;t=2170s</a:t>
            </a:r>
            <a:endParaRPr lang="en-US" sz="2000">
              <a:latin typeface="Source Sans Pro"/>
              <a:ea typeface="Source Sans Pro"/>
              <a:cs typeface="Calibri"/>
            </a:endParaRPr>
          </a:p>
          <a:p>
            <a:pPr marL="342900" indent="-342900">
              <a:buAutoNum type="arabicPeriod"/>
            </a:pPr>
            <a:r>
              <a:rPr lang="en-US" sz="2000">
                <a:ea typeface="+mn-lt"/>
                <a:cs typeface="+mn-lt"/>
                <a:hlinkClick r:id="rId16"/>
              </a:rPr>
              <a:t>https://kubernetes.io/</a:t>
            </a:r>
            <a:endParaRPr lang="en-US" sz="2000">
              <a:latin typeface="Calibri"/>
              <a:ea typeface="Calibri"/>
              <a:cs typeface="Calibri"/>
            </a:endParaRPr>
          </a:p>
          <a:p>
            <a:pPr marL="342900" indent="-342900">
              <a:buAutoNum type="arabicPeriod"/>
            </a:pPr>
            <a:r>
              <a:rPr lang="en-US" sz="2000">
                <a:ea typeface="+mn-lt"/>
                <a:cs typeface="+mn-lt"/>
                <a:hlinkClick r:id="rId17"/>
              </a:rPr>
              <a:t>https://www.okteto.com/blog/kubernetes-cheat-sheet-must-know-commands-and-examples/</a:t>
            </a:r>
            <a:endParaRPr lang="en-US" sz="2000">
              <a:latin typeface="Calibri"/>
              <a:ea typeface="Calibri"/>
              <a:cs typeface="Calibri"/>
            </a:endParaRPr>
          </a:p>
          <a:p>
            <a:pPr marL="342900" indent="-342900">
              <a:buAutoNum type="arabicPeriod"/>
            </a:pPr>
            <a:r>
              <a:rPr lang="en-US" sz="2000">
                <a:latin typeface="Calibri"/>
                <a:ea typeface="Calibri"/>
                <a:cs typeface="Calibri"/>
                <a:hlinkClick r:id="rId18"/>
              </a:rPr>
              <a:t>https://www.quora.com/What-security-features-should-cloud-computing-have#:~:text=Cloud%20security%2C%20also%20known%20as%20cloud%20security%2C,as%20speed%20and%20efficiency%20through%20dynamic%20scaling.</a:t>
            </a:r>
          </a:p>
          <a:p>
            <a:pPr marL="342900" indent="-342900">
              <a:buAutoNum type="arabicPeriod"/>
            </a:pPr>
            <a:r>
              <a:rPr lang="en-US" sz="2000">
                <a:ea typeface="+mn-lt"/>
                <a:cs typeface="+mn-lt"/>
                <a:hlinkClick r:id="rId19"/>
              </a:rPr>
              <a:t>https://www.geeksforgeeks.org/bare-metal-servers-networks-in-system-design/</a:t>
            </a:r>
            <a:endParaRPr lang="en-US" sz="2000">
              <a:latin typeface="Calibri"/>
              <a:ea typeface="Calibri"/>
              <a:cs typeface="Calibri"/>
            </a:endParaRPr>
          </a:p>
          <a:p>
            <a:pPr marL="342900" indent="-342900">
              <a:buAutoNum type="arabicPeriod"/>
            </a:pPr>
            <a:r>
              <a:rPr lang="en-US" sz="2000">
                <a:ea typeface="+mn-lt"/>
                <a:cs typeface="+mn-lt"/>
                <a:hlinkClick r:id="rId20"/>
              </a:rPr>
              <a:t>https://www.geeksforgeeks.org/software-as-a-service-saas/</a:t>
            </a:r>
            <a:endParaRPr lang="en-US" sz="2000">
              <a:latin typeface="Source Sans Pro"/>
              <a:ea typeface="Source Sans Pro"/>
              <a:cs typeface="Calibri"/>
            </a:endParaRPr>
          </a:p>
          <a:p>
            <a:pPr marL="342900" indent="-342900">
              <a:buAutoNum type="arabicPeriod"/>
            </a:pPr>
            <a:r>
              <a:rPr lang="en-US" sz="2000">
                <a:ea typeface="+mn-lt"/>
                <a:cs typeface="+mn-lt"/>
                <a:hlinkClick r:id="rId21"/>
              </a:rPr>
              <a:t>https://www.geeksforgeeks.org/platform-as-a-service-paas-and-its-types/</a:t>
            </a:r>
            <a:endParaRPr lang="en-US" sz="2000">
              <a:latin typeface="Source Sans Pro"/>
              <a:ea typeface="Source Sans Pro"/>
              <a:cs typeface="Calibri"/>
            </a:endParaRPr>
          </a:p>
        </p:txBody>
      </p:sp>
    </p:spTree>
    <p:extLst>
      <p:ext uri="{BB962C8B-B14F-4D97-AF65-F5344CB8AC3E}">
        <p14:creationId xmlns:p14="http://schemas.microsoft.com/office/powerpoint/2010/main" val="1508882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A3EB5643-414A-8292-4DCD-A04FCAA94903}"/>
              </a:ext>
            </a:extLst>
          </p:cNvPr>
          <p:cNvSpPr/>
          <p:nvPr/>
        </p:nvSpPr>
        <p:spPr>
          <a:xfrm>
            <a:off x="1079" y="151792"/>
            <a:ext cx="10310507" cy="1388745"/>
          </a:xfrm>
          <a:prstGeom prst="rect">
            <a:avLst/>
          </a:prstGeom>
          <a:noFill/>
          <a:ln/>
        </p:spPr>
        <p:txBody>
          <a:bodyPr wrap="square" lIns="91440" tIns="45720" rIns="91440" bIns="45720" rtlCol="0" anchor="t"/>
          <a:lstStyle/>
          <a:p>
            <a:pPr>
              <a:lnSpc>
                <a:spcPts val="5468"/>
              </a:lnSpc>
            </a:pPr>
            <a:r>
              <a:rPr lang="en-US" sz="4350" b="1" kern="0" spc="-44" dirty="0">
                <a:latin typeface="Montserrat"/>
              </a:rPr>
              <a:t> References Continued</a:t>
            </a:r>
          </a:p>
        </p:txBody>
      </p:sp>
      <p:sp>
        <p:nvSpPr>
          <p:cNvPr id="5" name="TextBox 4">
            <a:extLst>
              <a:ext uri="{FF2B5EF4-FFF2-40B4-BE49-F238E27FC236}">
                <a16:creationId xmlns:a16="http://schemas.microsoft.com/office/drawing/2014/main" id="{62E5F24D-791E-F3DA-B13D-A19E560757C0}"/>
              </a:ext>
            </a:extLst>
          </p:cNvPr>
          <p:cNvSpPr txBox="1"/>
          <p:nvPr/>
        </p:nvSpPr>
        <p:spPr>
          <a:xfrm>
            <a:off x="258547" y="841800"/>
            <a:ext cx="141059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Source Sans Pro"/>
                <a:cs typeface="Calibri"/>
              </a:rPr>
              <a:t>21.</a:t>
            </a:r>
            <a:r>
              <a:rPr lang="en-US" sz="2000" b="1" dirty="0">
                <a:latin typeface="Calibri"/>
                <a:ea typeface="Source Sans Pro"/>
                <a:cs typeface="Calibri"/>
              </a:rPr>
              <a:t> </a:t>
            </a:r>
            <a:r>
              <a:rPr lang="en-US" sz="2000" dirty="0">
                <a:latin typeface="Calibri"/>
                <a:ea typeface="Source Sans Pro"/>
                <a:cs typeface="Calibri"/>
                <a:hlinkClick r:id=""/>
              </a:rPr>
              <a:t>https://www.salesforce.com/products/platform/best-practices/benefits-of-cloud-computing/</a:t>
            </a:r>
            <a:r>
              <a:rPr lang="en-US" sz="2000" dirty="0">
                <a:latin typeface="Calibri"/>
                <a:ea typeface="Source Sans Pro"/>
                <a:cs typeface="Calibri"/>
              </a:rPr>
              <a:t> </a:t>
            </a:r>
            <a:endParaRPr lang="en-US" sz="2000" dirty="0">
              <a:latin typeface="Calibri"/>
              <a:ea typeface="Source Sans Pro"/>
              <a:cs typeface="Calibri"/>
              <a:hlinkClick r:id="rId3"/>
            </a:endParaRPr>
          </a:p>
          <a:p>
            <a:r>
              <a:rPr lang="en-US" sz="2000" dirty="0">
                <a:latin typeface="Calibri"/>
                <a:ea typeface="Source Sans Pro"/>
                <a:cs typeface="Calibri"/>
              </a:rPr>
              <a:t>22. </a:t>
            </a:r>
            <a:r>
              <a:rPr lang="en-US" sz="2000" dirty="0">
                <a:latin typeface="Calibri"/>
                <a:ea typeface="Source Sans Pro"/>
                <a:cs typeface="Calibri"/>
                <a:hlinkClick r:id="rId3"/>
              </a:rPr>
              <a:t>https://www.digitalrealty.com/resources/articles/what-are-the-advantages-of-cloud-computing</a:t>
            </a:r>
            <a:r>
              <a:rPr lang="en-US" sz="2000" dirty="0">
                <a:latin typeface="Calibri"/>
                <a:ea typeface="Source Sans Pro"/>
                <a:cs typeface="Calibri"/>
              </a:rPr>
              <a:t> </a:t>
            </a:r>
            <a:endParaRPr lang="en-US" sz="2000" dirty="0">
              <a:latin typeface="Calibri"/>
              <a:ea typeface="Source Sans Pro"/>
              <a:cs typeface="Calibri"/>
              <a:hlinkClick r:id=""/>
            </a:endParaRPr>
          </a:p>
          <a:p>
            <a:r>
              <a:rPr lang="en-US" sz="2000" dirty="0">
                <a:latin typeface="Calibri"/>
                <a:ea typeface="Source Sans Pro"/>
                <a:cs typeface="Calibri"/>
              </a:rPr>
              <a:t>23. </a:t>
            </a:r>
            <a:r>
              <a:rPr lang="en-US" sz="2000" dirty="0">
                <a:latin typeface="Calibri"/>
                <a:ea typeface="Source Sans Pro"/>
                <a:cs typeface="Calibri"/>
                <a:hlinkClick r:id="rId4"/>
              </a:rPr>
              <a:t>https://www.redswitches.com/blog/disadvantages-of-cloud-computing/</a:t>
            </a:r>
            <a:r>
              <a:rPr lang="en-US" sz="2000" dirty="0">
                <a:latin typeface="Calibri"/>
                <a:ea typeface="Source Sans Pro"/>
                <a:cs typeface="Calibri"/>
              </a:rPr>
              <a:t> </a:t>
            </a:r>
          </a:p>
          <a:p>
            <a:r>
              <a:rPr lang="en-US" sz="2000" dirty="0">
                <a:latin typeface="Calibri"/>
                <a:ea typeface="Source Sans Pro"/>
                <a:cs typeface="Calibri"/>
              </a:rPr>
              <a:t>24. </a:t>
            </a:r>
            <a:r>
              <a:rPr lang="en-US" sz="2000" dirty="0">
                <a:latin typeface="Calibri"/>
                <a:ea typeface="Source Sans Pro"/>
                <a:cs typeface="Calibri"/>
                <a:hlinkClick r:id="rId5"/>
              </a:rPr>
              <a:t>https://cloudacademy.com/blog/disadvantages-of-cloud-computing/</a:t>
            </a:r>
            <a:r>
              <a:rPr lang="en-US" sz="2000" dirty="0">
                <a:latin typeface="Calibri"/>
                <a:ea typeface="Source Sans Pro"/>
                <a:cs typeface="Calibri"/>
              </a:rPr>
              <a:t> </a:t>
            </a:r>
          </a:p>
          <a:p>
            <a:r>
              <a:rPr lang="en-US" sz="2000" dirty="0">
                <a:latin typeface="Calibri"/>
                <a:ea typeface="Source Sans Pro"/>
                <a:cs typeface="Calibri"/>
              </a:rPr>
              <a:t>25. </a:t>
            </a:r>
            <a:r>
              <a:rPr lang="en-US" sz="2000" dirty="0">
                <a:latin typeface="Calibri"/>
                <a:ea typeface="Source Sans Pro"/>
                <a:cs typeface="Calibri"/>
                <a:hlinkClick r:id="rId6"/>
              </a:rPr>
              <a:t>https://spot.io/resources/cloud-cost/cloud-cost-models-management-strategies/</a:t>
            </a:r>
            <a:endParaRPr lang="en-US" sz="2000" dirty="0">
              <a:latin typeface="Calibri"/>
              <a:cs typeface="Calibri"/>
              <a:hlinkClick r:id=""/>
            </a:endParaRPr>
          </a:p>
          <a:p>
            <a:pPr marL="342900" indent="-342900">
              <a:buAutoNum type="arabicPeriod"/>
            </a:pPr>
            <a:endParaRPr lang="en-US" sz="2000" dirty="0">
              <a:latin typeface="Calibri"/>
              <a:ea typeface="Source Sans Pro"/>
              <a:cs typeface="Calibri"/>
            </a:endParaRPr>
          </a:p>
        </p:txBody>
      </p:sp>
    </p:spTree>
    <p:extLst>
      <p:ext uri="{BB962C8B-B14F-4D97-AF65-F5344CB8AC3E}">
        <p14:creationId xmlns:p14="http://schemas.microsoft.com/office/powerpoint/2010/main" val="200318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0" y="-59960"/>
            <a:ext cx="14630400" cy="8229600"/>
          </a:xfrm>
          <a:prstGeom prst="rect">
            <a:avLst/>
          </a:prstGeom>
          <a:solidFill>
            <a:srgbClr val="FFFFFF"/>
          </a:solidFill>
          <a:ln/>
        </p:spPr>
        <p:txBody>
          <a:bodyPr/>
          <a:lstStyle/>
          <a:p>
            <a:endParaRPr lang="en-US"/>
          </a:p>
        </p:txBody>
      </p:sp>
      <p:sp>
        <p:nvSpPr>
          <p:cNvPr id="4" name="Text 2"/>
          <p:cNvSpPr/>
          <p:nvPr/>
        </p:nvSpPr>
        <p:spPr>
          <a:xfrm>
            <a:off x="1029592" y="1075382"/>
            <a:ext cx="13091141" cy="1388745"/>
          </a:xfrm>
          <a:prstGeom prst="rect">
            <a:avLst/>
          </a:prstGeom>
          <a:noFill/>
          <a:ln/>
        </p:spPr>
        <p:txBody>
          <a:bodyPr wrap="square" rtlCol="0" anchor="t"/>
          <a:lstStyle/>
          <a:p>
            <a:pPr marL="0" indent="0">
              <a:lnSpc>
                <a:spcPts val="5468"/>
              </a:lnSpc>
              <a:buNone/>
            </a:pPr>
            <a:r>
              <a:rPr lang="en-US" sz="4374" b="1" kern="0" spc="-44">
                <a:solidFill>
                  <a:srgbClr val="000000"/>
                </a:solidFill>
                <a:latin typeface="Montserrat" pitchFamily="34" charset="0"/>
                <a:ea typeface="Montserrat" pitchFamily="34" charset="-122"/>
                <a:cs typeface="Montserrat" pitchFamily="34" charset="-120"/>
              </a:rPr>
              <a:t>Cloud Computing Infrastructure: SaaS</a:t>
            </a:r>
            <a:endParaRPr lang="en-US" sz="4374"/>
          </a:p>
        </p:txBody>
      </p:sp>
      <p:pic>
        <p:nvPicPr>
          <p:cNvPr id="5" name="Image 0" descr="preencoded.png"/>
          <p:cNvPicPr>
            <a:picLocks noChangeAspect="1"/>
          </p:cNvPicPr>
          <p:nvPr/>
        </p:nvPicPr>
        <p:blipFill>
          <a:blip r:embed="rId3"/>
          <a:stretch>
            <a:fillRect/>
          </a:stretch>
        </p:blipFill>
        <p:spPr>
          <a:xfrm>
            <a:off x="1057840" y="2464127"/>
            <a:ext cx="444341" cy="444341"/>
          </a:xfrm>
          <a:prstGeom prst="rect">
            <a:avLst/>
          </a:prstGeom>
        </p:spPr>
      </p:pic>
      <p:sp>
        <p:nvSpPr>
          <p:cNvPr id="6" name="Text 3"/>
          <p:cNvSpPr/>
          <p:nvPr/>
        </p:nvSpPr>
        <p:spPr>
          <a:xfrm>
            <a:off x="1530429" y="2464127"/>
            <a:ext cx="2777490" cy="347186"/>
          </a:xfrm>
          <a:prstGeom prst="rect">
            <a:avLst/>
          </a:prstGeom>
          <a:noFill/>
          <a:ln/>
        </p:spPr>
        <p:txBody>
          <a:bodyPr wrap="none" rtlCol="0" anchor="t"/>
          <a:lstStyle/>
          <a:p>
            <a:pPr marL="0" indent="0" algn="l">
              <a:lnSpc>
                <a:spcPts val="2734"/>
              </a:lnSpc>
              <a:buNone/>
            </a:pPr>
            <a:r>
              <a:rPr lang="en-US" sz="2800" b="1" kern="0" spc="-22">
                <a:solidFill>
                  <a:srgbClr val="000000"/>
                </a:solidFill>
                <a:latin typeface="Montserrat" pitchFamily="34" charset="0"/>
                <a:ea typeface="Montserrat" pitchFamily="34" charset="-122"/>
                <a:cs typeface="Montserrat" pitchFamily="34" charset="-120"/>
              </a:rPr>
              <a:t>Software as a Service</a:t>
            </a:r>
            <a:endParaRPr lang="en-US" sz="2800"/>
          </a:p>
        </p:txBody>
      </p:sp>
      <p:sp>
        <p:nvSpPr>
          <p:cNvPr id="7" name="Text 4"/>
          <p:cNvSpPr/>
          <p:nvPr/>
        </p:nvSpPr>
        <p:spPr>
          <a:xfrm>
            <a:off x="732842" y="3176249"/>
            <a:ext cx="10089031" cy="4275006"/>
          </a:xfrm>
          <a:prstGeom prst="rect">
            <a:avLst/>
          </a:prstGeom>
          <a:noFill/>
          <a:ln/>
        </p:spPr>
        <p:txBody>
          <a:bodyPr wrap="square" lIns="91440" tIns="45720" rIns="91440" bIns="45720" rtlCol="0" anchor="t"/>
          <a:lstStyle/>
          <a:p>
            <a:pPr marL="285750" indent="-285750" algn="l">
              <a:lnSpc>
                <a:spcPts val="2624"/>
              </a:lnSpc>
              <a:buFont typeface="Wingdings" pitchFamily="2" charset="2"/>
              <a:buChar char="§"/>
            </a:pPr>
            <a:r>
              <a:rPr lang="en-US">
                <a:latin typeface="Montserrat"/>
                <a:ea typeface="Source Sans Pro"/>
              </a:rPr>
              <a:t>Software-as-a-Service (SaaS) refers to cloud-based applications purchased on a subscription basis from external service providers. In contrast to traditional software, which is installed on and run from a local computer or server, SaaS apps live in the cloud. Users access the app over the internet, typically with a web browser.</a:t>
            </a:r>
          </a:p>
          <a:p>
            <a:pPr algn="l">
              <a:lnSpc>
                <a:spcPts val="2624"/>
              </a:lnSpc>
            </a:pPr>
            <a:endParaRPr lang="en-US" sz="2000">
              <a:solidFill>
                <a:srgbClr val="3D3838"/>
              </a:solidFill>
              <a:latin typeface="Montserrat"/>
              <a:ea typeface="Source Sans Pro"/>
              <a:cs typeface="Source Sans Pro" pitchFamily="34" charset="-120"/>
            </a:endParaRPr>
          </a:p>
          <a:p>
            <a:pPr marL="285750" indent="-285750" algn="l">
              <a:lnSpc>
                <a:spcPts val="2624"/>
              </a:lnSpc>
              <a:buFont typeface="Wingdings" pitchFamily="2" charset="2"/>
              <a:buChar char="§"/>
            </a:pPr>
            <a:r>
              <a:rPr lang="en-US">
                <a:latin typeface="Montserrat"/>
                <a:ea typeface="Source Sans Pro"/>
                <a:cs typeface="Source Sans Pro" pitchFamily="34" charset="-120"/>
              </a:rPr>
              <a:t>In a SaaS business model, the software provider owns and maintains the software. The customer does not need to install any software on their own computer. Needless to mention, the SaaS business model is quite different from a managed service model. For a recurring fee or subscription, the end user does not need to worry about the provisioning, management, and maintenance of the infrastructure, platform, and application. This is usually done through a central cloud-based system.</a:t>
            </a:r>
            <a:endParaRPr lang="en-US">
              <a:latin typeface="Montserrat"/>
              <a:ea typeface="Source Sans Pro"/>
            </a:endParaRPr>
          </a:p>
          <a:p>
            <a:pPr marL="0" indent="0" algn="l">
              <a:lnSpc>
                <a:spcPts val="2624"/>
              </a:lnSpc>
              <a:buNone/>
            </a:pPr>
            <a:endParaRPr lang="en-US" sz="2000">
              <a:latin typeface="Source Sans Pro"/>
              <a:ea typeface="Source Sans Pro"/>
            </a:endParaRPr>
          </a:p>
        </p:txBody>
      </p:sp>
      <p:pic>
        <p:nvPicPr>
          <p:cNvPr id="8" name="Picture 7">
            <a:extLst>
              <a:ext uri="{FF2B5EF4-FFF2-40B4-BE49-F238E27FC236}">
                <a16:creationId xmlns:a16="http://schemas.microsoft.com/office/drawing/2014/main" id="{015E0980-EDB1-5210-BEC3-8DD6DA4E7306}"/>
              </a:ext>
            </a:extLst>
          </p:cNvPr>
          <p:cNvPicPr>
            <a:picLocks noChangeAspect="1"/>
          </p:cNvPicPr>
          <p:nvPr/>
        </p:nvPicPr>
        <p:blipFill>
          <a:blip r:embed="rId4"/>
          <a:stretch>
            <a:fillRect/>
          </a:stretch>
        </p:blipFill>
        <p:spPr>
          <a:xfrm>
            <a:off x="11589806" y="1932378"/>
            <a:ext cx="1857174" cy="6099986"/>
          </a:xfrm>
          <a:prstGeom prst="rect">
            <a:avLst/>
          </a:prstGeom>
        </p:spPr>
      </p:pic>
    </p:spTree>
    <p:extLst>
      <p:ext uri="{BB962C8B-B14F-4D97-AF65-F5344CB8AC3E}">
        <p14:creationId xmlns:p14="http://schemas.microsoft.com/office/powerpoint/2010/main" val="351386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C807B1-692C-845F-35EF-764DFBCAE198}"/>
              </a:ext>
            </a:extLst>
          </p:cNvPr>
          <p:cNvSpPr txBox="1"/>
          <p:nvPr/>
        </p:nvSpPr>
        <p:spPr>
          <a:xfrm>
            <a:off x="380988" y="261871"/>
            <a:ext cx="12618720" cy="15906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ontserrat" pitchFamily="2" charset="77"/>
                <a:ea typeface="+mj-ea"/>
                <a:cs typeface="+mj-cs"/>
              </a:rPr>
              <a:t>Advantages of SaaS</a:t>
            </a:r>
          </a:p>
        </p:txBody>
      </p:sp>
      <p:graphicFrame>
        <p:nvGraphicFramePr>
          <p:cNvPr id="19" name="TextBox 3">
            <a:extLst>
              <a:ext uri="{FF2B5EF4-FFF2-40B4-BE49-F238E27FC236}">
                <a16:creationId xmlns:a16="http://schemas.microsoft.com/office/drawing/2014/main" id="{8911CCB9-723E-52E3-186B-CEA45195E6E5}"/>
              </a:ext>
            </a:extLst>
          </p:cNvPr>
          <p:cNvGraphicFramePr/>
          <p:nvPr>
            <p:extLst>
              <p:ext uri="{D42A27DB-BD31-4B8C-83A1-F6EECF244321}">
                <p14:modId xmlns:p14="http://schemas.microsoft.com/office/powerpoint/2010/main" val="410702602"/>
              </p:ext>
            </p:extLst>
          </p:nvPr>
        </p:nvGraphicFramePr>
        <p:xfrm>
          <a:off x="1008890" y="1847897"/>
          <a:ext cx="12618720" cy="522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47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157564" y="2829"/>
            <a:ext cx="2251984" cy="2119211"/>
            <a:chOff x="-648769" y="2358"/>
            <a:chExt cx="1876653" cy="1766008"/>
          </a:xfrm>
        </p:grpSpPr>
        <p:sp>
          <p:nvSpPr>
            <p:cNvPr id="24" name="Freeform: Shape 2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84635" y="7240399"/>
            <a:ext cx="774442" cy="77444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2123" y="6865329"/>
            <a:ext cx="2714358" cy="1364269"/>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9CF111-AD90-55E8-F4E9-0865B1CD2103}"/>
              </a:ext>
            </a:extLst>
          </p:cNvPr>
          <p:cNvSpPr txBox="1"/>
          <p:nvPr/>
        </p:nvSpPr>
        <p:spPr>
          <a:xfrm>
            <a:off x="5874459" y="7625942"/>
            <a:ext cx="2879571" cy="341632"/>
          </a:xfrm>
          <a:prstGeom prst="rect">
            <a:avLst/>
          </a:prstGeom>
          <a:noFill/>
        </p:spPr>
        <p:txBody>
          <a:bodyPr wrap="none" lIns="91440" tIns="45720" rIns="91440" bIns="45720" rtlCol="0" anchor="t">
            <a:spAutoFit/>
          </a:bodyPr>
          <a:lstStyle/>
          <a:p>
            <a:pPr defTabSz="822960">
              <a:spcAft>
                <a:spcPts val="600"/>
              </a:spcAft>
            </a:pPr>
            <a:r>
              <a:rPr lang="en-US" sz="1620" kern="1200">
                <a:solidFill>
                  <a:schemeClr val="tx1"/>
                </a:solidFill>
                <a:latin typeface="+mn-lt"/>
                <a:ea typeface="+mn-ea"/>
                <a:cs typeface="+mn-cs"/>
              </a:rPr>
              <a:t>From – www.mikesconders.com</a:t>
            </a:r>
            <a:endParaRPr lang="en-US"/>
          </a:p>
        </p:txBody>
      </p:sp>
      <p:pic>
        <p:nvPicPr>
          <p:cNvPr id="7" name="Picture 6" descr="A screenshot of a computer&#10;&#10;Description automatically generated">
            <a:extLst>
              <a:ext uri="{FF2B5EF4-FFF2-40B4-BE49-F238E27FC236}">
                <a16:creationId xmlns:a16="http://schemas.microsoft.com/office/drawing/2014/main" id="{4D3381A2-43C9-2448-825F-BFE591A72B81}"/>
              </a:ext>
            </a:extLst>
          </p:cNvPr>
          <p:cNvPicPr>
            <a:picLocks noChangeAspect="1"/>
          </p:cNvPicPr>
          <p:nvPr/>
        </p:nvPicPr>
        <p:blipFill>
          <a:blip r:embed="rId3"/>
          <a:stretch>
            <a:fillRect/>
          </a:stretch>
        </p:blipFill>
        <p:spPr>
          <a:xfrm>
            <a:off x="3392905" y="-52466"/>
            <a:ext cx="7844589" cy="8229600"/>
          </a:xfrm>
          <a:prstGeom prst="rect">
            <a:avLst/>
          </a:prstGeom>
        </p:spPr>
      </p:pic>
    </p:spTree>
    <p:extLst>
      <p:ext uri="{BB962C8B-B14F-4D97-AF65-F5344CB8AC3E}">
        <p14:creationId xmlns:p14="http://schemas.microsoft.com/office/powerpoint/2010/main" val="98958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
        <p:nvSpPr>
          <p:cNvPr id="6" name="Text 3"/>
          <p:cNvSpPr/>
          <p:nvPr/>
        </p:nvSpPr>
        <p:spPr>
          <a:xfrm>
            <a:off x="1140678" y="985838"/>
            <a:ext cx="12230548" cy="1388745"/>
          </a:xfrm>
          <a:prstGeom prst="rect">
            <a:avLst/>
          </a:prstGeom>
          <a:noFill/>
          <a:ln/>
        </p:spPr>
        <p:txBody>
          <a:bodyPr wrap="square" rtlCol="0" anchor="t"/>
          <a:lstStyle/>
          <a:p>
            <a:pPr marL="0" indent="0">
              <a:lnSpc>
                <a:spcPts val="5468"/>
              </a:lnSpc>
              <a:buNone/>
            </a:pPr>
            <a:r>
              <a:rPr lang="en-US" sz="4374" b="1">
                <a:latin typeface="Montserrat" pitchFamily="2" charset="77"/>
              </a:rPr>
              <a:t>Cloud Computing &amp; Cloud Security  </a:t>
            </a:r>
          </a:p>
        </p:txBody>
      </p:sp>
      <p:sp>
        <p:nvSpPr>
          <p:cNvPr id="18" name="TextBox 17">
            <a:extLst>
              <a:ext uri="{FF2B5EF4-FFF2-40B4-BE49-F238E27FC236}">
                <a16:creationId xmlns:a16="http://schemas.microsoft.com/office/drawing/2014/main" id="{555AE7E2-B2DE-7040-B597-F471FDA363D2}"/>
              </a:ext>
            </a:extLst>
          </p:cNvPr>
          <p:cNvSpPr txBox="1"/>
          <p:nvPr/>
        </p:nvSpPr>
        <p:spPr>
          <a:xfrm>
            <a:off x="1263341" y="1845251"/>
            <a:ext cx="10568066" cy="5632311"/>
          </a:xfrm>
          <a:prstGeom prst="rect">
            <a:avLst/>
          </a:prstGeom>
          <a:noFill/>
        </p:spPr>
        <p:txBody>
          <a:bodyPr wrap="square" lIns="91440" tIns="45720" rIns="91440" bIns="45720" anchor="t">
            <a:spAutoFit/>
          </a:bodyPr>
          <a:lstStyle/>
          <a:p>
            <a:pPr marL="342900" indent="-342900">
              <a:buFont typeface="Wingdings" pitchFamily="2" charset="2"/>
              <a:buChar char="§"/>
            </a:pPr>
            <a:r>
              <a:rPr lang="en-US" sz="2400">
                <a:latin typeface="Source Sans Pro"/>
                <a:ea typeface="Source Sans Pro"/>
              </a:rPr>
              <a:t>Cloud security, also known as cloud computing security, encompasses a collection of security measures, guidelines, policies, and procedures designed to protect cloud-based infrastructure, applications, and data.</a:t>
            </a:r>
          </a:p>
          <a:p>
            <a:pPr marL="342900" indent="-342900">
              <a:buFont typeface="Wingdings" pitchFamily="2" charset="2"/>
              <a:buChar char="§"/>
            </a:pPr>
            <a:endParaRPr lang="en-US" sz="2400">
              <a:latin typeface="Source Sans Pro"/>
              <a:ea typeface="Source Sans Pro"/>
            </a:endParaRPr>
          </a:p>
          <a:p>
            <a:pPr marL="342900" indent="-342900">
              <a:buFont typeface="Wingdings" pitchFamily="2" charset="2"/>
              <a:buChar char="§"/>
            </a:pPr>
            <a:endParaRPr lang="en-US" sz="2400">
              <a:latin typeface="Source Sans Pro"/>
              <a:ea typeface="Source Sans Pro"/>
            </a:endParaRPr>
          </a:p>
          <a:p>
            <a:r>
              <a:rPr lang="en-US" sz="2400">
                <a:latin typeface="Source Sans Pro"/>
                <a:ea typeface="Source Sans Pro"/>
              </a:rPr>
              <a:t>Measures cloud providers use: </a:t>
            </a:r>
          </a:p>
          <a:p>
            <a:endParaRPr lang="en-US" sz="2400">
              <a:latin typeface="Source Sans Pro"/>
              <a:ea typeface="Source Sans Pro"/>
            </a:endParaRPr>
          </a:p>
          <a:p>
            <a:pPr marL="342900" indent="-342900">
              <a:buFont typeface="Wingdings" pitchFamily="2" charset="2"/>
              <a:buChar char="§"/>
            </a:pPr>
            <a:r>
              <a:rPr lang="en-US" sz="2400" b="1">
                <a:latin typeface="Source Sans Pro"/>
                <a:ea typeface="Source Sans Pro"/>
              </a:rPr>
              <a:t>Encryption </a:t>
            </a:r>
            <a:r>
              <a:rPr lang="en-US" sz="2400">
                <a:latin typeface="Source Sans Pro"/>
                <a:ea typeface="Source Sans Pro"/>
              </a:rPr>
              <a:t>- is being used by the service providers for both in transit and at rest to keep data secure. </a:t>
            </a:r>
          </a:p>
          <a:p>
            <a:pPr marL="342900" indent="-342900">
              <a:buFont typeface="Wingdings" pitchFamily="2" charset="2"/>
              <a:buChar char="§"/>
            </a:pPr>
            <a:endParaRPr lang="en-US" sz="2400" b="1">
              <a:latin typeface="Source Sans Pro"/>
              <a:ea typeface="Source Sans Pro"/>
            </a:endParaRPr>
          </a:p>
          <a:p>
            <a:pPr marL="342900" indent="-342900">
              <a:buFont typeface="Wingdings" pitchFamily="2" charset="2"/>
              <a:buChar char="§"/>
            </a:pPr>
            <a:r>
              <a:rPr lang="en-US" sz="2400" b="1">
                <a:latin typeface="Source Sans Pro"/>
                <a:ea typeface="Source Sans Pro"/>
              </a:rPr>
              <a:t>Access Controls </a:t>
            </a:r>
            <a:r>
              <a:rPr lang="en-US" sz="2400">
                <a:latin typeface="Source Sans Pro"/>
                <a:ea typeface="Source Sans Pro"/>
              </a:rPr>
              <a:t>– </a:t>
            </a:r>
            <a:r>
              <a:rPr lang="en-US" sz="2400">
                <a:latin typeface="Source Sans Pro"/>
                <a:ea typeface="Source Sans Pro"/>
                <a:cs typeface="+mn-lt"/>
              </a:rPr>
              <a:t>access to cloud resources is granted based on the user's role or privilege, ensuring that data remains inaccessible to unauthorized users.</a:t>
            </a:r>
          </a:p>
          <a:p>
            <a:pPr marL="342900" indent="-342900">
              <a:buFont typeface="Wingdings" pitchFamily="2" charset="2"/>
              <a:buChar char="§"/>
            </a:pPr>
            <a:endParaRPr lang="en-US" sz="2400">
              <a:latin typeface="Source Sans Pro"/>
              <a:ea typeface="Source Sans Pro"/>
            </a:endParaRPr>
          </a:p>
          <a:p>
            <a:pPr marL="342900" indent="-342900">
              <a:buFont typeface="Wingdings" pitchFamily="2" charset="2"/>
              <a:buChar char="§"/>
            </a:pPr>
            <a:r>
              <a:rPr lang="en-US" sz="2400" b="1">
                <a:latin typeface="Source Sans Pro"/>
                <a:ea typeface="Source Sans Pro"/>
              </a:rPr>
              <a:t>Network Security – </a:t>
            </a:r>
            <a:r>
              <a:rPr lang="en-US" sz="2400">
                <a:latin typeface="Source Sans Pro"/>
                <a:ea typeface="Source Sans Pro"/>
              </a:rPr>
              <a:t>network security measures like firewalls, intrusion detection and prevention systems are used by the cloud providers.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58</Slides>
  <Notes>53</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28</cp:revision>
  <dcterms:created xsi:type="dcterms:W3CDTF">2024-04-13T04:45:58Z</dcterms:created>
  <dcterms:modified xsi:type="dcterms:W3CDTF">2024-04-17T21:47:25Z</dcterms:modified>
</cp:coreProperties>
</file>