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4" r:id="rId1"/>
  </p:sldMasterIdLst>
  <p:notesMasterIdLst>
    <p:notesMasterId r:id="rId90"/>
  </p:notesMasterIdLst>
  <p:sldIdLst>
    <p:sldId id="256" r:id="rId2"/>
    <p:sldId id="402" r:id="rId3"/>
    <p:sldId id="257" r:id="rId4"/>
    <p:sldId id="403" r:id="rId5"/>
    <p:sldId id="408" r:id="rId6"/>
    <p:sldId id="262" r:id="rId7"/>
    <p:sldId id="409" r:id="rId8"/>
    <p:sldId id="420" r:id="rId9"/>
    <p:sldId id="421" r:id="rId10"/>
    <p:sldId id="404" r:id="rId11"/>
    <p:sldId id="260" r:id="rId12"/>
    <p:sldId id="352" r:id="rId13"/>
    <p:sldId id="357" r:id="rId14"/>
    <p:sldId id="353" r:id="rId15"/>
    <p:sldId id="419" r:id="rId16"/>
    <p:sldId id="356" r:id="rId17"/>
    <p:sldId id="359" r:id="rId18"/>
    <p:sldId id="358" r:id="rId19"/>
    <p:sldId id="433" r:id="rId20"/>
    <p:sldId id="435" r:id="rId21"/>
    <p:sldId id="436" r:id="rId22"/>
    <p:sldId id="437" r:id="rId23"/>
    <p:sldId id="422" r:id="rId24"/>
    <p:sldId id="423" r:id="rId25"/>
    <p:sldId id="424" r:id="rId26"/>
    <p:sldId id="425" r:id="rId27"/>
    <p:sldId id="426" r:id="rId28"/>
    <p:sldId id="427" r:id="rId29"/>
    <p:sldId id="428" r:id="rId30"/>
    <p:sldId id="429" r:id="rId31"/>
    <p:sldId id="430" r:id="rId32"/>
    <p:sldId id="431" r:id="rId33"/>
    <p:sldId id="432" r:id="rId34"/>
    <p:sldId id="396" r:id="rId35"/>
    <p:sldId id="397" r:id="rId36"/>
    <p:sldId id="398" r:id="rId37"/>
    <p:sldId id="399" r:id="rId38"/>
    <p:sldId id="400" r:id="rId39"/>
    <p:sldId id="401" r:id="rId40"/>
    <p:sldId id="405" r:id="rId41"/>
    <p:sldId id="406" r:id="rId42"/>
    <p:sldId id="407" r:id="rId43"/>
    <p:sldId id="410" r:id="rId44"/>
    <p:sldId id="411" r:id="rId45"/>
    <p:sldId id="412" r:id="rId46"/>
    <p:sldId id="413" r:id="rId47"/>
    <p:sldId id="414" r:id="rId48"/>
    <p:sldId id="415" r:id="rId49"/>
    <p:sldId id="416" r:id="rId50"/>
    <p:sldId id="417" r:id="rId51"/>
    <p:sldId id="418" r:id="rId52"/>
    <p:sldId id="360" r:id="rId53"/>
    <p:sldId id="366" r:id="rId54"/>
    <p:sldId id="361" r:id="rId55"/>
    <p:sldId id="362" r:id="rId56"/>
    <p:sldId id="363" r:id="rId57"/>
    <p:sldId id="364" r:id="rId58"/>
    <p:sldId id="365" r:id="rId59"/>
    <p:sldId id="367" r:id="rId60"/>
    <p:sldId id="368" r:id="rId61"/>
    <p:sldId id="369" r:id="rId62"/>
    <p:sldId id="370" r:id="rId63"/>
    <p:sldId id="371" r:id="rId64"/>
    <p:sldId id="372" r:id="rId65"/>
    <p:sldId id="373" r:id="rId66"/>
    <p:sldId id="374" r:id="rId67"/>
    <p:sldId id="375" r:id="rId68"/>
    <p:sldId id="376" r:id="rId69"/>
    <p:sldId id="377" r:id="rId70"/>
    <p:sldId id="378" r:id="rId71"/>
    <p:sldId id="379" r:id="rId72"/>
    <p:sldId id="380" r:id="rId73"/>
    <p:sldId id="381" r:id="rId74"/>
    <p:sldId id="382" r:id="rId75"/>
    <p:sldId id="383" r:id="rId76"/>
    <p:sldId id="384" r:id="rId77"/>
    <p:sldId id="385" r:id="rId78"/>
    <p:sldId id="386" r:id="rId79"/>
    <p:sldId id="387" r:id="rId80"/>
    <p:sldId id="388" r:id="rId81"/>
    <p:sldId id="389" r:id="rId82"/>
    <p:sldId id="390" r:id="rId83"/>
    <p:sldId id="391" r:id="rId84"/>
    <p:sldId id="392" r:id="rId85"/>
    <p:sldId id="393" r:id="rId86"/>
    <p:sldId id="394" r:id="rId87"/>
    <p:sldId id="258" r:id="rId88"/>
    <p:sldId id="434" r:id="rId8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B63899B-C75B-FF2C-04DE-30F0AACEADA5}" v="3130" dt="2024-03-19T00:33:22.840"/>
    <p1510:client id="{510A1E7C-B76A-8C0D-30C3-5270B276B90D}" v="13" dt="2024-03-20T06:58:42.166"/>
    <p1510:client id="{6207701B-0620-80FE-7E78-9153F7DA1371}" v="203" dt="2024-03-20T01:06:28.651"/>
    <p1510:client id="{6DDC6535-7673-D614-AFEB-6329CC63737B}" v="2864" dt="2024-03-19T00:20:02.955"/>
    <p1510:client id="{7EFB3034-818A-0C08-D06E-06C0468D5456}" v="425" dt="2024-03-19T15:30:19.222"/>
    <p1510:client id="{BBDE54C1-B68E-9ED5-A8AE-FB0A6F334838}" v="237" dt="2024-03-19T14:19:12.179"/>
    <p1510:client id="{C20AC91A-447F-14CA-323A-4DD8E51A5CC0}" v="285" dt="2024-03-20T07:21:06.336"/>
    <p1510:client id="{D191C2CD-F844-A85A-8738-5EBDAFF9634F}" v="1532" dt="2024-03-18T23:35:36.530"/>
    <p1510:client id="{E78F5A23-B33C-9BCE-900D-1A410D6DB3C8}" v="2" dt="2024-03-19T00:40:50.026"/>
    <p1510:client id="{F3399DEE-88D1-9339-0F79-EB1D40FE8E3E}" v="2645" dt="2024-03-19T16:04:33.87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notesMaster" Target="notesMasters/notesMaster1.xml"/><Relationship Id="rId95" Type="http://schemas.microsoft.com/office/2015/10/relationships/revisionInfo" Target="revisionInfo.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viewProps" Target="viewProp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B5D484-FC0B-47E8-AC05-C3632B0A6E2F}" type="datetimeFigureOut">
              <a:t>3/20/2024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96669B-2CBA-4259-8FED-1636267306D3}" type="slidenum">
              <a:t>‹#›</a:t>
            </a:fld>
            <a:endParaRPr lang="en-US"/>
          </a:p>
        </p:txBody>
      </p:sp>
    </p:spTree>
    <p:extLst>
      <p:ext uri="{BB962C8B-B14F-4D97-AF65-F5344CB8AC3E}">
        <p14:creationId xmlns:p14="http://schemas.microsoft.com/office/powerpoint/2010/main" val="20083994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a:t>© Copyright </a:t>
            </a:r>
            <a:r>
              <a:rPr lang="en-US" b="1"/>
              <a:t>PresentationGO.com</a:t>
            </a:r>
            <a:r>
              <a:rPr lang="en-US"/>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12</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a:t>© Copyright </a:t>
            </a:r>
            <a:r>
              <a:rPr lang="en-US" b="1"/>
              <a:t>PresentationGO.com</a:t>
            </a:r>
            <a:r>
              <a:rPr lang="en-US"/>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17</a:t>
            </a:fld>
            <a:endParaRPr lang="en-US"/>
          </a:p>
        </p:txBody>
      </p:sp>
    </p:spTree>
    <p:extLst>
      <p:ext uri="{BB962C8B-B14F-4D97-AF65-F5344CB8AC3E}">
        <p14:creationId xmlns:p14="http://schemas.microsoft.com/office/powerpoint/2010/main" val="14070013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AD96F2-02BD-E71F-EFBD-14FECCF2D331}"/>
              </a:ext>
            </a:extLst>
          </p:cNvPr>
          <p:cNvSpPr>
            <a:spLocks noGrp="1"/>
          </p:cNvSpPr>
          <p:nvPr>
            <p:ph type="ctrTitle"/>
          </p:nvPr>
        </p:nvSpPr>
        <p:spPr>
          <a:xfrm>
            <a:off x="1524000" y="1122362"/>
            <a:ext cx="7172325" cy="3152251"/>
          </a:xfrm>
        </p:spPr>
        <p:txBody>
          <a:bodyPr anchor="b">
            <a:normAutofit/>
          </a:bodyPr>
          <a:lstStyle>
            <a:lvl1pPr algn="l">
              <a:defRPr sz="2800"/>
            </a:lvl1pPr>
          </a:lstStyle>
          <a:p>
            <a:r>
              <a:rPr lang="en-US"/>
              <a:t>Click to edit Master title style</a:t>
            </a:r>
          </a:p>
        </p:txBody>
      </p:sp>
      <p:sp>
        <p:nvSpPr>
          <p:cNvPr id="3" name="Subtitle 2">
            <a:extLst>
              <a:ext uri="{FF2B5EF4-FFF2-40B4-BE49-F238E27FC236}">
                <a16:creationId xmlns:a16="http://schemas.microsoft.com/office/drawing/2014/main" id="{BBE90113-E8E1-4E48-41BC-583802BFC956}"/>
              </a:ext>
            </a:extLst>
          </p:cNvPr>
          <p:cNvSpPr>
            <a:spLocks noGrp="1"/>
          </p:cNvSpPr>
          <p:nvPr>
            <p:ph type="subTitle" idx="1"/>
          </p:nvPr>
        </p:nvSpPr>
        <p:spPr>
          <a:xfrm>
            <a:off x="1524000" y="4920137"/>
            <a:ext cx="7172325" cy="1122363"/>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FAC7EE5-BFF0-D779-4261-E239DB450A69}"/>
              </a:ext>
            </a:extLst>
          </p:cNvPr>
          <p:cNvSpPr>
            <a:spLocks noGrp="1"/>
          </p:cNvSpPr>
          <p:nvPr>
            <p:ph type="dt" sz="half" idx="10"/>
          </p:nvPr>
        </p:nvSpPr>
        <p:spPr/>
        <p:txBody>
          <a:bodyPr/>
          <a:lstStyle/>
          <a:p>
            <a:fld id="{9D0D92BC-42A9-434B-8530-ADBF4485E407}" type="datetimeFigureOut">
              <a:rPr lang="en-US" smtClean="0"/>
              <a:t>3/20/2024</a:t>
            </a:fld>
            <a:endParaRPr lang="en-US"/>
          </a:p>
        </p:txBody>
      </p:sp>
      <p:sp>
        <p:nvSpPr>
          <p:cNvPr id="5" name="Footer Placeholder 4">
            <a:extLst>
              <a:ext uri="{FF2B5EF4-FFF2-40B4-BE49-F238E27FC236}">
                <a16:creationId xmlns:a16="http://schemas.microsoft.com/office/drawing/2014/main" id="{63789492-34ED-FE24-4F29-E4C8F5497B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B0C886-7F1E-7BC1-9A9E-B24C2AC2F0F5}"/>
              </a:ext>
            </a:extLst>
          </p:cNvPr>
          <p:cNvSpPr>
            <a:spLocks noGrp="1"/>
          </p:cNvSpPr>
          <p:nvPr>
            <p:ph type="sldNum" sz="quarter" idx="12"/>
          </p:nvPr>
        </p:nvSpPr>
        <p:spPr/>
        <p:txBody>
          <a:bodyPr/>
          <a:lstStyle/>
          <a:p>
            <a:fld id="{A0289F9E-9962-4B7B-BA18-A15907CCC6BF}" type="slidenum">
              <a:rPr lang="en-US" smtClean="0"/>
              <a:t>‹#›</a:t>
            </a:fld>
            <a:endParaRPr lang="en-US"/>
          </a:p>
        </p:txBody>
      </p:sp>
      <p:cxnSp>
        <p:nvCxnSpPr>
          <p:cNvPr id="8" name="Straight Connector 7">
            <a:extLst>
              <a:ext uri="{FF2B5EF4-FFF2-40B4-BE49-F238E27FC236}">
                <a16:creationId xmlns:a16="http://schemas.microsoft.com/office/drawing/2014/main" id="{1C74AEE6-9CA7-5247-DC34-99634247DF50}"/>
              </a:ext>
            </a:extLst>
          </p:cNvPr>
          <p:cNvCxnSpPr>
            <a:cxnSpLocks/>
          </p:cNvCxnSpPr>
          <p:nvPr/>
        </p:nvCxnSpPr>
        <p:spPr>
          <a:xfrm>
            <a:off x="1638300" y="4596637"/>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6417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F4143-3C41-D626-8F64-36A9C9F1A606}"/>
              </a:ext>
            </a:extLst>
          </p:cNvPr>
          <p:cNvSpPr>
            <a:spLocks noGrp="1"/>
          </p:cNvSpPr>
          <p:nvPr>
            <p:ph type="title"/>
          </p:nvPr>
        </p:nvSpPr>
        <p:spPr>
          <a:xfrm>
            <a:off x="952500" y="914400"/>
            <a:ext cx="9962791" cy="990600"/>
          </a:xfr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452C4FB-B560-A0FC-6435-952981BC9A1D}"/>
              </a:ext>
            </a:extLst>
          </p:cNvPr>
          <p:cNvSpPr>
            <a:spLocks noGrp="1"/>
          </p:cNvSpPr>
          <p:nvPr>
            <p:ph type="body" orient="vert" idx="1"/>
          </p:nvPr>
        </p:nvSpPr>
        <p:spPr>
          <a:xfrm>
            <a:off x="952500" y="2285997"/>
            <a:ext cx="9962791" cy="389096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7CEC4F-0A90-11E2-E43E-B9E765AFBD3A}"/>
              </a:ext>
            </a:extLst>
          </p:cNvPr>
          <p:cNvSpPr>
            <a:spLocks noGrp="1"/>
          </p:cNvSpPr>
          <p:nvPr>
            <p:ph type="dt" sz="half" idx="10"/>
          </p:nvPr>
        </p:nvSpPr>
        <p:spPr/>
        <p:txBody>
          <a:bodyPr/>
          <a:lstStyle/>
          <a:p>
            <a:fld id="{9D0D92BC-42A9-434B-8530-ADBF4485E407}" type="datetimeFigureOut">
              <a:rPr lang="en-US" smtClean="0"/>
              <a:t>3/20/2024</a:t>
            </a:fld>
            <a:endParaRPr lang="en-US"/>
          </a:p>
        </p:txBody>
      </p:sp>
      <p:sp>
        <p:nvSpPr>
          <p:cNvPr id="5" name="Footer Placeholder 4">
            <a:extLst>
              <a:ext uri="{FF2B5EF4-FFF2-40B4-BE49-F238E27FC236}">
                <a16:creationId xmlns:a16="http://schemas.microsoft.com/office/drawing/2014/main" id="{51B2A5B4-1D77-B0AC-49E7-CAE9556B1C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396EF9-2FDA-8E87-D546-8840CEBF038C}"/>
              </a:ext>
            </a:extLst>
          </p:cNvPr>
          <p:cNvSpPr>
            <a:spLocks noGrp="1"/>
          </p:cNvSpPr>
          <p:nvPr>
            <p:ph type="sldNum" sz="quarter" idx="12"/>
          </p:nvPr>
        </p:nvSpPr>
        <p:spPr/>
        <p:txBody>
          <a:bodyPr/>
          <a:lstStyle/>
          <a:p>
            <a:fld id="{A0289F9E-9962-4B7B-BA18-A15907CCC6BF}" type="slidenum">
              <a:rPr lang="en-US" smtClean="0"/>
              <a:t>‹#›</a:t>
            </a:fld>
            <a:endParaRPr lang="en-US"/>
          </a:p>
        </p:txBody>
      </p:sp>
    </p:spTree>
    <p:extLst>
      <p:ext uri="{BB962C8B-B14F-4D97-AF65-F5344CB8AC3E}">
        <p14:creationId xmlns:p14="http://schemas.microsoft.com/office/powerpoint/2010/main" val="4068047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4085AB7-38B3-7F80-0B2D-7960F5637521}"/>
              </a:ext>
            </a:extLst>
          </p:cNvPr>
          <p:cNvSpPr>
            <a:spLocks noGrp="1"/>
          </p:cNvSpPr>
          <p:nvPr>
            <p:ph type="title" orient="vert"/>
          </p:nvPr>
        </p:nvSpPr>
        <p:spPr>
          <a:xfrm>
            <a:off x="9224513" y="1052423"/>
            <a:ext cx="1771292" cy="4917056"/>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5ADBDC3-E9EA-8699-B2E4-4C7784455BA8}"/>
              </a:ext>
            </a:extLst>
          </p:cNvPr>
          <p:cNvSpPr>
            <a:spLocks noGrp="1"/>
          </p:cNvSpPr>
          <p:nvPr>
            <p:ph type="body" orient="vert" idx="1"/>
          </p:nvPr>
        </p:nvSpPr>
        <p:spPr>
          <a:xfrm>
            <a:off x="1006414" y="1052424"/>
            <a:ext cx="7873043" cy="491705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1DBEDE-3A67-6FCA-25F3-B91F7C82ED89}"/>
              </a:ext>
            </a:extLst>
          </p:cNvPr>
          <p:cNvSpPr>
            <a:spLocks noGrp="1"/>
          </p:cNvSpPr>
          <p:nvPr>
            <p:ph type="dt" sz="half" idx="10"/>
          </p:nvPr>
        </p:nvSpPr>
        <p:spPr/>
        <p:txBody>
          <a:bodyPr/>
          <a:lstStyle/>
          <a:p>
            <a:fld id="{9D0D92BC-42A9-434B-8530-ADBF4485E407}" type="datetimeFigureOut">
              <a:rPr lang="en-US" smtClean="0"/>
              <a:t>3/20/2024</a:t>
            </a:fld>
            <a:endParaRPr lang="en-US"/>
          </a:p>
        </p:txBody>
      </p:sp>
      <p:sp>
        <p:nvSpPr>
          <p:cNvPr id="5" name="Footer Placeholder 4">
            <a:extLst>
              <a:ext uri="{FF2B5EF4-FFF2-40B4-BE49-F238E27FC236}">
                <a16:creationId xmlns:a16="http://schemas.microsoft.com/office/drawing/2014/main" id="{BB9EFF51-4318-20EA-3A3A-8FE203B1A7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CD9703-5BAD-DE95-98D9-0F30E7C09372}"/>
              </a:ext>
            </a:extLst>
          </p:cNvPr>
          <p:cNvSpPr>
            <a:spLocks noGrp="1"/>
          </p:cNvSpPr>
          <p:nvPr>
            <p:ph type="sldNum" sz="quarter" idx="12"/>
          </p:nvPr>
        </p:nvSpPr>
        <p:spPr/>
        <p:txBody>
          <a:bodyPr/>
          <a:lstStyle/>
          <a:p>
            <a:fld id="{A0289F9E-9962-4B7B-BA18-A15907CCC6BF}" type="slidenum">
              <a:rPr lang="en-US" smtClean="0"/>
              <a:t>‹#›</a:t>
            </a:fld>
            <a:endParaRPr lang="en-US"/>
          </a:p>
        </p:txBody>
      </p:sp>
    </p:spTree>
    <p:extLst>
      <p:ext uri="{BB962C8B-B14F-4D97-AF65-F5344CB8AC3E}">
        <p14:creationId xmlns:p14="http://schemas.microsoft.com/office/powerpoint/2010/main" val="3218300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4532FD-157B-437C-E9D5-B66E8B3B195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1790A51-A7E8-7A6A-5FD0-F9B250BE41A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78C8B8-F999-7D95-435D-17CE6ACCDC87}"/>
              </a:ext>
            </a:extLst>
          </p:cNvPr>
          <p:cNvSpPr>
            <a:spLocks noGrp="1"/>
          </p:cNvSpPr>
          <p:nvPr>
            <p:ph type="dt" sz="half" idx="10"/>
          </p:nvPr>
        </p:nvSpPr>
        <p:spPr/>
        <p:txBody>
          <a:bodyPr/>
          <a:lstStyle/>
          <a:p>
            <a:fld id="{9D0D92BC-42A9-434B-8530-ADBF4485E407}" type="datetimeFigureOut">
              <a:rPr lang="en-US" smtClean="0"/>
              <a:t>3/20/2024</a:t>
            </a:fld>
            <a:endParaRPr lang="en-US"/>
          </a:p>
        </p:txBody>
      </p:sp>
      <p:sp>
        <p:nvSpPr>
          <p:cNvPr id="5" name="Footer Placeholder 4">
            <a:extLst>
              <a:ext uri="{FF2B5EF4-FFF2-40B4-BE49-F238E27FC236}">
                <a16:creationId xmlns:a16="http://schemas.microsoft.com/office/drawing/2014/main" id="{6E427265-C89C-937F-1DA3-F377F68770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6EB89E-4530-3632-3485-F481DB042ED2}"/>
              </a:ext>
            </a:extLst>
          </p:cNvPr>
          <p:cNvSpPr>
            <a:spLocks noGrp="1"/>
          </p:cNvSpPr>
          <p:nvPr>
            <p:ph type="sldNum" sz="quarter" idx="12"/>
          </p:nvPr>
        </p:nvSpPr>
        <p:spPr/>
        <p:txBody>
          <a:bodyPr/>
          <a:lstStyle/>
          <a:p>
            <a:fld id="{A0289F9E-9962-4B7B-BA18-A15907CCC6BF}" type="slidenum">
              <a:rPr lang="en-US" smtClean="0"/>
              <a:t>‹#›</a:t>
            </a:fld>
            <a:endParaRPr lang="en-US"/>
          </a:p>
        </p:txBody>
      </p:sp>
    </p:spTree>
    <p:extLst>
      <p:ext uri="{BB962C8B-B14F-4D97-AF65-F5344CB8AC3E}">
        <p14:creationId xmlns:p14="http://schemas.microsoft.com/office/powerpoint/2010/main" val="1580712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8056A-761D-1DBC-276A-2A46D153C03F}"/>
              </a:ext>
            </a:extLst>
          </p:cNvPr>
          <p:cNvSpPr>
            <a:spLocks noGrp="1"/>
          </p:cNvSpPr>
          <p:nvPr>
            <p:ph type="title"/>
          </p:nvPr>
        </p:nvSpPr>
        <p:spPr>
          <a:xfrm>
            <a:off x="1471613" y="1355763"/>
            <a:ext cx="6972300" cy="2255794"/>
          </a:xfrm>
        </p:spPr>
        <p:txBody>
          <a:bodyPr anchor="t">
            <a:normAutofit/>
          </a:bodyPr>
          <a:lstStyle>
            <a:lvl1pPr>
              <a:lnSpc>
                <a:spcPct val="110000"/>
              </a:lnSpc>
              <a:defRPr sz="3600"/>
            </a:lvl1pPr>
          </a:lstStyle>
          <a:p>
            <a:r>
              <a:rPr lang="en-US"/>
              <a:t>Click to edit Master title style</a:t>
            </a:r>
          </a:p>
        </p:txBody>
      </p:sp>
      <p:sp>
        <p:nvSpPr>
          <p:cNvPr id="3" name="Text Placeholder 2">
            <a:extLst>
              <a:ext uri="{FF2B5EF4-FFF2-40B4-BE49-F238E27FC236}">
                <a16:creationId xmlns:a16="http://schemas.microsoft.com/office/drawing/2014/main" id="{193904B3-6AC1-19D5-3EAE-2009A3B4CE65}"/>
              </a:ext>
            </a:extLst>
          </p:cNvPr>
          <p:cNvSpPr>
            <a:spLocks noGrp="1"/>
          </p:cNvSpPr>
          <p:nvPr>
            <p:ph type="body" idx="1"/>
          </p:nvPr>
        </p:nvSpPr>
        <p:spPr>
          <a:xfrm>
            <a:off x="1524000" y="4921820"/>
            <a:ext cx="5524500" cy="1150934"/>
          </a:xfr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FA2A86D-493D-5BF6-8AA6-F1231E3BAE7D}"/>
              </a:ext>
            </a:extLst>
          </p:cNvPr>
          <p:cNvSpPr>
            <a:spLocks noGrp="1"/>
          </p:cNvSpPr>
          <p:nvPr>
            <p:ph type="dt" sz="half" idx="10"/>
          </p:nvPr>
        </p:nvSpPr>
        <p:spPr/>
        <p:txBody>
          <a:bodyPr/>
          <a:lstStyle/>
          <a:p>
            <a:fld id="{9D0D92BC-42A9-434B-8530-ADBF4485E407}" type="datetimeFigureOut">
              <a:rPr lang="en-US" smtClean="0"/>
              <a:t>3/20/2024</a:t>
            </a:fld>
            <a:endParaRPr lang="en-US"/>
          </a:p>
        </p:txBody>
      </p:sp>
      <p:sp>
        <p:nvSpPr>
          <p:cNvPr id="5" name="Footer Placeholder 4">
            <a:extLst>
              <a:ext uri="{FF2B5EF4-FFF2-40B4-BE49-F238E27FC236}">
                <a16:creationId xmlns:a16="http://schemas.microsoft.com/office/drawing/2014/main" id="{79CCCD76-6623-164A-7BFA-207AFA0576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A64312-1F20-5486-62B0-A8BB8829D6CA}"/>
              </a:ext>
            </a:extLst>
          </p:cNvPr>
          <p:cNvSpPr>
            <a:spLocks noGrp="1"/>
          </p:cNvSpPr>
          <p:nvPr>
            <p:ph type="sldNum" sz="quarter" idx="12"/>
          </p:nvPr>
        </p:nvSpPr>
        <p:spPr/>
        <p:txBody>
          <a:bodyPr/>
          <a:lstStyle/>
          <a:p>
            <a:fld id="{A0289F9E-9962-4B7B-BA18-A15907CCC6BF}" type="slidenum">
              <a:rPr lang="en-US" smtClean="0"/>
              <a:t>‹#›</a:t>
            </a:fld>
            <a:endParaRPr lang="en-US"/>
          </a:p>
        </p:txBody>
      </p:sp>
      <p:cxnSp>
        <p:nvCxnSpPr>
          <p:cNvPr id="14" name="Straight Connector 13">
            <a:extLst>
              <a:ext uri="{FF2B5EF4-FFF2-40B4-BE49-F238E27FC236}">
                <a16:creationId xmlns:a16="http://schemas.microsoft.com/office/drawing/2014/main" id="{4703F1C9-9114-4426-6F07-F7FF9CCD5FC4}"/>
              </a:ext>
            </a:extLst>
          </p:cNvPr>
          <p:cNvCxnSpPr>
            <a:cxnSpLocks/>
          </p:cNvCxnSpPr>
          <p:nvPr/>
        </p:nvCxnSpPr>
        <p:spPr>
          <a:xfrm>
            <a:off x="1638300" y="4596637"/>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17393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CFC4C-4D16-E5A8-F934-8B158F6F273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79BDE54-F935-945D-3E4F-B659695E84DA}"/>
              </a:ext>
            </a:extLst>
          </p:cNvPr>
          <p:cNvSpPr>
            <a:spLocks noGrp="1"/>
          </p:cNvSpPr>
          <p:nvPr>
            <p:ph sz="half" idx="1"/>
          </p:nvPr>
        </p:nvSpPr>
        <p:spPr>
          <a:xfrm>
            <a:off x="952500" y="2286002"/>
            <a:ext cx="5067300" cy="38909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28F3710-E06B-05DE-937A-C92E52569E34}"/>
              </a:ext>
            </a:extLst>
          </p:cNvPr>
          <p:cNvSpPr>
            <a:spLocks noGrp="1"/>
          </p:cNvSpPr>
          <p:nvPr>
            <p:ph sz="half" idx="2"/>
          </p:nvPr>
        </p:nvSpPr>
        <p:spPr>
          <a:xfrm>
            <a:off x="6172200" y="2286001"/>
            <a:ext cx="5067300" cy="3890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7302EFD-42D3-11C1-677E-0E478B93F7B2}"/>
              </a:ext>
            </a:extLst>
          </p:cNvPr>
          <p:cNvSpPr>
            <a:spLocks noGrp="1"/>
          </p:cNvSpPr>
          <p:nvPr>
            <p:ph type="dt" sz="half" idx="10"/>
          </p:nvPr>
        </p:nvSpPr>
        <p:spPr/>
        <p:txBody>
          <a:bodyPr/>
          <a:lstStyle/>
          <a:p>
            <a:fld id="{9D0D92BC-42A9-434B-8530-ADBF4485E407}" type="datetimeFigureOut">
              <a:rPr lang="en-US" smtClean="0"/>
              <a:t>3/20/2024</a:t>
            </a:fld>
            <a:endParaRPr lang="en-US"/>
          </a:p>
        </p:txBody>
      </p:sp>
      <p:sp>
        <p:nvSpPr>
          <p:cNvPr id="6" name="Footer Placeholder 5">
            <a:extLst>
              <a:ext uri="{FF2B5EF4-FFF2-40B4-BE49-F238E27FC236}">
                <a16:creationId xmlns:a16="http://schemas.microsoft.com/office/drawing/2014/main" id="{224C2F08-0D93-B14B-6106-2925DF3E16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9A5DE81-F2AB-CCB9-8B68-5E4F31011FF8}"/>
              </a:ext>
            </a:extLst>
          </p:cNvPr>
          <p:cNvSpPr>
            <a:spLocks noGrp="1"/>
          </p:cNvSpPr>
          <p:nvPr>
            <p:ph type="sldNum" sz="quarter" idx="12"/>
          </p:nvPr>
        </p:nvSpPr>
        <p:spPr/>
        <p:txBody>
          <a:bodyPr/>
          <a:lstStyle/>
          <a:p>
            <a:fld id="{A0289F9E-9962-4B7B-BA18-A15907CCC6BF}" type="slidenum">
              <a:rPr lang="en-US" smtClean="0"/>
              <a:t>‹#›</a:t>
            </a:fld>
            <a:endParaRPr lang="en-US"/>
          </a:p>
        </p:txBody>
      </p:sp>
    </p:spTree>
    <p:extLst>
      <p:ext uri="{BB962C8B-B14F-4D97-AF65-F5344CB8AC3E}">
        <p14:creationId xmlns:p14="http://schemas.microsoft.com/office/powerpoint/2010/main" val="568221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2D81B-4E36-1511-E9A7-8FB931B41FCF}"/>
              </a:ext>
            </a:extLst>
          </p:cNvPr>
          <p:cNvSpPr>
            <a:spLocks noGrp="1"/>
          </p:cNvSpPr>
          <p:nvPr>
            <p:ph type="title"/>
          </p:nvPr>
        </p:nvSpPr>
        <p:spPr>
          <a:xfrm>
            <a:off x="952500" y="1004888"/>
            <a:ext cx="10287000" cy="900112"/>
          </a:xfrm>
        </p:spPr>
        <p:txBody>
          <a:bodyPr/>
          <a:lstStyle/>
          <a:p>
            <a:r>
              <a:rPr lang="en-US"/>
              <a:t>Click to edit Master title style</a:t>
            </a:r>
          </a:p>
        </p:txBody>
      </p:sp>
      <p:sp>
        <p:nvSpPr>
          <p:cNvPr id="3" name="Text Placeholder 2">
            <a:extLst>
              <a:ext uri="{FF2B5EF4-FFF2-40B4-BE49-F238E27FC236}">
                <a16:creationId xmlns:a16="http://schemas.microsoft.com/office/drawing/2014/main" id="{87FA73DE-183B-9473-20AD-2D3BFED8439F}"/>
              </a:ext>
            </a:extLst>
          </p:cNvPr>
          <p:cNvSpPr>
            <a:spLocks noGrp="1"/>
          </p:cNvSpPr>
          <p:nvPr>
            <p:ph type="body" idx="1"/>
          </p:nvPr>
        </p:nvSpPr>
        <p:spPr>
          <a:xfrm>
            <a:off x="952501" y="2085959"/>
            <a:ext cx="4886325" cy="590566"/>
          </a:xfrm>
        </p:spPr>
        <p:txBody>
          <a:bodyPr anchor="b">
            <a:normAutofit/>
          </a:bodyPr>
          <a:lstStyle>
            <a:lvl1pPr marL="0" indent="0">
              <a:buNone/>
              <a:defRPr sz="1800" b="0" cap="all" spc="300"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D70FB3D-60AC-DEF2-4472-31B4E076CBCC}"/>
              </a:ext>
            </a:extLst>
          </p:cNvPr>
          <p:cNvSpPr>
            <a:spLocks noGrp="1"/>
          </p:cNvSpPr>
          <p:nvPr>
            <p:ph sz="half" idx="2"/>
          </p:nvPr>
        </p:nvSpPr>
        <p:spPr>
          <a:xfrm>
            <a:off x="952501" y="3048001"/>
            <a:ext cx="4886325" cy="322263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16E5BDB-B29C-788F-E2FB-6C154E8FE82E}"/>
              </a:ext>
            </a:extLst>
          </p:cNvPr>
          <p:cNvSpPr>
            <a:spLocks noGrp="1"/>
          </p:cNvSpPr>
          <p:nvPr>
            <p:ph type="body" sz="quarter" idx="3"/>
          </p:nvPr>
        </p:nvSpPr>
        <p:spPr>
          <a:xfrm>
            <a:off x="6353174" y="2085959"/>
            <a:ext cx="4886325" cy="590566"/>
          </a:xfrm>
        </p:spPr>
        <p:txBody>
          <a:bodyPr anchor="b">
            <a:normAutofit/>
          </a:bodyPr>
          <a:lstStyle>
            <a:lvl1pPr marL="0" indent="0">
              <a:buNone/>
              <a:defRPr sz="1800" b="0" cap="all" spc="300"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513FF49-3276-24CA-BC81-FA92C0A9309A}"/>
              </a:ext>
            </a:extLst>
          </p:cNvPr>
          <p:cNvSpPr>
            <a:spLocks noGrp="1"/>
          </p:cNvSpPr>
          <p:nvPr>
            <p:ph sz="quarter" idx="4"/>
          </p:nvPr>
        </p:nvSpPr>
        <p:spPr>
          <a:xfrm>
            <a:off x="6353174" y="3048000"/>
            <a:ext cx="4886325" cy="322263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E8FA1C8-C196-9BE1-F603-3FC17EDD91F8}"/>
              </a:ext>
            </a:extLst>
          </p:cNvPr>
          <p:cNvSpPr>
            <a:spLocks noGrp="1"/>
          </p:cNvSpPr>
          <p:nvPr>
            <p:ph type="dt" sz="half" idx="10"/>
          </p:nvPr>
        </p:nvSpPr>
        <p:spPr/>
        <p:txBody>
          <a:bodyPr/>
          <a:lstStyle/>
          <a:p>
            <a:fld id="{9D0D92BC-42A9-434B-8530-ADBF4485E407}" type="datetimeFigureOut">
              <a:rPr lang="en-US" smtClean="0"/>
              <a:t>3/20/2024</a:t>
            </a:fld>
            <a:endParaRPr lang="en-US"/>
          </a:p>
        </p:txBody>
      </p:sp>
      <p:sp>
        <p:nvSpPr>
          <p:cNvPr id="8" name="Footer Placeholder 7">
            <a:extLst>
              <a:ext uri="{FF2B5EF4-FFF2-40B4-BE49-F238E27FC236}">
                <a16:creationId xmlns:a16="http://schemas.microsoft.com/office/drawing/2014/main" id="{CFB79692-E142-E1D7-AD17-30C5F136575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C90FCF2-7B78-2A2A-F878-58335FEA390C}"/>
              </a:ext>
            </a:extLst>
          </p:cNvPr>
          <p:cNvSpPr>
            <a:spLocks noGrp="1"/>
          </p:cNvSpPr>
          <p:nvPr>
            <p:ph type="sldNum" sz="quarter" idx="12"/>
          </p:nvPr>
        </p:nvSpPr>
        <p:spPr/>
        <p:txBody>
          <a:bodyPr/>
          <a:lstStyle/>
          <a:p>
            <a:fld id="{A0289F9E-9962-4B7B-BA18-A15907CCC6BF}" type="slidenum">
              <a:rPr lang="en-US" smtClean="0"/>
              <a:t>‹#›</a:t>
            </a:fld>
            <a:endParaRPr lang="en-US"/>
          </a:p>
        </p:txBody>
      </p:sp>
      <p:cxnSp>
        <p:nvCxnSpPr>
          <p:cNvPr id="11" name="Straight Connector 10">
            <a:extLst>
              <a:ext uri="{FF2B5EF4-FFF2-40B4-BE49-F238E27FC236}">
                <a16:creationId xmlns:a16="http://schemas.microsoft.com/office/drawing/2014/main" id="{BC2D0356-1ECF-682B-F87A-811BDD28B2CB}"/>
              </a:ext>
            </a:extLst>
          </p:cNvPr>
          <p:cNvCxnSpPr>
            <a:cxnSpLocks/>
          </p:cNvCxnSpPr>
          <p:nvPr/>
        </p:nvCxnSpPr>
        <p:spPr>
          <a:xfrm>
            <a:off x="1052513" y="2876817"/>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B906CA06-9701-E645-C0A5-594B227B288F}"/>
              </a:ext>
            </a:extLst>
          </p:cNvPr>
          <p:cNvCxnSpPr>
            <a:cxnSpLocks/>
          </p:cNvCxnSpPr>
          <p:nvPr/>
        </p:nvCxnSpPr>
        <p:spPr>
          <a:xfrm>
            <a:off x="6435725" y="2876817"/>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6105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4214DA-C0D4-E152-7F42-F6352C961E82}"/>
              </a:ext>
            </a:extLst>
          </p:cNvPr>
          <p:cNvSpPr>
            <a:spLocks noGrp="1"/>
          </p:cNvSpPr>
          <p:nvPr>
            <p:ph type="title"/>
          </p:nvPr>
        </p:nvSpPr>
        <p:spPr>
          <a:xfrm>
            <a:off x="1524000" y="914400"/>
            <a:ext cx="9715500" cy="990600"/>
          </a:xfrm>
        </p:spPr>
        <p:txBody>
          <a:bodyPr/>
          <a:lstStyle/>
          <a:p>
            <a:r>
              <a:rPr lang="en-US"/>
              <a:t>Click to edit Master title style</a:t>
            </a:r>
          </a:p>
        </p:txBody>
      </p:sp>
      <p:sp>
        <p:nvSpPr>
          <p:cNvPr id="3" name="Date Placeholder 2">
            <a:extLst>
              <a:ext uri="{FF2B5EF4-FFF2-40B4-BE49-F238E27FC236}">
                <a16:creationId xmlns:a16="http://schemas.microsoft.com/office/drawing/2014/main" id="{4EC2AA04-1E84-460C-F560-A228F930F0AF}"/>
              </a:ext>
            </a:extLst>
          </p:cNvPr>
          <p:cNvSpPr>
            <a:spLocks noGrp="1"/>
          </p:cNvSpPr>
          <p:nvPr>
            <p:ph type="dt" sz="half" idx="10"/>
          </p:nvPr>
        </p:nvSpPr>
        <p:spPr/>
        <p:txBody>
          <a:bodyPr/>
          <a:lstStyle/>
          <a:p>
            <a:fld id="{9D0D92BC-42A9-434B-8530-ADBF4485E407}" type="datetimeFigureOut">
              <a:rPr lang="en-US" smtClean="0"/>
              <a:t>3/20/2024</a:t>
            </a:fld>
            <a:endParaRPr lang="en-US"/>
          </a:p>
        </p:txBody>
      </p:sp>
      <p:sp>
        <p:nvSpPr>
          <p:cNvPr id="4" name="Footer Placeholder 3">
            <a:extLst>
              <a:ext uri="{FF2B5EF4-FFF2-40B4-BE49-F238E27FC236}">
                <a16:creationId xmlns:a16="http://schemas.microsoft.com/office/drawing/2014/main" id="{24AB260E-3910-7D1B-5074-24F5F0AB531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C2020F1-A878-9B80-6B4F-7D71406BBF38}"/>
              </a:ext>
            </a:extLst>
          </p:cNvPr>
          <p:cNvSpPr>
            <a:spLocks noGrp="1"/>
          </p:cNvSpPr>
          <p:nvPr>
            <p:ph type="sldNum" sz="quarter" idx="12"/>
          </p:nvPr>
        </p:nvSpPr>
        <p:spPr/>
        <p:txBody>
          <a:bodyPr/>
          <a:lstStyle/>
          <a:p>
            <a:fld id="{A0289F9E-9962-4B7B-BA18-A15907CCC6BF}" type="slidenum">
              <a:rPr lang="en-US" smtClean="0"/>
              <a:t>‹#›</a:t>
            </a:fld>
            <a:endParaRPr lang="en-US"/>
          </a:p>
        </p:txBody>
      </p:sp>
    </p:spTree>
    <p:extLst>
      <p:ext uri="{BB962C8B-B14F-4D97-AF65-F5344CB8AC3E}">
        <p14:creationId xmlns:p14="http://schemas.microsoft.com/office/powerpoint/2010/main" val="11325926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B7652D6-7AE9-3E3B-5C1B-2B4399B150D5}"/>
              </a:ext>
            </a:extLst>
          </p:cNvPr>
          <p:cNvSpPr>
            <a:spLocks noGrp="1"/>
          </p:cNvSpPr>
          <p:nvPr>
            <p:ph type="dt" sz="half" idx="10"/>
          </p:nvPr>
        </p:nvSpPr>
        <p:spPr/>
        <p:txBody>
          <a:bodyPr/>
          <a:lstStyle/>
          <a:p>
            <a:fld id="{9D0D92BC-42A9-434B-8530-ADBF4485E407}" type="datetimeFigureOut">
              <a:rPr lang="en-US" smtClean="0"/>
              <a:t>3/20/2024</a:t>
            </a:fld>
            <a:endParaRPr lang="en-US"/>
          </a:p>
        </p:txBody>
      </p:sp>
      <p:sp>
        <p:nvSpPr>
          <p:cNvPr id="3" name="Footer Placeholder 2">
            <a:extLst>
              <a:ext uri="{FF2B5EF4-FFF2-40B4-BE49-F238E27FC236}">
                <a16:creationId xmlns:a16="http://schemas.microsoft.com/office/drawing/2014/main" id="{A9A7127E-2A63-6F45-4C40-83584363073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C56FB79-D9D1-5381-0019-E24F8B4DAAB2}"/>
              </a:ext>
            </a:extLst>
          </p:cNvPr>
          <p:cNvSpPr>
            <a:spLocks noGrp="1"/>
          </p:cNvSpPr>
          <p:nvPr>
            <p:ph type="sldNum" sz="quarter" idx="12"/>
          </p:nvPr>
        </p:nvSpPr>
        <p:spPr/>
        <p:txBody>
          <a:bodyPr/>
          <a:lstStyle/>
          <a:p>
            <a:fld id="{A0289F9E-9962-4B7B-BA18-A15907CCC6BF}" type="slidenum">
              <a:rPr lang="en-US" smtClean="0"/>
              <a:t>‹#›</a:t>
            </a:fld>
            <a:endParaRPr lang="en-US"/>
          </a:p>
        </p:txBody>
      </p:sp>
    </p:spTree>
    <p:extLst>
      <p:ext uri="{BB962C8B-B14F-4D97-AF65-F5344CB8AC3E}">
        <p14:creationId xmlns:p14="http://schemas.microsoft.com/office/powerpoint/2010/main" val="1633454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C23B5-7DA9-0E4F-DA39-4624DB8A252E}"/>
              </a:ext>
            </a:extLst>
          </p:cNvPr>
          <p:cNvSpPr>
            <a:spLocks noGrp="1"/>
          </p:cNvSpPr>
          <p:nvPr>
            <p:ph type="title"/>
          </p:nvPr>
        </p:nvSpPr>
        <p:spPr>
          <a:xfrm>
            <a:off x="1524000" y="1369065"/>
            <a:ext cx="3266536" cy="2312979"/>
          </a:xfrm>
        </p:spPr>
        <p:txBody>
          <a:bodyPr anchor="b">
            <a:noAutofit/>
          </a:bodyPr>
          <a:lstStyle>
            <a:lvl1pPr>
              <a:defRPr sz="2800"/>
            </a:lvl1pPr>
          </a:lstStyle>
          <a:p>
            <a:r>
              <a:rPr lang="en-US"/>
              <a:t>Click to edit Master title style</a:t>
            </a:r>
          </a:p>
        </p:txBody>
      </p:sp>
      <p:sp>
        <p:nvSpPr>
          <p:cNvPr id="3" name="Content Placeholder 2">
            <a:extLst>
              <a:ext uri="{FF2B5EF4-FFF2-40B4-BE49-F238E27FC236}">
                <a16:creationId xmlns:a16="http://schemas.microsoft.com/office/drawing/2014/main" id="{B94A5E77-518A-1FB9-B473-E19CADE04669}"/>
              </a:ext>
            </a:extLst>
          </p:cNvPr>
          <p:cNvSpPr>
            <a:spLocks noGrp="1"/>
          </p:cNvSpPr>
          <p:nvPr>
            <p:ph idx="1"/>
          </p:nvPr>
        </p:nvSpPr>
        <p:spPr>
          <a:xfrm>
            <a:off x="5624423" y="987425"/>
            <a:ext cx="5615077" cy="4873625"/>
          </a:xfrm>
        </p:spPr>
        <p:txBody>
          <a:bodyPr anchor="ct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365344F-7D06-2406-D113-D24587835D69}"/>
              </a:ext>
            </a:extLst>
          </p:cNvPr>
          <p:cNvSpPr>
            <a:spLocks noGrp="1"/>
          </p:cNvSpPr>
          <p:nvPr>
            <p:ph type="body" sz="half" idx="2"/>
          </p:nvPr>
        </p:nvSpPr>
        <p:spPr>
          <a:xfrm>
            <a:off x="1524000" y="3947801"/>
            <a:ext cx="3266536" cy="2382838"/>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22BE708-BAD0-A0A6-9332-9D2179E673FB}"/>
              </a:ext>
            </a:extLst>
          </p:cNvPr>
          <p:cNvSpPr>
            <a:spLocks noGrp="1"/>
          </p:cNvSpPr>
          <p:nvPr>
            <p:ph type="dt" sz="half" idx="10"/>
          </p:nvPr>
        </p:nvSpPr>
        <p:spPr/>
        <p:txBody>
          <a:bodyPr/>
          <a:lstStyle/>
          <a:p>
            <a:fld id="{9D0D92BC-42A9-434B-8530-ADBF4485E407}" type="datetimeFigureOut">
              <a:rPr lang="en-US" smtClean="0"/>
              <a:t>3/20/2024</a:t>
            </a:fld>
            <a:endParaRPr lang="en-US"/>
          </a:p>
        </p:txBody>
      </p:sp>
      <p:sp>
        <p:nvSpPr>
          <p:cNvPr id="6" name="Footer Placeholder 5">
            <a:extLst>
              <a:ext uri="{FF2B5EF4-FFF2-40B4-BE49-F238E27FC236}">
                <a16:creationId xmlns:a16="http://schemas.microsoft.com/office/drawing/2014/main" id="{F8A70050-9362-4EC4-6B73-3A38445B71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6CDA991-8608-CAB4-33FA-03D380D2F060}"/>
              </a:ext>
            </a:extLst>
          </p:cNvPr>
          <p:cNvSpPr>
            <a:spLocks noGrp="1"/>
          </p:cNvSpPr>
          <p:nvPr>
            <p:ph type="sldNum" sz="quarter" idx="12"/>
          </p:nvPr>
        </p:nvSpPr>
        <p:spPr/>
        <p:txBody>
          <a:bodyPr/>
          <a:lstStyle/>
          <a:p>
            <a:fld id="{A0289F9E-9962-4B7B-BA18-A15907CCC6BF}" type="slidenum">
              <a:rPr lang="en-US" smtClean="0"/>
              <a:t>‹#›</a:t>
            </a:fld>
            <a:endParaRPr lang="en-US"/>
          </a:p>
        </p:txBody>
      </p:sp>
    </p:spTree>
    <p:extLst>
      <p:ext uri="{BB962C8B-B14F-4D97-AF65-F5344CB8AC3E}">
        <p14:creationId xmlns:p14="http://schemas.microsoft.com/office/powerpoint/2010/main" val="24501750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7B837-332D-9100-E007-7DE279481410}"/>
              </a:ext>
            </a:extLst>
          </p:cNvPr>
          <p:cNvSpPr>
            <a:spLocks noGrp="1"/>
          </p:cNvSpPr>
          <p:nvPr>
            <p:ph type="title"/>
          </p:nvPr>
        </p:nvSpPr>
        <p:spPr>
          <a:xfrm>
            <a:off x="1523999" y="1385457"/>
            <a:ext cx="3312543" cy="2304288"/>
          </a:xfrm>
        </p:spPr>
        <p:txBody>
          <a:bodyPr anchor="b">
            <a:normAutofit/>
          </a:bodyPr>
          <a:lstStyle>
            <a:lvl1pPr>
              <a:defRPr sz="2800"/>
            </a:lvl1pPr>
          </a:lstStyle>
          <a:p>
            <a:r>
              <a:rPr lang="en-US"/>
              <a:t>Click to edit Master title style</a:t>
            </a:r>
          </a:p>
        </p:txBody>
      </p:sp>
      <p:sp>
        <p:nvSpPr>
          <p:cNvPr id="3" name="Picture Placeholder 2">
            <a:extLst>
              <a:ext uri="{FF2B5EF4-FFF2-40B4-BE49-F238E27FC236}">
                <a16:creationId xmlns:a16="http://schemas.microsoft.com/office/drawing/2014/main" id="{3E0DE983-0B0E-07CC-8C57-4EA529E27D19}"/>
              </a:ext>
            </a:extLst>
          </p:cNvPr>
          <p:cNvSpPr>
            <a:spLocks noGrp="1"/>
          </p:cNvSpPr>
          <p:nvPr>
            <p:ph type="pic" idx="1"/>
          </p:nvPr>
        </p:nvSpPr>
        <p:spPr>
          <a:xfrm>
            <a:off x="5624423" y="957263"/>
            <a:ext cx="5372189" cy="4962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4CAB867-3FC6-5007-61B0-D9B7E5B0CED6}"/>
              </a:ext>
            </a:extLst>
          </p:cNvPr>
          <p:cNvSpPr>
            <a:spLocks noGrp="1"/>
          </p:cNvSpPr>
          <p:nvPr>
            <p:ph type="body" sz="half" idx="2"/>
          </p:nvPr>
        </p:nvSpPr>
        <p:spPr>
          <a:xfrm>
            <a:off x="1524000" y="3958315"/>
            <a:ext cx="3312542" cy="1961473"/>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6FC7E0F-BFE1-7134-163B-B777970B762A}"/>
              </a:ext>
            </a:extLst>
          </p:cNvPr>
          <p:cNvSpPr>
            <a:spLocks noGrp="1"/>
          </p:cNvSpPr>
          <p:nvPr>
            <p:ph type="dt" sz="half" idx="10"/>
          </p:nvPr>
        </p:nvSpPr>
        <p:spPr/>
        <p:txBody>
          <a:bodyPr/>
          <a:lstStyle/>
          <a:p>
            <a:fld id="{9D0D92BC-42A9-434B-8530-ADBF4485E407}" type="datetimeFigureOut">
              <a:rPr lang="en-US" smtClean="0"/>
              <a:t>3/20/2024</a:t>
            </a:fld>
            <a:endParaRPr lang="en-US"/>
          </a:p>
        </p:txBody>
      </p:sp>
      <p:sp>
        <p:nvSpPr>
          <p:cNvPr id="6" name="Footer Placeholder 5">
            <a:extLst>
              <a:ext uri="{FF2B5EF4-FFF2-40B4-BE49-F238E27FC236}">
                <a16:creationId xmlns:a16="http://schemas.microsoft.com/office/drawing/2014/main" id="{AD395D0B-4F98-F3BE-FB23-22D8C5D41F1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FB2E3D-2188-B7A9-0ECE-978147358479}"/>
              </a:ext>
            </a:extLst>
          </p:cNvPr>
          <p:cNvSpPr>
            <a:spLocks noGrp="1"/>
          </p:cNvSpPr>
          <p:nvPr>
            <p:ph type="sldNum" sz="quarter" idx="12"/>
          </p:nvPr>
        </p:nvSpPr>
        <p:spPr/>
        <p:txBody>
          <a:bodyPr/>
          <a:lstStyle/>
          <a:p>
            <a:fld id="{A0289F9E-9962-4B7B-BA18-A15907CCC6BF}" type="slidenum">
              <a:rPr lang="en-US" smtClean="0"/>
              <a:t>‹#›</a:t>
            </a:fld>
            <a:endParaRPr lang="en-US"/>
          </a:p>
        </p:txBody>
      </p:sp>
    </p:spTree>
    <p:extLst>
      <p:ext uri="{BB962C8B-B14F-4D97-AF65-F5344CB8AC3E}">
        <p14:creationId xmlns:p14="http://schemas.microsoft.com/office/powerpoint/2010/main" val="2600913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5258B98-3BD5-0A20-B0E7-944EAEB2654A}"/>
              </a:ext>
            </a:extLst>
          </p:cNvPr>
          <p:cNvSpPr/>
          <p:nvPr/>
        </p:nvSpPr>
        <p:spPr>
          <a:xfrm>
            <a:off x="0" y="3510612"/>
            <a:ext cx="12192000" cy="3347388"/>
          </a:xfrm>
          <a:prstGeom prst="rect">
            <a:avLst/>
          </a:prstGeom>
          <a:gradFill>
            <a:gsLst>
              <a:gs pos="14000">
                <a:schemeClr val="accent1">
                  <a:lumMod val="60000"/>
                  <a:lumOff val="40000"/>
                  <a:alpha val="0"/>
                </a:schemeClr>
              </a:gs>
              <a:gs pos="100000">
                <a:schemeClr val="accent1">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C0D404C1-E8A5-65FC-C068-21EA0397ED63}"/>
              </a:ext>
            </a:extLst>
          </p:cNvPr>
          <p:cNvSpPr>
            <a:spLocks noGrp="1"/>
          </p:cNvSpPr>
          <p:nvPr>
            <p:ph type="title"/>
          </p:nvPr>
        </p:nvSpPr>
        <p:spPr>
          <a:xfrm>
            <a:off x="952500" y="757238"/>
            <a:ext cx="10287000" cy="1147762"/>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a:extLst>
              <a:ext uri="{FF2B5EF4-FFF2-40B4-BE49-F238E27FC236}">
                <a16:creationId xmlns:a16="http://schemas.microsoft.com/office/drawing/2014/main" id="{26DCFD78-F171-BA47-AAF3-C6EB75F94C78}"/>
              </a:ext>
            </a:extLst>
          </p:cNvPr>
          <p:cNvSpPr>
            <a:spLocks noGrp="1"/>
          </p:cNvSpPr>
          <p:nvPr>
            <p:ph type="body" idx="1"/>
          </p:nvPr>
        </p:nvSpPr>
        <p:spPr>
          <a:xfrm>
            <a:off x="952500" y="2285997"/>
            <a:ext cx="10287000" cy="389096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965A77-B1AB-D608-A6C5-F0F99B6913D8}"/>
              </a:ext>
            </a:extLst>
          </p:cNvPr>
          <p:cNvSpPr>
            <a:spLocks noGrp="1"/>
          </p:cNvSpPr>
          <p:nvPr>
            <p:ph type="dt" sz="half" idx="2"/>
          </p:nvPr>
        </p:nvSpPr>
        <p:spPr>
          <a:xfrm rot="5400000">
            <a:off x="10568087" y="4756249"/>
            <a:ext cx="2476307" cy="365125"/>
          </a:xfrm>
          <a:prstGeom prst="rect">
            <a:avLst/>
          </a:prstGeom>
        </p:spPr>
        <p:txBody>
          <a:bodyPr vert="horz" lIns="91440" tIns="45720" rIns="91440" bIns="45720" rtlCol="0" anchor="ctr"/>
          <a:lstStyle>
            <a:lvl1pPr algn="l">
              <a:defRPr sz="700" b="1" cap="all" spc="300" baseline="0">
                <a:solidFill>
                  <a:schemeClr val="tx1"/>
                </a:solidFill>
              </a:defRPr>
            </a:lvl1pPr>
          </a:lstStyle>
          <a:p>
            <a:fld id="{9D0D92BC-42A9-434B-8530-ADBF4485E407}" type="datetimeFigureOut">
              <a:rPr lang="en-US" smtClean="0"/>
              <a:pPr/>
              <a:t>3/20/2024</a:t>
            </a:fld>
            <a:endParaRPr lang="en-US"/>
          </a:p>
        </p:txBody>
      </p:sp>
      <p:sp>
        <p:nvSpPr>
          <p:cNvPr id="5" name="Footer Placeholder 4">
            <a:extLst>
              <a:ext uri="{FF2B5EF4-FFF2-40B4-BE49-F238E27FC236}">
                <a16:creationId xmlns:a16="http://schemas.microsoft.com/office/drawing/2014/main" id="{05DE34E5-5E9B-7786-05B5-B93241EE2F42}"/>
              </a:ext>
            </a:extLst>
          </p:cNvPr>
          <p:cNvSpPr>
            <a:spLocks noGrp="1"/>
          </p:cNvSpPr>
          <p:nvPr>
            <p:ph type="ftr" sz="quarter" idx="3"/>
          </p:nvPr>
        </p:nvSpPr>
        <p:spPr>
          <a:xfrm rot="5400000">
            <a:off x="10589519" y="1758059"/>
            <a:ext cx="2433442" cy="365125"/>
          </a:xfrm>
          <a:prstGeom prst="rect">
            <a:avLst/>
          </a:prstGeom>
        </p:spPr>
        <p:txBody>
          <a:bodyPr vert="horz" lIns="91440" tIns="45720" rIns="91440" bIns="45720" rtlCol="0" anchor="ctr"/>
          <a:lstStyle>
            <a:lvl1pPr algn="r">
              <a:defRPr sz="700" b="1" cap="all" spc="300" baseline="0">
                <a:solidFill>
                  <a:schemeClr val="tx1"/>
                </a:solidFill>
              </a:defRPr>
            </a:lvl1pPr>
          </a:lstStyle>
          <a:p>
            <a:endParaRPr lang="en-US"/>
          </a:p>
        </p:txBody>
      </p:sp>
      <p:sp>
        <p:nvSpPr>
          <p:cNvPr id="6" name="Slide Number Placeholder 5">
            <a:extLst>
              <a:ext uri="{FF2B5EF4-FFF2-40B4-BE49-F238E27FC236}">
                <a16:creationId xmlns:a16="http://schemas.microsoft.com/office/drawing/2014/main" id="{B525CD4B-611E-32FA-419D-326099EEF340}"/>
              </a:ext>
            </a:extLst>
          </p:cNvPr>
          <p:cNvSpPr>
            <a:spLocks noGrp="1"/>
          </p:cNvSpPr>
          <p:nvPr>
            <p:ph type="sldNum" sz="quarter" idx="4"/>
          </p:nvPr>
        </p:nvSpPr>
        <p:spPr>
          <a:xfrm>
            <a:off x="11539542" y="3246437"/>
            <a:ext cx="533399" cy="365125"/>
          </a:xfrm>
          <a:prstGeom prst="rect">
            <a:avLst/>
          </a:prstGeom>
        </p:spPr>
        <p:txBody>
          <a:bodyPr vert="horz" lIns="91440" tIns="45720" rIns="91440" bIns="45720" rtlCol="0" anchor="ctr"/>
          <a:lstStyle>
            <a:lvl1pPr algn="ctr">
              <a:defRPr sz="1600" b="1" cap="all" baseline="0">
                <a:solidFill>
                  <a:schemeClr val="tx1"/>
                </a:solidFill>
                <a:latin typeface="+mj-lt"/>
              </a:defRPr>
            </a:lvl1pPr>
          </a:lstStyle>
          <a:p>
            <a:fld id="{A0289F9E-9962-4B7B-BA18-A15907CCC6BF}" type="slidenum">
              <a:rPr lang="en-US" smtClean="0"/>
              <a:pPr/>
              <a:t>‹#›</a:t>
            </a:fld>
            <a:endParaRPr lang="en-US"/>
          </a:p>
        </p:txBody>
      </p:sp>
    </p:spTree>
    <p:extLst>
      <p:ext uri="{BB962C8B-B14F-4D97-AF65-F5344CB8AC3E}">
        <p14:creationId xmlns:p14="http://schemas.microsoft.com/office/powerpoint/2010/main" val="1633328607"/>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Lst>
  <p:txStyles>
    <p:titleStyle>
      <a:lvl1pPr algn="l" defTabSz="914400" rtl="0" eaLnBrk="1" latinLnBrk="0" hangingPunct="1">
        <a:lnSpc>
          <a:spcPct val="120000"/>
        </a:lnSpc>
        <a:spcBef>
          <a:spcPct val="0"/>
        </a:spcBef>
        <a:buNone/>
        <a:defRPr sz="2800" b="1" kern="1200" cap="all" spc="60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56032"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21208"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39496"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32104"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8" Type="http://schemas.openxmlformats.org/officeDocument/2006/relationships/hyperlink" Target="https://cmmiinstitute.com/" TargetMode="External"/><Relationship Id="rId3" Type="http://schemas.openxmlformats.org/officeDocument/2006/relationships/hyperlink" Target="https://www.techopedia.com/software-process-improvement-a-critical-investment-or-time-waste#:~:text=Software%20process%20improvement%20is%20a,while%20reducing%20risks%20and%20costs" TargetMode="External"/><Relationship Id="rId7" Type="http://schemas.openxmlformats.org/officeDocument/2006/relationships/hyperlink" Target="https://www.thecoresolution.com/cmmi-version-3-0-update-coming-in-2024" TargetMode="External"/><Relationship Id="rId2" Type="http://schemas.openxmlformats.org/officeDocument/2006/relationships/hyperlink" Target="https://bssw.io/items/what-is-software-process-improvement#:~:text=Software%20Process%20Improvement%20is%20the,computational%20science%20and%20engineering%20projects" TargetMode="External"/><Relationship Id="rId1" Type="http://schemas.openxmlformats.org/officeDocument/2006/relationships/slideLayout" Target="../slideLayouts/slideLayout2.xml"/><Relationship Id="rId6" Type="http://schemas.openxmlformats.org/officeDocument/2006/relationships/hyperlink" Target="https://consulting.itgonline.com/cmmi-consulting/cmmi-v3-and-the-transition-from-cmmi-v2/#CMMI_v30_Practice_Areas" TargetMode="External"/><Relationship Id="rId5" Type="http://schemas.openxmlformats.org/officeDocument/2006/relationships/hyperlink" Target="https://insights.sei.cmu.edu/documents/1111/1994_005_001_435267.pdf" TargetMode="External"/><Relationship Id="rId4" Type="http://schemas.openxmlformats.org/officeDocument/2006/relationships/hyperlink" Target="https://www.techtarget.com/searchsoftwarequality/definition/Capability-Maturity-Model" TargetMode="External"/></Relationships>
</file>

<file path=ppt/slides/_rels/slide88.xml.rels><?xml version="1.0" encoding="UTF-8" standalone="yes"?>
<Relationships xmlns="http://schemas.openxmlformats.org/package/2006/relationships"><Relationship Id="rId3" Type="http://schemas.openxmlformats.org/officeDocument/2006/relationships/hyperlink" Target="https://consulting.itgonline.com/cmmi-consulting/cmmi-v3-and-the-transition-from-cmmi-v2/" TargetMode="External"/><Relationship Id="rId2" Type="http://schemas.openxmlformats.org/officeDocument/2006/relationships/hyperlink" Target="https://www.thecoresolution.com/cmmi-v3-update-explained#:~:text=New%20Capability%20Area-,CMMI%20v3.,and%20Workforce%20Empowerment%20(WE)." TargetMode="External"/><Relationship Id="rId1" Type="http://schemas.openxmlformats.org/officeDocument/2006/relationships/slideLayout" Target="../slideLayouts/slideLayout2.xml"/><Relationship Id="rId5" Type="http://schemas.openxmlformats.org/officeDocument/2006/relationships/hyperlink" Target="https://en.wikipedia.org/wiki/Capability_Maturity_Model_Integration" TargetMode="External"/><Relationship Id="rId4" Type="http://schemas.openxmlformats.org/officeDocument/2006/relationships/hyperlink" Target="https://cmmiinstitute.com/learning/appraisals/levels"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26DD882-9EA6-DF4B-AF70-0C6166EA8F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EFB2E755-2902-3512-ABBE-E472FC0389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510164"/>
            <a:ext cx="12192000" cy="3347388"/>
          </a:xfrm>
          <a:prstGeom prst="rect">
            <a:avLst/>
          </a:prstGeom>
          <a:gradFill>
            <a:gsLst>
              <a:gs pos="14000">
                <a:schemeClr val="accent1">
                  <a:lumMod val="60000"/>
                  <a:lumOff val="40000"/>
                  <a:alpha val="0"/>
                </a:schemeClr>
              </a:gs>
              <a:gs pos="100000">
                <a:schemeClr val="accent1">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238807" y="3826502"/>
            <a:ext cx="7714388" cy="1048007"/>
          </a:xfrm>
        </p:spPr>
        <p:txBody>
          <a:bodyPr>
            <a:normAutofit/>
          </a:bodyPr>
          <a:lstStyle/>
          <a:p>
            <a:pPr algn="ctr"/>
            <a:r>
              <a:rPr lang="en-US">
                <a:ea typeface="Calibri Light"/>
                <a:cs typeface="Calibri Light"/>
              </a:rPr>
              <a:t>CMMI-DEV V3</a:t>
            </a:r>
            <a:endParaRPr lang="en-US"/>
          </a:p>
        </p:txBody>
      </p:sp>
      <p:sp>
        <p:nvSpPr>
          <p:cNvPr id="3" name="Subtitle 2"/>
          <p:cNvSpPr>
            <a:spLocks noGrp="1"/>
          </p:cNvSpPr>
          <p:nvPr>
            <p:ph type="subTitle" idx="1"/>
          </p:nvPr>
        </p:nvSpPr>
        <p:spPr>
          <a:xfrm>
            <a:off x="2238807" y="5463009"/>
            <a:ext cx="7714388" cy="780537"/>
          </a:xfrm>
        </p:spPr>
        <p:txBody>
          <a:bodyPr vert="horz" lIns="91440" tIns="45720" rIns="91440" bIns="45720" rtlCol="0">
            <a:normAutofit/>
          </a:bodyPr>
          <a:lstStyle/>
          <a:p>
            <a:pPr algn="ctr"/>
            <a:r>
              <a:rPr lang="en-US">
                <a:ea typeface="Calibri"/>
                <a:cs typeface="Calibri"/>
              </a:rPr>
              <a:t>By Sarah Grossheim, Joseph Gray, Parth </a:t>
            </a:r>
            <a:r>
              <a:rPr lang="en-US" err="1">
                <a:ea typeface="Calibri"/>
                <a:cs typeface="Calibri"/>
              </a:rPr>
              <a:t>Khillan</a:t>
            </a:r>
            <a:r>
              <a:rPr lang="en-US">
                <a:ea typeface="Calibri"/>
                <a:cs typeface="Calibri"/>
              </a:rPr>
              <a:t>, &amp; Talwinder Saini</a:t>
            </a:r>
            <a:endParaRPr lang="en-US"/>
          </a:p>
        </p:txBody>
      </p:sp>
      <p:pic>
        <p:nvPicPr>
          <p:cNvPr id="4" name="Picture 3" descr="Innovative Defense Technologies Reappraised at CMMI Level 3 - IDT">
            <a:extLst>
              <a:ext uri="{FF2B5EF4-FFF2-40B4-BE49-F238E27FC236}">
                <a16:creationId xmlns:a16="http://schemas.microsoft.com/office/drawing/2014/main" id="{04B6B14B-8E9F-A6E4-AF1F-84DEB7C9C4E4}"/>
              </a:ext>
            </a:extLst>
          </p:cNvPr>
          <p:cNvPicPr>
            <a:picLocks noChangeAspect="1"/>
          </p:cNvPicPr>
          <p:nvPr/>
        </p:nvPicPr>
        <p:blipFill>
          <a:blip r:embed="rId2"/>
          <a:stretch>
            <a:fillRect/>
          </a:stretch>
        </p:blipFill>
        <p:spPr>
          <a:xfrm>
            <a:off x="3472644" y="1183185"/>
            <a:ext cx="5111631" cy="1970108"/>
          </a:xfrm>
          <a:prstGeom prst="rect">
            <a:avLst/>
          </a:prstGeom>
        </p:spPr>
      </p:pic>
      <p:cxnSp>
        <p:nvCxnSpPr>
          <p:cNvPr id="13" name="Straight Connector 12">
            <a:extLst>
              <a:ext uri="{FF2B5EF4-FFF2-40B4-BE49-F238E27FC236}">
                <a16:creationId xmlns:a16="http://schemas.microsoft.com/office/drawing/2014/main" id="{5D6A2EB7-6350-58C2-B619-F0C3C0C06C0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10424" y="5171396"/>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5E8A6F-780B-D006-AC3F-EEE313F8E189}"/>
              </a:ext>
            </a:extLst>
          </p:cNvPr>
          <p:cNvSpPr>
            <a:spLocks noGrp="1"/>
          </p:cNvSpPr>
          <p:nvPr>
            <p:ph type="title"/>
          </p:nvPr>
        </p:nvSpPr>
        <p:spPr>
          <a:xfrm>
            <a:off x="952500" y="2281238"/>
            <a:ext cx="10287000" cy="1147762"/>
          </a:xfrm>
        </p:spPr>
        <p:txBody>
          <a:bodyPr/>
          <a:lstStyle/>
          <a:p>
            <a:pPr algn="ctr"/>
            <a:r>
              <a:rPr lang="en-US"/>
              <a:t>Capability maturity models</a:t>
            </a:r>
          </a:p>
        </p:txBody>
      </p:sp>
    </p:spTree>
    <p:extLst>
      <p:ext uri="{BB962C8B-B14F-4D97-AF65-F5344CB8AC3E}">
        <p14:creationId xmlns:p14="http://schemas.microsoft.com/office/powerpoint/2010/main" val="37521155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2C66D-5C5D-C604-CD81-1A2AFECEEC92}"/>
              </a:ext>
            </a:extLst>
          </p:cNvPr>
          <p:cNvSpPr>
            <a:spLocks noGrp="1"/>
          </p:cNvSpPr>
          <p:nvPr>
            <p:ph type="title"/>
          </p:nvPr>
        </p:nvSpPr>
        <p:spPr>
          <a:xfrm>
            <a:off x="1010009" y="268408"/>
            <a:ext cx="10287000" cy="1147762"/>
          </a:xfrm>
        </p:spPr>
        <p:txBody>
          <a:bodyPr/>
          <a:lstStyle/>
          <a:p>
            <a:pPr algn="ctr"/>
            <a:r>
              <a:rPr lang="en-US"/>
              <a:t>What is a Capability Maturity Model (CMM)?</a:t>
            </a:r>
          </a:p>
        </p:txBody>
      </p:sp>
      <p:sp>
        <p:nvSpPr>
          <p:cNvPr id="3" name="Content Placeholder 2">
            <a:extLst>
              <a:ext uri="{FF2B5EF4-FFF2-40B4-BE49-F238E27FC236}">
                <a16:creationId xmlns:a16="http://schemas.microsoft.com/office/drawing/2014/main" id="{54D941DB-D7B0-7751-1626-B574773943FA}"/>
              </a:ext>
            </a:extLst>
          </p:cNvPr>
          <p:cNvSpPr>
            <a:spLocks noGrp="1"/>
          </p:cNvSpPr>
          <p:nvPr>
            <p:ph idx="1"/>
          </p:nvPr>
        </p:nvSpPr>
        <p:spPr>
          <a:xfrm>
            <a:off x="952500" y="1538375"/>
            <a:ext cx="10287000" cy="4638587"/>
          </a:xfrm>
        </p:spPr>
        <p:txBody>
          <a:bodyPr vert="horz" lIns="91440" tIns="45720" rIns="91440" bIns="45720" rtlCol="0" anchor="t">
            <a:normAutofit/>
          </a:bodyPr>
          <a:lstStyle/>
          <a:p>
            <a:r>
              <a:rPr lang="en-US" sz="2000" b="1">
                <a:ea typeface="+mn-lt"/>
                <a:cs typeface="+mn-lt"/>
              </a:rPr>
              <a:t>A capability maturity model is a framework that helps assess what level of maturity an organization's processes are at.</a:t>
            </a:r>
            <a:endParaRPr lang="en-US" sz="2000" b="1"/>
          </a:p>
          <a:p>
            <a:r>
              <a:rPr lang="en-US" sz="2000" b="1"/>
              <a:t>The US Department of Defense (DOD) sponsored the Software Engineering Institute (SEI) to open in 1984 to address ongoing software engineering issues and to advance the methods used by software engineers. Thus, the capability maturity model was developed.</a:t>
            </a:r>
            <a:endParaRPr lang="en-US"/>
          </a:p>
          <a:p>
            <a:r>
              <a:rPr lang="en-US" sz="2000" b="1"/>
              <a:t>It helps organizations implement process improvement strategies to change the processes that an organization uses to develop software to maximize the quality and efficiency of development and delivery.</a:t>
            </a:r>
          </a:p>
          <a:p>
            <a:r>
              <a:rPr lang="en-US" sz="2000" b="1"/>
              <a:t>It can help take the processes from being </a:t>
            </a:r>
            <a:r>
              <a:rPr lang="en-US" sz="2000" b="1" u="sng"/>
              <a:t>extremely unorganized</a:t>
            </a:r>
            <a:r>
              <a:rPr lang="en-US" sz="2000" b="1"/>
              <a:t> and </a:t>
            </a:r>
            <a:r>
              <a:rPr lang="en-US" sz="2000" b="1" u="sng"/>
              <a:t>chaotic</a:t>
            </a:r>
            <a:r>
              <a:rPr lang="en-US" sz="2000" b="1"/>
              <a:t> to </a:t>
            </a:r>
            <a:r>
              <a:rPr lang="en-US" sz="2000" b="1" u="sng"/>
              <a:t>predictable</a:t>
            </a:r>
            <a:r>
              <a:rPr lang="en-US" sz="2000" b="1"/>
              <a:t> and </a:t>
            </a:r>
            <a:r>
              <a:rPr lang="en-US" sz="2000" b="1" u="sng"/>
              <a:t>constantly improving.</a:t>
            </a:r>
            <a:endParaRPr lang="en-US"/>
          </a:p>
          <a:p>
            <a:r>
              <a:rPr lang="en-US" sz="2000" b="1">
                <a:ea typeface="+mn-lt"/>
                <a:cs typeface="+mn-lt"/>
              </a:rPr>
              <a:t>There are </a:t>
            </a:r>
            <a:r>
              <a:rPr lang="en-US" sz="2000" b="1" u="sng">
                <a:ea typeface="+mn-lt"/>
                <a:cs typeface="+mn-lt"/>
              </a:rPr>
              <a:t>five</a:t>
            </a:r>
            <a:r>
              <a:rPr lang="en-US" sz="2000" b="1">
                <a:ea typeface="+mn-lt"/>
                <a:cs typeface="+mn-lt"/>
              </a:rPr>
              <a:t> different maturity levels to the CMM development process.</a:t>
            </a:r>
            <a:endParaRPr lang="en-US" sz="2000" b="1" u="sng"/>
          </a:p>
          <a:p>
            <a:endParaRPr lang="en-US" sz="2000" b="1"/>
          </a:p>
        </p:txBody>
      </p:sp>
    </p:spTree>
    <p:extLst>
      <p:ext uri="{BB962C8B-B14F-4D97-AF65-F5344CB8AC3E}">
        <p14:creationId xmlns:p14="http://schemas.microsoft.com/office/powerpoint/2010/main" val="7138979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a:xfrm>
            <a:off x="1452113" y="353683"/>
            <a:ext cx="9715500" cy="990600"/>
          </a:xfrm>
        </p:spPr>
        <p:txBody>
          <a:bodyPr>
            <a:noAutofit/>
          </a:bodyPr>
          <a:lstStyle/>
          <a:p>
            <a:pPr algn="ctr"/>
            <a:r>
              <a:rPr lang="en-US"/>
              <a:t>Capability Maturity model levels</a:t>
            </a:r>
          </a:p>
        </p:txBody>
      </p:sp>
      <p:sp>
        <p:nvSpPr>
          <p:cNvPr id="3" name="Freeform: Shape 2">
            <a:extLst>
              <a:ext uri="{FF2B5EF4-FFF2-40B4-BE49-F238E27FC236}">
                <a16:creationId xmlns:a16="http://schemas.microsoft.com/office/drawing/2014/main" id="{89EBA25F-7E5F-4930-A516-55CA16347FA7}"/>
              </a:ext>
            </a:extLst>
          </p:cNvPr>
          <p:cNvSpPr/>
          <p:nvPr/>
        </p:nvSpPr>
        <p:spPr>
          <a:xfrm>
            <a:off x="1524003" y="1443330"/>
            <a:ext cx="3899287" cy="617143"/>
          </a:xfrm>
          <a:custGeom>
            <a:avLst/>
            <a:gdLst>
              <a:gd name="connsiteX0" fmla="*/ 0 w 5199049"/>
              <a:gd name="connsiteY0" fmla="*/ 0 h 688537"/>
              <a:gd name="connsiteX1" fmla="*/ 5199049 w 5199049"/>
              <a:gd name="connsiteY1" fmla="*/ 0 h 688537"/>
              <a:gd name="connsiteX2" fmla="*/ 4664401 w 5199049"/>
              <a:gd name="connsiteY2" fmla="*/ 688537 h 688537"/>
              <a:gd name="connsiteX3" fmla="*/ 0 w 5199049"/>
              <a:gd name="connsiteY3" fmla="*/ 688537 h 688537"/>
              <a:gd name="connsiteX4" fmla="*/ 0 w 5199049"/>
              <a:gd name="connsiteY4" fmla="*/ 0 h 6885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99049" h="688537">
                <a:moveTo>
                  <a:pt x="0" y="0"/>
                </a:moveTo>
                <a:lnTo>
                  <a:pt x="5199049" y="0"/>
                </a:lnTo>
                <a:lnTo>
                  <a:pt x="4664401" y="688537"/>
                </a:lnTo>
                <a:lnTo>
                  <a:pt x="0" y="688537"/>
                </a:lnTo>
                <a:lnTo>
                  <a:pt x="0" y="0"/>
                </a:lnTo>
                <a:close/>
              </a:path>
            </a:pathLst>
          </a:custGeom>
          <a:solidFill>
            <a:schemeClr val="bg2">
              <a:alpha val="7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457200" bIns="45720" rtlCol="0" anchor="ctr"/>
          <a:lstStyle/>
          <a:p>
            <a:pPr algn="r"/>
            <a:r>
              <a:rPr lang="en-US" b="1" cap="all">
                <a:solidFill>
                  <a:schemeClr val="tx1">
                    <a:lumMod val="85000"/>
                    <a:lumOff val="15000"/>
                  </a:schemeClr>
                </a:solidFill>
              </a:rPr>
              <a:t>Optimizing</a:t>
            </a:r>
            <a:endParaRPr lang="en-US" sz="1800" b="1" cap="all">
              <a:solidFill>
                <a:schemeClr val="tx1">
                  <a:lumMod val="85000"/>
                  <a:lumOff val="15000"/>
                </a:schemeClr>
              </a:solidFill>
            </a:endParaRPr>
          </a:p>
        </p:txBody>
      </p:sp>
      <p:sp>
        <p:nvSpPr>
          <p:cNvPr id="4" name="Freeform: Shape 3">
            <a:extLst>
              <a:ext uri="{FF2B5EF4-FFF2-40B4-BE49-F238E27FC236}">
                <a16:creationId xmlns:a16="http://schemas.microsoft.com/office/drawing/2014/main" id="{1BF7F66C-30CB-4010-B4EE-39E31B6D3930}"/>
              </a:ext>
            </a:extLst>
          </p:cNvPr>
          <p:cNvSpPr/>
          <p:nvPr/>
        </p:nvSpPr>
        <p:spPr>
          <a:xfrm>
            <a:off x="6763973" y="1443330"/>
            <a:ext cx="3904029" cy="617143"/>
          </a:xfrm>
          <a:custGeom>
            <a:avLst/>
            <a:gdLst>
              <a:gd name="connsiteX0" fmla="*/ 0 w 5205372"/>
              <a:gd name="connsiteY0" fmla="*/ 0 h 688537"/>
              <a:gd name="connsiteX1" fmla="*/ 5205372 w 5205372"/>
              <a:gd name="connsiteY1" fmla="*/ 0 h 688537"/>
              <a:gd name="connsiteX2" fmla="*/ 5205372 w 5205372"/>
              <a:gd name="connsiteY2" fmla="*/ 688537 h 688537"/>
              <a:gd name="connsiteX3" fmla="*/ 534648 w 5205372"/>
              <a:gd name="connsiteY3" fmla="*/ 688537 h 688537"/>
              <a:gd name="connsiteX4" fmla="*/ 0 w 5205372"/>
              <a:gd name="connsiteY4" fmla="*/ 0 h 6885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05372" h="688537">
                <a:moveTo>
                  <a:pt x="0" y="0"/>
                </a:moveTo>
                <a:lnTo>
                  <a:pt x="5205372" y="0"/>
                </a:lnTo>
                <a:lnTo>
                  <a:pt x="5205372" y="688537"/>
                </a:lnTo>
                <a:lnTo>
                  <a:pt x="534648" y="688537"/>
                </a:lnTo>
                <a:lnTo>
                  <a:pt x="0" y="0"/>
                </a:lnTo>
                <a:close/>
              </a:path>
            </a:pathLst>
          </a:custGeom>
          <a:solidFill>
            <a:schemeClr val="bg2">
              <a:alpha val="7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 rIns="91440" bIns="45720" rtlCol="0" anchor="ctr"/>
          <a:lstStyle/>
          <a:p>
            <a:pPr algn="ctr"/>
            <a:r>
              <a:rPr lang="en-US" b="1">
                <a:solidFill>
                  <a:schemeClr val="tx1">
                    <a:lumMod val="85000"/>
                    <a:lumOff val="15000"/>
                  </a:schemeClr>
                </a:solidFill>
              </a:rPr>
              <a:t>Processes are continually improved</a:t>
            </a:r>
            <a:endParaRPr lang="en-US"/>
          </a:p>
        </p:txBody>
      </p:sp>
      <p:sp>
        <p:nvSpPr>
          <p:cNvPr id="5" name="Freeform: Shape 4">
            <a:extLst>
              <a:ext uri="{FF2B5EF4-FFF2-40B4-BE49-F238E27FC236}">
                <a16:creationId xmlns:a16="http://schemas.microsoft.com/office/drawing/2014/main" id="{41A21C78-0586-4E17-8393-95B99A7D155D}"/>
              </a:ext>
            </a:extLst>
          </p:cNvPr>
          <p:cNvSpPr/>
          <p:nvPr/>
        </p:nvSpPr>
        <p:spPr>
          <a:xfrm>
            <a:off x="1524002" y="2265242"/>
            <a:ext cx="3365252" cy="617143"/>
          </a:xfrm>
          <a:custGeom>
            <a:avLst/>
            <a:gdLst>
              <a:gd name="connsiteX0" fmla="*/ 0 w 4487003"/>
              <a:gd name="connsiteY0" fmla="*/ 0 h 688537"/>
              <a:gd name="connsiteX1" fmla="*/ 4487003 w 4487003"/>
              <a:gd name="connsiteY1" fmla="*/ 0 h 688537"/>
              <a:gd name="connsiteX2" fmla="*/ 3952354 w 4487003"/>
              <a:gd name="connsiteY2" fmla="*/ 688537 h 688537"/>
              <a:gd name="connsiteX3" fmla="*/ 0 w 4487003"/>
              <a:gd name="connsiteY3" fmla="*/ 688537 h 688537"/>
              <a:gd name="connsiteX4" fmla="*/ 0 w 4487003"/>
              <a:gd name="connsiteY4" fmla="*/ 0 h 6885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87003" h="688537">
                <a:moveTo>
                  <a:pt x="0" y="0"/>
                </a:moveTo>
                <a:lnTo>
                  <a:pt x="4487003" y="0"/>
                </a:lnTo>
                <a:lnTo>
                  <a:pt x="3952354" y="688537"/>
                </a:lnTo>
                <a:lnTo>
                  <a:pt x="0" y="688537"/>
                </a:lnTo>
                <a:lnTo>
                  <a:pt x="0" y="0"/>
                </a:lnTo>
                <a:close/>
              </a:path>
            </a:pathLst>
          </a:custGeom>
          <a:solidFill>
            <a:schemeClr val="bg2">
              <a:alpha val="7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457200" bIns="34290" numCol="1" spcCol="0" rtlCol="0" fromWordArt="0" anchor="ctr" anchorCtr="0" forceAA="0" compatLnSpc="1">
            <a:prstTxWarp prst="textNoShape">
              <a:avLst/>
            </a:prstTxWarp>
            <a:noAutofit/>
          </a:bodyPr>
          <a:lstStyle/>
          <a:p>
            <a:pPr algn="r"/>
            <a:r>
              <a:rPr lang="en-US" b="1" cap="all">
                <a:solidFill>
                  <a:schemeClr val="tx1">
                    <a:lumMod val="85000"/>
                    <a:lumOff val="15000"/>
                  </a:schemeClr>
                </a:solidFill>
              </a:rPr>
              <a:t>Managed</a:t>
            </a:r>
            <a:endParaRPr lang="en-US" sz="1800" b="1" cap="all">
              <a:solidFill>
                <a:schemeClr val="tx1">
                  <a:lumMod val="85000"/>
                  <a:lumOff val="15000"/>
                </a:schemeClr>
              </a:solidFill>
            </a:endParaRPr>
          </a:p>
        </p:txBody>
      </p:sp>
      <p:sp>
        <p:nvSpPr>
          <p:cNvPr id="6" name="Freeform: Shape 5">
            <a:extLst>
              <a:ext uri="{FF2B5EF4-FFF2-40B4-BE49-F238E27FC236}">
                <a16:creationId xmlns:a16="http://schemas.microsoft.com/office/drawing/2014/main" id="{6DBB15E1-9BFF-41D4-AD5F-F91C999DBB15}"/>
              </a:ext>
            </a:extLst>
          </p:cNvPr>
          <p:cNvSpPr/>
          <p:nvPr/>
        </p:nvSpPr>
        <p:spPr>
          <a:xfrm>
            <a:off x="7298007" y="2265242"/>
            <a:ext cx="3369995" cy="617143"/>
          </a:xfrm>
          <a:custGeom>
            <a:avLst/>
            <a:gdLst>
              <a:gd name="connsiteX0" fmla="*/ 0 w 4493326"/>
              <a:gd name="connsiteY0" fmla="*/ 0 h 688537"/>
              <a:gd name="connsiteX1" fmla="*/ 4493326 w 4493326"/>
              <a:gd name="connsiteY1" fmla="*/ 0 h 688537"/>
              <a:gd name="connsiteX2" fmla="*/ 4493326 w 4493326"/>
              <a:gd name="connsiteY2" fmla="*/ 688537 h 688537"/>
              <a:gd name="connsiteX3" fmla="*/ 534648 w 4493326"/>
              <a:gd name="connsiteY3" fmla="*/ 688537 h 688537"/>
              <a:gd name="connsiteX4" fmla="*/ 0 w 4493326"/>
              <a:gd name="connsiteY4" fmla="*/ 0 h 6885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93326" h="688537">
                <a:moveTo>
                  <a:pt x="0" y="0"/>
                </a:moveTo>
                <a:lnTo>
                  <a:pt x="4493326" y="0"/>
                </a:lnTo>
                <a:lnTo>
                  <a:pt x="4493326" y="688537"/>
                </a:lnTo>
                <a:lnTo>
                  <a:pt x="534648" y="688537"/>
                </a:lnTo>
                <a:lnTo>
                  <a:pt x="0" y="0"/>
                </a:lnTo>
                <a:close/>
              </a:path>
            </a:pathLst>
          </a:custGeom>
          <a:solidFill>
            <a:schemeClr val="bg2">
              <a:alpha val="7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 rIns="91440" bIns="45720" rtlCol="0" anchor="ctr"/>
          <a:lstStyle/>
          <a:p>
            <a:pPr algn="ctr"/>
            <a:r>
              <a:rPr lang="en-US" b="1">
                <a:solidFill>
                  <a:schemeClr val="tx1">
                    <a:lumMod val="85000"/>
                    <a:lumOff val="15000"/>
                  </a:schemeClr>
                </a:solidFill>
              </a:rPr>
              <a:t>Processes are monitored and controlled</a:t>
            </a:r>
            <a:endParaRPr lang="en-US" sz="1800" b="1">
              <a:solidFill>
                <a:schemeClr val="tx1">
                  <a:lumMod val="85000"/>
                  <a:lumOff val="15000"/>
                </a:schemeClr>
              </a:solidFill>
            </a:endParaRPr>
          </a:p>
        </p:txBody>
      </p:sp>
      <p:sp>
        <p:nvSpPr>
          <p:cNvPr id="7" name="Freeform: Shape 6">
            <a:extLst>
              <a:ext uri="{FF2B5EF4-FFF2-40B4-BE49-F238E27FC236}">
                <a16:creationId xmlns:a16="http://schemas.microsoft.com/office/drawing/2014/main" id="{BDCB78E3-2C46-49AC-BCB5-289C8E99DD33}"/>
              </a:ext>
            </a:extLst>
          </p:cNvPr>
          <p:cNvSpPr/>
          <p:nvPr/>
        </p:nvSpPr>
        <p:spPr>
          <a:xfrm>
            <a:off x="1524001" y="3089413"/>
            <a:ext cx="2829750" cy="617143"/>
          </a:xfrm>
          <a:custGeom>
            <a:avLst/>
            <a:gdLst>
              <a:gd name="connsiteX0" fmla="*/ 0 w 3773000"/>
              <a:gd name="connsiteY0" fmla="*/ 0 h 688537"/>
              <a:gd name="connsiteX1" fmla="*/ 3773000 w 3773000"/>
              <a:gd name="connsiteY1" fmla="*/ 0 h 688537"/>
              <a:gd name="connsiteX2" fmla="*/ 3238351 w 3773000"/>
              <a:gd name="connsiteY2" fmla="*/ 688537 h 688537"/>
              <a:gd name="connsiteX3" fmla="*/ 0 w 3773000"/>
              <a:gd name="connsiteY3" fmla="*/ 688537 h 688537"/>
              <a:gd name="connsiteX4" fmla="*/ 0 w 3773000"/>
              <a:gd name="connsiteY4" fmla="*/ 0 h 6885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73000" h="688537">
                <a:moveTo>
                  <a:pt x="0" y="0"/>
                </a:moveTo>
                <a:lnTo>
                  <a:pt x="3773000" y="0"/>
                </a:lnTo>
                <a:lnTo>
                  <a:pt x="3238351" y="688537"/>
                </a:lnTo>
                <a:lnTo>
                  <a:pt x="0" y="688537"/>
                </a:lnTo>
                <a:lnTo>
                  <a:pt x="0" y="0"/>
                </a:lnTo>
                <a:close/>
              </a:path>
            </a:pathLst>
          </a:custGeom>
          <a:solidFill>
            <a:schemeClr val="bg2">
              <a:alpha val="7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457200" bIns="34290" numCol="1" spcCol="0" rtlCol="0" fromWordArt="0" anchor="ctr" anchorCtr="0" forceAA="0" compatLnSpc="1">
            <a:prstTxWarp prst="textNoShape">
              <a:avLst/>
            </a:prstTxWarp>
            <a:noAutofit/>
          </a:bodyPr>
          <a:lstStyle/>
          <a:p>
            <a:pPr algn="r"/>
            <a:r>
              <a:rPr lang="en-US" b="1" cap="all">
                <a:solidFill>
                  <a:schemeClr val="tx1">
                    <a:lumMod val="85000"/>
                    <a:lumOff val="15000"/>
                  </a:schemeClr>
                </a:solidFill>
              </a:rPr>
              <a:t>Defined</a:t>
            </a:r>
            <a:endParaRPr lang="en-US"/>
          </a:p>
        </p:txBody>
      </p:sp>
      <p:sp>
        <p:nvSpPr>
          <p:cNvPr id="8" name="Freeform: Shape 7">
            <a:extLst>
              <a:ext uri="{FF2B5EF4-FFF2-40B4-BE49-F238E27FC236}">
                <a16:creationId xmlns:a16="http://schemas.microsoft.com/office/drawing/2014/main" id="{E422FD5B-354B-4A07-8864-D7A8C30AF824}"/>
              </a:ext>
            </a:extLst>
          </p:cNvPr>
          <p:cNvSpPr/>
          <p:nvPr/>
        </p:nvSpPr>
        <p:spPr>
          <a:xfrm>
            <a:off x="7833510" y="3089413"/>
            <a:ext cx="2834492" cy="617143"/>
          </a:xfrm>
          <a:custGeom>
            <a:avLst/>
            <a:gdLst>
              <a:gd name="connsiteX0" fmla="*/ 0 w 3779323"/>
              <a:gd name="connsiteY0" fmla="*/ 0 h 688537"/>
              <a:gd name="connsiteX1" fmla="*/ 3779323 w 3779323"/>
              <a:gd name="connsiteY1" fmla="*/ 0 h 688537"/>
              <a:gd name="connsiteX2" fmla="*/ 3779323 w 3779323"/>
              <a:gd name="connsiteY2" fmla="*/ 688537 h 688537"/>
              <a:gd name="connsiteX3" fmla="*/ 534648 w 3779323"/>
              <a:gd name="connsiteY3" fmla="*/ 688537 h 688537"/>
              <a:gd name="connsiteX4" fmla="*/ 0 w 3779323"/>
              <a:gd name="connsiteY4" fmla="*/ 0 h 6885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79323" h="688537">
                <a:moveTo>
                  <a:pt x="0" y="0"/>
                </a:moveTo>
                <a:lnTo>
                  <a:pt x="3779323" y="0"/>
                </a:lnTo>
                <a:lnTo>
                  <a:pt x="3779323" y="688537"/>
                </a:lnTo>
                <a:lnTo>
                  <a:pt x="534648" y="688537"/>
                </a:lnTo>
                <a:lnTo>
                  <a:pt x="0" y="0"/>
                </a:lnTo>
                <a:close/>
              </a:path>
            </a:pathLst>
          </a:custGeom>
          <a:solidFill>
            <a:schemeClr val="bg2">
              <a:alpha val="7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 rIns="91440" bIns="45720" rtlCol="0" anchor="ctr"/>
          <a:lstStyle/>
          <a:p>
            <a:pPr algn="ctr"/>
            <a:r>
              <a:rPr lang="en-US" b="1">
                <a:solidFill>
                  <a:schemeClr val="tx1">
                    <a:lumMod val="85000"/>
                    <a:lumOff val="15000"/>
                  </a:schemeClr>
                </a:solidFill>
              </a:rPr>
              <a:t>Processes are standardized</a:t>
            </a:r>
            <a:endParaRPr lang="en-US"/>
          </a:p>
        </p:txBody>
      </p:sp>
      <p:sp>
        <p:nvSpPr>
          <p:cNvPr id="9" name="Freeform: Shape 8">
            <a:extLst>
              <a:ext uri="{FF2B5EF4-FFF2-40B4-BE49-F238E27FC236}">
                <a16:creationId xmlns:a16="http://schemas.microsoft.com/office/drawing/2014/main" id="{51F908A7-9200-41C8-8CD2-5F1A1C50CCF8}"/>
              </a:ext>
            </a:extLst>
          </p:cNvPr>
          <p:cNvSpPr/>
          <p:nvPr/>
        </p:nvSpPr>
        <p:spPr>
          <a:xfrm>
            <a:off x="1524002" y="3913583"/>
            <a:ext cx="2294248" cy="617143"/>
          </a:xfrm>
          <a:custGeom>
            <a:avLst/>
            <a:gdLst>
              <a:gd name="connsiteX0" fmla="*/ 0 w 3058997"/>
              <a:gd name="connsiteY0" fmla="*/ 0 h 688537"/>
              <a:gd name="connsiteX1" fmla="*/ 3058997 w 3058997"/>
              <a:gd name="connsiteY1" fmla="*/ 0 h 688537"/>
              <a:gd name="connsiteX2" fmla="*/ 2524349 w 3058997"/>
              <a:gd name="connsiteY2" fmla="*/ 688537 h 688537"/>
              <a:gd name="connsiteX3" fmla="*/ 0 w 3058997"/>
              <a:gd name="connsiteY3" fmla="*/ 688537 h 688537"/>
              <a:gd name="connsiteX4" fmla="*/ 0 w 3058997"/>
              <a:gd name="connsiteY4" fmla="*/ 0 h 6885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58997" h="688537">
                <a:moveTo>
                  <a:pt x="0" y="0"/>
                </a:moveTo>
                <a:lnTo>
                  <a:pt x="3058997" y="0"/>
                </a:lnTo>
                <a:lnTo>
                  <a:pt x="2524349" y="688537"/>
                </a:lnTo>
                <a:lnTo>
                  <a:pt x="0" y="688537"/>
                </a:lnTo>
                <a:lnTo>
                  <a:pt x="0" y="0"/>
                </a:lnTo>
                <a:close/>
              </a:path>
            </a:pathLst>
          </a:custGeom>
          <a:solidFill>
            <a:schemeClr val="bg2">
              <a:alpha val="7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457200" bIns="34290" numCol="1" spcCol="0" rtlCol="0" fromWordArt="0" anchor="ctr" anchorCtr="0" forceAA="0" compatLnSpc="1">
            <a:prstTxWarp prst="textNoShape">
              <a:avLst/>
            </a:prstTxWarp>
            <a:noAutofit/>
          </a:bodyPr>
          <a:lstStyle/>
          <a:p>
            <a:pPr algn="r"/>
            <a:r>
              <a:rPr lang="en-US" b="1" cap="all">
                <a:solidFill>
                  <a:schemeClr val="tx1">
                    <a:lumMod val="85000"/>
                    <a:lumOff val="15000"/>
                  </a:schemeClr>
                </a:solidFill>
              </a:rPr>
              <a:t>Repeatable</a:t>
            </a:r>
            <a:endParaRPr lang="en-US">
              <a:solidFill>
                <a:schemeClr val="tx1">
                  <a:lumMod val="85000"/>
                  <a:lumOff val="15000"/>
                </a:schemeClr>
              </a:solidFill>
            </a:endParaRPr>
          </a:p>
        </p:txBody>
      </p:sp>
      <p:sp>
        <p:nvSpPr>
          <p:cNvPr id="10" name="Freeform: Shape 9">
            <a:extLst>
              <a:ext uri="{FF2B5EF4-FFF2-40B4-BE49-F238E27FC236}">
                <a16:creationId xmlns:a16="http://schemas.microsoft.com/office/drawing/2014/main" id="{9E000DEB-A7BD-41DE-B07E-0DC9385E1378}"/>
              </a:ext>
            </a:extLst>
          </p:cNvPr>
          <p:cNvSpPr/>
          <p:nvPr/>
        </p:nvSpPr>
        <p:spPr>
          <a:xfrm>
            <a:off x="8311502" y="3927960"/>
            <a:ext cx="2356501" cy="602766"/>
          </a:xfrm>
          <a:custGeom>
            <a:avLst/>
            <a:gdLst>
              <a:gd name="connsiteX0" fmla="*/ 0 w 3065321"/>
              <a:gd name="connsiteY0" fmla="*/ 0 h 688537"/>
              <a:gd name="connsiteX1" fmla="*/ 3065321 w 3065321"/>
              <a:gd name="connsiteY1" fmla="*/ 0 h 688537"/>
              <a:gd name="connsiteX2" fmla="*/ 3065321 w 3065321"/>
              <a:gd name="connsiteY2" fmla="*/ 688537 h 688537"/>
              <a:gd name="connsiteX3" fmla="*/ 534648 w 3065321"/>
              <a:gd name="connsiteY3" fmla="*/ 688537 h 688537"/>
              <a:gd name="connsiteX4" fmla="*/ 0 w 3065321"/>
              <a:gd name="connsiteY4" fmla="*/ 0 h 6885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65321" h="688537">
                <a:moveTo>
                  <a:pt x="0" y="0"/>
                </a:moveTo>
                <a:lnTo>
                  <a:pt x="3065321" y="0"/>
                </a:lnTo>
                <a:lnTo>
                  <a:pt x="3065321" y="688537"/>
                </a:lnTo>
                <a:lnTo>
                  <a:pt x="534648" y="688537"/>
                </a:lnTo>
                <a:lnTo>
                  <a:pt x="0" y="0"/>
                </a:lnTo>
                <a:close/>
              </a:path>
            </a:pathLst>
          </a:custGeom>
          <a:solidFill>
            <a:schemeClr val="bg2">
              <a:alpha val="7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 rIns="91440" bIns="45720" rtlCol="0" anchor="ctr"/>
          <a:lstStyle/>
          <a:p>
            <a:pPr algn="ctr"/>
            <a:r>
              <a:rPr lang="en-US" sz="1500" b="1">
                <a:solidFill>
                  <a:schemeClr val="tx1">
                    <a:lumMod val="85000"/>
                    <a:lumOff val="15000"/>
                  </a:schemeClr>
                </a:solidFill>
                <a:ea typeface="+mn-lt"/>
                <a:cs typeface="+mn-lt"/>
              </a:rPr>
              <a:t>Processes are defined and documented</a:t>
            </a:r>
            <a:endParaRPr lang="en-US" sz="1500" b="1">
              <a:solidFill>
                <a:schemeClr val="tx1">
                  <a:lumMod val="85000"/>
                  <a:lumOff val="15000"/>
                </a:schemeClr>
              </a:solidFill>
            </a:endParaRPr>
          </a:p>
        </p:txBody>
      </p:sp>
      <p:sp>
        <p:nvSpPr>
          <p:cNvPr id="11" name="Freeform: Shape 10">
            <a:extLst>
              <a:ext uri="{FF2B5EF4-FFF2-40B4-BE49-F238E27FC236}">
                <a16:creationId xmlns:a16="http://schemas.microsoft.com/office/drawing/2014/main" id="{7F3D3650-DD3C-4D06-8F4F-EE1D8A99F774}"/>
              </a:ext>
            </a:extLst>
          </p:cNvPr>
          <p:cNvSpPr/>
          <p:nvPr/>
        </p:nvSpPr>
        <p:spPr>
          <a:xfrm>
            <a:off x="1524001" y="4737754"/>
            <a:ext cx="1758746" cy="617143"/>
          </a:xfrm>
          <a:custGeom>
            <a:avLst/>
            <a:gdLst>
              <a:gd name="connsiteX0" fmla="*/ 0 w 2344994"/>
              <a:gd name="connsiteY0" fmla="*/ 0 h 688537"/>
              <a:gd name="connsiteX1" fmla="*/ 2344994 w 2344994"/>
              <a:gd name="connsiteY1" fmla="*/ 0 h 688537"/>
              <a:gd name="connsiteX2" fmla="*/ 1810346 w 2344994"/>
              <a:gd name="connsiteY2" fmla="*/ 688537 h 688537"/>
              <a:gd name="connsiteX3" fmla="*/ 0 w 2344994"/>
              <a:gd name="connsiteY3" fmla="*/ 688537 h 688537"/>
              <a:gd name="connsiteX4" fmla="*/ 0 w 2344994"/>
              <a:gd name="connsiteY4" fmla="*/ 0 h 6885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44994" h="688537">
                <a:moveTo>
                  <a:pt x="0" y="0"/>
                </a:moveTo>
                <a:lnTo>
                  <a:pt x="2344994" y="0"/>
                </a:lnTo>
                <a:lnTo>
                  <a:pt x="1810346" y="688537"/>
                </a:lnTo>
                <a:lnTo>
                  <a:pt x="0" y="688537"/>
                </a:lnTo>
                <a:lnTo>
                  <a:pt x="0" y="0"/>
                </a:lnTo>
                <a:close/>
              </a:path>
            </a:pathLst>
          </a:custGeom>
          <a:solidFill>
            <a:schemeClr val="bg2">
              <a:alpha val="7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457200" bIns="34290" numCol="1" spcCol="0" rtlCol="0" fromWordArt="0" anchor="ctr" anchorCtr="0" forceAA="0" compatLnSpc="1">
            <a:prstTxWarp prst="textNoShape">
              <a:avLst/>
            </a:prstTxWarp>
            <a:noAutofit/>
          </a:bodyPr>
          <a:lstStyle/>
          <a:p>
            <a:pPr algn="r"/>
            <a:r>
              <a:rPr lang="en-US" b="1" cap="all">
                <a:solidFill>
                  <a:schemeClr val="tx1">
                    <a:lumMod val="85000"/>
                    <a:lumOff val="15000"/>
                  </a:schemeClr>
                </a:solidFill>
              </a:rPr>
              <a:t>Initial</a:t>
            </a:r>
            <a:endParaRPr lang="en-US" sz="1800" b="1" cap="all">
              <a:solidFill>
                <a:schemeClr val="tx1">
                  <a:lumMod val="85000"/>
                  <a:lumOff val="15000"/>
                </a:schemeClr>
              </a:solidFill>
            </a:endParaRPr>
          </a:p>
        </p:txBody>
      </p:sp>
      <p:sp>
        <p:nvSpPr>
          <p:cNvPr id="12" name="Freeform: Shape 11">
            <a:extLst>
              <a:ext uri="{FF2B5EF4-FFF2-40B4-BE49-F238E27FC236}">
                <a16:creationId xmlns:a16="http://schemas.microsoft.com/office/drawing/2014/main" id="{41A119C9-7823-412B-8544-3D26DA882685}"/>
              </a:ext>
            </a:extLst>
          </p:cNvPr>
          <p:cNvSpPr/>
          <p:nvPr/>
        </p:nvSpPr>
        <p:spPr>
          <a:xfrm>
            <a:off x="8789494" y="4737754"/>
            <a:ext cx="1878508" cy="617143"/>
          </a:xfrm>
          <a:custGeom>
            <a:avLst/>
            <a:gdLst>
              <a:gd name="connsiteX0" fmla="*/ 0 w 2351318"/>
              <a:gd name="connsiteY0" fmla="*/ 0 h 688537"/>
              <a:gd name="connsiteX1" fmla="*/ 2351318 w 2351318"/>
              <a:gd name="connsiteY1" fmla="*/ 0 h 688537"/>
              <a:gd name="connsiteX2" fmla="*/ 2351318 w 2351318"/>
              <a:gd name="connsiteY2" fmla="*/ 688537 h 688537"/>
              <a:gd name="connsiteX3" fmla="*/ 534648 w 2351318"/>
              <a:gd name="connsiteY3" fmla="*/ 688537 h 688537"/>
              <a:gd name="connsiteX4" fmla="*/ 0 w 2351318"/>
              <a:gd name="connsiteY4" fmla="*/ 0 h 6885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51318" h="688537">
                <a:moveTo>
                  <a:pt x="0" y="0"/>
                </a:moveTo>
                <a:lnTo>
                  <a:pt x="2351318" y="0"/>
                </a:lnTo>
                <a:lnTo>
                  <a:pt x="2351318" y="688537"/>
                </a:lnTo>
                <a:lnTo>
                  <a:pt x="534648" y="688537"/>
                </a:lnTo>
                <a:lnTo>
                  <a:pt x="0" y="0"/>
                </a:lnTo>
                <a:close/>
              </a:path>
            </a:pathLst>
          </a:custGeom>
          <a:solidFill>
            <a:schemeClr val="bg2">
              <a:alpha val="7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 rIns="91440" bIns="45720" rtlCol="0" anchor="ctr"/>
          <a:lstStyle/>
          <a:p>
            <a:pPr algn="ctr"/>
            <a:r>
              <a:rPr lang="en-US" sz="1600" b="1">
                <a:solidFill>
                  <a:schemeClr val="tx1">
                    <a:lumMod val="85000"/>
                    <a:lumOff val="15000"/>
                  </a:schemeClr>
                </a:solidFill>
              </a:rPr>
              <a:t>Processes are disorganized</a:t>
            </a:r>
          </a:p>
        </p:txBody>
      </p:sp>
      <p:grpSp>
        <p:nvGrpSpPr>
          <p:cNvPr id="27" name="Group 26">
            <a:extLst>
              <a:ext uri="{FF2B5EF4-FFF2-40B4-BE49-F238E27FC236}">
                <a16:creationId xmlns:a16="http://schemas.microsoft.com/office/drawing/2014/main" id="{FD91E848-DADF-4D14-BB55-C37EA2ED237B}"/>
              </a:ext>
            </a:extLst>
          </p:cNvPr>
          <p:cNvGrpSpPr/>
          <p:nvPr/>
        </p:nvGrpSpPr>
        <p:grpSpPr>
          <a:xfrm>
            <a:off x="3567966" y="1440492"/>
            <a:ext cx="5056071" cy="4647156"/>
            <a:chOff x="2043965" y="1726414"/>
            <a:chExt cx="5056071" cy="3888575"/>
          </a:xfrm>
        </p:grpSpPr>
        <p:sp>
          <p:nvSpPr>
            <p:cNvPr id="13" name="Freeform: Shape 12">
              <a:extLst>
                <a:ext uri="{FF2B5EF4-FFF2-40B4-BE49-F238E27FC236}">
                  <a16:creationId xmlns:a16="http://schemas.microsoft.com/office/drawing/2014/main" id="{A0639C66-9157-48D1-8D2F-5D41F2D2D654}"/>
                </a:ext>
              </a:extLst>
            </p:cNvPr>
            <p:cNvSpPr/>
            <p:nvPr/>
          </p:nvSpPr>
          <p:spPr>
            <a:xfrm rot="10800000">
              <a:off x="2431460" y="3954089"/>
              <a:ext cx="4281081" cy="1495164"/>
            </a:xfrm>
            <a:custGeom>
              <a:avLst/>
              <a:gdLst>
                <a:gd name="connsiteX0" fmla="*/ 3370714 w 6741428"/>
                <a:gd name="connsiteY0" fmla="*/ 2214532 h 2214532"/>
                <a:gd name="connsiteX1" fmla="*/ 536431 w 6741428"/>
                <a:gd name="connsiteY1" fmla="*/ 1507638 h 2214532"/>
                <a:gd name="connsiteX2" fmla="*/ 775396 w 6741428"/>
                <a:gd name="connsiteY2" fmla="*/ 1449988 h 2214532"/>
                <a:gd name="connsiteX3" fmla="*/ 767642 w 6741428"/>
                <a:gd name="connsiteY3" fmla="*/ 1445508 h 2214532"/>
                <a:gd name="connsiteX4" fmla="*/ 516660 w 6741428"/>
                <a:gd name="connsiteY4" fmla="*/ 1506057 h 2214532"/>
                <a:gd name="connsiteX5" fmla="*/ 0 w 6741428"/>
                <a:gd name="connsiteY5" fmla="*/ 840685 h 2214532"/>
                <a:gd name="connsiteX6" fmla="*/ 3370714 w 6741428"/>
                <a:gd name="connsiteY6" fmla="*/ 0 h 2214532"/>
                <a:gd name="connsiteX7" fmla="*/ 6741428 w 6741428"/>
                <a:gd name="connsiteY7" fmla="*/ 840685 h 2214532"/>
                <a:gd name="connsiteX8" fmla="*/ 6224768 w 6741428"/>
                <a:gd name="connsiteY8" fmla="*/ 1506057 h 2214532"/>
                <a:gd name="connsiteX9" fmla="*/ 5975996 w 6741428"/>
                <a:gd name="connsiteY9" fmla="*/ 1446041 h 2214532"/>
                <a:gd name="connsiteX10" fmla="*/ 5967981 w 6741428"/>
                <a:gd name="connsiteY10" fmla="*/ 1450458 h 2214532"/>
                <a:gd name="connsiteX11" fmla="*/ 6204997 w 6741428"/>
                <a:gd name="connsiteY11" fmla="*/ 1507638 h 2214532"/>
                <a:gd name="connsiteX0" fmla="*/ 3370714 w 6741428"/>
                <a:gd name="connsiteY0" fmla="*/ 2214532 h 2214532"/>
                <a:gd name="connsiteX1" fmla="*/ 536431 w 6741428"/>
                <a:gd name="connsiteY1" fmla="*/ 1507638 h 2214532"/>
                <a:gd name="connsiteX2" fmla="*/ 775396 w 6741428"/>
                <a:gd name="connsiteY2" fmla="*/ 1449988 h 2214532"/>
                <a:gd name="connsiteX3" fmla="*/ 767642 w 6741428"/>
                <a:gd name="connsiteY3" fmla="*/ 1445508 h 2214532"/>
                <a:gd name="connsiteX4" fmla="*/ 516660 w 6741428"/>
                <a:gd name="connsiteY4" fmla="*/ 1506057 h 2214532"/>
                <a:gd name="connsiteX5" fmla="*/ 0 w 6741428"/>
                <a:gd name="connsiteY5" fmla="*/ 840685 h 2214532"/>
                <a:gd name="connsiteX6" fmla="*/ 3370714 w 6741428"/>
                <a:gd name="connsiteY6" fmla="*/ 0 h 2214532"/>
                <a:gd name="connsiteX7" fmla="*/ 6741428 w 6741428"/>
                <a:gd name="connsiteY7" fmla="*/ 840685 h 2214532"/>
                <a:gd name="connsiteX8" fmla="*/ 6224768 w 6741428"/>
                <a:gd name="connsiteY8" fmla="*/ 1506057 h 2214532"/>
                <a:gd name="connsiteX9" fmla="*/ 5975996 w 6741428"/>
                <a:gd name="connsiteY9" fmla="*/ 1446041 h 2214532"/>
                <a:gd name="connsiteX10" fmla="*/ 6204997 w 6741428"/>
                <a:gd name="connsiteY10" fmla="*/ 1507638 h 2214532"/>
                <a:gd name="connsiteX11" fmla="*/ 3370714 w 6741428"/>
                <a:gd name="connsiteY11" fmla="*/ 2214532 h 2214532"/>
                <a:gd name="connsiteX0" fmla="*/ 3370714 w 6741428"/>
                <a:gd name="connsiteY0" fmla="*/ 2214532 h 2214532"/>
                <a:gd name="connsiteX1" fmla="*/ 536431 w 6741428"/>
                <a:gd name="connsiteY1" fmla="*/ 1507638 h 2214532"/>
                <a:gd name="connsiteX2" fmla="*/ 775396 w 6741428"/>
                <a:gd name="connsiteY2" fmla="*/ 1449988 h 2214532"/>
                <a:gd name="connsiteX3" fmla="*/ 767642 w 6741428"/>
                <a:gd name="connsiteY3" fmla="*/ 1445508 h 2214532"/>
                <a:gd name="connsiteX4" fmla="*/ 516660 w 6741428"/>
                <a:gd name="connsiteY4" fmla="*/ 1506057 h 2214532"/>
                <a:gd name="connsiteX5" fmla="*/ 0 w 6741428"/>
                <a:gd name="connsiteY5" fmla="*/ 840685 h 2214532"/>
                <a:gd name="connsiteX6" fmla="*/ 3370714 w 6741428"/>
                <a:gd name="connsiteY6" fmla="*/ 0 h 2214532"/>
                <a:gd name="connsiteX7" fmla="*/ 6741428 w 6741428"/>
                <a:gd name="connsiteY7" fmla="*/ 840685 h 2214532"/>
                <a:gd name="connsiteX8" fmla="*/ 6224768 w 6741428"/>
                <a:gd name="connsiteY8" fmla="*/ 1506057 h 2214532"/>
                <a:gd name="connsiteX9" fmla="*/ 6204997 w 6741428"/>
                <a:gd name="connsiteY9" fmla="*/ 1507638 h 2214532"/>
                <a:gd name="connsiteX10" fmla="*/ 3370714 w 6741428"/>
                <a:gd name="connsiteY10" fmla="*/ 2214532 h 2214532"/>
                <a:gd name="connsiteX0" fmla="*/ 3370714 w 6741428"/>
                <a:gd name="connsiteY0" fmla="*/ 2214532 h 2214532"/>
                <a:gd name="connsiteX1" fmla="*/ 536431 w 6741428"/>
                <a:gd name="connsiteY1" fmla="*/ 1507638 h 2214532"/>
                <a:gd name="connsiteX2" fmla="*/ 775396 w 6741428"/>
                <a:gd name="connsiteY2" fmla="*/ 1449988 h 2214532"/>
                <a:gd name="connsiteX3" fmla="*/ 516660 w 6741428"/>
                <a:gd name="connsiteY3" fmla="*/ 1506057 h 2214532"/>
                <a:gd name="connsiteX4" fmla="*/ 0 w 6741428"/>
                <a:gd name="connsiteY4" fmla="*/ 840685 h 2214532"/>
                <a:gd name="connsiteX5" fmla="*/ 3370714 w 6741428"/>
                <a:gd name="connsiteY5" fmla="*/ 0 h 2214532"/>
                <a:gd name="connsiteX6" fmla="*/ 6741428 w 6741428"/>
                <a:gd name="connsiteY6" fmla="*/ 840685 h 2214532"/>
                <a:gd name="connsiteX7" fmla="*/ 6224768 w 6741428"/>
                <a:gd name="connsiteY7" fmla="*/ 1506057 h 2214532"/>
                <a:gd name="connsiteX8" fmla="*/ 6204997 w 6741428"/>
                <a:gd name="connsiteY8" fmla="*/ 1507638 h 2214532"/>
                <a:gd name="connsiteX9" fmla="*/ 3370714 w 6741428"/>
                <a:gd name="connsiteY9" fmla="*/ 2214532 h 2214532"/>
                <a:gd name="connsiteX0" fmla="*/ 3370714 w 6741428"/>
                <a:gd name="connsiteY0" fmla="*/ 2214532 h 2214532"/>
                <a:gd name="connsiteX1" fmla="*/ 536431 w 6741428"/>
                <a:gd name="connsiteY1" fmla="*/ 1507638 h 2214532"/>
                <a:gd name="connsiteX2" fmla="*/ 516660 w 6741428"/>
                <a:gd name="connsiteY2" fmla="*/ 1506057 h 2214532"/>
                <a:gd name="connsiteX3" fmla="*/ 0 w 6741428"/>
                <a:gd name="connsiteY3" fmla="*/ 840685 h 2214532"/>
                <a:gd name="connsiteX4" fmla="*/ 3370714 w 6741428"/>
                <a:gd name="connsiteY4" fmla="*/ 0 h 2214532"/>
                <a:gd name="connsiteX5" fmla="*/ 6741428 w 6741428"/>
                <a:gd name="connsiteY5" fmla="*/ 840685 h 2214532"/>
                <a:gd name="connsiteX6" fmla="*/ 6224768 w 6741428"/>
                <a:gd name="connsiteY6" fmla="*/ 1506057 h 2214532"/>
                <a:gd name="connsiteX7" fmla="*/ 6204997 w 6741428"/>
                <a:gd name="connsiteY7" fmla="*/ 1507638 h 2214532"/>
                <a:gd name="connsiteX8" fmla="*/ 3370714 w 6741428"/>
                <a:gd name="connsiteY8" fmla="*/ 2214532 h 2214532"/>
                <a:gd name="connsiteX0" fmla="*/ 3370714 w 6741428"/>
                <a:gd name="connsiteY0" fmla="*/ 2214532 h 2214532"/>
                <a:gd name="connsiteX1" fmla="*/ 536431 w 6741428"/>
                <a:gd name="connsiteY1" fmla="*/ 1507638 h 2214532"/>
                <a:gd name="connsiteX2" fmla="*/ 516660 w 6741428"/>
                <a:gd name="connsiteY2" fmla="*/ 1506057 h 2214532"/>
                <a:gd name="connsiteX3" fmla="*/ 0 w 6741428"/>
                <a:gd name="connsiteY3" fmla="*/ 840685 h 2214532"/>
                <a:gd name="connsiteX4" fmla="*/ 3370714 w 6741428"/>
                <a:gd name="connsiteY4" fmla="*/ 0 h 2214532"/>
                <a:gd name="connsiteX5" fmla="*/ 6741428 w 6741428"/>
                <a:gd name="connsiteY5" fmla="*/ 840685 h 2214532"/>
                <a:gd name="connsiteX6" fmla="*/ 6224768 w 6741428"/>
                <a:gd name="connsiteY6" fmla="*/ 1506057 h 2214532"/>
                <a:gd name="connsiteX7" fmla="*/ 3370714 w 6741428"/>
                <a:gd name="connsiteY7" fmla="*/ 2214532 h 2214532"/>
                <a:gd name="connsiteX0" fmla="*/ 3370714 w 6741428"/>
                <a:gd name="connsiteY0" fmla="*/ 2214532 h 2214532"/>
                <a:gd name="connsiteX1" fmla="*/ 516660 w 6741428"/>
                <a:gd name="connsiteY1" fmla="*/ 1506057 h 2214532"/>
                <a:gd name="connsiteX2" fmla="*/ 0 w 6741428"/>
                <a:gd name="connsiteY2" fmla="*/ 840685 h 2214532"/>
                <a:gd name="connsiteX3" fmla="*/ 3370714 w 6741428"/>
                <a:gd name="connsiteY3" fmla="*/ 0 h 2214532"/>
                <a:gd name="connsiteX4" fmla="*/ 6741428 w 6741428"/>
                <a:gd name="connsiteY4" fmla="*/ 840685 h 2214532"/>
                <a:gd name="connsiteX5" fmla="*/ 6224768 w 6741428"/>
                <a:gd name="connsiteY5" fmla="*/ 1506057 h 2214532"/>
                <a:gd name="connsiteX6" fmla="*/ 3370714 w 6741428"/>
                <a:gd name="connsiteY6" fmla="*/ 2214532 h 2214532"/>
                <a:gd name="connsiteX0" fmla="*/ 3370714 w 6224768"/>
                <a:gd name="connsiteY0" fmla="*/ 2214532 h 2214532"/>
                <a:gd name="connsiteX1" fmla="*/ 516660 w 6224768"/>
                <a:gd name="connsiteY1" fmla="*/ 1506057 h 2214532"/>
                <a:gd name="connsiteX2" fmla="*/ 0 w 6224768"/>
                <a:gd name="connsiteY2" fmla="*/ 840685 h 2214532"/>
                <a:gd name="connsiteX3" fmla="*/ 3370714 w 6224768"/>
                <a:gd name="connsiteY3" fmla="*/ 0 h 2214532"/>
                <a:gd name="connsiteX4" fmla="*/ 6224768 w 6224768"/>
                <a:gd name="connsiteY4" fmla="*/ 1506057 h 2214532"/>
                <a:gd name="connsiteX5" fmla="*/ 3370714 w 6224768"/>
                <a:gd name="connsiteY5" fmla="*/ 2214532 h 2214532"/>
                <a:gd name="connsiteX0" fmla="*/ 3370714 w 6224768"/>
                <a:gd name="connsiteY0" fmla="*/ 1993552 h 1993552"/>
                <a:gd name="connsiteX1" fmla="*/ 516660 w 6224768"/>
                <a:gd name="connsiteY1" fmla="*/ 1285077 h 1993552"/>
                <a:gd name="connsiteX2" fmla="*/ 0 w 6224768"/>
                <a:gd name="connsiteY2" fmla="*/ 619705 h 1993552"/>
                <a:gd name="connsiteX3" fmla="*/ 3385954 w 6224768"/>
                <a:gd name="connsiteY3" fmla="*/ 0 h 1993552"/>
                <a:gd name="connsiteX4" fmla="*/ 6224768 w 6224768"/>
                <a:gd name="connsiteY4" fmla="*/ 1285077 h 1993552"/>
                <a:gd name="connsiteX5" fmla="*/ 3370714 w 6224768"/>
                <a:gd name="connsiteY5" fmla="*/ 1993552 h 1993552"/>
                <a:gd name="connsiteX0" fmla="*/ 2854054 w 5708108"/>
                <a:gd name="connsiteY0" fmla="*/ 1993552 h 1993552"/>
                <a:gd name="connsiteX1" fmla="*/ 0 w 5708108"/>
                <a:gd name="connsiteY1" fmla="*/ 1285077 h 1993552"/>
                <a:gd name="connsiteX2" fmla="*/ 2869294 w 5708108"/>
                <a:gd name="connsiteY2" fmla="*/ 0 h 1993552"/>
                <a:gd name="connsiteX3" fmla="*/ 5708108 w 5708108"/>
                <a:gd name="connsiteY3" fmla="*/ 1285077 h 1993552"/>
                <a:gd name="connsiteX4" fmla="*/ 2854054 w 5708108"/>
                <a:gd name="connsiteY4" fmla="*/ 1993552 h 19935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8108" h="1993552">
                  <a:moveTo>
                    <a:pt x="2854054" y="1993552"/>
                  </a:moveTo>
                  <a:lnTo>
                    <a:pt x="0" y="1285077"/>
                  </a:lnTo>
                  <a:lnTo>
                    <a:pt x="2869294" y="0"/>
                  </a:lnTo>
                  <a:lnTo>
                    <a:pt x="5708108" y="1285077"/>
                  </a:lnTo>
                  <a:lnTo>
                    <a:pt x="2854054" y="1993552"/>
                  </a:lnTo>
                  <a:close/>
                </a:path>
              </a:pathLst>
            </a:cu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Freeform: Shape 13">
              <a:extLst>
                <a:ext uri="{FF2B5EF4-FFF2-40B4-BE49-F238E27FC236}">
                  <a16:creationId xmlns:a16="http://schemas.microsoft.com/office/drawing/2014/main" id="{FAFBE3C7-55E6-4F38-8E06-16E4BCED8B36}"/>
                </a:ext>
              </a:extLst>
            </p:cNvPr>
            <p:cNvSpPr/>
            <p:nvPr/>
          </p:nvSpPr>
          <p:spPr>
            <a:xfrm rot="10800000">
              <a:off x="2966532" y="3394711"/>
              <a:ext cx="3210935" cy="1240901"/>
            </a:xfrm>
            <a:custGeom>
              <a:avLst/>
              <a:gdLst>
                <a:gd name="connsiteX0" fmla="*/ 2677196 w 5354392"/>
                <a:gd name="connsiteY0" fmla="*/ 1857735 h 1857735"/>
                <a:gd name="connsiteX1" fmla="*/ 561976 w 5354392"/>
                <a:gd name="connsiteY1" fmla="*/ 1330181 h 1857735"/>
                <a:gd name="connsiteX2" fmla="*/ 811207 w 5354392"/>
                <a:gd name="connsiteY2" fmla="*/ 1271422 h 1857735"/>
                <a:gd name="connsiteX3" fmla="*/ 799257 w 5354392"/>
                <a:gd name="connsiteY3" fmla="*/ 1260269 h 1857735"/>
                <a:gd name="connsiteX4" fmla="*/ 536573 w 5354392"/>
                <a:gd name="connsiteY4" fmla="*/ 1322200 h 1857735"/>
                <a:gd name="connsiteX5" fmla="*/ 0 w 5354392"/>
                <a:gd name="connsiteY5" fmla="*/ 631185 h 1857735"/>
                <a:gd name="connsiteX6" fmla="*/ 2677196 w 5354392"/>
                <a:gd name="connsiteY6" fmla="*/ 0 h 1857735"/>
                <a:gd name="connsiteX7" fmla="*/ 5354392 w 5354392"/>
                <a:gd name="connsiteY7" fmla="*/ 631185 h 1857735"/>
                <a:gd name="connsiteX8" fmla="*/ 4817819 w 5354392"/>
                <a:gd name="connsiteY8" fmla="*/ 1322200 h 1857735"/>
                <a:gd name="connsiteX9" fmla="*/ 4504339 w 5354392"/>
                <a:gd name="connsiteY9" fmla="*/ 1248293 h 1857735"/>
                <a:gd name="connsiteX10" fmla="*/ 4486713 w 5354392"/>
                <a:gd name="connsiteY10" fmla="*/ 1258108 h 1857735"/>
                <a:gd name="connsiteX11" fmla="*/ 4792416 w 5354392"/>
                <a:gd name="connsiteY11" fmla="*/ 1330181 h 1857735"/>
                <a:gd name="connsiteX0" fmla="*/ 2677196 w 5354392"/>
                <a:gd name="connsiteY0" fmla="*/ 1857735 h 1857735"/>
                <a:gd name="connsiteX1" fmla="*/ 561976 w 5354392"/>
                <a:gd name="connsiteY1" fmla="*/ 1330181 h 1857735"/>
                <a:gd name="connsiteX2" fmla="*/ 811207 w 5354392"/>
                <a:gd name="connsiteY2" fmla="*/ 1271422 h 1857735"/>
                <a:gd name="connsiteX3" fmla="*/ 799257 w 5354392"/>
                <a:gd name="connsiteY3" fmla="*/ 1260269 h 1857735"/>
                <a:gd name="connsiteX4" fmla="*/ 536573 w 5354392"/>
                <a:gd name="connsiteY4" fmla="*/ 1322200 h 1857735"/>
                <a:gd name="connsiteX5" fmla="*/ 0 w 5354392"/>
                <a:gd name="connsiteY5" fmla="*/ 631185 h 1857735"/>
                <a:gd name="connsiteX6" fmla="*/ 2677196 w 5354392"/>
                <a:gd name="connsiteY6" fmla="*/ 0 h 1857735"/>
                <a:gd name="connsiteX7" fmla="*/ 5354392 w 5354392"/>
                <a:gd name="connsiteY7" fmla="*/ 631185 h 1857735"/>
                <a:gd name="connsiteX8" fmla="*/ 4817819 w 5354392"/>
                <a:gd name="connsiteY8" fmla="*/ 1322200 h 1857735"/>
                <a:gd name="connsiteX9" fmla="*/ 4504339 w 5354392"/>
                <a:gd name="connsiteY9" fmla="*/ 1248293 h 1857735"/>
                <a:gd name="connsiteX10" fmla="*/ 4792416 w 5354392"/>
                <a:gd name="connsiteY10" fmla="*/ 1330181 h 1857735"/>
                <a:gd name="connsiteX11" fmla="*/ 2677196 w 5354392"/>
                <a:gd name="connsiteY11" fmla="*/ 1857735 h 1857735"/>
                <a:gd name="connsiteX0" fmla="*/ 2677196 w 5354392"/>
                <a:gd name="connsiteY0" fmla="*/ 1857735 h 1857735"/>
                <a:gd name="connsiteX1" fmla="*/ 561976 w 5354392"/>
                <a:gd name="connsiteY1" fmla="*/ 1330181 h 1857735"/>
                <a:gd name="connsiteX2" fmla="*/ 811207 w 5354392"/>
                <a:gd name="connsiteY2" fmla="*/ 1271422 h 1857735"/>
                <a:gd name="connsiteX3" fmla="*/ 799257 w 5354392"/>
                <a:gd name="connsiteY3" fmla="*/ 1260269 h 1857735"/>
                <a:gd name="connsiteX4" fmla="*/ 536573 w 5354392"/>
                <a:gd name="connsiteY4" fmla="*/ 1322200 h 1857735"/>
                <a:gd name="connsiteX5" fmla="*/ 0 w 5354392"/>
                <a:gd name="connsiteY5" fmla="*/ 631185 h 1857735"/>
                <a:gd name="connsiteX6" fmla="*/ 2677196 w 5354392"/>
                <a:gd name="connsiteY6" fmla="*/ 0 h 1857735"/>
                <a:gd name="connsiteX7" fmla="*/ 5354392 w 5354392"/>
                <a:gd name="connsiteY7" fmla="*/ 631185 h 1857735"/>
                <a:gd name="connsiteX8" fmla="*/ 4817819 w 5354392"/>
                <a:gd name="connsiteY8" fmla="*/ 1322200 h 1857735"/>
                <a:gd name="connsiteX9" fmla="*/ 4792416 w 5354392"/>
                <a:gd name="connsiteY9" fmla="*/ 1330181 h 1857735"/>
                <a:gd name="connsiteX10" fmla="*/ 2677196 w 5354392"/>
                <a:gd name="connsiteY10" fmla="*/ 1857735 h 1857735"/>
                <a:gd name="connsiteX0" fmla="*/ 2677196 w 5354392"/>
                <a:gd name="connsiteY0" fmla="*/ 1857735 h 1857735"/>
                <a:gd name="connsiteX1" fmla="*/ 561976 w 5354392"/>
                <a:gd name="connsiteY1" fmla="*/ 1330181 h 1857735"/>
                <a:gd name="connsiteX2" fmla="*/ 811207 w 5354392"/>
                <a:gd name="connsiteY2" fmla="*/ 1271422 h 1857735"/>
                <a:gd name="connsiteX3" fmla="*/ 799257 w 5354392"/>
                <a:gd name="connsiteY3" fmla="*/ 1260269 h 1857735"/>
                <a:gd name="connsiteX4" fmla="*/ 536573 w 5354392"/>
                <a:gd name="connsiteY4" fmla="*/ 1322200 h 1857735"/>
                <a:gd name="connsiteX5" fmla="*/ 0 w 5354392"/>
                <a:gd name="connsiteY5" fmla="*/ 631185 h 1857735"/>
                <a:gd name="connsiteX6" fmla="*/ 2677196 w 5354392"/>
                <a:gd name="connsiteY6" fmla="*/ 0 h 1857735"/>
                <a:gd name="connsiteX7" fmla="*/ 5354392 w 5354392"/>
                <a:gd name="connsiteY7" fmla="*/ 631185 h 1857735"/>
                <a:gd name="connsiteX8" fmla="*/ 4817819 w 5354392"/>
                <a:gd name="connsiteY8" fmla="*/ 1322200 h 1857735"/>
                <a:gd name="connsiteX9" fmla="*/ 2677196 w 5354392"/>
                <a:gd name="connsiteY9" fmla="*/ 1857735 h 1857735"/>
                <a:gd name="connsiteX0" fmla="*/ 2677196 w 5354392"/>
                <a:gd name="connsiteY0" fmla="*/ 1857735 h 1857735"/>
                <a:gd name="connsiteX1" fmla="*/ 561976 w 5354392"/>
                <a:gd name="connsiteY1" fmla="*/ 1330181 h 1857735"/>
                <a:gd name="connsiteX2" fmla="*/ 811207 w 5354392"/>
                <a:gd name="connsiteY2" fmla="*/ 1271422 h 1857735"/>
                <a:gd name="connsiteX3" fmla="*/ 536573 w 5354392"/>
                <a:gd name="connsiteY3" fmla="*/ 1322200 h 1857735"/>
                <a:gd name="connsiteX4" fmla="*/ 0 w 5354392"/>
                <a:gd name="connsiteY4" fmla="*/ 631185 h 1857735"/>
                <a:gd name="connsiteX5" fmla="*/ 2677196 w 5354392"/>
                <a:gd name="connsiteY5" fmla="*/ 0 h 1857735"/>
                <a:gd name="connsiteX6" fmla="*/ 5354392 w 5354392"/>
                <a:gd name="connsiteY6" fmla="*/ 631185 h 1857735"/>
                <a:gd name="connsiteX7" fmla="*/ 4817819 w 5354392"/>
                <a:gd name="connsiteY7" fmla="*/ 1322200 h 1857735"/>
                <a:gd name="connsiteX8" fmla="*/ 2677196 w 5354392"/>
                <a:gd name="connsiteY8" fmla="*/ 1857735 h 1857735"/>
                <a:gd name="connsiteX0" fmla="*/ 2677196 w 5354392"/>
                <a:gd name="connsiteY0" fmla="*/ 1857735 h 1857735"/>
                <a:gd name="connsiteX1" fmla="*/ 561976 w 5354392"/>
                <a:gd name="connsiteY1" fmla="*/ 1330181 h 1857735"/>
                <a:gd name="connsiteX2" fmla="*/ 536573 w 5354392"/>
                <a:gd name="connsiteY2" fmla="*/ 1322200 h 1857735"/>
                <a:gd name="connsiteX3" fmla="*/ 0 w 5354392"/>
                <a:gd name="connsiteY3" fmla="*/ 631185 h 1857735"/>
                <a:gd name="connsiteX4" fmla="*/ 2677196 w 5354392"/>
                <a:gd name="connsiteY4" fmla="*/ 0 h 1857735"/>
                <a:gd name="connsiteX5" fmla="*/ 5354392 w 5354392"/>
                <a:gd name="connsiteY5" fmla="*/ 631185 h 1857735"/>
                <a:gd name="connsiteX6" fmla="*/ 4817819 w 5354392"/>
                <a:gd name="connsiteY6" fmla="*/ 1322200 h 1857735"/>
                <a:gd name="connsiteX7" fmla="*/ 2677196 w 5354392"/>
                <a:gd name="connsiteY7" fmla="*/ 1857735 h 1857735"/>
                <a:gd name="connsiteX0" fmla="*/ 2677196 w 5354392"/>
                <a:gd name="connsiteY0" fmla="*/ 1857735 h 1857735"/>
                <a:gd name="connsiteX1" fmla="*/ 536573 w 5354392"/>
                <a:gd name="connsiteY1" fmla="*/ 1322200 h 1857735"/>
                <a:gd name="connsiteX2" fmla="*/ 0 w 5354392"/>
                <a:gd name="connsiteY2" fmla="*/ 631185 h 1857735"/>
                <a:gd name="connsiteX3" fmla="*/ 2677196 w 5354392"/>
                <a:gd name="connsiteY3" fmla="*/ 0 h 1857735"/>
                <a:gd name="connsiteX4" fmla="*/ 5354392 w 5354392"/>
                <a:gd name="connsiteY4" fmla="*/ 631185 h 1857735"/>
                <a:gd name="connsiteX5" fmla="*/ 4817819 w 5354392"/>
                <a:gd name="connsiteY5" fmla="*/ 1322200 h 1857735"/>
                <a:gd name="connsiteX6" fmla="*/ 2677196 w 5354392"/>
                <a:gd name="connsiteY6" fmla="*/ 1857735 h 1857735"/>
                <a:gd name="connsiteX0" fmla="*/ 2677196 w 4817819"/>
                <a:gd name="connsiteY0" fmla="*/ 1857735 h 1857735"/>
                <a:gd name="connsiteX1" fmla="*/ 536573 w 4817819"/>
                <a:gd name="connsiteY1" fmla="*/ 1322200 h 1857735"/>
                <a:gd name="connsiteX2" fmla="*/ 0 w 4817819"/>
                <a:gd name="connsiteY2" fmla="*/ 631185 h 1857735"/>
                <a:gd name="connsiteX3" fmla="*/ 2677196 w 4817819"/>
                <a:gd name="connsiteY3" fmla="*/ 0 h 1857735"/>
                <a:gd name="connsiteX4" fmla="*/ 4817819 w 4817819"/>
                <a:gd name="connsiteY4" fmla="*/ 1322200 h 1857735"/>
                <a:gd name="connsiteX5" fmla="*/ 2677196 w 4817819"/>
                <a:gd name="connsiteY5" fmla="*/ 1857735 h 1857735"/>
                <a:gd name="connsiteX0" fmla="*/ 2140623 w 4281246"/>
                <a:gd name="connsiteY0" fmla="*/ 1857735 h 1857735"/>
                <a:gd name="connsiteX1" fmla="*/ 0 w 4281246"/>
                <a:gd name="connsiteY1" fmla="*/ 1322200 h 1857735"/>
                <a:gd name="connsiteX2" fmla="*/ 2140623 w 4281246"/>
                <a:gd name="connsiteY2" fmla="*/ 0 h 1857735"/>
                <a:gd name="connsiteX3" fmla="*/ 4281246 w 4281246"/>
                <a:gd name="connsiteY3" fmla="*/ 1322200 h 1857735"/>
                <a:gd name="connsiteX4" fmla="*/ 2140623 w 4281246"/>
                <a:gd name="connsiteY4" fmla="*/ 1857735 h 1857735"/>
                <a:gd name="connsiteX0" fmla="*/ 2140623 w 4281246"/>
                <a:gd name="connsiteY0" fmla="*/ 1654535 h 1654535"/>
                <a:gd name="connsiteX1" fmla="*/ 0 w 4281246"/>
                <a:gd name="connsiteY1" fmla="*/ 1119000 h 1654535"/>
                <a:gd name="connsiteX2" fmla="*/ 2108873 w 4281246"/>
                <a:gd name="connsiteY2" fmla="*/ 0 h 1654535"/>
                <a:gd name="connsiteX3" fmla="*/ 4281246 w 4281246"/>
                <a:gd name="connsiteY3" fmla="*/ 1119000 h 1654535"/>
                <a:gd name="connsiteX4" fmla="*/ 2140623 w 4281246"/>
                <a:gd name="connsiteY4" fmla="*/ 1654535 h 16545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81246" h="1654535">
                  <a:moveTo>
                    <a:pt x="2140623" y="1654535"/>
                  </a:moveTo>
                  <a:lnTo>
                    <a:pt x="0" y="1119000"/>
                  </a:lnTo>
                  <a:lnTo>
                    <a:pt x="2108873" y="0"/>
                  </a:lnTo>
                  <a:lnTo>
                    <a:pt x="4281246" y="1119000"/>
                  </a:lnTo>
                  <a:lnTo>
                    <a:pt x="2140623" y="1654535"/>
                  </a:lnTo>
                  <a:close/>
                </a:path>
              </a:pathLst>
            </a:cu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5" name="Freeform: Shape 14">
              <a:extLst>
                <a:ext uri="{FF2B5EF4-FFF2-40B4-BE49-F238E27FC236}">
                  <a16:creationId xmlns:a16="http://schemas.microsoft.com/office/drawing/2014/main" id="{EFC5DE54-6C4E-4F67-851F-CDE2B618449A}"/>
                </a:ext>
              </a:extLst>
            </p:cNvPr>
            <p:cNvSpPr/>
            <p:nvPr/>
          </p:nvSpPr>
          <p:spPr>
            <a:xfrm rot="10800000">
              <a:off x="3498293" y="2840149"/>
              <a:ext cx="2142674" cy="965736"/>
            </a:xfrm>
            <a:custGeom>
              <a:avLst/>
              <a:gdLst>
                <a:gd name="connsiteX0" fmla="*/ 1951263 w 3902523"/>
                <a:gd name="connsiteY0" fmla="*/ 1516248 h 1516248"/>
                <a:gd name="connsiteX1" fmla="*/ 525976 w 3902523"/>
                <a:gd name="connsiteY1" fmla="*/ 1160769 h 1516248"/>
                <a:gd name="connsiteX2" fmla="*/ 724017 w 3902523"/>
                <a:gd name="connsiteY2" fmla="*/ 1114983 h 1516248"/>
                <a:gd name="connsiteX3" fmla="*/ 718983 w 3902523"/>
                <a:gd name="connsiteY3" fmla="*/ 1109797 h 1516248"/>
                <a:gd name="connsiteX4" fmla="*/ 519650 w 3902523"/>
                <a:gd name="connsiteY4" fmla="*/ 1155882 h 1516248"/>
                <a:gd name="connsiteX5" fmla="*/ 0 w 3902523"/>
                <a:gd name="connsiteY5" fmla="*/ 486661 h 1516248"/>
                <a:gd name="connsiteX6" fmla="*/ 1951262 w 3902523"/>
                <a:gd name="connsiteY6" fmla="*/ 0 h 1516248"/>
                <a:gd name="connsiteX7" fmla="*/ 3902523 w 3902523"/>
                <a:gd name="connsiteY7" fmla="*/ 486661 h 1516248"/>
                <a:gd name="connsiteX8" fmla="*/ 3382874 w 3902523"/>
                <a:gd name="connsiteY8" fmla="*/ 1155882 h 1516248"/>
                <a:gd name="connsiteX9" fmla="*/ 3184027 w 3902523"/>
                <a:gd name="connsiteY9" fmla="*/ 1109910 h 1516248"/>
                <a:gd name="connsiteX10" fmla="*/ 3175851 w 3902523"/>
                <a:gd name="connsiteY10" fmla="*/ 1114370 h 1516248"/>
                <a:gd name="connsiteX11" fmla="*/ 3376548 w 3902523"/>
                <a:gd name="connsiteY11" fmla="*/ 1160770 h 1516248"/>
                <a:gd name="connsiteX0" fmla="*/ 1951263 w 3902523"/>
                <a:gd name="connsiteY0" fmla="*/ 1516248 h 1516248"/>
                <a:gd name="connsiteX1" fmla="*/ 525976 w 3902523"/>
                <a:gd name="connsiteY1" fmla="*/ 1160769 h 1516248"/>
                <a:gd name="connsiteX2" fmla="*/ 724017 w 3902523"/>
                <a:gd name="connsiteY2" fmla="*/ 1114983 h 1516248"/>
                <a:gd name="connsiteX3" fmla="*/ 718983 w 3902523"/>
                <a:gd name="connsiteY3" fmla="*/ 1109797 h 1516248"/>
                <a:gd name="connsiteX4" fmla="*/ 519650 w 3902523"/>
                <a:gd name="connsiteY4" fmla="*/ 1155882 h 1516248"/>
                <a:gd name="connsiteX5" fmla="*/ 0 w 3902523"/>
                <a:gd name="connsiteY5" fmla="*/ 486661 h 1516248"/>
                <a:gd name="connsiteX6" fmla="*/ 1951262 w 3902523"/>
                <a:gd name="connsiteY6" fmla="*/ 0 h 1516248"/>
                <a:gd name="connsiteX7" fmla="*/ 3902523 w 3902523"/>
                <a:gd name="connsiteY7" fmla="*/ 486661 h 1516248"/>
                <a:gd name="connsiteX8" fmla="*/ 3382874 w 3902523"/>
                <a:gd name="connsiteY8" fmla="*/ 1155882 h 1516248"/>
                <a:gd name="connsiteX9" fmla="*/ 3184027 w 3902523"/>
                <a:gd name="connsiteY9" fmla="*/ 1109910 h 1516248"/>
                <a:gd name="connsiteX10" fmla="*/ 3376548 w 3902523"/>
                <a:gd name="connsiteY10" fmla="*/ 1160770 h 1516248"/>
                <a:gd name="connsiteX11" fmla="*/ 1951263 w 3902523"/>
                <a:gd name="connsiteY11" fmla="*/ 1516248 h 1516248"/>
                <a:gd name="connsiteX0" fmla="*/ 1951263 w 3902523"/>
                <a:gd name="connsiteY0" fmla="*/ 1516248 h 1516248"/>
                <a:gd name="connsiteX1" fmla="*/ 525976 w 3902523"/>
                <a:gd name="connsiteY1" fmla="*/ 1160769 h 1516248"/>
                <a:gd name="connsiteX2" fmla="*/ 724017 w 3902523"/>
                <a:gd name="connsiteY2" fmla="*/ 1114983 h 1516248"/>
                <a:gd name="connsiteX3" fmla="*/ 718983 w 3902523"/>
                <a:gd name="connsiteY3" fmla="*/ 1109797 h 1516248"/>
                <a:gd name="connsiteX4" fmla="*/ 519650 w 3902523"/>
                <a:gd name="connsiteY4" fmla="*/ 1155882 h 1516248"/>
                <a:gd name="connsiteX5" fmla="*/ 0 w 3902523"/>
                <a:gd name="connsiteY5" fmla="*/ 486661 h 1516248"/>
                <a:gd name="connsiteX6" fmla="*/ 1951262 w 3902523"/>
                <a:gd name="connsiteY6" fmla="*/ 0 h 1516248"/>
                <a:gd name="connsiteX7" fmla="*/ 3902523 w 3902523"/>
                <a:gd name="connsiteY7" fmla="*/ 486661 h 1516248"/>
                <a:gd name="connsiteX8" fmla="*/ 3382874 w 3902523"/>
                <a:gd name="connsiteY8" fmla="*/ 1155882 h 1516248"/>
                <a:gd name="connsiteX9" fmla="*/ 3376548 w 3902523"/>
                <a:gd name="connsiteY9" fmla="*/ 1160770 h 1516248"/>
                <a:gd name="connsiteX10" fmla="*/ 1951263 w 3902523"/>
                <a:gd name="connsiteY10" fmla="*/ 1516248 h 1516248"/>
                <a:gd name="connsiteX0" fmla="*/ 1951263 w 3902523"/>
                <a:gd name="connsiteY0" fmla="*/ 1516248 h 1516248"/>
                <a:gd name="connsiteX1" fmla="*/ 525976 w 3902523"/>
                <a:gd name="connsiteY1" fmla="*/ 1160769 h 1516248"/>
                <a:gd name="connsiteX2" fmla="*/ 724017 w 3902523"/>
                <a:gd name="connsiteY2" fmla="*/ 1114983 h 1516248"/>
                <a:gd name="connsiteX3" fmla="*/ 718983 w 3902523"/>
                <a:gd name="connsiteY3" fmla="*/ 1109797 h 1516248"/>
                <a:gd name="connsiteX4" fmla="*/ 519650 w 3902523"/>
                <a:gd name="connsiteY4" fmla="*/ 1155882 h 1516248"/>
                <a:gd name="connsiteX5" fmla="*/ 0 w 3902523"/>
                <a:gd name="connsiteY5" fmla="*/ 486661 h 1516248"/>
                <a:gd name="connsiteX6" fmla="*/ 1951262 w 3902523"/>
                <a:gd name="connsiteY6" fmla="*/ 0 h 1516248"/>
                <a:gd name="connsiteX7" fmla="*/ 3902523 w 3902523"/>
                <a:gd name="connsiteY7" fmla="*/ 486661 h 1516248"/>
                <a:gd name="connsiteX8" fmla="*/ 3382874 w 3902523"/>
                <a:gd name="connsiteY8" fmla="*/ 1155882 h 1516248"/>
                <a:gd name="connsiteX9" fmla="*/ 1951263 w 3902523"/>
                <a:gd name="connsiteY9" fmla="*/ 1516248 h 1516248"/>
                <a:gd name="connsiteX0" fmla="*/ 1951263 w 3902523"/>
                <a:gd name="connsiteY0" fmla="*/ 1516248 h 1516248"/>
                <a:gd name="connsiteX1" fmla="*/ 525976 w 3902523"/>
                <a:gd name="connsiteY1" fmla="*/ 1160769 h 1516248"/>
                <a:gd name="connsiteX2" fmla="*/ 724017 w 3902523"/>
                <a:gd name="connsiteY2" fmla="*/ 1114983 h 1516248"/>
                <a:gd name="connsiteX3" fmla="*/ 519650 w 3902523"/>
                <a:gd name="connsiteY3" fmla="*/ 1155882 h 1516248"/>
                <a:gd name="connsiteX4" fmla="*/ 0 w 3902523"/>
                <a:gd name="connsiteY4" fmla="*/ 486661 h 1516248"/>
                <a:gd name="connsiteX5" fmla="*/ 1951262 w 3902523"/>
                <a:gd name="connsiteY5" fmla="*/ 0 h 1516248"/>
                <a:gd name="connsiteX6" fmla="*/ 3902523 w 3902523"/>
                <a:gd name="connsiteY6" fmla="*/ 486661 h 1516248"/>
                <a:gd name="connsiteX7" fmla="*/ 3382874 w 3902523"/>
                <a:gd name="connsiteY7" fmla="*/ 1155882 h 1516248"/>
                <a:gd name="connsiteX8" fmla="*/ 1951263 w 3902523"/>
                <a:gd name="connsiteY8" fmla="*/ 1516248 h 1516248"/>
                <a:gd name="connsiteX0" fmla="*/ 1951263 w 3902523"/>
                <a:gd name="connsiteY0" fmla="*/ 1516248 h 1516248"/>
                <a:gd name="connsiteX1" fmla="*/ 525976 w 3902523"/>
                <a:gd name="connsiteY1" fmla="*/ 1160769 h 1516248"/>
                <a:gd name="connsiteX2" fmla="*/ 519650 w 3902523"/>
                <a:gd name="connsiteY2" fmla="*/ 1155882 h 1516248"/>
                <a:gd name="connsiteX3" fmla="*/ 0 w 3902523"/>
                <a:gd name="connsiteY3" fmla="*/ 486661 h 1516248"/>
                <a:gd name="connsiteX4" fmla="*/ 1951262 w 3902523"/>
                <a:gd name="connsiteY4" fmla="*/ 0 h 1516248"/>
                <a:gd name="connsiteX5" fmla="*/ 3902523 w 3902523"/>
                <a:gd name="connsiteY5" fmla="*/ 486661 h 1516248"/>
                <a:gd name="connsiteX6" fmla="*/ 3382874 w 3902523"/>
                <a:gd name="connsiteY6" fmla="*/ 1155882 h 1516248"/>
                <a:gd name="connsiteX7" fmla="*/ 1951263 w 3902523"/>
                <a:gd name="connsiteY7" fmla="*/ 1516248 h 1516248"/>
                <a:gd name="connsiteX0" fmla="*/ 1951263 w 3902523"/>
                <a:gd name="connsiteY0" fmla="*/ 1516248 h 1516248"/>
                <a:gd name="connsiteX1" fmla="*/ 525976 w 3902523"/>
                <a:gd name="connsiteY1" fmla="*/ 1160769 h 1516248"/>
                <a:gd name="connsiteX2" fmla="*/ 0 w 3902523"/>
                <a:gd name="connsiteY2" fmla="*/ 486661 h 1516248"/>
                <a:gd name="connsiteX3" fmla="*/ 1951262 w 3902523"/>
                <a:gd name="connsiteY3" fmla="*/ 0 h 1516248"/>
                <a:gd name="connsiteX4" fmla="*/ 3902523 w 3902523"/>
                <a:gd name="connsiteY4" fmla="*/ 486661 h 1516248"/>
                <a:gd name="connsiteX5" fmla="*/ 3382874 w 3902523"/>
                <a:gd name="connsiteY5" fmla="*/ 1155882 h 1516248"/>
                <a:gd name="connsiteX6" fmla="*/ 1951263 w 3902523"/>
                <a:gd name="connsiteY6" fmla="*/ 1516248 h 1516248"/>
                <a:gd name="connsiteX0" fmla="*/ 1951263 w 3382874"/>
                <a:gd name="connsiteY0" fmla="*/ 1516248 h 1516248"/>
                <a:gd name="connsiteX1" fmla="*/ 525976 w 3382874"/>
                <a:gd name="connsiteY1" fmla="*/ 1160769 h 1516248"/>
                <a:gd name="connsiteX2" fmla="*/ 0 w 3382874"/>
                <a:gd name="connsiteY2" fmla="*/ 486661 h 1516248"/>
                <a:gd name="connsiteX3" fmla="*/ 1951262 w 3382874"/>
                <a:gd name="connsiteY3" fmla="*/ 0 h 1516248"/>
                <a:gd name="connsiteX4" fmla="*/ 3382874 w 3382874"/>
                <a:gd name="connsiteY4" fmla="*/ 1155882 h 1516248"/>
                <a:gd name="connsiteX5" fmla="*/ 1951263 w 3382874"/>
                <a:gd name="connsiteY5" fmla="*/ 1516248 h 1516248"/>
                <a:gd name="connsiteX0" fmla="*/ 1425287 w 2856898"/>
                <a:gd name="connsiteY0" fmla="*/ 1516248 h 1516248"/>
                <a:gd name="connsiteX1" fmla="*/ 0 w 2856898"/>
                <a:gd name="connsiteY1" fmla="*/ 1160769 h 1516248"/>
                <a:gd name="connsiteX2" fmla="*/ 1425286 w 2856898"/>
                <a:gd name="connsiteY2" fmla="*/ 0 h 1516248"/>
                <a:gd name="connsiteX3" fmla="*/ 2856898 w 2856898"/>
                <a:gd name="connsiteY3" fmla="*/ 1155882 h 1516248"/>
                <a:gd name="connsiteX4" fmla="*/ 1425287 w 2856898"/>
                <a:gd name="connsiteY4" fmla="*/ 1516248 h 1516248"/>
                <a:gd name="connsiteX0" fmla="*/ 1425287 w 2856898"/>
                <a:gd name="connsiteY0" fmla="*/ 1287648 h 1287648"/>
                <a:gd name="connsiteX1" fmla="*/ 0 w 2856898"/>
                <a:gd name="connsiteY1" fmla="*/ 932169 h 1287648"/>
                <a:gd name="connsiteX2" fmla="*/ 1399886 w 2856898"/>
                <a:gd name="connsiteY2" fmla="*/ 0 h 1287648"/>
                <a:gd name="connsiteX3" fmla="*/ 2856898 w 2856898"/>
                <a:gd name="connsiteY3" fmla="*/ 927282 h 1287648"/>
                <a:gd name="connsiteX4" fmla="*/ 1425287 w 2856898"/>
                <a:gd name="connsiteY4" fmla="*/ 1287648 h 12876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6898" h="1287648">
                  <a:moveTo>
                    <a:pt x="1425287" y="1287648"/>
                  </a:moveTo>
                  <a:lnTo>
                    <a:pt x="0" y="932169"/>
                  </a:lnTo>
                  <a:lnTo>
                    <a:pt x="1399886" y="0"/>
                  </a:lnTo>
                  <a:lnTo>
                    <a:pt x="2856898" y="927282"/>
                  </a:lnTo>
                  <a:lnTo>
                    <a:pt x="1425287" y="1287648"/>
                  </a:lnTo>
                  <a:close/>
                </a:path>
              </a:pathLst>
            </a:cu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6" name="Freeform: Shape 15">
              <a:extLst>
                <a:ext uri="{FF2B5EF4-FFF2-40B4-BE49-F238E27FC236}">
                  <a16:creationId xmlns:a16="http://schemas.microsoft.com/office/drawing/2014/main" id="{BE4C80C8-D3D2-4738-A891-11FC0A947936}"/>
                </a:ext>
              </a:extLst>
            </p:cNvPr>
            <p:cNvSpPr/>
            <p:nvPr/>
          </p:nvSpPr>
          <p:spPr>
            <a:xfrm rot="10800000">
              <a:off x="4040799" y="2282452"/>
              <a:ext cx="1058284" cy="747471"/>
            </a:xfrm>
            <a:custGeom>
              <a:avLst/>
              <a:gdLst>
                <a:gd name="connsiteX0" fmla="*/ 1240077 w 2480154"/>
                <a:gd name="connsiteY0" fmla="*/ 1168078 h 1168078"/>
                <a:gd name="connsiteX1" fmla="*/ 537299 w 2480154"/>
                <a:gd name="connsiteY1" fmla="*/ 992799 h 1168078"/>
                <a:gd name="connsiteX2" fmla="*/ 531810 w 2480154"/>
                <a:gd name="connsiteY2" fmla="*/ 994168 h 1168078"/>
                <a:gd name="connsiteX3" fmla="*/ 0 w 2480154"/>
                <a:gd name="connsiteY3" fmla="*/ 309286 h 1168078"/>
                <a:gd name="connsiteX4" fmla="*/ 1240077 w 2480154"/>
                <a:gd name="connsiteY4" fmla="*/ 0 h 1168078"/>
                <a:gd name="connsiteX5" fmla="*/ 2480154 w 2480154"/>
                <a:gd name="connsiteY5" fmla="*/ 309286 h 1168078"/>
                <a:gd name="connsiteX6" fmla="*/ 1948344 w 2480154"/>
                <a:gd name="connsiteY6" fmla="*/ 994168 h 1168078"/>
                <a:gd name="connsiteX7" fmla="*/ 1942856 w 2480154"/>
                <a:gd name="connsiteY7" fmla="*/ 992799 h 1168078"/>
                <a:gd name="connsiteX0" fmla="*/ 1240077 w 2480154"/>
                <a:gd name="connsiteY0" fmla="*/ 1168078 h 1168078"/>
                <a:gd name="connsiteX1" fmla="*/ 537299 w 2480154"/>
                <a:gd name="connsiteY1" fmla="*/ 992799 h 1168078"/>
                <a:gd name="connsiteX2" fmla="*/ 531810 w 2480154"/>
                <a:gd name="connsiteY2" fmla="*/ 994168 h 1168078"/>
                <a:gd name="connsiteX3" fmla="*/ 0 w 2480154"/>
                <a:gd name="connsiteY3" fmla="*/ 309286 h 1168078"/>
                <a:gd name="connsiteX4" fmla="*/ 1240077 w 2480154"/>
                <a:gd name="connsiteY4" fmla="*/ 0 h 1168078"/>
                <a:gd name="connsiteX5" fmla="*/ 2480154 w 2480154"/>
                <a:gd name="connsiteY5" fmla="*/ 309286 h 1168078"/>
                <a:gd name="connsiteX6" fmla="*/ 1948344 w 2480154"/>
                <a:gd name="connsiteY6" fmla="*/ 994168 h 1168078"/>
                <a:gd name="connsiteX7" fmla="*/ 1240077 w 2480154"/>
                <a:gd name="connsiteY7" fmla="*/ 1168078 h 1168078"/>
                <a:gd name="connsiteX0" fmla="*/ 1240077 w 2480154"/>
                <a:gd name="connsiteY0" fmla="*/ 1168078 h 1168078"/>
                <a:gd name="connsiteX1" fmla="*/ 537299 w 2480154"/>
                <a:gd name="connsiteY1" fmla="*/ 992799 h 1168078"/>
                <a:gd name="connsiteX2" fmla="*/ 0 w 2480154"/>
                <a:gd name="connsiteY2" fmla="*/ 309286 h 1168078"/>
                <a:gd name="connsiteX3" fmla="*/ 1240077 w 2480154"/>
                <a:gd name="connsiteY3" fmla="*/ 0 h 1168078"/>
                <a:gd name="connsiteX4" fmla="*/ 2480154 w 2480154"/>
                <a:gd name="connsiteY4" fmla="*/ 309286 h 1168078"/>
                <a:gd name="connsiteX5" fmla="*/ 1948344 w 2480154"/>
                <a:gd name="connsiteY5" fmla="*/ 994168 h 1168078"/>
                <a:gd name="connsiteX6" fmla="*/ 1240077 w 2480154"/>
                <a:gd name="connsiteY6" fmla="*/ 1168078 h 1168078"/>
                <a:gd name="connsiteX0" fmla="*/ 1240077 w 1948344"/>
                <a:gd name="connsiteY0" fmla="*/ 1168078 h 1168078"/>
                <a:gd name="connsiteX1" fmla="*/ 537299 w 1948344"/>
                <a:gd name="connsiteY1" fmla="*/ 992799 h 1168078"/>
                <a:gd name="connsiteX2" fmla="*/ 0 w 1948344"/>
                <a:gd name="connsiteY2" fmla="*/ 309286 h 1168078"/>
                <a:gd name="connsiteX3" fmla="*/ 1240077 w 1948344"/>
                <a:gd name="connsiteY3" fmla="*/ 0 h 1168078"/>
                <a:gd name="connsiteX4" fmla="*/ 1948344 w 1948344"/>
                <a:gd name="connsiteY4" fmla="*/ 994168 h 1168078"/>
                <a:gd name="connsiteX5" fmla="*/ 1240077 w 1948344"/>
                <a:gd name="connsiteY5" fmla="*/ 1168078 h 1168078"/>
                <a:gd name="connsiteX0" fmla="*/ 702778 w 1411045"/>
                <a:gd name="connsiteY0" fmla="*/ 1168078 h 1168078"/>
                <a:gd name="connsiteX1" fmla="*/ 0 w 1411045"/>
                <a:gd name="connsiteY1" fmla="*/ 992799 h 1168078"/>
                <a:gd name="connsiteX2" fmla="*/ 702778 w 1411045"/>
                <a:gd name="connsiteY2" fmla="*/ 0 h 1168078"/>
                <a:gd name="connsiteX3" fmla="*/ 1411045 w 1411045"/>
                <a:gd name="connsiteY3" fmla="*/ 994168 h 1168078"/>
                <a:gd name="connsiteX4" fmla="*/ 702778 w 1411045"/>
                <a:gd name="connsiteY4" fmla="*/ 1168078 h 1168078"/>
                <a:gd name="connsiteX0" fmla="*/ 702778 w 1411045"/>
                <a:gd name="connsiteY0" fmla="*/ 996628 h 996628"/>
                <a:gd name="connsiteX1" fmla="*/ 0 w 1411045"/>
                <a:gd name="connsiteY1" fmla="*/ 821349 h 996628"/>
                <a:gd name="connsiteX2" fmla="*/ 696428 w 1411045"/>
                <a:gd name="connsiteY2" fmla="*/ 0 h 996628"/>
                <a:gd name="connsiteX3" fmla="*/ 1411045 w 1411045"/>
                <a:gd name="connsiteY3" fmla="*/ 822718 h 996628"/>
                <a:gd name="connsiteX4" fmla="*/ 702778 w 1411045"/>
                <a:gd name="connsiteY4" fmla="*/ 996628 h 9966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1045" h="996628">
                  <a:moveTo>
                    <a:pt x="702778" y="996628"/>
                  </a:moveTo>
                  <a:lnTo>
                    <a:pt x="0" y="821349"/>
                  </a:lnTo>
                  <a:lnTo>
                    <a:pt x="696428" y="0"/>
                  </a:lnTo>
                  <a:lnTo>
                    <a:pt x="1411045" y="822718"/>
                  </a:lnTo>
                  <a:lnTo>
                    <a:pt x="702778" y="996628"/>
                  </a:lnTo>
                  <a:close/>
                </a:path>
              </a:pathLst>
            </a:cu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7" name="Freeform: Shape 16">
              <a:extLst>
                <a:ext uri="{FF2B5EF4-FFF2-40B4-BE49-F238E27FC236}">
                  <a16:creationId xmlns:a16="http://schemas.microsoft.com/office/drawing/2014/main" id="{5E464032-0F16-460E-B692-48C85D5C5DCB}"/>
                </a:ext>
              </a:extLst>
            </p:cNvPr>
            <p:cNvSpPr/>
            <p:nvPr/>
          </p:nvSpPr>
          <p:spPr>
            <a:xfrm>
              <a:off x="2043965" y="4485446"/>
              <a:ext cx="5056071" cy="1129543"/>
            </a:xfrm>
            <a:custGeom>
              <a:avLst/>
              <a:gdLst>
                <a:gd name="connsiteX0" fmla="*/ 516660 w 6741428"/>
                <a:gd name="connsiteY0" fmla="*/ 0 h 1506057"/>
                <a:gd name="connsiteX1" fmla="*/ 610039 w 6741428"/>
                <a:gd name="connsiteY1" fmla="*/ 0 h 1506057"/>
                <a:gd name="connsiteX2" fmla="*/ 3370714 w 6741428"/>
                <a:gd name="connsiteY2" fmla="*/ 688536 h 1506057"/>
                <a:gd name="connsiteX3" fmla="*/ 6131389 w 6741428"/>
                <a:gd name="connsiteY3" fmla="*/ 0 h 1506057"/>
                <a:gd name="connsiteX4" fmla="*/ 6224768 w 6741428"/>
                <a:gd name="connsiteY4" fmla="*/ 0 h 1506057"/>
                <a:gd name="connsiteX5" fmla="*/ 6482955 w 6741428"/>
                <a:gd name="connsiteY5" fmla="*/ 332502 h 1506057"/>
                <a:gd name="connsiteX6" fmla="*/ 6741428 w 6741428"/>
                <a:gd name="connsiteY6" fmla="*/ 665372 h 1506057"/>
                <a:gd name="connsiteX7" fmla="*/ 3370714 w 6741428"/>
                <a:gd name="connsiteY7" fmla="*/ 1506057 h 1506057"/>
                <a:gd name="connsiteX8" fmla="*/ 0 w 6741428"/>
                <a:gd name="connsiteY8" fmla="*/ 665372 h 1506057"/>
                <a:gd name="connsiteX9" fmla="*/ 258473 w 6741428"/>
                <a:gd name="connsiteY9" fmla="*/ 332502 h 1506057"/>
                <a:gd name="connsiteX0" fmla="*/ 516660 w 6741428"/>
                <a:gd name="connsiteY0" fmla="*/ 0 h 1506057"/>
                <a:gd name="connsiteX1" fmla="*/ 610039 w 6741428"/>
                <a:gd name="connsiteY1" fmla="*/ 0 h 1506057"/>
                <a:gd name="connsiteX2" fmla="*/ 3370714 w 6741428"/>
                <a:gd name="connsiteY2" fmla="*/ 688536 h 1506057"/>
                <a:gd name="connsiteX3" fmla="*/ 6224768 w 6741428"/>
                <a:gd name="connsiteY3" fmla="*/ 0 h 1506057"/>
                <a:gd name="connsiteX4" fmla="*/ 6482955 w 6741428"/>
                <a:gd name="connsiteY4" fmla="*/ 332502 h 1506057"/>
                <a:gd name="connsiteX5" fmla="*/ 6741428 w 6741428"/>
                <a:gd name="connsiteY5" fmla="*/ 665372 h 1506057"/>
                <a:gd name="connsiteX6" fmla="*/ 3370714 w 6741428"/>
                <a:gd name="connsiteY6" fmla="*/ 1506057 h 1506057"/>
                <a:gd name="connsiteX7" fmla="*/ 0 w 6741428"/>
                <a:gd name="connsiteY7" fmla="*/ 665372 h 1506057"/>
                <a:gd name="connsiteX8" fmla="*/ 258473 w 6741428"/>
                <a:gd name="connsiteY8" fmla="*/ 332502 h 1506057"/>
                <a:gd name="connsiteX9" fmla="*/ 516660 w 6741428"/>
                <a:gd name="connsiteY9" fmla="*/ 0 h 1506057"/>
                <a:gd name="connsiteX0" fmla="*/ 516660 w 6741428"/>
                <a:gd name="connsiteY0" fmla="*/ 0 h 1506057"/>
                <a:gd name="connsiteX1" fmla="*/ 3370714 w 6741428"/>
                <a:gd name="connsiteY1" fmla="*/ 688536 h 1506057"/>
                <a:gd name="connsiteX2" fmla="*/ 6224768 w 6741428"/>
                <a:gd name="connsiteY2" fmla="*/ 0 h 1506057"/>
                <a:gd name="connsiteX3" fmla="*/ 6482955 w 6741428"/>
                <a:gd name="connsiteY3" fmla="*/ 332502 h 1506057"/>
                <a:gd name="connsiteX4" fmla="*/ 6741428 w 6741428"/>
                <a:gd name="connsiteY4" fmla="*/ 665372 h 1506057"/>
                <a:gd name="connsiteX5" fmla="*/ 3370714 w 6741428"/>
                <a:gd name="connsiteY5" fmla="*/ 1506057 h 1506057"/>
                <a:gd name="connsiteX6" fmla="*/ 0 w 6741428"/>
                <a:gd name="connsiteY6" fmla="*/ 665372 h 1506057"/>
                <a:gd name="connsiteX7" fmla="*/ 258473 w 6741428"/>
                <a:gd name="connsiteY7" fmla="*/ 332502 h 1506057"/>
                <a:gd name="connsiteX8" fmla="*/ 516660 w 6741428"/>
                <a:gd name="connsiteY8" fmla="*/ 0 h 1506057"/>
                <a:gd name="connsiteX0" fmla="*/ 516660 w 6741428"/>
                <a:gd name="connsiteY0" fmla="*/ 0 h 1506057"/>
                <a:gd name="connsiteX1" fmla="*/ 3370714 w 6741428"/>
                <a:gd name="connsiteY1" fmla="*/ 688536 h 1506057"/>
                <a:gd name="connsiteX2" fmla="*/ 6224768 w 6741428"/>
                <a:gd name="connsiteY2" fmla="*/ 0 h 1506057"/>
                <a:gd name="connsiteX3" fmla="*/ 6482955 w 6741428"/>
                <a:gd name="connsiteY3" fmla="*/ 332502 h 1506057"/>
                <a:gd name="connsiteX4" fmla="*/ 6741428 w 6741428"/>
                <a:gd name="connsiteY4" fmla="*/ 665372 h 1506057"/>
                <a:gd name="connsiteX5" fmla="*/ 3370714 w 6741428"/>
                <a:gd name="connsiteY5" fmla="*/ 1506057 h 1506057"/>
                <a:gd name="connsiteX6" fmla="*/ 0 w 6741428"/>
                <a:gd name="connsiteY6" fmla="*/ 665372 h 1506057"/>
                <a:gd name="connsiteX7" fmla="*/ 516660 w 6741428"/>
                <a:gd name="connsiteY7" fmla="*/ 0 h 1506057"/>
                <a:gd name="connsiteX0" fmla="*/ 516660 w 6741428"/>
                <a:gd name="connsiteY0" fmla="*/ 0 h 1506057"/>
                <a:gd name="connsiteX1" fmla="*/ 3370714 w 6741428"/>
                <a:gd name="connsiteY1" fmla="*/ 688536 h 1506057"/>
                <a:gd name="connsiteX2" fmla="*/ 6224768 w 6741428"/>
                <a:gd name="connsiteY2" fmla="*/ 0 h 1506057"/>
                <a:gd name="connsiteX3" fmla="*/ 6741428 w 6741428"/>
                <a:gd name="connsiteY3" fmla="*/ 665372 h 1506057"/>
                <a:gd name="connsiteX4" fmla="*/ 3370714 w 6741428"/>
                <a:gd name="connsiteY4" fmla="*/ 1506057 h 1506057"/>
                <a:gd name="connsiteX5" fmla="*/ 0 w 6741428"/>
                <a:gd name="connsiteY5" fmla="*/ 665372 h 1506057"/>
                <a:gd name="connsiteX6" fmla="*/ 516660 w 6741428"/>
                <a:gd name="connsiteY6" fmla="*/ 0 h 1506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41428" h="1506057">
                  <a:moveTo>
                    <a:pt x="516660" y="0"/>
                  </a:moveTo>
                  <a:lnTo>
                    <a:pt x="3370714" y="688536"/>
                  </a:lnTo>
                  <a:lnTo>
                    <a:pt x="6224768" y="0"/>
                  </a:lnTo>
                  <a:lnTo>
                    <a:pt x="6741428" y="665372"/>
                  </a:lnTo>
                  <a:lnTo>
                    <a:pt x="3370714" y="1506057"/>
                  </a:lnTo>
                  <a:lnTo>
                    <a:pt x="0" y="665372"/>
                  </a:lnTo>
                  <a:lnTo>
                    <a:pt x="51666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8" name="Freeform: Shape 17">
              <a:extLst>
                <a:ext uri="{FF2B5EF4-FFF2-40B4-BE49-F238E27FC236}">
                  <a16:creationId xmlns:a16="http://schemas.microsoft.com/office/drawing/2014/main" id="{399863AB-1EAF-46B2-B317-47F46590A6C4}"/>
                </a:ext>
              </a:extLst>
            </p:cNvPr>
            <p:cNvSpPr/>
            <p:nvPr/>
          </p:nvSpPr>
          <p:spPr>
            <a:xfrm>
              <a:off x="2564103" y="3796361"/>
              <a:ext cx="4015794" cy="991650"/>
            </a:xfrm>
            <a:custGeom>
              <a:avLst/>
              <a:gdLst>
                <a:gd name="connsiteX0" fmla="*/ 4817819 w 5354392"/>
                <a:gd name="connsiteY0" fmla="*/ 0 h 1322200"/>
                <a:gd name="connsiteX1" fmla="*/ 5354392 w 5354392"/>
                <a:gd name="connsiteY1" fmla="*/ 691015 h 1322200"/>
                <a:gd name="connsiteX2" fmla="*/ 2677196 w 5354392"/>
                <a:gd name="connsiteY2" fmla="*/ 1322200 h 1322200"/>
                <a:gd name="connsiteX3" fmla="*/ 0 w 5354392"/>
                <a:gd name="connsiteY3" fmla="*/ 691015 h 1322200"/>
                <a:gd name="connsiteX4" fmla="*/ 536573 w 5354392"/>
                <a:gd name="connsiteY4" fmla="*/ 0 h 1322200"/>
                <a:gd name="connsiteX5" fmla="*/ 2677196 w 5354392"/>
                <a:gd name="connsiteY5" fmla="*/ 504680 h 1322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54392" h="1322200">
                  <a:moveTo>
                    <a:pt x="4817819" y="0"/>
                  </a:moveTo>
                  <a:lnTo>
                    <a:pt x="5354392" y="691015"/>
                  </a:lnTo>
                  <a:lnTo>
                    <a:pt x="2677196" y="1322200"/>
                  </a:lnTo>
                  <a:lnTo>
                    <a:pt x="0" y="691015"/>
                  </a:lnTo>
                  <a:lnTo>
                    <a:pt x="536573" y="0"/>
                  </a:lnTo>
                  <a:lnTo>
                    <a:pt x="2677196" y="50468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9" name="Freeform: Shape 18">
              <a:extLst>
                <a:ext uri="{FF2B5EF4-FFF2-40B4-BE49-F238E27FC236}">
                  <a16:creationId xmlns:a16="http://schemas.microsoft.com/office/drawing/2014/main" id="{298050E5-80C7-4478-87D3-3AB59F86A01F}"/>
                </a:ext>
              </a:extLst>
            </p:cNvPr>
            <p:cNvSpPr/>
            <p:nvPr/>
          </p:nvSpPr>
          <p:spPr>
            <a:xfrm>
              <a:off x="3108556" y="3110423"/>
              <a:ext cx="2926892" cy="866912"/>
            </a:xfrm>
            <a:custGeom>
              <a:avLst/>
              <a:gdLst>
                <a:gd name="connsiteX0" fmla="*/ 3382873 w 3902523"/>
                <a:gd name="connsiteY0" fmla="*/ 0 h 1155882"/>
                <a:gd name="connsiteX1" fmla="*/ 3902523 w 3902523"/>
                <a:gd name="connsiteY1" fmla="*/ 669221 h 1155882"/>
                <a:gd name="connsiteX2" fmla="*/ 1951261 w 3902523"/>
                <a:gd name="connsiteY2" fmla="*/ 1155882 h 1155882"/>
                <a:gd name="connsiteX3" fmla="*/ 0 w 3902523"/>
                <a:gd name="connsiteY3" fmla="*/ 669221 h 1155882"/>
                <a:gd name="connsiteX4" fmla="*/ 519649 w 3902523"/>
                <a:gd name="connsiteY4" fmla="*/ 0 h 1155882"/>
                <a:gd name="connsiteX5" fmla="*/ 1951261 w 3902523"/>
                <a:gd name="connsiteY5" fmla="*/ 330981 h 1155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02523" h="1155882">
                  <a:moveTo>
                    <a:pt x="3382873" y="0"/>
                  </a:moveTo>
                  <a:lnTo>
                    <a:pt x="3902523" y="669221"/>
                  </a:lnTo>
                  <a:lnTo>
                    <a:pt x="1951261" y="1155882"/>
                  </a:lnTo>
                  <a:lnTo>
                    <a:pt x="0" y="669221"/>
                  </a:lnTo>
                  <a:lnTo>
                    <a:pt x="519649" y="0"/>
                  </a:lnTo>
                  <a:lnTo>
                    <a:pt x="1951261" y="330981"/>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0" name="Freeform: Shape 19">
              <a:extLst>
                <a:ext uri="{FF2B5EF4-FFF2-40B4-BE49-F238E27FC236}">
                  <a16:creationId xmlns:a16="http://schemas.microsoft.com/office/drawing/2014/main" id="{216E363D-1366-4309-8178-6B63B5ED2A59}"/>
                </a:ext>
              </a:extLst>
            </p:cNvPr>
            <p:cNvSpPr/>
            <p:nvPr/>
          </p:nvSpPr>
          <p:spPr>
            <a:xfrm>
              <a:off x="4171598" y="1726414"/>
              <a:ext cx="800805" cy="615515"/>
            </a:xfrm>
            <a:custGeom>
              <a:avLst/>
              <a:gdLst>
                <a:gd name="connsiteX0" fmla="*/ 533870 w 1067740"/>
                <a:gd name="connsiteY0" fmla="*/ 0 h 820687"/>
                <a:gd name="connsiteX1" fmla="*/ 1067740 w 1067740"/>
                <a:gd name="connsiteY1" fmla="*/ 687535 h 820687"/>
                <a:gd name="connsiteX2" fmla="*/ 533870 w 1067740"/>
                <a:gd name="connsiteY2" fmla="*/ 820687 h 820687"/>
                <a:gd name="connsiteX3" fmla="*/ 0 w 1067740"/>
                <a:gd name="connsiteY3" fmla="*/ 687535 h 820687"/>
              </a:gdLst>
              <a:ahLst/>
              <a:cxnLst>
                <a:cxn ang="0">
                  <a:pos x="connsiteX0" y="connsiteY0"/>
                </a:cxn>
                <a:cxn ang="0">
                  <a:pos x="connsiteX1" y="connsiteY1"/>
                </a:cxn>
                <a:cxn ang="0">
                  <a:pos x="connsiteX2" y="connsiteY2"/>
                </a:cxn>
                <a:cxn ang="0">
                  <a:pos x="connsiteX3" y="connsiteY3"/>
                </a:cxn>
              </a:cxnLst>
              <a:rect l="l" t="t" r="r" b="b"/>
              <a:pathLst>
                <a:path w="1067740" h="820687">
                  <a:moveTo>
                    <a:pt x="533870" y="0"/>
                  </a:moveTo>
                  <a:lnTo>
                    <a:pt x="1067740" y="687535"/>
                  </a:lnTo>
                  <a:lnTo>
                    <a:pt x="533870" y="820687"/>
                  </a:lnTo>
                  <a:lnTo>
                    <a:pt x="0" y="687535"/>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1" name="Freeform: Shape 20">
              <a:extLst>
                <a:ext uri="{FF2B5EF4-FFF2-40B4-BE49-F238E27FC236}">
                  <a16:creationId xmlns:a16="http://schemas.microsoft.com/office/drawing/2014/main" id="{514CA67D-6B27-4A73-953F-4F31365BA629}"/>
                </a:ext>
              </a:extLst>
            </p:cNvPr>
            <p:cNvSpPr/>
            <p:nvPr/>
          </p:nvSpPr>
          <p:spPr>
            <a:xfrm>
              <a:off x="3641942" y="2412884"/>
              <a:ext cx="1860116" cy="745626"/>
            </a:xfrm>
            <a:custGeom>
              <a:avLst/>
              <a:gdLst>
                <a:gd name="connsiteX0" fmla="*/ 1948344 w 2480154"/>
                <a:gd name="connsiteY0" fmla="*/ 0 h 994168"/>
                <a:gd name="connsiteX1" fmla="*/ 2480154 w 2480154"/>
                <a:gd name="connsiteY1" fmla="*/ 684882 h 994168"/>
                <a:gd name="connsiteX2" fmla="*/ 1240077 w 2480154"/>
                <a:gd name="connsiteY2" fmla="*/ 994168 h 994168"/>
                <a:gd name="connsiteX3" fmla="*/ 0 w 2480154"/>
                <a:gd name="connsiteY3" fmla="*/ 684882 h 994168"/>
                <a:gd name="connsiteX4" fmla="*/ 531810 w 2480154"/>
                <a:gd name="connsiteY4" fmla="*/ 0 h 994168"/>
                <a:gd name="connsiteX5" fmla="*/ 1240077 w 2480154"/>
                <a:gd name="connsiteY5" fmla="*/ 176648 h 994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80154" h="994168">
                  <a:moveTo>
                    <a:pt x="1948344" y="0"/>
                  </a:moveTo>
                  <a:lnTo>
                    <a:pt x="2480154" y="684882"/>
                  </a:lnTo>
                  <a:lnTo>
                    <a:pt x="1240077" y="994168"/>
                  </a:lnTo>
                  <a:lnTo>
                    <a:pt x="0" y="684882"/>
                  </a:lnTo>
                  <a:lnTo>
                    <a:pt x="531810" y="0"/>
                  </a:lnTo>
                  <a:lnTo>
                    <a:pt x="1240077" y="176648"/>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2" name="Freeform: Shape 21">
              <a:extLst>
                <a:ext uri="{FF2B5EF4-FFF2-40B4-BE49-F238E27FC236}">
                  <a16:creationId xmlns:a16="http://schemas.microsoft.com/office/drawing/2014/main" id="{EBB68C04-58E9-436E-9377-74E9BB1423CC}"/>
                </a:ext>
              </a:extLst>
            </p:cNvPr>
            <p:cNvSpPr/>
            <p:nvPr/>
          </p:nvSpPr>
          <p:spPr>
            <a:xfrm>
              <a:off x="4572000" y="1726414"/>
              <a:ext cx="400403" cy="615515"/>
            </a:xfrm>
            <a:custGeom>
              <a:avLst/>
              <a:gdLst>
                <a:gd name="connsiteX0" fmla="*/ 0 w 533870"/>
                <a:gd name="connsiteY0" fmla="*/ 0 h 820687"/>
                <a:gd name="connsiteX1" fmla="*/ 533870 w 533870"/>
                <a:gd name="connsiteY1" fmla="*/ 687535 h 820687"/>
                <a:gd name="connsiteX2" fmla="*/ 0 w 533870"/>
                <a:gd name="connsiteY2" fmla="*/ 820687 h 820687"/>
                <a:gd name="connsiteX3" fmla="*/ 0 w 533870"/>
                <a:gd name="connsiteY3" fmla="*/ 0 h 820687"/>
              </a:gdLst>
              <a:ahLst/>
              <a:cxnLst>
                <a:cxn ang="0">
                  <a:pos x="connsiteX0" y="connsiteY0"/>
                </a:cxn>
                <a:cxn ang="0">
                  <a:pos x="connsiteX1" y="connsiteY1"/>
                </a:cxn>
                <a:cxn ang="0">
                  <a:pos x="connsiteX2" y="connsiteY2"/>
                </a:cxn>
                <a:cxn ang="0">
                  <a:pos x="connsiteX3" y="connsiteY3"/>
                </a:cxn>
              </a:cxnLst>
              <a:rect l="l" t="t" r="r" b="b"/>
              <a:pathLst>
                <a:path w="533870" h="820687">
                  <a:moveTo>
                    <a:pt x="0" y="0"/>
                  </a:moveTo>
                  <a:lnTo>
                    <a:pt x="533870" y="687535"/>
                  </a:lnTo>
                  <a:lnTo>
                    <a:pt x="0" y="820687"/>
                  </a:lnTo>
                  <a:lnTo>
                    <a:pt x="0" y="0"/>
                  </a:lnTo>
                  <a:close/>
                </a:path>
              </a:pathLst>
            </a:cu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3" name="Freeform: Shape 22">
              <a:extLst>
                <a:ext uri="{FF2B5EF4-FFF2-40B4-BE49-F238E27FC236}">
                  <a16:creationId xmlns:a16="http://schemas.microsoft.com/office/drawing/2014/main" id="{744F5171-E4C3-46F5-BBE8-2ED82509E848}"/>
                </a:ext>
              </a:extLst>
            </p:cNvPr>
            <p:cNvSpPr/>
            <p:nvPr/>
          </p:nvSpPr>
          <p:spPr>
            <a:xfrm>
              <a:off x="4572001" y="2412884"/>
              <a:ext cx="930058" cy="745626"/>
            </a:xfrm>
            <a:custGeom>
              <a:avLst/>
              <a:gdLst>
                <a:gd name="connsiteX0" fmla="*/ 708267 w 1240077"/>
                <a:gd name="connsiteY0" fmla="*/ 0 h 994168"/>
                <a:gd name="connsiteX1" fmla="*/ 1240077 w 1240077"/>
                <a:gd name="connsiteY1" fmla="*/ 684882 h 994168"/>
                <a:gd name="connsiteX2" fmla="*/ 0 w 1240077"/>
                <a:gd name="connsiteY2" fmla="*/ 994168 h 994168"/>
                <a:gd name="connsiteX3" fmla="*/ 0 w 1240077"/>
                <a:gd name="connsiteY3" fmla="*/ 176648 h 994168"/>
                <a:gd name="connsiteX4" fmla="*/ 708267 w 1240077"/>
                <a:gd name="connsiteY4" fmla="*/ 0 h 9941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40077" h="994168">
                  <a:moveTo>
                    <a:pt x="708267" y="0"/>
                  </a:moveTo>
                  <a:lnTo>
                    <a:pt x="1240077" y="684882"/>
                  </a:lnTo>
                  <a:lnTo>
                    <a:pt x="0" y="994168"/>
                  </a:lnTo>
                  <a:lnTo>
                    <a:pt x="0" y="176648"/>
                  </a:lnTo>
                  <a:lnTo>
                    <a:pt x="708267"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24" name="Freeform: Shape 23">
              <a:extLst>
                <a:ext uri="{FF2B5EF4-FFF2-40B4-BE49-F238E27FC236}">
                  <a16:creationId xmlns:a16="http://schemas.microsoft.com/office/drawing/2014/main" id="{05A24C1C-3C84-445B-990A-DBF7641ECBA3}"/>
                </a:ext>
              </a:extLst>
            </p:cNvPr>
            <p:cNvSpPr/>
            <p:nvPr/>
          </p:nvSpPr>
          <p:spPr>
            <a:xfrm>
              <a:off x="4572001" y="3110423"/>
              <a:ext cx="1463447" cy="866912"/>
            </a:xfrm>
            <a:custGeom>
              <a:avLst/>
              <a:gdLst>
                <a:gd name="connsiteX0" fmla="*/ 1431613 w 1951263"/>
                <a:gd name="connsiteY0" fmla="*/ 0 h 1155882"/>
                <a:gd name="connsiteX1" fmla="*/ 1951263 w 1951263"/>
                <a:gd name="connsiteY1" fmla="*/ 669221 h 1155882"/>
                <a:gd name="connsiteX2" fmla="*/ 1 w 1951263"/>
                <a:gd name="connsiteY2" fmla="*/ 1155882 h 1155882"/>
                <a:gd name="connsiteX3" fmla="*/ 0 w 1951263"/>
                <a:gd name="connsiteY3" fmla="*/ 1155882 h 1155882"/>
                <a:gd name="connsiteX4" fmla="*/ 0 w 1951263"/>
                <a:gd name="connsiteY4" fmla="*/ 330981 h 1155882"/>
                <a:gd name="connsiteX5" fmla="*/ 1 w 1951263"/>
                <a:gd name="connsiteY5" fmla="*/ 330981 h 1155882"/>
                <a:gd name="connsiteX6" fmla="*/ 1431613 w 1951263"/>
                <a:gd name="connsiteY6" fmla="*/ 0 h 1155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51263" h="1155882">
                  <a:moveTo>
                    <a:pt x="1431613" y="0"/>
                  </a:moveTo>
                  <a:lnTo>
                    <a:pt x="1951263" y="669221"/>
                  </a:lnTo>
                  <a:lnTo>
                    <a:pt x="1" y="1155882"/>
                  </a:lnTo>
                  <a:lnTo>
                    <a:pt x="0" y="1155882"/>
                  </a:lnTo>
                  <a:lnTo>
                    <a:pt x="0" y="330981"/>
                  </a:lnTo>
                  <a:lnTo>
                    <a:pt x="1" y="330981"/>
                  </a:lnTo>
                  <a:lnTo>
                    <a:pt x="1431613" y="0"/>
                  </a:ln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25" name="Freeform: Shape 24">
              <a:extLst>
                <a:ext uri="{FF2B5EF4-FFF2-40B4-BE49-F238E27FC236}">
                  <a16:creationId xmlns:a16="http://schemas.microsoft.com/office/drawing/2014/main" id="{6DD7EEC5-92B7-4015-8D81-EAA5364E54ED}"/>
                </a:ext>
              </a:extLst>
            </p:cNvPr>
            <p:cNvSpPr/>
            <p:nvPr/>
          </p:nvSpPr>
          <p:spPr>
            <a:xfrm>
              <a:off x="4572000" y="3796361"/>
              <a:ext cx="2007897" cy="991650"/>
            </a:xfrm>
            <a:custGeom>
              <a:avLst/>
              <a:gdLst>
                <a:gd name="connsiteX0" fmla="*/ 2140623 w 2677196"/>
                <a:gd name="connsiteY0" fmla="*/ 0 h 1322200"/>
                <a:gd name="connsiteX1" fmla="*/ 2677196 w 2677196"/>
                <a:gd name="connsiteY1" fmla="*/ 691015 h 1322200"/>
                <a:gd name="connsiteX2" fmla="*/ 0 w 2677196"/>
                <a:gd name="connsiteY2" fmla="*/ 1322200 h 1322200"/>
                <a:gd name="connsiteX3" fmla="*/ 0 w 2677196"/>
                <a:gd name="connsiteY3" fmla="*/ 504680 h 1322200"/>
                <a:gd name="connsiteX4" fmla="*/ 2140623 w 2677196"/>
                <a:gd name="connsiteY4" fmla="*/ 0 h 1322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77196" h="1322200">
                  <a:moveTo>
                    <a:pt x="2140623" y="0"/>
                  </a:moveTo>
                  <a:lnTo>
                    <a:pt x="2677196" y="691015"/>
                  </a:lnTo>
                  <a:lnTo>
                    <a:pt x="0" y="1322200"/>
                  </a:lnTo>
                  <a:lnTo>
                    <a:pt x="0" y="504680"/>
                  </a:lnTo>
                  <a:lnTo>
                    <a:pt x="2140623" y="0"/>
                  </a:ln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26" name="Freeform: Shape 25">
              <a:extLst>
                <a:ext uri="{FF2B5EF4-FFF2-40B4-BE49-F238E27FC236}">
                  <a16:creationId xmlns:a16="http://schemas.microsoft.com/office/drawing/2014/main" id="{05FF6116-15B6-4CE2-9260-5FEB384505AE}"/>
                </a:ext>
              </a:extLst>
            </p:cNvPr>
            <p:cNvSpPr/>
            <p:nvPr/>
          </p:nvSpPr>
          <p:spPr>
            <a:xfrm>
              <a:off x="4572000" y="4485446"/>
              <a:ext cx="2528036" cy="1129543"/>
            </a:xfrm>
            <a:custGeom>
              <a:avLst/>
              <a:gdLst>
                <a:gd name="connsiteX0" fmla="*/ 2854054 w 3370714"/>
                <a:gd name="connsiteY0" fmla="*/ 0 h 1506057"/>
                <a:gd name="connsiteX1" fmla="*/ 3370714 w 3370714"/>
                <a:gd name="connsiteY1" fmla="*/ 665372 h 1506057"/>
                <a:gd name="connsiteX2" fmla="*/ 0 w 3370714"/>
                <a:gd name="connsiteY2" fmla="*/ 1506057 h 1506057"/>
                <a:gd name="connsiteX3" fmla="*/ 0 w 3370714"/>
                <a:gd name="connsiteY3" fmla="*/ 688536 h 1506057"/>
                <a:gd name="connsiteX4" fmla="*/ 2854054 w 3370714"/>
                <a:gd name="connsiteY4" fmla="*/ 0 h 15060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70714" h="1506057">
                  <a:moveTo>
                    <a:pt x="2854054" y="0"/>
                  </a:moveTo>
                  <a:lnTo>
                    <a:pt x="3370714" y="665372"/>
                  </a:lnTo>
                  <a:lnTo>
                    <a:pt x="0" y="1506057"/>
                  </a:lnTo>
                  <a:lnTo>
                    <a:pt x="0" y="688536"/>
                  </a:lnTo>
                  <a:lnTo>
                    <a:pt x="285405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grpSp>
    </p:spTree>
    <p:extLst>
      <p:ext uri="{BB962C8B-B14F-4D97-AF65-F5344CB8AC3E}">
        <p14:creationId xmlns:p14="http://schemas.microsoft.com/office/powerpoint/2010/main" val="36498686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01C940-49CA-520D-03DE-F3A95C851461}"/>
              </a:ext>
            </a:extLst>
          </p:cNvPr>
          <p:cNvSpPr>
            <a:spLocks noGrp="1"/>
          </p:cNvSpPr>
          <p:nvPr>
            <p:ph type="title"/>
          </p:nvPr>
        </p:nvSpPr>
        <p:spPr/>
        <p:txBody>
          <a:bodyPr/>
          <a:lstStyle/>
          <a:p>
            <a:pPr algn="ctr"/>
            <a:r>
              <a:rPr lang="en-US"/>
              <a:t>Capability maturity model levels in depth</a:t>
            </a:r>
          </a:p>
        </p:txBody>
      </p:sp>
      <p:sp>
        <p:nvSpPr>
          <p:cNvPr id="3" name="Content Placeholder 2">
            <a:extLst>
              <a:ext uri="{FF2B5EF4-FFF2-40B4-BE49-F238E27FC236}">
                <a16:creationId xmlns:a16="http://schemas.microsoft.com/office/drawing/2014/main" id="{AB6F23FD-AB32-22D9-49BF-2B02D949D894}"/>
              </a:ext>
            </a:extLst>
          </p:cNvPr>
          <p:cNvSpPr>
            <a:spLocks noGrp="1"/>
          </p:cNvSpPr>
          <p:nvPr>
            <p:ph idx="1"/>
          </p:nvPr>
        </p:nvSpPr>
        <p:spPr/>
        <p:txBody>
          <a:bodyPr vert="horz" lIns="91440" tIns="45720" rIns="91440" bIns="45720" rtlCol="0" anchor="t">
            <a:normAutofit lnSpcReduction="10000"/>
          </a:bodyPr>
          <a:lstStyle/>
          <a:p>
            <a:pPr marL="342900" indent="-342900">
              <a:buAutoNum type="arabicPeriod"/>
            </a:pPr>
            <a:r>
              <a:rPr lang="en-US" b="1" u="sng"/>
              <a:t>Initial </a:t>
            </a:r>
            <a:r>
              <a:rPr lang="en-US" b="1"/>
              <a:t>– This is when the processes are chaotic because the process is not explicitly defined and documented to be able to be repeated in the future. Success is seldom and relies on individual effort.</a:t>
            </a:r>
          </a:p>
          <a:p>
            <a:pPr marL="342900" indent="-342900">
              <a:buAutoNum type="arabicPeriod"/>
            </a:pPr>
            <a:r>
              <a:rPr lang="en-US" b="1" u="sng"/>
              <a:t>Repeatable</a:t>
            </a:r>
            <a:r>
              <a:rPr lang="en-US" b="1"/>
              <a:t> – Required processes are established, defined, and documented thus able to be repeated in the future.</a:t>
            </a:r>
          </a:p>
          <a:p>
            <a:pPr marL="342900" indent="-342900">
              <a:buAutoNum type="arabicPeriod"/>
            </a:pPr>
            <a:r>
              <a:rPr lang="en-US" b="1" u="sng"/>
              <a:t>Defined</a:t>
            </a:r>
            <a:r>
              <a:rPr lang="en-US" b="1"/>
              <a:t> – Defining a standard software development process to be used throughout the organization.</a:t>
            </a:r>
          </a:p>
          <a:p>
            <a:pPr marL="342900" indent="-342900">
              <a:buAutoNum type="arabicPeriod"/>
            </a:pPr>
            <a:r>
              <a:rPr lang="en-US" b="1" u="sng">
                <a:ea typeface="+mn-lt"/>
                <a:cs typeface="+mn-lt"/>
              </a:rPr>
              <a:t>Managed</a:t>
            </a:r>
            <a:r>
              <a:rPr lang="en-US" b="1">
                <a:ea typeface="+mn-lt"/>
                <a:cs typeface="+mn-lt"/>
              </a:rPr>
              <a:t> – The organizations monitors and controls its processes through data collection and analysis.</a:t>
            </a:r>
          </a:p>
          <a:p>
            <a:pPr marL="342900" indent="-342900">
              <a:buAutoNum type="arabicPeriod"/>
            </a:pPr>
            <a:r>
              <a:rPr lang="en-US" b="1" u="sng">
                <a:ea typeface="+mn-lt"/>
                <a:cs typeface="+mn-lt"/>
              </a:rPr>
              <a:t>Optimizing</a:t>
            </a:r>
            <a:r>
              <a:rPr lang="en-US" b="1">
                <a:ea typeface="+mn-lt"/>
                <a:cs typeface="+mn-lt"/>
              </a:rPr>
              <a:t> – At this level, the standard processes are constantly being improved and modified based on feedback.</a:t>
            </a:r>
          </a:p>
          <a:p>
            <a:pPr marL="342900" indent="-342900">
              <a:buAutoNum type="arabicPeriod"/>
            </a:pPr>
            <a:endParaRPr lang="en-US" b="1">
              <a:ea typeface="+mn-lt"/>
              <a:cs typeface="+mn-lt"/>
            </a:endParaRPr>
          </a:p>
          <a:p>
            <a:pPr marL="342900" indent="-342900">
              <a:buAutoNum type="arabicPeriod"/>
            </a:pPr>
            <a:endParaRPr lang="en-US"/>
          </a:p>
        </p:txBody>
      </p:sp>
    </p:spTree>
    <p:extLst>
      <p:ext uri="{BB962C8B-B14F-4D97-AF65-F5344CB8AC3E}">
        <p14:creationId xmlns:p14="http://schemas.microsoft.com/office/powerpoint/2010/main" val="38832736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F341E-411E-DAD4-47CE-565CF55051A9}"/>
              </a:ext>
            </a:extLst>
          </p:cNvPr>
          <p:cNvSpPr>
            <a:spLocks noGrp="1"/>
          </p:cNvSpPr>
          <p:nvPr>
            <p:ph type="title"/>
          </p:nvPr>
        </p:nvSpPr>
        <p:spPr>
          <a:xfrm>
            <a:off x="1466491" y="138023"/>
            <a:ext cx="9715500" cy="990600"/>
          </a:xfrm>
        </p:spPr>
        <p:txBody>
          <a:bodyPr>
            <a:normAutofit fontScale="90000"/>
          </a:bodyPr>
          <a:lstStyle/>
          <a:p>
            <a:pPr algn="ctr"/>
            <a:r>
              <a:rPr lang="en-US"/>
              <a:t>Standards, Methods, and process Guidelines</a:t>
            </a:r>
          </a:p>
        </p:txBody>
      </p:sp>
      <p:sp>
        <p:nvSpPr>
          <p:cNvPr id="4" name="TextBox 3">
            <a:extLst>
              <a:ext uri="{FF2B5EF4-FFF2-40B4-BE49-F238E27FC236}">
                <a16:creationId xmlns:a16="http://schemas.microsoft.com/office/drawing/2014/main" id="{B33C147A-BA63-A1FC-84E0-105DDFB967A0}"/>
              </a:ext>
            </a:extLst>
          </p:cNvPr>
          <p:cNvSpPr txBox="1"/>
          <p:nvPr/>
        </p:nvSpPr>
        <p:spPr>
          <a:xfrm>
            <a:off x="1538941" y="1219256"/>
            <a:ext cx="9577294" cy="602472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lnSpc>
                <a:spcPct val="150000"/>
              </a:lnSpc>
              <a:buFont typeface="Arial"/>
              <a:buChar char="•"/>
            </a:pPr>
            <a:r>
              <a:rPr lang="en-US" sz="1700" b="1">
                <a:ea typeface="+mn-lt"/>
                <a:cs typeface="+mn-lt"/>
              </a:rPr>
              <a:t>During the defined level of CMM is when an organization defines a standard software development process to be used throughout the organization.</a:t>
            </a:r>
            <a:endParaRPr lang="en-US" sz="1700" b="1"/>
          </a:p>
          <a:p>
            <a:pPr marL="285750" indent="-285750">
              <a:lnSpc>
                <a:spcPct val="150000"/>
              </a:lnSpc>
              <a:buFont typeface="Arial"/>
              <a:buChar char="•"/>
            </a:pPr>
            <a:r>
              <a:rPr lang="en-US" sz="1700" b="1"/>
              <a:t>The ISO 9000 is a series of standards and guidelines for software development created by the International Standards Organization (ISO) in 1947. We will be talking about ISO 9001, which is a part of the ISO 9000 family.</a:t>
            </a:r>
          </a:p>
          <a:p>
            <a:pPr marL="285750" indent="-285750">
              <a:lnSpc>
                <a:spcPct val="150000"/>
              </a:lnSpc>
              <a:buFont typeface="Arial"/>
              <a:buChar char="•"/>
            </a:pPr>
            <a:r>
              <a:rPr lang="en-US" sz="1700" b="1"/>
              <a:t>The CMM and ISO 9001 are two of the most widely accepted formal methods for quality management in software development.  </a:t>
            </a:r>
          </a:p>
          <a:p>
            <a:pPr marL="742950" lvl="1" indent="-285750">
              <a:lnSpc>
                <a:spcPct val="150000"/>
              </a:lnSpc>
              <a:buFont typeface="Courier New"/>
              <a:buChar char="o"/>
            </a:pPr>
            <a:r>
              <a:rPr lang="en-US" sz="1700" b="1">
                <a:ea typeface="+mn-lt"/>
                <a:cs typeface="+mn-lt"/>
              </a:rPr>
              <a:t>The main difference between the two is that ISO 9001 specifies the minimum acceptable quality level of software processes, while the CMM establishes the framework for process improvement. </a:t>
            </a:r>
            <a:endParaRPr lang="en-US" sz="1700" b="1"/>
          </a:p>
          <a:p>
            <a:pPr marL="742950" lvl="1" indent="-285750">
              <a:lnSpc>
                <a:spcPct val="150000"/>
              </a:lnSpc>
              <a:buFont typeface="Courier New"/>
              <a:buChar char="o"/>
            </a:pPr>
            <a:r>
              <a:rPr lang="en-US" sz="1700" b="1"/>
              <a:t>Also, ISO 9000 requires that you be certified annually, but you only get certified in CMM once.</a:t>
            </a:r>
          </a:p>
          <a:p>
            <a:pPr marL="285750" indent="-285750">
              <a:lnSpc>
                <a:spcPct val="150000"/>
              </a:lnSpc>
              <a:buFont typeface="Arial"/>
              <a:buChar char="•"/>
            </a:pPr>
            <a:r>
              <a:rPr lang="en-US" sz="1700" b="1"/>
              <a:t>Both CMM and ISO 9001 are designed to improve the quality of processes used to develop software.</a:t>
            </a:r>
          </a:p>
          <a:p>
            <a:pPr marL="285750" indent="-285750">
              <a:buFont typeface="Arial"/>
              <a:buChar char="•"/>
            </a:pPr>
            <a:endParaRPr lang="en-US"/>
          </a:p>
          <a:p>
            <a:pPr marL="285750" indent="-285750">
              <a:buFont typeface="Arial"/>
              <a:buChar char="•"/>
            </a:pPr>
            <a:endParaRPr lang="en-US"/>
          </a:p>
          <a:p>
            <a:endParaRPr lang="en-US"/>
          </a:p>
        </p:txBody>
      </p:sp>
    </p:spTree>
    <p:extLst>
      <p:ext uri="{BB962C8B-B14F-4D97-AF65-F5344CB8AC3E}">
        <p14:creationId xmlns:p14="http://schemas.microsoft.com/office/powerpoint/2010/main" val="20995303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A3B91-194A-F8D8-184C-8CCD9608AAD6}"/>
              </a:ext>
            </a:extLst>
          </p:cNvPr>
          <p:cNvSpPr>
            <a:spLocks noGrp="1"/>
          </p:cNvSpPr>
          <p:nvPr>
            <p:ph type="title"/>
          </p:nvPr>
        </p:nvSpPr>
        <p:spPr>
          <a:xfrm>
            <a:off x="1236453" y="2452777"/>
            <a:ext cx="9715500" cy="990600"/>
          </a:xfrm>
        </p:spPr>
        <p:txBody>
          <a:bodyPr/>
          <a:lstStyle/>
          <a:p>
            <a:pPr algn="ctr"/>
            <a:r>
              <a:rPr lang="en-US"/>
              <a:t>Capability maturity model integrated</a:t>
            </a:r>
          </a:p>
        </p:txBody>
      </p:sp>
    </p:spTree>
    <p:extLst>
      <p:ext uri="{BB962C8B-B14F-4D97-AF65-F5344CB8AC3E}">
        <p14:creationId xmlns:p14="http://schemas.microsoft.com/office/powerpoint/2010/main" val="39113085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F1B67-D273-9D7E-F6A0-1A40A24A3F19}"/>
              </a:ext>
            </a:extLst>
          </p:cNvPr>
          <p:cNvSpPr>
            <a:spLocks noGrp="1"/>
          </p:cNvSpPr>
          <p:nvPr>
            <p:ph type="title"/>
          </p:nvPr>
        </p:nvSpPr>
        <p:spPr>
          <a:xfrm>
            <a:off x="402567" y="94891"/>
            <a:ext cx="11555801" cy="990600"/>
          </a:xfrm>
        </p:spPr>
        <p:txBody>
          <a:bodyPr>
            <a:normAutofit fontScale="90000"/>
          </a:bodyPr>
          <a:lstStyle/>
          <a:p>
            <a:pPr algn="ctr"/>
            <a:r>
              <a:rPr lang="en-US"/>
              <a:t>What is capability maturity model integrated (</a:t>
            </a:r>
            <a:r>
              <a:rPr lang="en-US" err="1"/>
              <a:t>cmmi</a:t>
            </a:r>
            <a:r>
              <a:rPr lang="en-US"/>
              <a:t>)?</a:t>
            </a:r>
          </a:p>
        </p:txBody>
      </p:sp>
      <p:sp>
        <p:nvSpPr>
          <p:cNvPr id="4" name="TextBox 3">
            <a:extLst>
              <a:ext uri="{FF2B5EF4-FFF2-40B4-BE49-F238E27FC236}">
                <a16:creationId xmlns:a16="http://schemas.microsoft.com/office/drawing/2014/main" id="{3C598611-249F-4B18-4729-71C780DF205D}"/>
              </a:ext>
            </a:extLst>
          </p:cNvPr>
          <p:cNvSpPr txBox="1"/>
          <p:nvPr/>
        </p:nvSpPr>
        <p:spPr>
          <a:xfrm>
            <a:off x="862642" y="1218310"/>
            <a:ext cx="10341428" cy="715580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lnSpc>
                <a:spcPct val="150000"/>
              </a:lnSpc>
              <a:buFont typeface="Arial"/>
              <a:buChar char="•"/>
            </a:pPr>
            <a:r>
              <a:rPr lang="en-US" b="1"/>
              <a:t>CMMI is a newer, updated version of CMM. </a:t>
            </a:r>
            <a:endParaRPr lang="en-US"/>
          </a:p>
          <a:p>
            <a:pPr marL="285750" indent="-285750">
              <a:lnSpc>
                <a:spcPct val="150000"/>
              </a:lnSpc>
              <a:buFont typeface="Arial"/>
              <a:buChar char="•"/>
            </a:pPr>
            <a:r>
              <a:rPr lang="en-US" b="1"/>
              <a:t>CMM needed to be updated because organizations had a hard time trying to fit this framework to meet specific goals and needs. </a:t>
            </a:r>
          </a:p>
          <a:p>
            <a:pPr marL="742950" lvl="1" indent="-285750">
              <a:lnSpc>
                <a:spcPct val="150000"/>
              </a:lnSpc>
              <a:buFont typeface="Courier New"/>
              <a:buChar char="o"/>
            </a:pPr>
            <a:r>
              <a:rPr lang="en-US" b="1">
                <a:ea typeface="+mn-lt"/>
                <a:cs typeface="+mn-lt"/>
              </a:rPr>
              <a:t>Some said it was too process-oriented and not goal-oriented enough. </a:t>
            </a:r>
            <a:endParaRPr lang="en-US" b="1"/>
          </a:p>
          <a:p>
            <a:pPr marL="285750" indent="-285750">
              <a:lnSpc>
                <a:spcPct val="150000"/>
              </a:lnSpc>
              <a:buFont typeface="Arial"/>
              <a:buChar char="•"/>
            </a:pPr>
            <a:r>
              <a:rPr lang="en-US" b="1"/>
              <a:t>The SEI developed CMMI to integrate and standardize the CMM. </a:t>
            </a:r>
          </a:p>
          <a:p>
            <a:pPr marL="285750" indent="-285750">
              <a:lnSpc>
                <a:spcPct val="150000"/>
              </a:lnSpc>
              <a:buFont typeface="Arial"/>
              <a:buChar char="•"/>
            </a:pPr>
            <a:r>
              <a:rPr lang="en-US" b="1"/>
              <a:t>It also includes ideas from agile development to continuously improve processes and manage software configuration and quality.</a:t>
            </a:r>
            <a:endParaRPr lang="en-US"/>
          </a:p>
          <a:p>
            <a:pPr marL="742950" lvl="1" indent="-285750">
              <a:lnSpc>
                <a:spcPct val="150000"/>
              </a:lnSpc>
              <a:buFont typeface="Courier New"/>
              <a:buChar char="o"/>
            </a:pPr>
            <a:r>
              <a:rPr lang="en-US" b="1"/>
              <a:t>They improve continuously from constant feedback and incorporating the feedback into their software development processes.</a:t>
            </a:r>
          </a:p>
          <a:p>
            <a:pPr marL="285750" indent="-285750">
              <a:lnSpc>
                <a:spcPct val="150000"/>
              </a:lnSpc>
              <a:buFont typeface="Arial"/>
              <a:buChar char="•"/>
            </a:pPr>
            <a:r>
              <a:rPr lang="en-US" b="1"/>
              <a:t>Lockheed Martin, an aerospace company, uses the CMMI framework to help improve their software processes. This company is extremely popular for their high-quality solutions that are developed on-time and within the budget. This is a result from using the CMMI framework.</a:t>
            </a:r>
          </a:p>
          <a:p>
            <a:pPr marL="285750" indent="-285750">
              <a:lnSpc>
                <a:spcPct val="150000"/>
              </a:lnSpc>
              <a:buFont typeface="Arial"/>
              <a:buChar char="•"/>
            </a:pPr>
            <a:r>
              <a:rPr lang="en-US" b="1"/>
              <a:t>Similarly to CMM, CMMI has five process maturity levels.</a:t>
            </a:r>
            <a:endParaRPr lang="en-US"/>
          </a:p>
          <a:p>
            <a:pPr marL="285750" indent="-285750">
              <a:buFont typeface="Arial"/>
              <a:buChar char="•"/>
            </a:pPr>
            <a:endParaRPr lang="en-US" b="1"/>
          </a:p>
          <a:p>
            <a:pPr marL="285750" indent="-285750">
              <a:buFont typeface="Arial"/>
              <a:buChar char="•"/>
            </a:pPr>
            <a:endParaRPr lang="en-US" b="1"/>
          </a:p>
          <a:p>
            <a:pPr marL="285750" indent="-285750">
              <a:buFont typeface="Arial"/>
              <a:buChar char="•"/>
            </a:pPr>
            <a:endParaRPr lang="en-US" b="1"/>
          </a:p>
          <a:p>
            <a:pPr marL="285750" indent="-285750">
              <a:buFont typeface="Arial"/>
              <a:buChar char="•"/>
            </a:pPr>
            <a:endParaRPr lang="en-US" b="1"/>
          </a:p>
          <a:p>
            <a:pPr marL="742950" lvl="1" indent="-285750">
              <a:buFont typeface="Courier New"/>
              <a:buChar char="o"/>
            </a:pPr>
            <a:endParaRPr lang="en-US" b="1"/>
          </a:p>
          <a:p>
            <a:pPr marL="742950" lvl="1" indent="-285750">
              <a:buFont typeface="Courier New"/>
              <a:buChar char="o"/>
            </a:pPr>
            <a:endParaRPr lang="en-US" b="1"/>
          </a:p>
        </p:txBody>
      </p:sp>
    </p:spTree>
    <p:extLst>
      <p:ext uri="{BB962C8B-B14F-4D97-AF65-F5344CB8AC3E}">
        <p14:creationId xmlns:p14="http://schemas.microsoft.com/office/powerpoint/2010/main" val="22191058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a:xfrm>
            <a:off x="819509" y="368060"/>
            <a:ext cx="10563764" cy="990600"/>
          </a:xfrm>
        </p:spPr>
        <p:txBody>
          <a:bodyPr>
            <a:noAutofit/>
          </a:bodyPr>
          <a:lstStyle/>
          <a:p>
            <a:pPr algn="ctr"/>
            <a:r>
              <a:rPr lang="en-US"/>
              <a:t>Capability Maturity model integrated levels</a:t>
            </a:r>
          </a:p>
        </p:txBody>
      </p:sp>
      <p:sp>
        <p:nvSpPr>
          <p:cNvPr id="3" name="Freeform: Shape 2">
            <a:extLst>
              <a:ext uri="{FF2B5EF4-FFF2-40B4-BE49-F238E27FC236}">
                <a16:creationId xmlns:a16="http://schemas.microsoft.com/office/drawing/2014/main" id="{89EBA25F-7E5F-4930-A516-55CA16347FA7}"/>
              </a:ext>
            </a:extLst>
          </p:cNvPr>
          <p:cNvSpPr/>
          <p:nvPr/>
        </p:nvSpPr>
        <p:spPr>
          <a:xfrm>
            <a:off x="1524003" y="1443330"/>
            <a:ext cx="3899287" cy="617143"/>
          </a:xfrm>
          <a:custGeom>
            <a:avLst/>
            <a:gdLst>
              <a:gd name="connsiteX0" fmla="*/ 0 w 5199049"/>
              <a:gd name="connsiteY0" fmla="*/ 0 h 688537"/>
              <a:gd name="connsiteX1" fmla="*/ 5199049 w 5199049"/>
              <a:gd name="connsiteY1" fmla="*/ 0 h 688537"/>
              <a:gd name="connsiteX2" fmla="*/ 4664401 w 5199049"/>
              <a:gd name="connsiteY2" fmla="*/ 688537 h 688537"/>
              <a:gd name="connsiteX3" fmla="*/ 0 w 5199049"/>
              <a:gd name="connsiteY3" fmla="*/ 688537 h 688537"/>
              <a:gd name="connsiteX4" fmla="*/ 0 w 5199049"/>
              <a:gd name="connsiteY4" fmla="*/ 0 h 6885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99049" h="688537">
                <a:moveTo>
                  <a:pt x="0" y="0"/>
                </a:moveTo>
                <a:lnTo>
                  <a:pt x="5199049" y="0"/>
                </a:lnTo>
                <a:lnTo>
                  <a:pt x="4664401" y="688537"/>
                </a:lnTo>
                <a:lnTo>
                  <a:pt x="0" y="688537"/>
                </a:lnTo>
                <a:lnTo>
                  <a:pt x="0" y="0"/>
                </a:lnTo>
                <a:close/>
              </a:path>
            </a:pathLst>
          </a:custGeom>
          <a:solidFill>
            <a:schemeClr val="bg2">
              <a:alpha val="7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457200" bIns="45720" rtlCol="0" anchor="ctr"/>
          <a:lstStyle/>
          <a:p>
            <a:pPr algn="r"/>
            <a:r>
              <a:rPr lang="en-US" b="1" cap="all">
                <a:solidFill>
                  <a:schemeClr val="tx1">
                    <a:lumMod val="85000"/>
                    <a:lumOff val="15000"/>
                  </a:schemeClr>
                </a:solidFill>
              </a:rPr>
              <a:t>Optimizing</a:t>
            </a:r>
            <a:endParaRPr lang="en-US" sz="1800" b="1" cap="all">
              <a:solidFill>
                <a:schemeClr val="tx1">
                  <a:lumMod val="85000"/>
                  <a:lumOff val="15000"/>
                </a:schemeClr>
              </a:solidFill>
            </a:endParaRPr>
          </a:p>
        </p:txBody>
      </p:sp>
      <p:sp>
        <p:nvSpPr>
          <p:cNvPr id="4" name="Freeform: Shape 3">
            <a:extLst>
              <a:ext uri="{FF2B5EF4-FFF2-40B4-BE49-F238E27FC236}">
                <a16:creationId xmlns:a16="http://schemas.microsoft.com/office/drawing/2014/main" id="{1BF7F66C-30CB-4010-B4EE-39E31B6D3930}"/>
              </a:ext>
            </a:extLst>
          </p:cNvPr>
          <p:cNvSpPr/>
          <p:nvPr/>
        </p:nvSpPr>
        <p:spPr>
          <a:xfrm>
            <a:off x="6763973" y="1443330"/>
            <a:ext cx="3904029" cy="617143"/>
          </a:xfrm>
          <a:custGeom>
            <a:avLst/>
            <a:gdLst>
              <a:gd name="connsiteX0" fmla="*/ 0 w 5205372"/>
              <a:gd name="connsiteY0" fmla="*/ 0 h 688537"/>
              <a:gd name="connsiteX1" fmla="*/ 5205372 w 5205372"/>
              <a:gd name="connsiteY1" fmla="*/ 0 h 688537"/>
              <a:gd name="connsiteX2" fmla="*/ 5205372 w 5205372"/>
              <a:gd name="connsiteY2" fmla="*/ 688537 h 688537"/>
              <a:gd name="connsiteX3" fmla="*/ 534648 w 5205372"/>
              <a:gd name="connsiteY3" fmla="*/ 688537 h 688537"/>
              <a:gd name="connsiteX4" fmla="*/ 0 w 5205372"/>
              <a:gd name="connsiteY4" fmla="*/ 0 h 6885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05372" h="688537">
                <a:moveTo>
                  <a:pt x="0" y="0"/>
                </a:moveTo>
                <a:lnTo>
                  <a:pt x="5205372" y="0"/>
                </a:lnTo>
                <a:lnTo>
                  <a:pt x="5205372" y="688537"/>
                </a:lnTo>
                <a:lnTo>
                  <a:pt x="534648" y="688537"/>
                </a:lnTo>
                <a:lnTo>
                  <a:pt x="0" y="0"/>
                </a:lnTo>
                <a:close/>
              </a:path>
            </a:pathLst>
          </a:custGeom>
          <a:solidFill>
            <a:schemeClr val="bg2">
              <a:alpha val="7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 rIns="91440" bIns="45720" rtlCol="0" anchor="ctr"/>
          <a:lstStyle/>
          <a:p>
            <a:pPr algn="ctr"/>
            <a:r>
              <a:rPr lang="en-US" b="1">
                <a:solidFill>
                  <a:schemeClr val="tx1">
                    <a:lumMod val="85000"/>
                    <a:lumOff val="15000"/>
                  </a:schemeClr>
                </a:solidFill>
              </a:rPr>
              <a:t>Processes are continually improved</a:t>
            </a:r>
            <a:endParaRPr lang="en-US"/>
          </a:p>
        </p:txBody>
      </p:sp>
      <p:sp>
        <p:nvSpPr>
          <p:cNvPr id="5" name="Freeform: Shape 4">
            <a:extLst>
              <a:ext uri="{FF2B5EF4-FFF2-40B4-BE49-F238E27FC236}">
                <a16:creationId xmlns:a16="http://schemas.microsoft.com/office/drawing/2014/main" id="{41A21C78-0586-4E17-8393-95B99A7D155D}"/>
              </a:ext>
            </a:extLst>
          </p:cNvPr>
          <p:cNvSpPr/>
          <p:nvPr/>
        </p:nvSpPr>
        <p:spPr>
          <a:xfrm>
            <a:off x="1524002" y="2265242"/>
            <a:ext cx="3365252" cy="617143"/>
          </a:xfrm>
          <a:custGeom>
            <a:avLst/>
            <a:gdLst>
              <a:gd name="connsiteX0" fmla="*/ 0 w 4487003"/>
              <a:gd name="connsiteY0" fmla="*/ 0 h 688537"/>
              <a:gd name="connsiteX1" fmla="*/ 4487003 w 4487003"/>
              <a:gd name="connsiteY1" fmla="*/ 0 h 688537"/>
              <a:gd name="connsiteX2" fmla="*/ 3952354 w 4487003"/>
              <a:gd name="connsiteY2" fmla="*/ 688537 h 688537"/>
              <a:gd name="connsiteX3" fmla="*/ 0 w 4487003"/>
              <a:gd name="connsiteY3" fmla="*/ 688537 h 688537"/>
              <a:gd name="connsiteX4" fmla="*/ 0 w 4487003"/>
              <a:gd name="connsiteY4" fmla="*/ 0 h 6885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87003" h="688537">
                <a:moveTo>
                  <a:pt x="0" y="0"/>
                </a:moveTo>
                <a:lnTo>
                  <a:pt x="4487003" y="0"/>
                </a:lnTo>
                <a:lnTo>
                  <a:pt x="3952354" y="688537"/>
                </a:lnTo>
                <a:lnTo>
                  <a:pt x="0" y="688537"/>
                </a:lnTo>
                <a:lnTo>
                  <a:pt x="0" y="0"/>
                </a:lnTo>
                <a:close/>
              </a:path>
            </a:pathLst>
          </a:custGeom>
          <a:solidFill>
            <a:schemeClr val="bg2">
              <a:alpha val="7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457200" bIns="34290" numCol="1" spcCol="0" rtlCol="0" fromWordArt="0" anchor="ctr" anchorCtr="0" forceAA="0" compatLnSpc="1">
            <a:prstTxWarp prst="textNoShape">
              <a:avLst/>
            </a:prstTxWarp>
            <a:noAutofit/>
          </a:bodyPr>
          <a:lstStyle/>
          <a:p>
            <a:pPr algn="r"/>
            <a:r>
              <a:rPr lang="en-US" b="1" cap="all">
                <a:solidFill>
                  <a:schemeClr val="tx1">
                    <a:lumMod val="85000"/>
                    <a:lumOff val="15000"/>
                  </a:schemeClr>
                </a:solidFill>
              </a:rPr>
              <a:t>Quantitatively Managed</a:t>
            </a:r>
            <a:endParaRPr lang="en-US" sz="1800" b="1" cap="all">
              <a:solidFill>
                <a:schemeClr val="tx1">
                  <a:lumMod val="85000"/>
                  <a:lumOff val="15000"/>
                </a:schemeClr>
              </a:solidFill>
            </a:endParaRPr>
          </a:p>
        </p:txBody>
      </p:sp>
      <p:sp>
        <p:nvSpPr>
          <p:cNvPr id="6" name="Freeform: Shape 5">
            <a:extLst>
              <a:ext uri="{FF2B5EF4-FFF2-40B4-BE49-F238E27FC236}">
                <a16:creationId xmlns:a16="http://schemas.microsoft.com/office/drawing/2014/main" id="{6DBB15E1-9BFF-41D4-AD5F-F91C999DBB15}"/>
              </a:ext>
            </a:extLst>
          </p:cNvPr>
          <p:cNvSpPr/>
          <p:nvPr/>
        </p:nvSpPr>
        <p:spPr>
          <a:xfrm>
            <a:off x="7298007" y="2265242"/>
            <a:ext cx="3369995" cy="617143"/>
          </a:xfrm>
          <a:custGeom>
            <a:avLst/>
            <a:gdLst>
              <a:gd name="connsiteX0" fmla="*/ 0 w 4493326"/>
              <a:gd name="connsiteY0" fmla="*/ 0 h 688537"/>
              <a:gd name="connsiteX1" fmla="*/ 4493326 w 4493326"/>
              <a:gd name="connsiteY1" fmla="*/ 0 h 688537"/>
              <a:gd name="connsiteX2" fmla="*/ 4493326 w 4493326"/>
              <a:gd name="connsiteY2" fmla="*/ 688537 h 688537"/>
              <a:gd name="connsiteX3" fmla="*/ 534648 w 4493326"/>
              <a:gd name="connsiteY3" fmla="*/ 688537 h 688537"/>
              <a:gd name="connsiteX4" fmla="*/ 0 w 4493326"/>
              <a:gd name="connsiteY4" fmla="*/ 0 h 6885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93326" h="688537">
                <a:moveTo>
                  <a:pt x="0" y="0"/>
                </a:moveTo>
                <a:lnTo>
                  <a:pt x="4493326" y="0"/>
                </a:lnTo>
                <a:lnTo>
                  <a:pt x="4493326" y="688537"/>
                </a:lnTo>
                <a:lnTo>
                  <a:pt x="534648" y="688537"/>
                </a:lnTo>
                <a:lnTo>
                  <a:pt x="0" y="0"/>
                </a:lnTo>
                <a:close/>
              </a:path>
            </a:pathLst>
          </a:custGeom>
          <a:solidFill>
            <a:schemeClr val="bg2">
              <a:alpha val="7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 rIns="91440" bIns="45720" rtlCol="0" anchor="ctr"/>
          <a:lstStyle/>
          <a:p>
            <a:pPr algn="ctr"/>
            <a:r>
              <a:rPr lang="en-US" sz="1600" b="1">
                <a:solidFill>
                  <a:schemeClr val="tx1">
                    <a:lumMod val="85000"/>
                    <a:lumOff val="15000"/>
                  </a:schemeClr>
                </a:solidFill>
              </a:rPr>
              <a:t>Processes are predictable and fulfill Stakeholder's needs</a:t>
            </a:r>
          </a:p>
        </p:txBody>
      </p:sp>
      <p:sp>
        <p:nvSpPr>
          <p:cNvPr id="7" name="Freeform: Shape 6">
            <a:extLst>
              <a:ext uri="{FF2B5EF4-FFF2-40B4-BE49-F238E27FC236}">
                <a16:creationId xmlns:a16="http://schemas.microsoft.com/office/drawing/2014/main" id="{BDCB78E3-2C46-49AC-BCB5-289C8E99DD33}"/>
              </a:ext>
            </a:extLst>
          </p:cNvPr>
          <p:cNvSpPr/>
          <p:nvPr/>
        </p:nvSpPr>
        <p:spPr>
          <a:xfrm>
            <a:off x="1524001" y="3089413"/>
            <a:ext cx="2829750" cy="617143"/>
          </a:xfrm>
          <a:custGeom>
            <a:avLst/>
            <a:gdLst>
              <a:gd name="connsiteX0" fmla="*/ 0 w 3773000"/>
              <a:gd name="connsiteY0" fmla="*/ 0 h 688537"/>
              <a:gd name="connsiteX1" fmla="*/ 3773000 w 3773000"/>
              <a:gd name="connsiteY1" fmla="*/ 0 h 688537"/>
              <a:gd name="connsiteX2" fmla="*/ 3238351 w 3773000"/>
              <a:gd name="connsiteY2" fmla="*/ 688537 h 688537"/>
              <a:gd name="connsiteX3" fmla="*/ 0 w 3773000"/>
              <a:gd name="connsiteY3" fmla="*/ 688537 h 688537"/>
              <a:gd name="connsiteX4" fmla="*/ 0 w 3773000"/>
              <a:gd name="connsiteY4" fmla="*/ 0 h 6885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73000" h="688537">
                <a:moveTo>
                  <a:pt x="0" y="0"/>
                </a:moveTo>
                <a:lnTo>
                  <a:pt x="3773000" y="0"/>
                </a:lnTo>
                <a:lnTo>
                  <a:pt x="3238351" y="688537"/>
                </a:lnTo>
                <a:lnTo>
                  <a:pt x="0" y="688537"/>
                </a:lnTo>
                <a:lnTo>
                  <a:pt x="0" y="0"/>
                </a:lnTo>
                <a:close/>
              </a:path>
            </a:pathLst>
          </a:custGeom>
          <a:solidFill>
            <a:schemeClr val="bg2">
              <a:alpha val="7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457200" bIns="34290" numCol="1" spcCol="0" rtlCol="0" fromWordArt="0" anchor="ctr" anchorCtr="0" forceAA="0" compatLnSpc="1">
            <a:prstTxWarp prst="textNoShape">
              <a:avLst/>
            </a:prstTxWarp>
            <a:noAutofit/>
          </a:bodyPr>
          <a:lstStyle/>
          <a:p>
            <a:pPr algn="r"/>
            <a:r>
              <a:rPr lang="en-US" b="1" cap="all">
                <a:solidFill>
                  <a:schemeClr val="tx1">
                    <a:lumMod val="85000"/>
                    <a:lumOff val="15000"/>
                  </a:schemeClr>
                </a:solidFill>
              </a:rPr>
              <a:t>Defined</a:t>
            </a:r>
            <a:endParaRPr lang="en-US"/>
          </a:p>
        </p:txBody>
      </p:sp>
      <p:sp>
        <p:nvSpPr>
          <p:cNvPr id="8" name="Freeform: Shape 7">
            <a:extLst>
              <a:ext uri="{FF2B5EF4-FFF2-40B4-BE49-F238E27FC236}">
                <a16:creationId xmlns:a16="http://schemas.microsoft.com/office/drawing/2014/main" id="{E422FD5B-354B-4A07-8864-D7A8C30AF824}"/>
              </a:ext>
            </a:extLst>
          </p:cNvPr>
          <p:cNvSpPr/>
          <p:nvPr/>
        </p:nvSpPr>
        <p:spPr>
          <a:xfrm>
            <a:off x="7833510" y="3089413"/>
            <a:ext cx="2834492" cy="617143"/>
          </a:xfrm>
          <a:custGeom>
            <a:avLst/>
            <a:gdLst>
              <a:gd name="connsiteX0" fmla="*/ 0 w 3779323"/>
              <a:gd name="connsiteY0" fmla="*/ 0 h 688537"/>
              <a:gd name="connsiteX1" fmla="*/ 3779323 w 3779323"/>
              <a:gd name="connsiteY1" fmla="*/ 0 h 688537"/>
              <a:gd name="connsiteX2" fmla="*/ 3779323 w 3779323"/>
              <a:gd name="connsiteY2" fmla="*/ 688537 h 688537"/>
              <a:gd name="connsiteX3" fmla="*/ 534648 w 3779323"/>
              <a:gd name="connsiteY3" fmla="*/ 688537 h 688537"/>
              <a:gd name="connsiteX4" fmla="*/ 0 w 3779323"/>
              <a:gd name="connsiteY4" fmla="*/ 0 h 6885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79323" h="688537">
                <a:moveTo>
                  <a:pt x="0" y="0"/>
                </a:moveTo>
                <a:lnTo>
                  <a:pt x="3779323" y="0"/>
                </a:lnTo>
                <a:lnTo>
                  <a:pt x="3779323" y="688537"/>
                </a:lnTo>
                <a:lnTo>
                  <a:pt x="534648" y="688537"/>
                </a:lnTo>
                <a:lnTo>
                  <a:pt x="0" y="0"/>
                </a:lnTo>
                <a:close/>
              </a:path>
            </a:pathLst>
          </a:custGeom>
          <a:solidFill>
            <a:schemeClr val="bg2">
              <a:alpha val="7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 rIns="91440" bIns="45720" rtlCol="0" anchor="ctr"/>
          <a:lstStyle/>
          <a:p>
            <a:pPr algn="ctr"/>
            <a:r>
              <a:rPr lang="en-US" sz="1600" b="1">
                <a:solidFill>
                  <a:schemeClr val="tx1">
                    <a:lumMod val="85000"/>
                    <a:lumOff val="15000"/>
                  </a:schemeClr>
                </a:solidFill>
              </a:rPr>
              <a:t>Processes are proactive, rather than reactive</a:t>
            </a:r>
          </a:p>
        </p:txBody>
      </p:sp>
      <p:sp>
        <p:nvSpPr>
          <p:cNvPr id="9" name="Freeform: Shape 8">
            <a:extLst>
              <a:ext uri="{FF2B5EF4-FFF2-40B4-BE49-F238E27FC236}">
                <a16:creationId xmlns:a16="http://schemas.microsoft.com/office/drawing/2014/main" id="{51F908A7-9200-41C8-8CD2-5F1A1C50CCF8}"/>
              </a:ext>
            </a:extLst>
          </p:cNvPr>
          <p:cNvSpPr/>
          <p:nvPr/>
        </p:nvSpPr>
        <p:spPr>
          <a:xfrm>
            <a:off x="1524002" y="3913583"/>
            <a:ext cx="2294248" cy="617143"/>
          </a:xfrm>
          <a:custGeom>
            <a:avLst/>
            <a:gdLst>
              <a:gd name="connsiteX0" fmla="*/ 0 w 3058997"/>
              <a:gd name="connsiteY0" fmla="*/ 0 h 688537"/>
              <a:gd name="connsiteX1" fmla="*/ 3058997 w 3058997"/>
              <a:gd name="connsiteY1" fmla="*/ 0 h 688537"/>
              <a:gd name="connsiteX2" fmla="*/ 2524349 w 3058997"/>
              <a:gd name="connsiteY2" fmla="*/ 688537 h 688537"/>
              <a:gd name="connsiteX3" fmla="*/ 0 w 3058997"/>
              <a:gd name="connsiteY3" fmla="*/ 688537 h 688537"/>
              <a:gd name="connsiteX4" fmla="*/ 0 w 3058997"/>
              <a:gd name="connsiteY4" fmla="*/ 0 h 6885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58997" h="688537">
                <a:moveTo>
                  <a:pt x="0" y="0"/>
                </a:moveTo>
                <a:lnTo>
                  <a:pt x="3058997" y="0"/>
                </a:lnTo>
                <a:lnTo>
                  <a:pt x="2524349" y="688537"/>
                </a:lnTo>
                <a:lnTo>
                  <a:pt x="0" y="688537"/>
                </a:lnTo>
                <a:lnTo>
                  <a:pt x="0" y="0"/>
                </a:lnTo>
                <a:close/>
              </a:path>
            </a:pathLst>
          </a:custGeom>
          <a:solidFill>
            <a:schemeClr val="bg2">
              <a:alpha val="7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457200" bIns="34290" numCol="1" spcCol="0" rtlCol="0" fromWordArt="0" anchor="ctr" anchorCtr="0" forceAA="0" compatLnSpc="1">
            <a:prstTxWarp prst="textNoShape">
              <a:avLst/>
            </a:prstTxWarp>
            <a:noAutofit/>
          </a:bodyPr>
          <a:lstStyle/>
          <a:p>
            <a:pPr algn="r"/>
            <a:r>
              <a:rPr lang="en-US" b="1" cap="all">
                <a:solidFill>
                  <a:schemeClr val="tx1">
                    <a:lumMod val="85000"/>
                    <a:lumOff val="15000"/>
                  </a:schemeClr>
                </a:solidFill>
              </a:rPr>
              <a:t>Managed</a:t>
            </a:r>
            <a:endParaRPr lang="en-US">
              <a:solidFill>
                <a:schemeClr val="tx1">
                  <a:lumMod val="85000"/>
                  <a:lumOff val="15000"/>
                </a:schemeClr>
              </a:solidFill>
            </a:endParaRPr>
          </a:p>
        </p:txBody>
      </p:sp>
      <p:sp>
        <p:nvSpPr>
          <p:cNvPr id="10" name="Freeform: Shape 9">
            <a:extLst>
              <a:ext uri="{FF2B5EF4-FFF2-40B4-BE49-F238E27FC236}">
                <a16:creationId xmlns:a16="http://schemas.microsoft.com/office/drawing/2014/main" id="{9E000DEB-A7BD-41DE-B07E-0DC9385E1378}"/>
              </a:ext>
            </a:extLst>
          </p:cNvPr>
          <p:cNvSpPr/>
          <p:nvPr/>
        </p:nvSpPr>
        <p:spPr>
          <a:xfrm>
            <a:off x="8311502" y="3927960"/>
            <a:ext cx="2356501" cy="602766"/>
          </a:xfrm>
          <a:custGeom>
            <a:avLst/>
            <a:gdLst>
              <a:gd name="connsiteX0" fmla="*/ 0 w 3065321"/>
              <a:gd name="connsiteY0" fmla="*/ 0 h 688537"/>
              <a:gd name="connsiteX1" fmla="*/ 3065321 w 3065321"/>
              <a:gd name="connsiteY1" fmla="*/ 0 h 688537"/>
              <a:gd name="connsiteX2" fmla="*/ 3065321 w 3065321"/>
              <a:gd name="connsiteY2" fmla="*/ 688537 h 688537"/>
              <a:gd name="connsiteX3" fmla="*/ 534648 w 3065321"/>
              <a:gd name="connsiteY3" fmla="*/ 688537 h 688537"/>
              <a:gd name="connsiteX4" fmla="*/ 0 w 3065321"/>
              <a:gd name="connsiteY4" fmla="*/ 0 h 6885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65321" h="688537">
                <a:moveTo>
                  <a:pt x="0" y="0"/>
                </a:moveTo>
                <a:lnTo>
                  <a:pt x="3065321" y="0"/>
                </a:lnTo>
                <a:lnTo>
                  <a:pt x="3065321" y="688537"/>
                </a:lnTo>
                <a:lnTo>
                  <a:pt x="534648" y="688537"/>
                </a:lnTo>
                <a:lnTo>
                  <a:pt x="0" y="0"/>
                </a:lnTo>
                <a:close/>
              </a:path>
            </a:pathLst>
          </a:custGeom>
          <a:solidFill>
            <a:schemeClr val="bg2">
              <a:alpha val="7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 rIns="91440" bIns="45720" rtlCol="0" anchor="ctr"/>
          <a:lstStyle/>
          <a:p>
            <a:pPr algn="ctr"/>
            <a:r>
              <a:rPr lang="en-US" sz="1200" b="1">
                <a:solidFill>
                  <a:schemeClr val="tx1">
                    <a:lumMod val="85000"/>
                    <a:lumOff val="15000"/>
                  </a:schemeClr>
                </a:solidFill>
                <a:ea typeface="+mn-lt"/>
                <a:cs typeface="+mn-lt"/>
              </a:rPr>
              <a:t>Processes are planned, performed, measured, and controlled</a:t>
            </a:r>
            <a:endParaRPr lang="en-US" sz="1200" b="1">
              <a:solidFill>
                <a:schemeClr val="tx1">
                  <a:lumMod val="85000"/>
                  <a:lumOff val="15000"/>
                </a:schemeClr>
              </a:solidFill>
            </a:endParaRPr>
          </a:p>
        </p:txBody>
      </p:sp>
      <p:sp>
        <p:nvSpPr>
          <p:cNvPr id="11" name="Freeform: Shape 10">
            <a:extLst>
              <a:ext uri="{FF2B5EF4-FFF2-40B4-BE49-F238E27FC236}">
                <a16:creationId xmlns:a16="http://schemas.microsoft.com/office/drawing/2014/main" id="{7F3D3650-DD3C-4D06-8F4F-EE1D8A99F774}"/>
              </a:ext>
            </a:extLst>
          </p:cNvPr>
          <p:cNvSpPr/>
          <p:nvPr/>
        </p:nvSpPr>
        <p:spPr>
          <a:xfrm>
            <a:off x="1524001" y="4737754"/>
            <a:ext cx="1758746" cy="617143"/>
          </a:xfrm>
          <a:custGeom>
            <a:avLst/>
            <a:gdLst>
              <a:gd name="connsiteX0" fmla="*/ 0 w 2344994"/>
              <a:gd name="connsiteY0" fmla="*/ 0 h 688537"/>
              <a:gd name="connsiteX1" fmla="*/ 2344994 w 2344994"/>
              <a:gd name="connsiteY1" fmla="*/ 0 h 688537"/>
              <a:gd name="connsiteX2" fmla="*/ 1810346 w 2344994"/>
              <a:gd name="connsiteY2" fmla="*/ 688537 h 688537"/>
              <a:gd name="connsiteX3" fmla="*/ 0 w 2344994"/>
              <a:gd name="connsiteY3" fmla="*/ 688537 h 688537"/>
              <a:gd name="connsiteX4" fmla="*/ 0 w 2344994"/>
              <a:gd name="connsiteY4" fmla="*/ 0 h 6885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44994" h="688537">
                <a:moveTo>
                  <a:pt x="0" y="0"/>
                </a:moveTo>
                <a:lnTo>
                  <a:pt x="2344994" y="0"/>
                </a:lnTo>
                <a:lnTo>
                  <a:pt x="1810346" y="688537"/>
                </a:lnTo>
                <a:lnTo>
                  <a:pt x="0" y="688537"/>
                </a:lnTo>
                <a:lnTo>
                  <a:pt x="0" y="0"/>
                </a:lnTo>
                <a:close/>
              </a:path>
            </a:pathLst>
          </a:custGeom>
          <a:solidFill>
            <a:schemeClr val="bg2">
              <a:alpha val="7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457200" bIns="34290" numCol="1" spcCol="0" rtlCol="0" fromWordArt="0" anchor="ctr" anchorCtr="0" forceAA="0" compatLnSpc="1">
            <a:prstTxWarp prst="textNoShape">
              <a:avLst/>
            </a:prstTxWarp>
            <a:noAutofit/>
          </a:bodyPr>
          <a:lstStyle/>
          <a:p>
            <a:pPr algn="r"/>
            <a:r>
              <a:rPr lang="en-US" b="1" cap="all">
                <a:solidFill>
                  <a:schemeClr val="tx1">
                    <a:lumMod val="85000"/>
                    <a:lumOff val="15000"/>
                  </a:schemeClr>
                </a:solidFill>
              </a:rPr>
              <a:t>Initial</a:t>
            </a:r>
            <a:endParaRPr lang="en-US" sz="1800" b="1" cap="all">
              <a:solidFill>
                <a:schemeClr val="tx1">
                  <a:lumMod val="85000"/>
                  <a:lumOff val="15000"/>
                </a:schemeClr>
              </a:solidFill>
            </a:endParaRPr>
          </a:p>
        </p:txBody>
      </p:sp>
      <p:sp>
        <p:nvSpPr>
          <p:cNvPr id="12" name="Freeform: Shape 11">
            <a:extLst>
              <a:ext uri="{FF2B5EF4-FFF2-40B4-BE49-F238E27FC236}">
                <a16:creationId xmlns:a16="http://schemas.microsoft.com/office/drawing/2014/main" id="{41A119C9-7823-412B-8544-3D26DA882685}"/>
              </a:ext>
            </a:extLst>
          </p:cNvPr>
          <p:cNvSpPr/>
          <p:nvPr/>
        </p:nvSpPr>
        <p:spPr>
          <a:xfrm>
            <a:off x="8789494" y="4737754"/>
            <a:ext cx="1878508" cy="617143"/>
          </a:xfrm>
          <a:custGeom>
            <a:avLst/>
            <a:gdLst>
              <a:gd name="connsiteX0" fmla="*/ 0 w 2351318"/>
              <a:gd name="connsiteY0" fmla="*/ 0 h 688537"/>
              <a:gd name="connsiteX1" fmla="*/ 2351318 w 2351318"/>
              <a:gd name="connsiteY1" fmla="*/ 0 h 688537"/>
              <a:gd name="connsiteX2" fmla="*/ 2351318 w 2351318"/>
              <a:gd name="connsiteY2" fmla="*/ 688537 h 688537"/>
              <a:gd name="connsiteX3" fmla="*/ 534648 w 2351318"/>
              <a:gd name="connsiteY3" fmla="*/ 688537 h 688537"/>
              <a:gd name="connsiteX4" fmla="*/ 0 w 2351318"/>
              <a:gd name="connsiteY4" fmla="*/ 0 h 6885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51318" h="688537">
                <a:moveTo>
                  <a:pt x="0" y="0"/>
                </a:moveTo>
                <a:lnTo>
                  <a:pt x="2351318" y="0"/>
                </a:lnTo>
                <a:lnTo>
                  <a:pt x="2351318" y="688537"/>
                </a:lnTo>
                <a:lnTo>
                  <a:pt x="534648" y="688537"/>
                </a:lnTo>
                <a:lnTo>
                  <a:pt x="0" y="0"/>
                </a:lnTo>
                <a:close/>
              </a:path>
            </a:pathLst>
          </a:custGeom>
          <a:solidFill>
            <a:schemeClr val="bg2">
              <a:alpha val="7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 rIns="91440" bIns="45720" rtlCol="0" anchor="ctr"/>
          <a:lstStyle/>
          <a:p>
            <a:pPr algn="ctr"/>
            <a:r>
              <a:rPr lang="en-US" sz="1600" b="1">
                <a:solidFill>
                  <a:schemeClr val="tx1">
                    <a:lumMod val="85000"/>
                    <a:lumOff val="15000"/>
                  </a:schemeClr>
                </a:solidFill>
              </a:rPr>
              <a:t>Processes are disorganized</a:t>
            </a:r>
          </a:p>
        </p:txBody>
      </p:sp>
      <p:grpSp>
        <p:nvGrpSpPr>
          <p:cNvPr id="27" name="Group 26">
            <a:extLst>
              <a:ext uri="{FF2B5EF4-FFF2-40B4-BE49-F238E27FC236}">
                <a16:creationId xmlns:a16="http://schemas.microsoft.com/office/drawing/2014/main" id="{FD91E848-DADF-4D14-BB55-C37EA2ED237B}"/>
              </a:ext>
            </a:extLst>
          </p:cNvPr>
          <p:cNvGrpSpPr/>
          <p:nvPr/>
        </p:nvGrpSpPr>
        <p:grpSpPr>
          <a:xfrm>
            <a:off x="3567966" y="1440492"/>
            <a:ext cx="5056071" cy="4647156"/>
            <a:chOff x="2043965" y="1726414"/>
            <a:chExt cx="5056071" cy="3888575"/>
          </a:xfrm>
        </p:grpSpPr>
        <p:sp>
          <p:nvSpPr>
            <p:cNvPr id="13" name="Freeform: Shape 12">
              <a:extLst>
                <a:ext uri="{FF2B5EF4-FFF2-40B4-BE49-F238E27FC236}">
                  <a16:creationId xmlns:a16="http://schemas.microsoft.com/office/drawing/2014/main" id="{A0639C66-9157-48D1-8D2F-5D41F2D2D654}"/>
                </a:ext>
              </a:extLst>
            </p:cNvPr>
            <p:cNvSpPr/>
            <p:nvPr/>
          </p:nvSpPr>
          <p:spPr>
            <a:xfrm rot="10800000">
              <a:off x="2431460" y="3954089"/>
              <a:ext cx="4281081" cy="1495164"/>
            </a:xfrm>
            <a:custGeom>
              <a:avLst/>
              <a:gdLst>
                <a:gd name="connsiteX0" fmla="*/ 3370714 w 6741428"/>
                <a:gd name="connsiteY0" fmla="*/ 2214532 h 2214532"/>
                <a:gd name="connsiteX1" fmla="*/ 536431 w 6741428"/>
                <a:gd name="connsiteY1" fmla="*/ 1507638 h 2214532"/>
                <a:gd name="connsiteX2" fmla="*/ 775396 w 6741428"/>
                <a:gd name="connsiteY2" fmla="*/ 1449988 h 2214532"/>
                <a:gd name="connsiteX3" fmla="*/ 767642 w 6741428"/>
                <a:gd name="connsiteY3" fmla="*/ 1445508 h 2214532"/>
                <a:gd name="connsiteX4" fmla="*/ 516660 w 6741428"/>
                <a:gd name="connsiteY4" fmla="*/ 1506057 h 2214532"/>
                <a:gd name="connsiteX5" fmla="*/ 0 w 6741428"/>
                <a:gd name="connsiteY5" fmla="*/ 840685 h 2214532"/>
                <a:gd name="connsiteX6" fmla="*/ 3370714 w 6741428"/>
                <a:gd name="connsiteY6" fmla="*/ 0 h 2214532"/>
                <a:gd name="connsiteX7" fmla="*/ 6741428 w 6741428"/>
                <a:gd name="connsiteY7" fmla="*/ 840685 h 2214532"/>
                <a:gd name="connsiteX8" fmla="*/ 6224768 w 6741428"/>
                <a:gd name="connsiteY8" fmla="*/ 1506057 h 2214532"/>
                <a:gd name="connsiteX9" fmla="*/ 5975996 w 6741428"/>
                <a:gd name="connsiteY9" fmla="*/ 1446041 h 2214532"/>
                <a:gd name="connsiteX10" fmla="*/ 5967981 w 6741428"/>
                <a:gd name="connsiteY10" fmla="*/ 1450458 h 2214532"/>
                <a:gd name="connsiteX11" fmla="*/ 6204997 w 6741428"/>
                <a:gd name="connsiteY11" fmla="*/ 1507638 h 2214532"/>
                <a:gd name="connsiteX0" fmla="*/ 3370714 w 6741428"/>
                <a:gd name="connsiteY0" fmla="*/ 2214532 h 2214532"/>
                <a:gd name="connsiteX1" fmla="*/ 536431 w 6741428"/>
                <a:gd name="connsiteY1" fmla="*/ 1507638 h 2214532"/>
                <a:gd name="connsiteX2" fmla="*/ 775396 w 6741428"/>
                <a:gd name="connsiteY2" fmla="*/ 1449988 h 2214532"/>
                <a:gd name="connsiteX3" fmla="*/ 767642 w 6741428"/>
                <a:gd name="connsiteY3" fmla="*/ 1445508 h 2214532"/>
                <a:gd name="connsiteX4" fmla="*/ 516660 w 6741428"/>
                <a:gd name="connsiteY4" fmla="*/ 1506057 h 2214532"/>
                <a:gd name="connsiteX5" fmla="*/ 0 w 6741428"/>
                <a:gd name="connsiteY5" fmla="*/ 840685 h 2214532"/>
                <a:gd name="connsiteX6" fmla="*/ 3370714 w 6741428"/>
                <a:gd name="connsiteY6" fmla="*/ 0 h 2214532"/>
                <a:gd name="connsiteX7" fmla="*/ 6741428 w 6741428"/>
                <a:gd name="connsiteY7" fmla="*/ 840685 h 2214532"/>
                <a:gd name="connsiteX8" fmla="*/ 6224768 w 6741428"/>
                <a:gd name="connsiteY8" fmla="*/ 1506057 h 2214532"/>
                <a:gd name="connsiteX9" fmla="*/ 5975996 w 6741428"/>
                <a:gd name="connsiteY9" fmla="*/ 1446041 h 2214532"/>
                <a:gd name="connsiteX10" fmla="*/ 6204997 w 6741428"/>
                <a:gd name="connsiteY10" fmla="*/ 1507638 h 2214532"/>
                <a:gd name="connsiteX11" fmla="*/ 3370714 w 6741428"/>
                <a:gd name="connsiteY11" fmla="*/ 2214532 h 2214532"/>
                <a:gd name="connsiteX0" fmla="*/ 3370714 w 6741428"/>
                <a:gd name="connsiteY0" fmla="*/ 2214532 h 2214532"/>
                <a:gd name="connsiteX1" fmla="*/ 536431 w 6741428"/>
                <a:gd name="connsiteY1" fmla="*/ 1507638 h 2214532"/>
                <a:gd name="connsiteX2" fmla="*/ 775396 w 6741428"/>
                <a:gd name="connsiteY2" fmla="*/ 1449988 h 2214532"/>
                <a:gd name="connsiteX3" fmla="*/ 767642 w 6741428"/>
                <a:gd name="connsiteY3" fmla="*/ 1445508 h 2214532"/>
                <a:gd name="connsiteX4" fmla="*/ 516660 w 6741428"/>
                <a:gd name="connsiteY4" fmla="*/ 1506057 h 2214532"/>
                <a:gd name="connsiteX5" fmla="*/ 0 w 6741428"/>
                <a:gd name="connsiteY5" fmla="*/ 840685 h 2214532"/>
                <a:gd name="connsiteX6" fmla="*/ 3370714 w 6741428"/>
                <a:gd name="connsiteY6" fmla="*/ 0 h 2214532"/>
                <a:gd name="connsiteX7" fmla="*/ 6741428 w 6741428"/>
                <a:gd name="connsiteY7" fmla="*/ 840685 h 2214532"/>
                <a:gd name="connsiteX8" fmla="*/ 6224768 w 6741428"/>
                <a:gd name="connsiteY8" fmla="*/ 1506057 h 2214532"/>
                <a:gd name="connsiteX9" fmla="*/ 6204997 w 6741428"/>
                <a:gd name="connsiteY9" fmla="*/ 1507638 h 2214532"/>
                <a:gd name="connsiteX10" fmla="*/ 3370714 w 6741428"/>
                <a:gd name="connsiteY10" fmla="*/ 2214532 h 2214532"/>
                <a:gd name="connsiteX0" fmla="*/ 3370714 w 6741428"/>
                <a:gd name="connsiteY0" fmla="*/ 2214532 h 2214532"/>
                <a:gd name="connsiteX1" fmla="*/ 536431 w 6741428"/>
                <a:gd name="connsiteY1" fmla="*/ 1507638 h 2214532"/>
                <a:gd name="connsiteX2" fmla="*/ 775396 w 6741428"/>
                <a:gd name="connsiteY2" fmla="*/ 1449988 h 2214532"/>
                <a:gd name="connsiteX3" fmla="*/ 516660 w 6741428"/>
                <a:gd name="connsiteY3" fmla="*/ 1506057 h 2214532"/>
                <a:gd name="connsiteX4" fmla="*/ 0 w 6741428"/>
                <a:gd name="connsiteY4" fmla="*/ 840685 h 2214532"/>
                <a:gd name="connsiteX5" fmla="*/ 3370714 w 6741428"/>
                <a:gd name="connsiteY5" fmla="*/ 0 h 2214532"/>
                <a:gd name="connsiteX6" fmla="*/ 6741428 w 6741428"/>
                <a:gd name="connsiteY6" fmla="*/ 840685 h 2214532"/>
                <a:gd name="connsiteX7" fmla="*/ 6224768 w 6741428"/>
                <a:gd name="connsiteY7" fmla="*/ 1506057 h 2214532"/>
                <a:gd name="connsiteX8" fmla="*/ 6204997 w 6741428"/>
                <a:gd name="connsiteY8" fmla="*/ 1507638 h 2214532"/>
                <a:gd name="connsiteX9" fmla="*/ 3370714 w 6741428"/>
                <a:gd name="connsiteY9" fmla="*/ 2214532 h 2214532"/>
                <a:gd name="connsiteX0" fmla="*/ 3370714 w 6741428"/>
                <a:gd name="connsiteY0" fmla="*/ 2214532 h 2214532"/>
                <a:gd name="connsiteX1" fmla="*/ 536431 w 6741428"/>
                <a:gd name="connsiteY1" fmla="*/ 1507638 h 2214532"/>
                <a:gd name="connsiteX2" fmla="*/ 516660 w 6741428"/>
                <a:gd name="connsiteY2" fmla="*/ 1506057 h 2214532"/>
                <a:gd name="connsiteX3" fmla="*/ 0 w 6741428"/>
                <a:gd name="connsiteY3" fmla="*/ 840685 h 2214532"/>
                <a:gd name="connsiteX4" fmla="*/ 3370714 w 6741428"/>
                <a:gd name="connsiteY4" fmla="*/ 0 h 2214532"/>
                <a:gd name="connsiteX5" fmla="*/ 6741428 w 6741428"/>
                <a:gd name="connsiteY5" fmla="*/ 840685 h 2214532"/>
                <a:gd name="connsiteX6" fmla="*/ 6224768 w 6741428"/>
                <a:gd name="connsiteY6" fmla="*/ 1506057 h 2214532"/>
                <a:gd name="connsiteX7" fmla="*/ 6204997 w 6741428"/>
                <a:gd name="connsiteY7" fmla="*/ 1507638 h 2214532"/>
                <a:gd name="connsiteX8" fmla="*/ 3370714 w 6741428"/>
                <a:gd name="connsiteY8" fmla="*/ 2214532 h 2214532"/>
                <a:gd name="connsiteX0" fmla="*/ 3370714 w 6741428"/>
                <a:gd name="connsiteY0" fmla="*/ 2214532 h 2214532"/>
                <a:gd name="connsiteX1" fmla="*/ 536431 w 6741428"/>
                <a:gd name="connsiteY1" fmla="*/ 1507638 h 2214532"/>
                <a:gd name="connsiteX2" fmla="*/ 516660 w 6741428"/>
                <a:gd name="connsiteY2" fmla="*/ 1506057 h 2214532"/>
                <a:gd name="connsiteX3" fmla="*/ 0 w 6741428"/>
                <a:gd name="connsiteY3" fmla="*/ 840685 h 2214532"/>
                <a:gd name="connsiteX4" fmla="*/ 3370714 w 6741428"/>
                <a:gd name="connsiteY4" fmla="*/ 0 h 2214532"/>
                <a:gd name="connsiteX5" fmla="*/ 6741428 w 6741428"/>
                <a:gd name="connsiteY5" fmla="*/ 840685 h 2214532"/>
                <a:gd name="connsiteX6" fmla="*/ 6224768 w 6741428"/>
                <a:gd name="connsiteY6" fmla="*/ 1506057 h 2214532"/>
                <a:gd name="connsiteX7" fmla="*/ 3370714 w 6741428"/>
                <a:gd name="connsiteY7" fmla="*/ 2214532 h 2214532"/>
                <a:gd name="connsiteX0" fmla="*/ 3370714 w 6741428"/>
                <a:gd name="connsiteY0" fmla="*/ 2214532 h 2214532"/>
                <a:gd name="connsiteX1" fmla="*/ 516660 w 6741428"/>
                <a:gd name="connsiteY1" fmla="*/ 1506057 h 2214532"/>
                <a:gd name="connsiteX2" fmla="*/ 0 w 6741428"/>
                <a:gd name="connsiteY2" fmla="*/ 840685 h 2214532"/>
                <a:gd name="connsiteX3" fmla="*/ 3370714 w 6741428"/>
                <a:gd name="connsiteY3" fmla="*/ 0 h 2214532"/>
                <a:gd name="connsiteX4" fmla="*/ 6741428 w 6741428"/>
                <a:gd name="connsiteY4" fmla="*/ 840685 h 2214532"/>
                <a:gd name="connsiteX5" fmla="*/ 6224768 w 6741428"/>
                <a:gd name="connsiteY5" fmla="*/ 1506057 h 2214532"/>
                <a:gd name="connsiteX6" fmla="*/ 3370714 w 6741428"/>
                <a:gd name="connsiteY6" fmla="*/ 2214532 h 2214532"/>
                <a:gd name="connsiteX0" fmla="*/ 3370714 w 6224768"/>
                <a:gd name="connsiteY0" fmla="*/ 2214532 h 2214532"/>
                <a:gd name="connsiteX1" fmla="*/ 516660 w 6224768"/>
                <a:gd name="connsiteY1" fmla="*/ 1506057 h 2214532"/>
                <a:gd name="connsiteX2" fmla="*/ 0 w 6224768"/>
                <a:gd name="connsiteY2" fmla="*/ 840685 h 2214532"/>
                <a:gd name="connsiteX3" fmla="*/ 3370714 w 6224768"/>
                <a:gd name="connsiteY3" fmla="*/ 0 h 2214532"/>
                <a:gd name="connsiteX4" fmla="*/ 6224768 w 6224768"/>
                <a:gd name="connsiteY4" fmla="*/ 1506057 h 2214532"/>
                <a:gd name="connsiteX5" fmla="*/ 3370714 w 6224768"/>
                <a:gd name="connsiteY5" fmla="*/ 2214532 h 2214532"/>
                <a:gd name="connsiteX0" fmla="*/ 3370714 w 6224768"/>
                <a:gd name="connsiteY0" fmla="*/ 1993552 h 1993552"/>
                <a:gd name="connsiteX1" fmla="*/ 516660 w 6224768"/>
                <a:gd name="connsiteY1" fmla="*/ 1285077 h 1993552"/>
                <a:gd name="connsiteX2" fmla="*/ 0 w 6224768"/>
                <a:gd name="connsiteY2" fmla="*/ 619705 h 1993552"/>
                <a:gd name="connsiteX3" fmla="*/ 3385954 w 6224768"/>
                <a:gd name="connsiteY3" fmla="*/ 0 h 1993552"/>
                <a:gd name="connsiteX4" fmla="*/ 6224768 w 6224768"/>
                <a:gd name="connsiteY4" fmla="*/ 1285077 h 1993552"/>
                <a:gd name="connsiteX5" fmla="*/ 3370714 w 6224768"/>
                <a:gd name="connsiteY5" fmla="*/ 1993552 h 1993552"/>
                <a:gd name="connsiteX0" fmla="*/ 2854054 w 5708108"/>
                <a:gd name="connsiteY0" fmla="*/ 1993552 h 1993552"/>
                <a:gd name="connsiteX1" fmla="*/ 0 w 5708108"/>
                <a:gd name="connsiteY1" fmla="*/ 1285077 h 1993552"/>
                <a:gd name="connsiteX2" fmla="*/ 2869294 w 5708108"/>
                <a:gd name="connsiteY2" fmla="*/ 0 h 1993552"/>
                <a:gd name="connsiteX3" fmla="*/ 5708108 w 5708108"/>
                <a:gd name="connsiteY3" fmla="*/ 1285077 h 1993552"/>
                <a:gd name="connsiteX4" fmla="*/ 2854054 w 5708108"/>
                <a:gd name="connsiteY4" fmla="*/ 1993552 h 19935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8108" h="1993552">
                  <a:moveTo>
                    <a:pt x="2854054" y="1993552"/>
                  </a:moveTo>
                  <a:lnTo>
                    <a:pt x="0" y="1285077"/>
                  </a:lnTo>
                  <a:lnTo>
                    <a:pt x="2869294" y="0"/>
                  </a:lnTo>
                  <a:lnTo>
                    <a:pt x="5708108" y="1285077"/>
                  </a:lnTo>
                  <a:lnTo>
                    <a:pt x="2854054" y="1993552"/>
                  </a:lnTo>
                  <a:close/>
                </a:path>
              </a:pathLst>
            </a:cu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Freeform: Shape 13">
              <a:extLst>
                <a:ext uri="{FF2B5EF4-FFF2-40B4-BE49-F238E27FC236}">
                  <a16:creationId xmlns:a16="http://schemas.microsoft.com/office/drawing/2014/main" id="{FAFBE3C7-55E6-4F38-8E06-16E4BCED8B36}"/>
                </a:ext>
              </a:extLst>
            </p:cNvPr>
            <p:cNvSpPr/>
            <p:nvPr/>
          </p:nvSpPr>
          <p:spPr>
            <a:xfrm rot="10800000">
              <a:off x="2966532" y="3394711"/>
              <a:ext cx="3210935" cy="1240901"/>
            </a:xfrm>
            <a:custGeom>
              <a:avLst/>
              <a:gdLst>
                <a:gd name="connsiteX0" fmla="*/ 2677196 w 5354392"/>
                <a:gd name="connsiteY0" fmla="*/ 1857735 h 1857735"/>
                <a:gd name="connsiteX1" fmla="*/ 561976 w 5354392"/>
                <a:gd name="connsiteY1" fmla="*/ 1330181 h 1857735"/>
                <a:gd name="connsiteX2" fmla="*/ 811207 w 5354392"/>
                <a:gd name="connsiteY2" fmla="*/ 1271422 h 1857735"/>
                <a:gd name="connsiteX3" fmla="*/ 799257 w 5354392"/>
                <a:gd name="connsiteY3" fmla="*/ 1260269 h 1857735"/>
                <a:gd name="connsiteX4" fmla="*/ 536573 w 5354392"/>
                <a:gd name="connsiteY4" fmla="*/ 1322200 h 1857735"/>
                <a:gd name="connsiteX5" fmla="*/ 0 w 5354392"/>
                <a:gd name="connsiteY5" fmla="*/ 631185 h 1857735"/>
                <a:gd name="connsiteX6" fmla="*/ 2677196 w 5354392"/>
                <a:gd name="connsiteY6" fmla="*/ 0 h 1857735"/>
                <a:gd name="connsiteX7" fmla="*/ 5354392 w 5354392"/>
                <a:gd name="connsiteY7" fmla="*/ 631185 h 1857735"/>
                <a:gd name="connsiteX8" fmla="*/ 4817819 w 5354392"/>
                <a:gd name="connsiteY8" fmla="*/ 1322200 h 1857735"/>
                <a:gd name="connsiteX9" fmla="*/ 4504339 w 5354392"/>
                <a:gd name="connsiteY9" fmla="*/ 1248293 h 1857735"/>
                <a:gd name="connsiteX10" fmla="*/ 4486713 w 5354392"/>
                <a:gd name="connsiteY10" fmla="*/ 1258108 h 1857735"/>
                <a:gd name="connsiteX11" fmla="*/ 4792416 w 5354392"/>
                <a:gd name="connsiteY11" fmla="*/ 1330181 h 1857735"/>
                <a:gd name="connsiteX0" fmla="*/ 2677196 w 5354392"/>
                <a:gd name="connsiteY0" fmla="*/ 1857735 h 1857735"/>
                <a:gd name="connsiteX1" fmla="*/ 561976 w 5354392"/>
                <a:gd name="connsiteY1" fmla="*/ 1330181 h 1857735"/>
                <a:gd name="connsiteX2" fmla="*/ 811207 w 5354392"/>
                <a:gd name="connsiteY2" fmla="*/ 1271422 h 1857735"/>
                <a:gd name="connsiteX3" fmla="*/ 799257 w 5354392"/>
                <a:gd name="connsiteY3" fmla="*/ 1260269 h 1857735"/>
                <a:gd name="connsiteX4" fmla="*/ 536573 w 5354392"/>
                <a:gd name="connsiteY4" fmla="*/ 1322200 h 1857735"/>
                <a:gd name="connsiteX5" fmla="*/ 0 w 5354392"/>
                <a:gd name="connsiteY5" fmla="*/ 631185 h 1857735"/>
                <a:gd name="connsiteX6" fmla="*/ 2677196 w 5354392"/>
                <a:gd name="connsiteY6" fmla="*/ 0 h 1857735"/>
                <a:gd name="connsiteX7" fmla="*/ 5354392 w 5354392"/>
                <a:gd name="connsiteY7" fmla="*/ 631185 h 1857735"/>
                <a:gd name="connsiteX8" fmla="*/ 4817819 w 5354392"/>
                <a:gd name="connsiteY8" fmla="*/ 1322200 h 1857735"/>
                <a:gd name="connsiteX9" fmla="*/ 4504339 w 5354392"/>
                <a:gd name="connsiteY9" fmla="*/ 1248293 h 1857735"/>
                <a:gd name="connsiteX10" fmla="*/ 4792416 w 5354392"/>
                <a:gd name="connsiteY10" fmla="*/ 1330181 h 1857735"/>
                <a:gd name="connsiteX11" fmla="*/ 2677196 w 5354392"/>
                <a:gd name="connsiteY11" fmla="*/ 1857735 h 1857735"/>
                <a:gd name="connsiteX0" fmla="*/ 2677196 w 5354392"/>
                <a:gd name="connsiteY0" fmla="*/ 1857735 h 1857735"/>
                <a:gd name="connsiteX1" fmla="*/ 561976 w 5354392"/>
                <a:gd name="connsiteY1" fmla="*/ 1330181 h 1857735"/>
                <a:gd name="connsiteX2" fmla="*/ 811207 w 5354392"/>
                <a:gd name="connsiteY2" fmla="*/ 1271422 h 1857735"/>
                <a:gd name="connsiteX3" fmla="*/ 799257 w 5354392"/>
                <a:gd name="connsiteY3" fmla="*/ 1260269 h 1857735"/>
                <a:gd name="connsiteX4" fmla="*/ 536573 w 5354392"/>
                <a:gd name="connsiteY4" fmla="*/ 1322200 h 1857735"/>
                <a:gd name="connsiteX5" fmla="*/ 0 w 5354392"/>
                <a:gd name="connsiteY5" fmla="*/ 631185 h 1857735"/>
                <a:gd name="connsiteX6" fmla="*/ 2677196 w 5354392"/>
                <a:gd name="connsiteY6" fmla="*/ 0 h 1857735"/>
                <a:gd name="connsiteX7" fmla="*/ 5354392 w 5354392"/>
                <a:gd name="connsiteY7" fmla="*/ 631185 h 1857735"/>
                <a:gd name="connsiteX8" fmla="*/ 4817819 w 5354392"/>
                <a:gd name="connsiteY8" fmla="*/ 1322200 h 1857735"/>
                <a:gd name="connsiteX9" fmla="*/ 4792416 w 5354392"/>
                <a:gd name="connsiteY9" fmla="*/ 1330181 h 1857735"/>
                <a:gd name="connsiteX10" fmla="*/ 2677196 w 5354392"/>
                <a:gd name="connsiteY10" fmla="*/ 1857735 h 1857735"/>
                <a:gd name="connsiteX0" fmla="*/ 2677196 w 5354392"/>
                <a:gd name="connsiteY0" fmla="*/ 1857735 h 1857735"/>
                <a:gd name="connsiteX1" fmla="*/ 561976 w 5354392"/>
                <a:gd name="connsiteY1" fmla="*/ 1330181 h 1857735"/>
                <a:gd name="connsiteX2" fmla="*/ 811207 w 5354392"/>
                <a:gd name="connsiteY2" fmla="*/ 1271422 h 1857735"/>
                <a:gd name="connsiteX3" fmla="*/ 799257 w 5354392"/>
                <a:gd name="connsiteY3" fmla="*/ 1260269 h 1857735"/>
                <a:gd name="connsiteX4" fmla="*/ 536573 w 5354392"/>
                <a:gd name="connsiteY4" fmla="*/ 1322200 h 1857735"/>
                <a:gd name="connsiteX5" fmla="*/ 0 w 5354392"/>
                <a:gd name="connsiteY5" fmla="*/ 631185 h 1857735"/>
                <a:gd name="connsiteX6" fmla="*/ 2677196 w 5354392"/>
                <a:gd name="connsiteY6" fmla="*/ 0 h 1857735"/>
                <a:gd name="connsiteX7" fmla="*/ 5354392 w 5354392"/>
                <a:gd name="connsiteY7" fmla="*/ 631185 h 1857735"/>
                <a:gd name="connsiteX8" fmla="*/ 4817819 w 5354392"/>
                <a:gd name="connsiteY8" fmla="*/ 1322200 h 1857735"/>
                <a:gd name="connsiteX9" fmla="*/ 2677196 w 5354392"/>
                <a:gd name="connsiteY9" fmla="*/ 1857735 h 1857735"/>
                <a:gd name="connsiteX0" fmla="*/ 2677196 w 5354392"/>
                <a:gd name="connsiteY0" fmla="*/ 1857735 h 1857735"/>
                <a:gd name="connsiteX1" fmla="*/ 561976 w 5354392"/>
                <a:gd name="connsiteY1" fmla="*/ 1330181 h 1857735"/>
                <a:gd name="connsiteX2" fmla="*/ 811207 w 5354392"/>
                <a:gd name="connsiteY2" fmla="*/ 1271422 h 1857735"/>
                <a:gd name="connsiteX3" fmla="*/ 536573 w 5354392"/>
                <a:gd name="connsiteY3" fmla="*/ 1322200 h 1857735"/>
                <a:gd name="connsiteX4" fmla="*/ 0 w 5354392"/>
                <a:gd name="connsiteY4" fmla="*/ 631185 h 1857735"/>
                <a:gd name="connsiteX5" fmla="*/ 2677196 w 5354392"/>
                <a:gd name="connsiteY5" fmla="*/ 0 h 1857735"/>
                <a:gd name="connsiteX6" fmla="*/ 5354392 w 5354392"/>
                <a:gd name="connsiteY6" fmla="*/ 631185 h 1857735"/>
                <a:gd name="connsiteX7" fmla="*/ 4817819 w 5354392"/>
                <a:gd name="connsiteY7" fmla="*/ 1322200 h 1857735"/>
                <a:gd name="connsiteX8" fmla="*/ 2677196 w 5354392"/>
                <a:gd name="connsiteY8" fmla="*/ 1857735 h 1857735"/>
                <a:gd name="connsiteX0" fmla="*/ 2677196 w 5354392"/>
                <a:gd name="connsiteY0" fmla="*/ 1857735 h 1857735"/>
                <a:gd name="connsiteX1" fmla="*/ 561976 w 5354392"/>
                <a:gd name="connsiteY1" fmla="*/ 1330181 h 1857735"/>
                <a:gd name="connsiteX2" fmla="*/ 536573 w 5354392"/>
                <a:gd name="connsiteY2" fmla="*/ 1322200 h 1857735"/>
                <a:gd name="connsiteX3" fmla="*/ 0 w 5354392"/>
                <a:gd name="connsiteY3" fmla="*/ 631185 h 1857735"/>
                <a:gd name="connsiteX4" fmla="*/ 2677196 w 5354392"/>
                <a:gd name="connsiteY4" fmla="*/ 0 h 1857735"/>
                <a:gd name="connsiteX5" fmla="*/ 5354392 w 5354392"/>
                <a:gd name="connsiteY5" fmla="*/ 631185 h 1857735"/>
                <a:gd name="connsiteX6" fmla="*/ 4817819 w 5354392"/>
                <a:gd name="connsiteY6" fmla="*/ 1322200 h 1857735"/>
                <a:gd name="connsiteX7" fmla="*/ 2677196 w 5354392"/>
                <a:gd name="connsiteY7" fmla="*/ 1857735 h 1857735"/>
                <a:gd name="connsiteX0" fmla="*/ 2677196 w 5354392"/>
                <a:gd name="connsiteY0" fmla="*/ 1857735 h 1857735"/>
                <a:gd name="connsiteX1" fmla="*/ 536573 w 5354392"/>
                <a:gd name="connsiteY1" fmla="*/ 1322200 h 1857735"/>
                <a:gd name="connsiteX2" fmla="*/ 0 w 5354392"/>
                <a:gd name="connsiteY2" fmla="*/ 631185 h 1857735"/>
                <a:gd name="connsiteX3" fmla="*/ 2677196 w 5354392"/>
                <a:gd name="connsiteY3" fmla="*/ 0 h 1857735"/>
                <a:gd name="connsiteX4" fmla="*/ 5354392 w 5354392"/>
                <a:gd name="connsiteY4" fmla="*/ 631185 h 1857735"/>
                <a:gd name="connsiteX5" fmla="*/ 4817819 w 5354392"/>
                <a:gd name="connsiteY5" fmla="*/ 1322200 h 1857735"/>
                <a:gd name="connsiteX6" fmla="*/ 2677196 w 5354392"/>
                <a:gd name="connsiteY6" fmla="*/ 1857735 h 1857735"/>
                <a:gd name="connsiteX0" fmla="*/ 2677196 w 4817819"/>
                <a:gd name="connsiteY0" fmla="*/ 1857735 h 1857735"/>
                <a:gd name="connsiteX1" fmla="*/ 536573 w 4817819"/>
                <a:gd name="connsiteY1" fmla="*/ 1322200 h 1857735"/>
                <a:gd name="connsiteX2" fmla="*/ 0 w 4817819"/>
                <a:gd name="connsiteY2" fmla="*/ 631185 h 1857735"/>
                <a:gd name="connsiteX3" fmla="*/ 2677196 w 4817819"/>
                <a:gd name="connsiteY3" fmla="*/ 0 h 1857735"/>
                <a:gd name="connsiteX4" fmla="*/ 4817819 w 4817819"/>
                <a:gd name="connsiteY4" fmla="*/ 1322200 h 1857735"/>
                <a:gd name="connsiteX5" fmla="*/ 2677196 w 4817819"/>
                <a:gd name="connsiteY5" fmla="*/ 1857735 h 1857735"/>
                <a:gd name="connsiteX0" fmla="*/ 2140623 w 4281246"/>
                <a:gd name="connsiteY0" fmla="*/ 1857735 h 1857735"/>
                <a:gd name="connsiteX1" fmla="*/ 0 w 4281246"/>
                <a:gd name="connsiteY1" fmla="*/ 1322200 h 1857735"/>
                <a:gd name="connsiteX2" fmla="*/ 2140623 w 4281246"/>
                <a:gd name="connsiteY2" fmla="*/ 0 h 1857735"/>
                <a:gd name="connsiteX3" fmla="*/ 4281246 w 4281246"/>
                <a:gd name="connsiteY3" fmla="*/ 1322200 h 1857735"/>
                <a:gd name="connsiteX4" fmla="*/ 2140623 w 4281246"/>
                <a:gd name="connsiteY4" fmla="*/ 1857735 h 1857735"/>
                <a:gd name="connsiteX0" fmla="*/ 2140623 w 4281246"/>
                <a:gd name="connsiteY0" fmla="*/ 1654535 h 1654535"/>
                <a:gd name="connsiteX1" fmla="*/ 0 w 4281246"/>
                <a:gd name="connsiteY1" fmla="*/ 1119000 h 1654535"/>
                <a:gd name="connsiteX2" fmla="*/ 2108873 w 4281246"/>
                <a:gd name="connsiteY2" fmla="*/ 0 h 1654535"/>
                <a:gd name="connsiteX3" fmla="*/ 4281246 w 4281246"/>
                <a:gd name="connsiteY3" fmla="*/ 1119000 h 1654535"/>
                <a:gd name="connsiteX4" fmla="*/ 2140623 w 4281246"/>
                <a:gd name="connsiteY4" fmla="*/ 1654535 h 16545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81246" h="1654535">
                  <a:moveTo>
                    <a:pt x="2140623" y="1654535"/>
                  </a:moveTo>
                  <a:lnTo>
                    <a:pt x="0" y="1119000"/>
                  </a:lnTo>
                  <a:lnTo>
                    <a:pt x="2108873" y="0"/>
                  </a:lnTo>
                  <a:lnTo>
                    <a:pt x="4281246" y="1119000"/>
                  </a:lnTo>
                  <a:lnTo>
                    <a:pt x="2140623" y="1654535"/>
                  </a:lnTo>
                  <a:close/>
                </a:path>
              </a:pathLst>
            </a:cu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5" name="Freeform: Shape 14">
              <a:extLst>
                <a:ext uri="{FF2B5EF4-FFF2-40B4-BE49-F238E27FC236}">
                  <a16:creationId xmlns:a16="http://schemas.microsoft.com/office/drawing/2014/main" id="{EFC5DE54-6C4E-4F67-851F-CDE2B618449A}"/>
                </a:ext>
              </a:extLst>
            </p:cNvPr>
            <p:cNvSpPr/>
            <p:nvPr/>
          </p:nvSpPr>
          <p:spPr>
            <a:xfrm rot="10800000">
              <a:off x="3498293" y="2840149"/>
              <a:ext cx="2142674" cy="965736"/>
            </a:xfrm>
            <a:custGeom>
              <a:avLst/>
              <a:gdLst>
                <a:gd name="connsiteX0" fmla="*/ 1951263 w 3902523"/>
                <a:gd name="connsiteY0" fmla="*/ 1516248 h 1516248"/>
                <a:gd name="connsiteX1" fmla="*/ 525976 w 3902523"/>
                <a:gd name="connsiteY1" fmla="*/ 1160769 h 1516248"/>
                <a:gd name="connsiteX2" fmla="*/ 724017 w 3902523"/>
                <a:gd name="connsiteY2" fmla="*/ 1114983 h 1516248"/>
                <a:gd name="connsiteX3" fmla="*/ 718983 w 3902523"/>
                <a:gd name="connsiteY3" fmla="*/ 1109797 h 1516248"/>
                <a:gd name="connsiteX4" fmla="*/ 519650 w 3902523"/>
                <a:gd name="connsiteY4" fmla="*/ 1155882 h 1516248"/>
                <a:gd name="connsiteX5" fmla="*/ 0 w 3902523"/>
                <a:gd name="connsiteY5" fmla="*/ 486661 h 1516248"/>
                <a:gd name="connsiteX6" fmla="*/ 1951262 w 3902523"/>
                <a:gd name="connsiteY6" fmla="*/ 0 h 1516248"/>
                <a:gd name="connsiteX7" fmla="*/ 3902523 w 3902523"/>
                <a:gd name="connsiteY7" fmla="*/ 486661 h 1516248"/>
                <a:gd name="connsiteX8" fmla="*/ 3382874 w 3902523"/>
                <a:gd name="connsiteY8" fmla="*/ 1155882 h 1516248"/>
                <a:gd name="connsiteX9" fmla="*/ 3184027 w 3902523"/>
                <a:gd name="connsiteY9" fmla="*/ 1109910 h 1516248"/>
                <a:gd name="connsiteX10" fmla="*/ 3175851 w 3902523"/>
                <a:gd name="connsiteY10" fmla="*/ 1114370 h 1516248"/>
                <a:gd name="connsiteX11" fmla="*/ 3376548 w 3902523"/>
                <a:gd name="connsiteY11" fmla="*/ 1160770 h 1516248"/>
                <a:gd name="connsiteX0" fmla="*/ 1951263 w 3902523"/>
                <a:gd name="connsiteY0" fmla="*/ 1516248 h 1516248"/>
                <a:gd name="connsiteX1" fmla="*/ 525976 w 3902523"/>
                <a:gd name="connsiteY1" fmla="*/ 1160769 h 1516248"/>
                <a:gd name="connsiteX2" fmla="*/ 724017 w 3902523"/>
                <a:gd name="connsiteY2" fmla="*/ 1114983 h 1516248"/>
                <a:gd name="connsiteX3" fmla="*/ 718983 w 3902523"/>
                <a:gd name="connsiteY3" fmla="*/ 1109797 h 1516248"/>
                <a:gd name="connsiteX4" fmla="*/ 519650 w 3902523"/>
                <a:gd name="connsiteY4" fmla="*/ 1155882 h 1516248"/>
                <a:gd name="connsiteX5" fmla="*/ 0 w 3902523"/>
                <a:gd name="connsiteY5" fmla="*/ 486661 h 1516248"/>
                <a:gd name="connsiteX6" fmla="*/ 1951262 w 3902523"/>
                <a:gd name="connsiteY6" fmla="*/ 0 h 1516248"/>
                <a:gd name="connsiteX7" fmla="*/ 3902523 w 3902523"/>
                <a:gd name="connsiteY7" fmla="*/ 486661 h 1516248"/>
                <a:gd name="connsiteX8" fmla="*/ 3382874 w 3902523"/>
                <a:gd name="connsiteY8" fmla="*/ 1155882 h 1516248"/>
                <a:gd name="connsiteX9" fmla="*/ 3184027 w 3902523"/>
                <a:gd name="connsiteY9" fmla="*/ 1109910 h 1516248"/>
                <a:gd name="connsiteX10" fmla="*/ 3376548 w 3902523"/>
                <a:gd name="connsiteY10" fmla="*/ 1160770 h 1516248"/>
                <a:gd name="connsiteX11" fmla="*/ 1951263 w 3902523"/>
                <a:gd name="connsiteY11" fmla="*/ 1516248 h 1516248"/>
                <a:gd name="connsiteX0" fmla="*/ 1951263 w 3902523"/>
                <a:gd name="connsiteY0" fmla="*/ 1516248 h 1516248"/>
                <a:gd name="connsiteX1" fmla="*/ 525976 w 3902523"/>
                <a:gd name="connsiteY1" fmla="*/ 1160769 h 1516248"/>
                <a:gd name="connsiteX2" fmla="*/ 724017 w 3902523"/>
                <a:gd name="connsiteY2" fmla="*/ 1114983 h 1516248"/>
                <a:gd name="connsiteX3" fmla="*/ 718983 w 3902523"/>
                <a:gd name="connsiteY3" fmla="*/ 1109797 h 1516248"/>
                <a:gd name="connsiteX4" fmla="*/ 519650 w 3902523"/>
                <a:gd name="connsiteY4" fmla="*/ 1155882 h 1516248"/>
                <a:gd name="connsiteX5" fmla="*/ 0 w 3902523"/>
                <a:gd name="connsiteY5" fmla="*/ 486661 h 1516248"/>
                <a:gd name="connsiteX6" fmla="*/ 1951262 w 3902523"/>
                <a:gd name="connsiteY6" fmla="*/ 0 h 1516248"/>
                <a:gd name="connsiteX7" fmla="*/ 3902523 w 3902523"/>
                <a:gd name="connsiteY7" fmla="*/ 486661 h 1516248"/>
                <a:gd name="connsiteX8" fmla="*/ 3382874 w 3902523"/>
                <a:gd name="connsiteY8" fmla="*/ 1155882 h 1516248"/>
                <a:gd name="connsiteX9" fmla="*/ 3376548 w 3902523"/>
                <a:gd name="connsiteY9" fmla="*/ 1160770 h 1516248"/>
                <a:gd name="connsiteX10" fmla="*/ 1951263 w 3902523"/>
                <a:gd name="connsiteY10" fmla="*/ 1516248 h 1516248"/>
                <a:gd name="connsiteX0" fmla="*/ 1951263 w 3902523"/>
                <a:gd name="connsiteY0" fmla="*/ 1516248 h 1516248"/>
                <a:gd name="connsiteX1" fmla="*/ 525976 w 3902523"/>
                <a:gd name="connsiteY1" fmla="*/ 1160769 h 1516248"/>
                <a:gd name="connsiteX2" fmla="*/ 724017 w 3902523"/>
                <a:gd name="connsiteY2" fmla="*/ 1114983 h 1516248"/>
                <a:gd name="connsiteX3" fmla="*/ 718983 w 3902523"/>
                <a:gd name="connsiteY3" fmla="*/ 1109797 h 1516248"/>
                <a:gd name="connsiteX4" fmla="*/ 519650 w 3902523"/>
                <a:gd name="connsiteY4" fmla="*/ 1155882 h 1516248"/>
                <a:gd name="connsiteX5" fmla="*/ 0 w 3902523"/>
                <a:gd name="connsiteY5" fmla="*/ 486661 h 1516248"/>
                <a:gd name="connsiteX6" fmla="*/ 1951262 w 3902523"/>
                <a:gd name="connsiteY6" fmla="*/ 0 h 1516248"/>
                <a:gd name="connsiteX7" fmla="*/ 3902523 w 3902523"/>
                <a:gd name="connsiteY7" fmla="*/ 486661 h 1516248"/>
                <a:gd name="connsiteX8" fmla="*/ 3382874 w 3902523"/>
                <a:gd name="connsiteY8" fmla="*/ 1155882 h 1516248"/>
                <a:gd name="connsiteX9" fmla="*/ 1951263 w 3902523"/>
                <a:gd name="connsiteY9" fmla="*/ 1516248 h 1516248"/>
                <a:gd name="connsiteX0" fmla="*/ 1951263 w 3902523"/>
                <a:gd name="connsiteY0" fmla="*/ 1516248 h 1516248"/>
                <a:gd name="connsiteX1" fmla="*/ 525976 w 3902523"/>
                <a:gd name="connsiteY1" fmla="*/ 1160769 h 1516248"/>
                <a:gd name="connsiteX2" fmla="*/ 724017 w 3902523"/>
                <a:gd name="connsiteY2" fmla="*/ 1114983 h 1516248"/>
                <a:gd name="connsiteX3" fmla="*/ 519650 w 3902523"/>
                <a:gd name="connsiteY3" fmla="*/ 1155882 h 1516248"/>
                <a:gd name="connsiteX4" fmla="*/ 0 w 3902523"/>
                <a:gd name="connsiteY4" fmla="*/ 486661 h 1516248"/>
                <a:gd name="connsiteX5" fmla="*/ 1951262 w 3902523"/>
                <a:gd name="connsiteY5" fmla="*/ 0 h 1516248"/>
                <a:gd name="connsiteX6" fmla="*/ 3902523 w 3902523"/>
                <a:gd name="connsiteY6" fmla="*/ 486661 h 1516248"/>
                <a:gd name="connsiteX7" fmla="*/ 3382874 w 3902523"/>
                <a:gd name="connsiteY7" fmla="*/ 1155882 h 1516248"/>
                <a:gd name="connsiteX8" fmla="*/ 1951263 w 3902523"/>
                <a:gd name="connsiteY8" fmla="*/ 1516248 h 1516248"/>
                <a:gd name="connsiteX0" fmla="*/ 1951263 w 3902523"/>
                <a:gd name="connsiteY0" fmla="*/ 1516248 h 1516248"/>
                <a:gd name="connsiteX1" fmla="*/ 525976 w 3902523"/>
                <a:gd name="connsiteY1" fmla="*/ 1160769 h 1516248"/>
                <a:gd name="connsiteX2" fmla="*/ 519650 w 3902523"/>
                <a:gd name="connsiteY2" fmla="*/ 1155882 h 1516248"/>
                <a:gd name="connsiteX3" fmla="*/ 0 w 3902523"/>
                <a:gd name="connsiteY3" fmla="*/ 486661 h 1516248"/>
                <a:gd name="connsiteX4" fmla="*/ 1951262 w 3902523"/>
                <a:gd name="connsiteY4" fmla="*/ 0 h 1516248"/>
                <a:gd name="connsiteX5" fmla="*/ 3902523 w 3902523"/>
                <a:gd name="connsiteY5" fmla="*/ 486661 h 1516248"/>
                <a:gd name="connsiteX6" fmla="*/ 3382874 w 3902523"/>
                <a:gd name="connsiteY6" fmla="*/ 1155882 h 1516248"/>
                <a:gd name="connsiteX7" fmla="*/ 1951263 w 3902523"/>
                <a:gd name="connsiteY7" fmla="*/ 1516248 h 1516248"/>
                <a:gd name="connsiteX0" fmla="*/ 1951263 w 3902523"/>
                <a:gd name="connsiteY0" fmla="*/ 1516248 h 1516248"/>
                <a:gd name="connsiteX1" fmla="*/ 525976 w 3902523"/>
                <a:gd name="connsiteY1" fmla="*/ 1160769 h 1516248"/>
                <a:gd name="connsiteX2" fmla="*/ 0 w 3902523"/>
                <a:gd name="connsiteY2" fmla="*/ 486661 h 1516248"/>
                <a:gd name="connsiteX3" fmla="*/ 1951262 w 3902523"/>
                <a:gd name="connsiteY3" fmla="*/ 0 h 1516248"/>
                <a:gd name="connsiteX4" fmla="*/ 3902523 w 3902523"/>
                <a:gd name="connsiteY4" fmla="*/ 486661 h 1516248"/>
                <a:gd name="connsiteX5" fmla="*/ 3382874 w 3902523"/>
                <a:gd name="connsiteY5" fmla="*/ 1155882 h 1516248"/>
                <a:gd name="connsiteX6" fmla="*/ 1951263 w 3902523"/>
                <a:gd name="connsiteY6" fmla="*/ 1516248 h 1516248"/>
                <a:gd name="connsiteX0" fmla="*/ 1951263 w 3382874"/>
                <a:gd name="connsiteY0" fmla="*/ 1516248 h 1516248"/>
                <a:gd name="connsiteX1" fmla="*/ 525976 w 3382874"/>
                <a:gd name="connsiteY1" fmla="*/ 1160769 h 1516248"/>
                <a:gd name="connsiteX2" fmla="*/ 0 w 3382874"/>
                <a:gd name="connsiteY2" fmla="*/ 486661 h 1516248"/>
                <a:gd name="connsiteX3" fmla="*/ 1951262 w 3382874"/>
                <a:gd name="connsiteY3" fmla="*/ 0 h 1516248"/>
                <a:gd name="connsiteX4" fmla="*/ 3382874 w 3382874"/>
                <a:gd name="connsiteY4" fmla="*/ 1155882 h 1516248"/>
                <a:gd name="connsiteX5" fmla="*/ 1951263 w 3382874"/>
                <a:gd name="connsiteY5" fmla="*/ 1516248 h 1516248"/>
                <a:gd name="connsiteX0" fmla="*/ 1425287 w 2856898"/>
                <a:gd name="connsiteY0" fmla="*/ 1516248 h 1516248"/>
                <a:gd name="connsiteX1" fmla="*/ 0 w 2856898"/>
                <a:gd name="connsiteY1" fmla="*/ 1160769 h 1516248"/>
                <a:gd name="connsiteX2" fmla="*/ 1425286 w 2856898"/>
                <a:gd name="connsiteY2" fmla="*/ 0 h 1516248"/>
                <a:gd name="connsiteX3" fmla="*/ 2856898 w 2856898"/>
                <a:gd name="connsiteY3" fmla="*/ 1155882 h 1516248"/>
                <a:gd name="connsiteX4" fmla="*/ 1425287 w 2856898"/>
                <a:gd name="connsiteY4" fmla="*/ 1516248 h 1516248"/>
                <a:gd name="connsiteX0" fmla="*/ 1425287 w 2856898"/>
                <a:gd name="connsiteY0" fmla="*/ 1287648 h 1287648"/>
                <a:gd name="connsiteX1" fmla="*/ 0 w 2856898"/>
                <a:gd name="connsiteY1" fmla="*/ 932169 h 1287648"/>
                <a:gd name="connsiteX2" fmla="*/ 1399886 w 2856898"/>
                <a:gd name="connsiteY2" fmla="*/ 0 h 1287648"/>
                <a:gd name="connsiteX3" fmla="*/ 2856898 w 2856898"/>
                <a:gd name="connsiteY3" fmla="*/ 927282 h 1287648"/>
                <a:gd name="connsiteX4" fmla="*/ 1425287 w 2856898"/>
                <a:gd name="connsiteY4" fmla="*/ 1287648 h 12876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6898" h="1287648">
                  <a:moveTo>
                    <a:pt x="1425287" y="1287648"/>
                  </a:moveTo>
                  <a:lnTo>
                    <a:pt x="0" y="932169"/>
                  </a:lnTo>
                  <a:lnTo>
                    <a:pt x="1399886" y="0"/>
                  </a:lnTo>
                  <a:lnTo>
                    <a:pt x="2856898" y="927282"/>
                  </a:lnTo>
                  <a:lnTo>
                    <a:pt x="1425287" y="1287648"/>
                  </a:lnTo>
                  <a:close/>
                </a:path>
              </a:pathLst>
            </a:cu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6" name="Freeform: Shape 15">
              <a:extLst>
                <a:ext uri="{FF2B5EF4-FFF2-40B4-BE49-F238E27FC236}">
                  <a16:creationId xmlns:a16="http://schemas.microsoft.com/office/drawing/2014/main" id="{BE4C80C8-D3D2-4738-A891-11FC0A947936}"/>
                </a:ext>
              </a:extLst>
            </p:cNvPr>
            <p:cNvSpPr/>
            <p:nvPr/>
          </p:nvSpPr>
          <p:spPr>
            <a:xfrm rot="10800000">
              <a:off x="4040799" y="2282452"/>
              <a:ext cx="1058284" cy="747471"/>
            </a:xfrm>
            <a:custGeom>
              <a:avLst/>
              <a:gdLst>
                <a:gd name="connsiteX0" fmla="*/ 1240077 w 2480154"/>
                <a:gd name="connsiteY0" fmla="*/ 1168078 h 1168078"/>
                <a:gd name="connsiteX1" fmla="*/ 537299 w 2480154"/>
                <a:gd name="connsiteY1" fmla="*/ 992799 h 1168078"/>
                <a:gd name="connsiteX2" fmla="*/ 531810 w 2480154"/>
                <a:gd name="connsiteY2" fmla="*/ 994168 h 1168078"/>
                <a:gd name="connsiteX3" fmla="*/ 0 w 2480154"/>
                <a:gd name="connsiteY3" fmla="*/ 309286 h 1168078"/>
                <a:gd name="connsiteX4" fmla="*/ 1240077 w 2480154"/>
                <a:gd name="connsiteY4" fmla="*/ 0 h 1168078"/>
                <a:gd name="connsiteX5" fmla="*/ 2480154 w 2480154"/>
                <a:gd name="connsiteY5" fmla="*/ 309286 h 1168078"/>
                <a:gd name="connsiteX6" fmla="*/ 1948344 w 2480154"/>
                <a:gd name="connsiteY6" fmla="*/ 994168 h 1168078"/>
                <a:gd name="connsiteX7" fmla="*/ 1942856 w 2480154"/>
                <a:gd name="connsiteY7" fmla="*/ 992799 h 1168078"/>
                <a:gd name="connsiteX0" fmla="*/ 1240077 w 2480154"/>
                <a:gd name="connsiteY0" fmla="*/ 1168078 h 1168078"/>
                <a:gd name="connsiteX1" fmla="*/ 537299 w 2480154"/>
                <a:gd name="connsiteY1" fmla="*/ 992799 h 1168078"/>
                <a:gd name="connsiteX2" fmla="*/ 531810 w 2480154"/>
                <a:gd name="connsiteY2" fmla="*/ 994168 h 1168078"/>
                <a:gd name="connsiteX3" fmla="*/ 0 w 2480154"/>
                <a:gd name="connsiteY3" fmla="*/ 309286 h 1168078"/>
                <a:gd name="connsiteX4" fmla="*/ 1240077 w 2480154"/>
                <a:gd name="connsiteY4" fmla="*/ 0 h 1168078"/>
                <a:gd name="connsiteX5" fmla="*/ 2480154 w 2480154"/>
                <a:gd name="connsiteY5" fmla="*/ 309286 h 1168078"/>
                <a:gd name="connsiteX6" fmla="*/ 1948344 w 2480154"/>
                <a:gd name="connsiteY6" fmla="*/ 994168 h 1168078"/>
                <a:gd name="connsiteX7" fmla="*/ 1240077 w 2480154"/>
                <a:gd name="connsiteY7" fmla="*/ 1168078 h 1168078"/>
                <a:gd name="connsiteX0" fmla="*/ 1240077 w 2480154"/>
                <a:gd name="connsiteY0" fmla="*/ 1168078 h 1168078"/>
                <a:gd name="connsiteX1" fmla="*/ 537299 w 2480154"/>
                <a:gd name="connsiteY1" fmla="*/ 992799 h 1168078"/>
                <a:gd name="connsiteX2" fmla="*/ 0 w 2480154"/>
                <a:gd name="connsiteY2" fmla="*/ 309286 h 1168078"/>
                <a:gd name="connsiteX3" fmla="*/ 1240077 w 2480154"/>
                <a:gd name="connsiteY3" fmla="*/ 0 h 1168078"/>
                <a:gd name="connsiteX4" fmla="*/ 2480154 w 2480154"/>
                <a:gd name="connsiteY4" fmla="*/ 309286 h 1168078"/>
                <a:gd name="connsiteX5" fmla="*/ 1948344 w 2480154"/>
                <a:gd name="connsiteY5" fmla="*/ 994168 h 1168078"/>
                <a:gd name="connsiteX6" fmla="*/ 1240077 w 2480154"/>
                <a:gd name="connsiteY6" fmla="*/ 1168078 h 1168078"/>
                <a:gd name="connsiteX0" fmla="*/ 1240077 w 1948344"/>
                <a:gd name="connsiteY0" fmla="*/ 1168078 h 1168078"/>
                <a:gd name="connsiteX1" fmla="*/ 537299 w 1948344"/>
                <a:gd name="connsiteY1" fmla="*/ 992799 h 1168078"/>
                <a:gd name="connsiteX2" fmla="*/ 0 w 1948344"/>
                <a:gd name="connsiteY2" fmla="*/ 309286 h 1168078"/>
                <a:gd name="connsiteX3" fmla="*/ 1240077 w 1948344"/>
                <a:gd name="connsiteY3" fmla="*/ 0 h 1168078"/>
                <a:gd name="connsiteX4" fmla="*/ 1948344 w 1948344"/>
                <a:gd name="connsiteY4" fmla="*/ 994168 h 1168078"/>
                <a:gd name="connsiteX5" fmla="*/ 1240077 w 1948344"/>
                <a:gd name="connsiteY5" fmla="*/ 1168078 h 1168078"/>
                <a:gd name="connsiteX0" fmla="*/ 702778 w 1411045"/>
                <a:gd name="connsiteY0" fmla="*/ 1168078 h 1168078"/>
                <a:gd name="connsiteX1" fmla="*/ 0 w 1411045"/>
                <a:gd name="connsiteY1" fmla="*/ 992799 h 1168078"/>
                <a:gd name="connsiteX2" fmla="*/ 702778 w 1411045"/>
                <a:gd name="connsiteY2" fmla="*/ 0 h 1168078"/>
                <a:gd name="connsiteX3" fmla="*/ 1411045 w 1411045"/>
                <a:gd name="connsiteY3" fmla="*/ 994168 h 1168078"/>
                <a:gd name="connsiteX4" fmla="*/ 702778 w 1411045"/>
                <a:gd name="connsiteY4" fmla="*/ 1168078 h 1168078"/>
                <a:gd name="connsiteX0" fmla="*/ 702778 w 1411045"/>
                <a:gd name="connsiteY0" fmla="*/ 996628 h 996628"/>
                <a:gd name="connsiteX1" fmla="*/ 0 w 1411045"/>
                <a:gd name="connsiteY1" fmla="*/ 821349 h 996628"/>
                <a:gd name="connsiteX2" fmla="*/ 696428 w 1411045"/>
                <a:gd name="connsiteY2" fmla="*/ 0 h 996628"/>
                <a:gd name="connsiteX3" fmla="*/ 1411045 w 1411045"/>
                <a:gd name="connsiteY3" fmla="*/ 822718 h 996628"/>
                <a:gd name="connsiteX4" fmla="*/ 702778 w 1411045"/>
                <a:gd name="connsiteY4" fmla="*/ 996628 h 9966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1045" h="996628">
                  <a:moveTo>
                    <a:pt x="702778" y="996628"/>
                  </a:moveTo>
                  <a:lnTo>
                    <a:pt x="0" y="821349"/>
                  </a:lnTo>
                  <a:lnTo>
                    <a:pt x="696428" y="0"/>
                  </a:lnTo>
                  <a:lnTo>
                    <a:pt x="1411045" y="822718"/>
                  </a:lnTo>
                  <a:lnTo>
                    <a:pt x="702778" y="996628"/>
                  </a:lnTo>
                  <a:close/>
                </a:path>
              </a:pathLst>
            </a:cu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7" name="Freeform: Shape 16">
              <a:extLst>
                <a:ext uri="{FF2B5EF4-FFF2-40B4-BE49-F238E27FC236}">
                  <a16:creationId xmlns:a16="http://schemas.microsoft.com/office/drawing/2014/main" id="{5E464032-0F16-460E-B692-48C85D5C5DCB}"/>
                </a:ext>
              </a:extLst>
            </p:cNvPr>
            <p:cNvSpPr/>
            <p:nvPr/>
          </p:nvSpPr>
          <p:spPr>
            <a:xfrm>
              <a:off x="2043965" y="4485446"/>
              <a:ext cx="5056071" cy="1129543"/>
            </a:xfrm>
            <a:custGeom>
              <a:avLst/>
              <a:gdLst>
                <a:gd name="connsiteX0" fmla="*/ 516660 w 6741428"/>
                <a:gd name="connsiteY0" fmla="*/ 0 h 1506057"/>
                <a:gd name="connsiteX1" fmla="*/ 610039 w 6741428"/>
                <a:gd name="connsiteY1" fmla="*/ 0 h 1506057"/>
                <a:gd name="connsiteX2" fmla="*/ 3370714 w 6741428"/>
                <a:gd name="connsiteY2" fmla="*/ 688536 h 1506057"/>
                <a:gd name="connsiteX3" fmla="*/ 6131389 w 6741428"/>
                <a:gd name="connsiteY3" fmla="*/ 0 h 1506057"/>
                <a:gd name="connsiteX4" fmla="*/ 6224768 w 6741428"/>
                <a:gd name="connsiteY4" fmla="*/ 0 h 1506057"/>
                <a:gd name="connsiteX5" fmla="*/ 6482955 w 6741428"/>
                <a:gd name="connsiteY5" fmla="*/ 332502 h 1506057"/>
                <a:gd name="connsiteX6" fmla="*/ 6741428 w 6741428"/>
                <a:gd name="connsiteY6" fmla="*/ 665372 h 1506057"/>
                <a:gd name="connsiteX7" fmla="*/ 3370714 w 6741428"/>
                <a:gd name="connsiteY7" fmla="*/ 1506057 h 1506057"/>
                <a:gd name="connsiteX8" fmla="*/ 0 w 6741428"/>
                <a:gd name="connsiteY8" fmla="*/ 665372 h 1506057"/>
                <a:gd name="connsiteX9" fmla="*/ 258473 w 6741428"/>
                <a:gd name="connsiteY9" fmla="*/ 332502 h 1506057"/>
                <a:gd name="connsiteX0" fmla="*/ 516660 w 6741428"/>
                <a:gd name="connsiteY0" fmla="*/ 0 h 1506057"/>
                <a:gd name="connsiteX1" fmla="*/ 610039 w 6741428"/>
                <a:gd name="connsiteY1" fmla="*/ 0 h 1506057"/>
                <a:gd name="connsiteX2" fmla="*/ 3370714 w 6741428"/>
                <a:gd name="connsiteY2" fmla="*/ 688536 h 1506057"/>
                <a:gd name="connsiteX3" fmla="*/ 6224768 w 6741428"/>
                <a:gd name="connsiteY3" fmla="*/ 0 h 1506057"/>
                <a:gd name="connsiteX4" fmla="*/ 6482955 w 6741428"/>
                <a:gd name="connsiteY4" fmla="*/ 332502 h 1506057"/>
                <a:gd name="connsiteX5" fmla="*/ 6741428 w 6741428"/>
                <a:gd name="connsiteY5" fmla="*/ 665372 h 1506057"/>
                <a:gd name="connsiteX6" fmla="*/ 3370714 w 6741428"/>
                <a:gd name="connsiteY6" fmla="*/ 1506057 h 1506057"/>
                <a:gd name="connsiteX7" fmla="*/ 0 w 6741428"/>
                <a:gd name="connsiteY7" fmla="*/ 665372 h 1506057"/>
                <a:gd name="connsiteX8" fmla="*/ 258473 w 6741428"/>
                <a:gd name="connsiteY8" fmla="*/ 332502 h 1506057"/>
                <a:gd name="connsiteX9" fmla="*/ 516660 w 6741428"/>
                <a:gd name="connsiteY9" fmla="*/ 0 h 1506057"/>
                <a:gd name="connsiteX0" fmla="*/ 516660 w 6741428"/>
                <a:gd name="connsiteY0" fmla="*/ 0 h 1506057"/>
                <a:gd name="connsiteX1" fmla="*/ 3370714 w 6741428"/>
                <a:gd name="connsiteY1" fmla="*/ 688536 h 1506057"/>
                <a:gd name="connsiteX2" fmla="*/ 6224768 w 6741428"/>
                <a:gd name="connsiteY2" fmla="*/ 0 h 1506057"/>
                <a:gd name="connsiteX3" fmla="*/ 6482955 w 6741428"/>
                <a:gd name="connsiteY3" fmla="*/ 332502 h 1506057"/>
                <a:gd name="connsiteX4" fmla="*/ 6741428 w 6741428"/>
                <a:gd name="connsiteY4" fmla="*/ 665372 h 1506057"/>
                <a:gd name="connsiteX5" fmla="*/ 3370714 w 6741428"/>
                <a:gd name="connsiteY5" fmla="*/ 1506057 h 1506057"/>
                <a:gd name="connsiteX6" fmla="*/ 0 w 6741428"/>
                <a:gd name="connsiteY6" fmla="*/ 665372 h 1506057"/>
                <a:gd name="connsiteX7" fmla="*/ 258473 w 6741428"/>
                <a:gd name="connsiteY7" fmla="*/ 332502 h 1506057"/>
                <a:gd name="connsiteX8" fmla="*/ 516660 w 6741428"/>
                <a:gd name="connsiteY8" fmla="*/ 0 h 1506057"/>
                <a:gd name="connsiteX0" fmla="*/ 516660 w 6741428"/>
                <a:gd name="connsiteY0" fmla="*/ 0 h 1506057"/>
                <a:gd name="connsiteX1" fmla="*/ 3370714 w 6741428"/>
                <a:gd name="connsiteY1" fmla="*/ 688536 h 1506057"/>
                <a:gd name="connsiteX2" fmla="*/ 6224768 w 6741428"/>
                <a:gd name="connsiteY2" fmla="*/ 0 h 1506057"/>
                <a:gd name="connsiteX3" fmla="*/ 6482955 w 6741428"/>
                <a:gd name="connsiteY3" fmla="*/ 332502 h 1506057"/>
                <a:gd name="connsiteX4" fmla="*/ 6741428 w 6741428"/>
                <a:gd name="connsiteY4" fmla="*/ 665372 h 1506057"/>
                <a:gd name="connsiteX5" fmla="*/ 3370714 w 6741428"/>
                <a:gd name="connsiteY5" fmla="*/ 1506057 h 1506057"/>
                <a:gd name="connsiteX6" fmla="*/ 0 w 6741428"/>
                <a:gd name="connsiteY6" fmla="*/ 665372 h 1506057"/>
                <a:gd name="connsiteX7" fmla="*/ 516660 w 6741428"/>
                <a:gd name="connsiteY7" fmla="*/ 0 h 1506057"/>
                <a:gd name="connsiteX0" fmla="*/ 516660 w 6741428"/>
                <a:gd name="connsiteY0" fmla="*/ 0 h 1506057"/>
                <a:gd name="connsiteX1" fmla="*/ 3370714 w 6741428"/>
                <a:gd name="connsiteY1" fmla="*/ 688536 h 1506057"/>
                <a:gd name="connsiteX2" fmla="*/ 6224768 w 6741428"/>
                <a:gd name="connsiteY2" fmla="*/ 0 h 1506057"/>
                <a:gd name="connsiteX3" fmla="*/ 6741428 w 6741428"/>
                <a:gd name="connsiteY3" fmla="*/ 665372 h 1506057"/>
                <a:gd name="connsiteX4" fmla="*/ 3370714 w 6741428"/>
                <a:gd name="connsiteY4" fmla="*/ 1506057 h 1506057"/>
                <a:gd name="connsiteX5" fmla="*/ 0 w 6741428"/>
                <a:gd name="connsiteY5" fmla="*/ 665372 h 1506057"/>
                <a:gd name="connsiteX6" fmla="*/ 516660 w 6741428"/>
                <a:gd name="connsiteY6" fmla="*/ 0 h 1506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41428" h="1506057">
                  <a:moveTo>
                    <a:pt x="516660" y="0"/>
                  </a:moveTo>
                  <a:lnTo>
                    <a:pt x="3370714" y="688536"/>
                  </a:lnTo>
                  <a:lnTo>
                    <a:pt x="6224768" y="0"/>
                  </a:lnTo>
                  <a:lnTo>
                    <a:pt x="6741428" y="665372"/>
                  </a:lnTo>
                  <a:lnTo>
                    <a:pt x="3370714" y="1506057"/>
                  </a:lnTo>
                  <a:lnTo>
                    <a:pt x="0" y="665372"/>
                  </a:lnTo>
                  <a:lnTo>
                    <a:pt x="51666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8" name="Freeform: Shape 17">
              <a:extLst>
                <a:ext uri="{FF2B5EF4-FFF2-40B4-BE49-F238E27FC236}">
                  <a16:creationId xmlns:a16="http://schemas.microsoft.com/office/drawing/2014/main" id="{399863AB-1EAF-46B2-B317-47F46590A6C4}"/>
                </a:ext>
              </a:extLst>
            </p:cNvPr>
            <p:cNvSpPr/>
            <p:nvPr/>
          </p:nvSpPr>
          <p:spPr>
            <a:xfrm>
              <a:off x="2564103" y="3796361"/>
              <a:ext cx="4015794" cy="991650"/>
            </a:xfrm>
            <a:custGeom>
              <a:avLst/>
              <a:gdLst>
                <a:gd name="connsiteX0" fmla="*/ 4817819 w 5354392"/>
                <a:gd name="connsiteY0" fmla="*/ 0 h 1322200"/>
                <a:gd name="connsiteX1" fmla="*/ 5354392 w 5354392"/>
                <a:gd name="connsiteY1" fmla="*/ 691015 h 1322200"/>
                <a:gd name="connsiteX2" fmla="*/ 2677196 w 5354392"/>
                <a:gd name="connsiteY2" fmla="*/ 1322200 h 1322200"/>
                <a:gd name="connsiteX3" fmla="*/ 0 w 5354392"/>
                <a:gd name="connsiteY3" fmla="*/ 691015 h 1322200"/>
                <a:gd name="connsiteX4" fmla="*/ 536573 w 5354392"/>
                <a:gd name="connsiteY4" fmla="*/ 0 h 1322200"/>
                <a:gd name="connsiteX5" fmla="*/ 2677196 w 5354392"/>
                <a:gd name="connsiteY5" fmla="*/ 504680 h 1322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54392" h="1322200">
                  <a:moveTo>
                    <a:pt x="4817819" y="0"/>
                  </a:moveTo>
                  <a:lnTo>
                    <a:pt x="5354392" y="691015"/>
                  </a:lnTo>
                  <a:lnTo>
                    <a:pt x="2677196" y="1322200"/>
                  </a:lnTo>
                  <a:lnTo>
                    <a:pt x="0" y="691015"/>
                  </a:lnTo>
                  <a:lnTo>
                    <a:pt x="536573" y="0"/>
                  </a:lnTo>
                  <a:lnTo>
                    <a:pt x="2677196" y="50468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9" name="Freeform: Shape 18">
              <a:extLst>
                <a:ext uri="{FF2B5EF4-FFF2-40B4-BE49-F238E27FC236}">
                  <a16:creationId xmlns:a16="http://schemas.microsoft.com/office/drawing/2014/main" id="{298050E5-80C7-4478-87D3-3AB59F86A01F}"/>
                </a:ext>
              </a:extLst>
            </p:cNvPr>
            <p:cNvSpPr/>
            <p:nvPr/>
          </p:nvSpPr>
          <p:spPr>
            <a:xfrm>
              <a:off x="3108556" y="3110423"/>
              <a:ext cx="2926892" cy="866912"/>
            </a:xfrm>
            <a:custGeom>
              <a:avLst/>
              <a:gdLst>
                <a:gd name="connsiteX0" fmla="*/ 3382873 w 3902523"/>
                <a:gd name="connsiteY0" fmla="*/ 0 h 1155882"/>
                <a:gd name="connsiteX1" fmla="*/ 3902523 w 3902523"/>
                <a:gd name="connsiteY1" fmla="*/ 669221 h 1155882"/>
                <a:gd name="connsiteX2" fmla="*/ 1951261 w 3902523"/>
                <a:gd name="connsiteY2" fmla="*/ 1155882 h 1155882"/>
                <a:gd name="connsiteX3" fmla="*/ 0 w 3902523"/>
                <a:gd name="connsiteY3" fmla="*/ 669221 h 1155882"/>
                <a:gd name="connsiteX4" fmla="*/ 519649 w 3902523"/>
                <a:gd name="connsiteY4" fmla="*/ 0 h 1155882"/>
                <a:gd name="connsiteX5" fmla="*/ 1951261 w 3902523"/>
                <a:gd name="connsiteY5" fmla="*/ 330981 h 1155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02523" h="1155882">
                  <a:moveTo>
                    <a:pt x="3382873" y="0"/>
                  </a:moveTo>
                  <a:lnTo>
                    <a:pt x="3902523" y="669221"/>
                  </a:lnTo>
                  <a:lnTo>
                    <a:pt x="1951261" y="1155882"/>
                  </a:lnTo>
                  <a:lnTo>
                    <a:pt x="0" y="669221"/>
                  </a:lnTo>
                  <a:lnTo>
                    <a:pt x="519649" y="0"/>
                  </a:lnTo>
                  <a:lnTo>
                    <a:pt x="1951261" y="330981"/>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0" name="Freeform: Shape 19">
              <a:extLst>
                <a:ext uri="{FF2B5EF4-FFF2-40B4-BE49-F238E27FC236}">
                  <a16:creationId xmlns:a16="http://schemas.microsoft.com/office/drawing/2014/main" id="{216E363D-1366-4309-8178-6B63B5ED2A59}"/>
                </a:ext>
              </a:extLst>
            </p:cNvPr>
            <p:cNvSpPr/>
            <p:nvPr/>
          </p:nvSpPr>
          <p:spPr>
            <a:xfrm>
              <a:off x="4171598" y="1726414"/>
              <a:ext cx="800805" cy="615515"/>
            </a:xfrm>
            <a:custGeom>
              <a:avLst/>
              <a:gdLst>
                <a:gd name="connsiteX0" fmla="*/ 533870 w 1067740"/>
                <a:gd name="connsiteY0" fmla="*/ 0 h 820687"/>
                <a:gd name="connsiteX1" fmla="*/ 1067740 w 1067740"/>
                <a:gd name="connsiteY1" fmla="*/ 687535 h 820687"/>
                <a:gd name="connsiteX2" fmla="*/ 533870 w 1067740"/>
                <a:gd name="connsiteY2" fmla="*/ 820687 h 820687"/>
                <a:gd name="connsiteX3" fmla="*/ 0 w 1067740"/>
                <a:gd name="connsiteY3" fmla="*/ 687535 h 820687"/>
              </a:gdLst>
              <a:ahLst/>
              <a:cxnLst>
                <a:cxn ang="0">
                  <a:pos x="connsiteX0" y="connsiteY0"/>
                </a:cxn>
                <a:cxn ang="0">
                  <a:pos x="connsiteX1" y="connsiteY1"/>
                </a:cxn>
                <a:cxn ang="0">
                  <a:pos x="connsiteX2" y="connsiteY2"/>
                </a:cxn>
                <a:cxn ang="0">
                  <a:pos x="connsiteX3" y="connsiteY3"/>
                </a:cxn>
              </a:cxnLst>
              <a:rect l="l" t="t" r="r" b="b"/>
              <a:pathLst>
                <a:path w="1067740" h="820687">
                  <a:moveTo>
                    <a:pt x="533870" y="0"/>
                  </a:moveTo>
                  <a:lnTo>
                    <a:pt x="1067740" y="687535"/>
                  </a:lnTo>
                  <a:lnTo>
                    <a:pt x="533870" y="820687"/>
                  </a:lnTo>
                  <a:lnTo>
                    <a:pt x="0" y="687535"/>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1" name="Freeform: Shape 20">
              <a:extLst>
                <a:ext uri="{FF2B5EF4-FFF2-40B4-BE49-F238E27FC236}">
                  <a16:creationId xmlns:a16="http://schemas.microsoft.com/office/drawing/2014/main" id="{514CA67D-6B27-4A73-953F-4F31365BA629}"/>
                </a:ext>
              </a:extLst>
            </p:cNvPr>
            <p:cNvSpPr/>
            <p:nvPr/>
          </p:nvSpPr>
          <p:spPr>
            <a:xfrm>
              <a:off x="3641942" y="2412884"/>
              <a:ext cx="1860116" cy="745626"/>
            </a:xfrm>
            <a:custGeom>
              <a:avLst/>
              <a:gdLst>
                <a:gd name="connsiteX0" fmla="*/ 1948344 w 2480154"/>
                <a:gd name="connsiteY0" fmla="*/ 0 h 994168"/>
                <a:gd name="connsiteX1" fmla="*/ 2480154 w 2480154"/>
                <a:gd name="connsiteY1" fmla="*/ 684882 h 994168"/>
                <a:gd name="connsiteX2" fmla="*/ 1240077 w 2480154"/>
                <a:gd name="connsiteY2" fmla="*/ 994168 h 994168"/>
                <a:gd name="connsiteX3" fmla="*/ 0 w 2480154"/>
                <a:gd name="connsiteY3" fmla="*/ 684882 h 994168"/>
                <a:gd name="connsiteX4" fmla="*/ 531810 w 2480154"/>
                <a:gd name="connsiteY4" fmla="*/ 0 h 994168"/>
                <a:gd name="connsiteX5" fmla="*/ 1240077 w 2480154"/>
                <a:gd name="connsiteY5" fmla="*/ 176648 h 994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80154" h="994168">
                  <a:moveTo>
                    <a:pt x="1948344" y="0"/>
                  </a:moveTo>
                  <a:lnTo>
                    <a:pt x="2480154" y="684882"/>
                  </a:lnTo>
                  <a:lnTo>
                    <a:pt x="1240077" y="994168"/>
                  </a:lnTo>
                  <a:lnTo>
                    <a:pt x="0" y="684882"/>
                  </a:lnTo>
                  <a:lnTo>
                    <a:pt x="531810" y="0"/>
                  </a:lnTo>
                  <a:lnTo>
                    <a:pt x="1240077" y="176648"/>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2" name="Freeform: Shape 21">
              <a:extLst>
                <a:ext uri="{FF2B5EF4-FFF2-40B4-BE49-F238E27FC236}">
                  <a16:creationId xmlns:a16="http://schemas.microsoft.com/office/drawing/2014/main" id="{EBB68C04-58E9-436E-9377-74E9BB1423CC}"/>
                </a:ext>
              </a:extLst>
            </p:cNvPr>
            <p:cNvSpPr/>
            <p:nvPr/>
          </p:nvSpPr>
          <p:spPr>
            <a:xfrm>
              <a:off x="4572000" y="1726414"/>
              <a:ext cx="400403" cy="615515"/>
            </a:xfrm>
            <a:custGeom>
              <a:avLst/>
              <a:gdLst>
                <a:gd name="connsiteX0" fmla="*/ 0 w 533870"/>
                <a:gd name="connsiteY0" fmla="*/ 0 h 820687"/>
                <a:gd name="connsiteX1" fmla="*/ 533870 w 533870"/>
                <a:gd name="connsiteY1" fmla="*/ 687535 h 820687"/>
                <a:gd name="connsiteX2" fmla="*/ 0 w 533870"/>
                <a:gd name="connsiteY2" fmla="*/ 820687 h 820687"/>
                <a:gd name="connsiteX3" fmla="*/ 0 w 533870"/>
                <a:gd name="connsiteY3" fmla="*/ 0 h 820687"/>
              </a:gdLst>
              <a:ahLst/>
              <a:cxnLst>
                <a:cxn ang="0">
                  <a:pos x="connsiteX0" y="connsiteY0"/>
                </a:cxn>
                <a:cxn ang="0">
                  <a:pos x="connsiteX1" y="connsiteY1"/>
                </a:cxn>
                <a:cxn ang="0">
                  <a:pos x="connsiteX2" y="connsiteY2"/>
                </a:cxn>
                <a:cxn ang="0">
                  <a:pos x="connsiteX3" y="connsiteY3"/>
                </a:cxn>
              </a:cxnLst>
              <a:rect l="l" t="t" r="r" b="b"/>
              <a:pathLst>
                <a:path w="533870" h="820687">
                  <a:moveTo>
                    <a:pt x="0" y="0"/>
                  </a:moveTo>
                  <a:lnTo>
                    <a:pt x="533870" y="687535"/>
                  </a:lnTo>
                  <a:lnTo>
                    <a:pt x="0" y="820687"/>
                  </a:lnTo>
                  <a:lnTo>
                    <a:pt x="0" y="0"/>
                  </a:lnTo>
                  <a:close/>
                </a:path>
              </a:pathLst>
            </a:cu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3" name="Freeform: Shape 22">
              <a:extLst>
                <a:ext uri="{FF2B5EF4-FFF2-40B4-BE49-F238E27FC236}">
                  <a16:creationId xmlns:a16="http://schemas.microsoft.com/office/drawing/2014/main" id="{744F5171-E4C3-46F5-BBE8-2ED82509E848}"/>
                </a:ext>
              </a:extLst>
            </p:cNvPr>
            <p:cNvSpPr/>
            <p:nvPr/>
          </p:nvSpPr>
          <p:spPr>
            <a:xfrm>
              <a:off x="4572001" y="2412884"/>
              <a:ext cx="930058" cy="745626"/>
            </a:xfrm>
            <a:custGeom>
              <a:avLst/>
              <a:gdLst>
                <a:gd name="connsiteX0" fmla="*/ 708267 w 1240077"/>
                <a:gd name="connsiteY0" fmla="*/ 0 h 994168"/>
                <a:gd name="connsiteX1" fmla="*/ 1240077 w 1240077"/>
                <a:gd name="connsiteY1" fmla="*/ 684882 h 994168"/>
                <a:gd name="connsiteX2" fmla="*/ 0 w 1240077"/>
                <a:gd name="connsiteY2" fmla="*/ 994168 h 994168"/>
                <a:gd name="connsiteX3" fmla="*/ 0 w 1240077"/>
                <a:gd name="connsiteY3" fmla="*/ 176648 h 994168"/>
                <a:gd name="connsiteX4" fmla="*/ 708267 w 1240077"/>
                <a:gd name="connsiteY4" fmla="*/ 0 h 9941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40077" h="994168">
                  <a:moveTo>
                    <a:pt x="708267" y="0"/>
                  </a:moveTo>
                  <a:lnTo>
                    <a:pt x="1240077" y="684882"/>
                  </a:lnTo>
                  <a:lnTo>
                    <a:pt x="0" y="994168"/>
                  </a:lnTo>
                  <a:lnTo>
                    <a:pt x="0" y="176648"/>
                  </a:lnTo>
                  <a:lnTo>
                    <a:pt x="708267"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24" name="Freeform: Shape 23">
              <a:extLst>
                <a:ext uri="{FF2B5EF4-FFF2-40B4-BE49-F238E27FC236}">
                  <a16:creationId xmlns:a16="http://schemas.microsoft.com/office/drawing/2014/main" id="{05A24C1C-3C84-445B-990A-DBF7641ECBA3}"/>
                </a:ext>
              </a:extLst>
            </p:cNvPr>
            <p:cNvSpPr/>
            <p:nvPr/>
          </p:nvSpPr>
          <p:spPr>
            <a:xfrm>
              <a:off x="4572001" y="3110423"/>
              <a:ext cx="1463447" cy="866912"/>
            </a:xfrm>
            <a:custGeom>
              <a:avLst/>
              <a:gdLst>
                <a:gd name="connsiteX0" fmla="*/ 1431613 w 1951263"/>
                <a:gd name="connsiteY0" fmla="*/ 0 h 1155882"/>
                <a:gd name="connsiteX1" fmla="*/ 1951263 w 1951263"/>
                <a:gd name="connsiteY1" fmla="*/ 669221 h 1155882"/>
                <a:gd name="connsiteX2" fmla="*/ 1 w 1951263"/>
                <a:gd name="connsiteY2" fmla="*/ 1155882 h 1155882"/>
                <a:gd name="connsiteX3" fmla="*/ 0 w 1951263"/>
                <a:gd name="connsiteY3" fmla="*/ 1155882 h 1155882"/>
                <a:gd name="connsiteX4" fmla="*/ 0 w 1951263"/>
                <a:gd name="connsiteY4" fmla="*/ 330981 h 1155882"/>
                <a:gd name="connsiteX5" fmla="*/ 1 w 1951263"/>
                <a:gd name="connsiteY5" fmla="*/ 330981 h 1155882"/>
                <a:gd name="connsiteX6" fmla="*/ 1431613 w 1951263"/>
                <a:gd name="connsiteY6" fmla="*/ 0 h 1155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51263" h="1155882">
                  <a:moveTo>
                    <a:pt x="1431613" y="0"/>
                  </a:moveTo>
                  <a:lnTo>
                    <a:pt x="1951263" y="669221"/>
                  </a:lnTo>
                  <a:lnTo>
                    <a:pt x="1" y="1155882"/>
                  </a:lnTo>
                  <a:lnTo>
                    <a:pt x="0" y="1155882"/>
                  </a:lnTo>
                  <a:lnTo>
                    <a:pt x="0" y="330981"/>
                  </a:lnTo>
                  <a:lnTo>
                    <a:pt x="1" y="330981"/>
                  </a:lnTo>
                  <a:lnTo>
                    <a:pt x="1431613" y="0"/>
                  </a:ln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25" name="Freeform: Shape 24">
              <a:extLst>
                <a:ext uri="{FF2B5EF4-FFF2-40B4-BE49-F238E27FC236}">
                  <a16:creationId xmlns:a16="http://schemas.microsoft.com/office/drawing/2014/main" id="{6DD7EEC5-92B7-4015-8D81-EAA5364E54ED}"/>
                </a:ext>
              </a:extLst>
            </p:cNvPr>
            <p:cNvSpPr/>
            <p:nvPr/>
          </p:nvSpPr>
          <p:spPr>
            <a:xfrm>
              <a:off x="4572000" y="3796361"/>
              <a:ext cx="2007897" cy="991650"/>
            </a:xfrm>
            <a:custGeom>
              <a:avLst/>
              <a:gdLst>
                <a:gd name="connsiteX0" fmla="*/ 2140623 w 2677196"/>
                <a:gd name="connsiteY0" fmla="*/ 0 h 1322200"/>
                <a:gd name="connsiteX1" fmla="*/ 2677196 w 2677196"/>
                <a:gd name="connsiteY1" fmla="*/ 691015 h 1322200"/>
                <a:gd name="connsiteX2" fmla="*/ 0 w 2677196"/>
                <a:gd name="connsiteY2" fmla="*/ 1322200 h 1322200"/>
                <a:gd name="connsiteX3" fmla="*/ 0 w 2677196"/>
                <a:gd name="connsiteY3" fmla="*/ 504680 h 1322200"/>
                <a:gd name="connsiteX4" fmla="*/ 2140623 w 2677196"/>
                <a:gd name="connsiteY4" fmla="*/ 0 h 1322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77196" h="1322200">
                  <a:moveTo>
                    <a:pt x="2140623" y="0"/>
                  </a:moveTo>
                  <a:lnTo>
                    <a:pt x="2677196" y="691015"/>
                  </a:lnTo>
                  <a:lnTo>
                    <a:pt x="0" y="1322200"/>
                  </a:lnTo>
                  <a:lnTo>
                    <a:pt x="0" y="504680"/>
                  </a:lnTo>
                  <a:lnTo>
                    <a:pt x="2140623" y="0"/>
                  </a:ln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26" name="Freeform: Shape 25">
              <a:extLst>
                <a:ext uri="{FF2B5EF4-FFF2-40B4-BE49-F238E27FC236}">
                  <a16:creationId xmlns:a16="http://schemas.microsoft.com/office/drawing/2014/main" id="{05FF6116-15B6-4CE2-9260-5FEB384505AE}"/>
                </a:ext>
              </a:extLst>
            </p:cNvPr>
            <p:cNvSpPr/>
            <p:nvPr/>
          </p:nvSpPr>
          <p:spPr>
            <a:xfrm>
              <a:off x="4572000" y="4485446"/>
              <a:ext cx="2528036" cy="1129543"/>
            </a:xfrm>
            <a:custGeom>
              <a:avLst/>
              <a:gdLst>
                <a:gd name="connsiteX0" fmla="*/ 2854054 w 3370714"/>
                <a:gd name="connsiteY0" fmla="*/ 0 h 1506057"/>
                <a:gd name="connsiteX1" fmla="*/ 3370714 w 3370714"/>
                <a:gd name="connsiteY1" fmla="*/ 665372 h 1506057"/>
                <a:gd name="connsiteX2" fmla="*/ 0 w 3370714"/>
                <a:gd name="connsiteY2" fmla="*/ 1506057 h 1506057"/>
                <a:gd name="connsiteX3" fmla="*/ 0 w 3370714"/>
                <a:gd name="connsiteY3" fmla="*/ 688536 h 1506057"/>
                <a:gd name="connsiteX4" fmla="*/ 2854054 w 3370714"/>
                <a:gd name="connsiteY4" fmla="*/ 0 h 15060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70714" h="1506057">
                  <a:moveTo>
                    <a:pt x="2854054" y="0"/>
                  </a:moveTo>
                  <a:lnTo>
                    <a:pt x="3370714" y="665372"/>
                  </a:lnTo>
                  <a:lnTo>
                    <a:pt x="0" y="1506057"/>
                  </a:lnTo>
                  <a:lnTo>
                    <a:pt x="0" y="688536"/>
                  </a:lnTo>
                  <a:lnTo>
                    <a:pt x="285405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grpSp>
    </p:spTree>
    <p:extLst>
      <p:ext uri="{BB962C8B-B14F-4D97-AF65-F5344CB8AC3E}">
        <p14:creationId xmlns:p14="http://schemas.microsoft.com/office/powerpoint/2010/main" val="40150656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5EF20-2412-1588-5E15-E4069D715737}"/>
              </a:ext>
            </a:extLst>
          </p:cNvPr>
          <p:cNvSpPr>
            <a:spLocks noGrp="1"/>
          </p:cNvSpPr>
          <p:nvPr>
            <p:ph type="title"/>
          </p:nvPr>
        </p:nvSpPr>
        <p:spPr/>
        <p:txBody>
          <a:bodyPr>
            <a:normAutofit fontScale="90000"/>
          </a:bodyPr>
          <a:lstStyle/>
          <a:p>
            <a:pPr algn="ctr"/>
            <a:r>
              <a:rPr lang="en-US">
                <a:ea typeface="+mj-lt"/>
                <a:cs typeface="+mj-lt"/>
              </a:rPr>
              <a:t>CAPABILITY MATURITY MODEL INTEGRATED LEVELS</a:t>
            </a:r>
            <a:endParaRPr lang="en-US" b="0">
              <a:ea typeface="+mj-lt"/>
              <a:cs typeface="+mj-lt"/>
            </a:endParaRPr>
          </a:p>
          <a:p>
            <a:pPr algn="ctr"/>
            <a:r>
              <a:rPr lang="en-US"/>
              <a:t>In depth</a:t>
            </a:r>
          </a:p>
        </p:txBody>
      </p:sp>
      <p:sp>
        <p:nvSpPr>
          <p:cNvPr id="3" name="TextBox 2">
            <a:extLst>
              <a:ext uri="{FF2B5EF4-FFF2-40B4-BE49-F238E27FC236}">
                <a16:creationId xmlns:a16="http://schemas.microsoft.com/office/drawing/2014/main" id="{0BEAFFF4-D1A6-0471-6DBF-0F61126189A4}"/>
              </a:ext>
            </a:extLst>
          </p:cNvPr>
          <p:cNvSpPr txBox="1"/>
          <p:nvPr/>
        </p:nvSpPr>
        <p:spPr>
          <a:xfrm>
            <a:off x="1251857" y="1941286"/>
            <a:ext cx="9924142" cy="488345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457200" indent="-457200">
              <a:lnSpc>
                <a:spcPct val="150000"/>
              </a:lnSpc>
              <a:buAutoNum type="arabicPeriod"/>
            </a:pPr>
            <a:r>
              <a:rPr lang="en-US" sz="2100" b="1" u="sng"/>
              <a:t>Initial</a:t>
            </a:r>
            <a:r>
              <a:rPr lang="en-US" sz="2100" b="1"/>
              <a:t> - Processes are unpredictable. Risk is increased and efficiency is decreased.</a:t>
            </a:r>
            <a:endParaRPr lang="en-US" sz="2100"/>
          </a:p>
          <a:p>
            <a:pPr marL="285750" indent="-285750">
              <a:lnSpc>
                <a:spcPct val="150000"/>
              </a:lnSpc>
              <a:buAutoNum type="arabicPeriod"/>
            </a:pPr>
            <a:r>
              <a:rPr lang="en-US" sz="2100" b="1"/>
              <a:t>   </a:t>
            </a:r>
            <a:r>
              <a:rPr lang="en-US" sz="2100" b="1" u="sng"/>
              <a:t>Managed</a:t>
            </a:r>
            <a:r>
              <a:rPr lang="en-US" sz="2100" b="1"/>
              <a:t> - Processes are managed and planned, but still have problems.</a:t>
            </a:r>
          </a:p>
          <a:p>
            <a:pPr marL="285750" indent="-285750">
              <a:lnSpc>
                <a:spcPct val="150000"/>
              </a:lnSpc>
              <a:buAutoNum type="arabicPeriod"/>
            </a:pPr>
            <a:r>
              <a:rPr lang="en-US" sz="2100" b="1"/>
              <a:t>   </a:t>
            </a:r>
            <a:r>
              <a:rPr lang="en-US" sz="2100" b="1" u="sng"/>
              <a:t>Defined</a:t>
            </a:r>
            <a:r>
              <a:rPr lang="en-US" sz="2100" b="1"/>
              <a:t> - Instead of reacting to problems as they arise, at this level, management  can start to anticipate problems before they happen and take the steps needed  to prevent them. If problems do arise, they will have a plan already laid out.</a:t>
            </a:r>
          </a:p>
          <a:p>
            <a:pPr marL="285750" indent="-285750">
              <a:lnSpc>
                <a:spcPct val="150000"/>
              </a:lnSpc>
              <a:buAutoNum type="arabicPeriod"/>
            </a:pPr>
            <a:r>
              <a:rPr lang="en-US" sz="2100" b="1"/>
              <a:t>   </a:t>
            </a:r>
            <a:r>
              <a:rPr lang="en-US" sz="2100" b="1" u="sng"/>
              <a:t>Quantitatively Managed</a:t>
            </a:r>
            <a:r>
              <a:rPr lang="en-US" sz="2100" b="1"/>
              <a:t> - Quantitative data is used to predict processes that will satisfy the stakeholder's needs.</a:t>
            </a:r>
            <a:endParaRPr lang="en-US"/>
          </a:p>
          <a:p>
            <a:pPr marL="285750" indent="-285750">
              <a:lnSpc>
                <a:spcPct val="150000"/>
              </a:lnSpc>
              <a:buAutoNum type="arabicPeriod"/>
            </a:pPr>
            <a:r>
              <a:rPr lang="en-US" sz="2100" b="1"/>
              <a:t>   </a:t>
            </a:r>
            <a:r>
              <a:rPr lang="en-US" sz="2100" b="1" u="sng"/>
              <a:t>Optimizing</a:t>
            </a:r>
            <a:r>
              <a:rPr lang="en-US" sz="2100" b="1"/>
              <a:t> - The organization has a set of consistent processes that continually improve.</a:t>
            </a:r>
          </a:p>
        </p:txBody>
      </p:sp>
    </p:spTree>
    <p:extLst>
      <p:ext uri="{BB962C8B-B14F-4D97-AF65-F5344CB8AC3E}">
        <p14:creationId xmlns:p14="http://schemas.microsoft.com/office/powerpoint/2010/main" val="27632133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0B3672-FE44-A636-BB28-25972E659ACD}"/>
              </a:ext>
            </a:extLst>
          </p:cNvPr>
          <p:cNvSpPr>
            <a:spLocks noGrp="1"/>
          </p:cNvSpPr>
          <p:nvPr>
            <p:ph type="title"/>
          </p:nvPr>
        </p:nvSpPr>
        <p:spPr>
          <a:xfrm>
            <a:off x="906117" y="134386"/>
            <a:ext cx="10287000" cy="1147762"/>
          </a:xfrm>
        </p:spPr>
        <p:txBody>
          <a:bodyPr/>
          <a:lstStyle/>
          <a:p>
            <a:r>
              <a:rPr lang="en-US" err="1"/>
              <a:t>Cmmi</a:t>
            </a:r>
            <a:r>
              <a:rPr lang="en-US"/>
              <a:t> framework</a:t>
            </a:r>
          </a:p>
        </p:txBody>
      </p:sp>
      <p:sp>
        <p:nvSpPr>
          <p:cNvPr id="3" name="Content Placeholder 2">
            <a:extLst>
              <a:ext uri="{FF2B5EF4-FFF2-40B4-BE49-F238E27FC236}">
                <a16:creationId xmlns:a16="http://schemas.microsoft.com/office/drawing/2014/main" id="{6494B901-AF9F-C7D1-1671-02B030E54A05}"/>
              </a:ext>
            </a:extLst>
          </p:cNvPr>
          <p:cNvSpPr>
            <a:spLocks noGrp="1"/>
          </p:cNvSpPr>
          <p:nvPr>
            <p:ph idx="1"/>
          </p:nvPr>
        </p:nvSpPr>
        <p:spPr>
          <a:xfrm>
            <a:off x="906117" y="1484240"/>
            <a:ext cx="10287000" cy="3890965"/>
          </a:xfrm>
        </p:spPr>
        <p:txBody>
          <a:bodyPr vert="horz" lIns="91440" tIns="45720" rIns="91440" bIns="45720" rtlCol="0" anchor="t">
            <a:noAutofit/>
          </a:bodyPr>
          <a:lstStyle/>
          <a:p>
            <a:r>
              <a:rPr lang="en-US" sz="2000" b="1" dirty="0">
                <a:ea typeface="+mn-lt"/>
                <a:cs typeface="+mn-lt"/>
              </a:rPr>
              <a:t>CMMI stands for Capability Maturity Model Integration, which is a framework designed to improve and assess the processes within organizations.</a:t>
            </a:r>
          </a:p>
          <a:p>
            <a:r>
              <a:rPr lang="en-US" sz="2000" b="1" u="sng" dirty="0">
                <a:ea typeface="+mn-lt"/>
                <a:cs typeface="+mn-lt"/>
              </a:rPr>
              <a:t>Purpose:</a:t>
            </a:r>
            <a:r>
              <a:rPr lang="en-US" sz="2000" b="1" dirty="0">
                <a:ea typeface="+mn-lt"/>
                <a:cs typeface="+mn-lt"/>
              </a:rPr>
              <a:t> The primary aim of the CMMI framework is to enhance organizational processes, making them more efficient, predictable, and capable of producing high-quality products and services.</a:t>
            </a:r>
            <a:endParaRPr lang="en-US" sz="2000" b="1"/>
          </a:p>
          <a:p>
            <a:r>
              <a:rPr lang="en-US" sz="2000" b="1" u="sng" dirty="0">
                <a:ea typeface="+mn-lt"/>
                <a:cs typeface="+mn-lt"/>
              </a:rPr>
              <a:t>Domains:</a:t>
            </a:r>
            <a:r>
              <a:rPr lang="en-US" sz="2000" b="1" dirty="0">
                <a:ea typeface="+mn-lt"/>
                <a:cs typeface="+mn-lt"/>
              </a:rPr>
              <a:t> CMMI covers various domains such as software engineering, systems engineering, project management, and more.</a:t>
            </a:r>
            <a:endParaRPr lang="en-US" sz="2000" b="1"/>
          </a:p>
          <a:p>
            <a:r>
              <a:rPr lang="en-US" sz="2000" b="1" u="sng" dirty="0">
                <a:ea typeface="+mn-lt"/>
                <a:cs typeface="+mn-lt"/>
              </a:rPr>
              <a:t>Maturity Levels:</a:t>
            </a:r>
            <a:r>
              <a:rPr lang="en-US" sz="2000" b="1" dirty="0">
                <a:ea typeface="+mn-lt"/>
                <a:cs typeface="+mn-lt"/>
              </a:rPr>
              <a:t> CMMI defines maturity levels (e.g., Initial, Managed, Defined, Quantitatively Managed, Optimizing) representing different stages of organizational process maturity.</a:t>
            </a:r>
            <a:endParaRPr lang="en-US" sz="2000" b="1"/>
          </a:p>
          <a:p>
            <a:r>
              <a:rPr lang="en-US" sz="2000" b="1" u="sng" dirty="0">
                <a:ea typeface="+mn-lt"/>
                <a:cs typeface="+mn-lt"/>
              </a:rPr>
              <a:t>Capability Levels:</a:t>
            </a:r>
            <a:r>
              <a:rPr lang="en-US" sz="2000" b="1" dirty="0">
                <a:ea typeface="+mn-lt"/>
                <a:cs typeface="+mn-lt"/>
              </a:rPr>
              <a:t> Within each maturity level, there are capability levels ranging from 0 to 5, reflecting specific process areas within the organization.</a:t>
            </a:r>
            <a:endParaRPr lang="en-US" sz="2000" b="1"/>
          </a:p>
        </p:txBody>
      </p:sp>
    </p:spTree>
    <p:extLst>
      <p:ext uri="{BB962C8B-B14F-4D97-AF65-F5344CB8AC3E}">
        <p14:creationId xmlns:p14="http://schemas.microsoft.com/office/powerpoint/2010/main" val="28794168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48A390-C5A9-261F-3BEA-79757F41B3A6}"/>
              </a:ext>
            </a:extLst>
          </p:cNvPr>
          <p:cNvSpPr>
            <a:spLocks noGrp="1"/>
          </p:cNvSpPr>
          <p:nvPr>
            <p:ph type="title"/>
          </p:nvPr>
        </p:nvSpPr>
        <p:spPr>
          <a:xfrm>
            <a:off x="952500" y="2324370"/>
            <a:ext cx="10287000" cy="1147762"/>
          </a:xfrm>
        </p:spPr>
        <p:txBody>
          <a:bodyPr/>
          <a:lstStyle/>
          <a:p>
            <a:pPr algn="ctr"/>
            <a:r>
              <a:rPr lang="en-US"/>
              <a:t>Process improvement</a:t>
            </a:r>
          </a:p>
        </p:txBody>
      </p:sp>
    </p:spTree>
    <p:extLst>
      <p:ext uri="{BB962C8B-B14F-4D97-AF65-F5344CB8AC3E}">
        <p14:creationId xmlns:p14="http://schemas.microsoft.com/office/powerpoint/2010/main" val="41248733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F1FE9-3875-0BD7-15A2-80EC1B1A29BC}"/>
              </a:ext>
            </a:extLst>
          </p:cNvPr>
          <p:cNvSpPr>
            <a:spLocks noGrp="1"/>
          </p:cNvSpPr>
          <p:nvPr>
            <p:ph type="title"/>
          </p:nvPr>
        </p:nvSpPr>
        <p:spPr/>
        <p:txBody>
          <a:bodyPr/>
          <a:lstStyle/>
          <a:p>
            <a:r>
              <a:rPr lang="en-US" dirty="0"/>
              <a:t>Models:</a:t>
            </a:r>
          </a:p>
        </p:txBody>
      </p:sp>
      <p:sp>
        <p:nvSpPr>
          <p:cNvPr id="3" name="Content Placeholder 2">
            <a:extLst>
              <a:ext uri="{FF2B5EF4-FFF2-40B4-BE49-F238E27FC236}">
                <a16:creationId xmlns:a16="http://schemas.microsoft.com/office/drawing/2014/main" id="{6C2EC66D-1008-2451-3FF2-FC64D191E518}"/>
              </a:ext>
            </a:extLst>
          </p:cNvPr>
          <p:cNvSpPr>
            <a:spLocks noGrp="1"/>
          </p:cNvSpPr>
          <p:nvPr>
            <p:ph idx="1"/>
          </p:nvPr>
        </p:nvSpPr>
        <p:spPr/>
        <p:txBody>
          <a:bodyPr vert="horz" lIns="91440" tIns="45720" rIns="91440" bIns="45720" rtlCol="0" anchor="t">
            <a:normAutofit/>
          </a:bodyPr>
          <a:lstStyle/>
          <a:p>
            <a:pPr>
              <a:buNone/>
            </a:pPr>
            <a:r>
              <a:rPr lang="en-US" sz="2100" b="1" dirty="0">
                <a:ea typeface="+mn-lt"/>
                <a:cs typeface="+mn-lt"/>
              </a:rPr>
              <a:t>CMMI-DEV: Focuses on development processes, providing best practices for software and systems development.</a:t>
            </a:r>
            <a:endParaRPr lang="en-US" sz="2100" b="1"/>
          </a:p>
          <a:p>
            <a:pPr>
              <a:buNone/>
            </a:pPr>
            <a:r>
              <a:rPr lang="en-US" sz="2100" b="1" dirty="0">
                <a:ea typeface="+mn-lt"/>
                <a:cs typeface="+mn-lt"/>
              </a:rPr>
              <a:t>CMMI-SVC: Tailored for service-based organizations, offering guidelines for improving service delivery processes.</a:t>
            </a:r>
            <a:endParaRPr lang="en-US" sz="2100" b="1"/>
          </a:p>
          <a:p>
            <a:pPr marL="0" indent="0">
              <a:buNone/>
            </a:pPr>
            <a:r>
              <a:rPr lang="en-US" sz="2100" b="1" dirty="0">
                <a:ea typeface="+mn-lt"/>
                <a:cs typeface="+mn-lt"/>
              </a:rPr>
              <a:t>CMMI-ACQ: Designed for organizations involved in acquisition processes, providing guidance for improving acquisition and supply chain management.</a:t>
            </a:r>
            <a:endParaRPr lang="en-US" sz="2100" b="1"/>
          </a:p>
        </p:txBody>
      </p:sp>
    </p:spTree>
    <p:extLst>
      <p:ext uri="{BB962C8B-B14F-4D97-AF65-F5344CB8AC3E}">
        <p14:creationId xmlns:p14="http://schemas.microsoft.com/office/powerpoint/2010/main" val="42386423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346D6-BED9-EC7A-019D-91E15615554D}"/>
              </a:ext>
            </a:extLst>
          </p:cNvPr>
          <p:cNvSpPr>
            <a:spLocks noGrp="1"/>
          </p:cNvSpPr>
          <p:nvPr>
            <p:ph type="title"/>
          </p:nvPr>
        </p:nvSpPr>
        <p:spPr/>
        <p:txBody>
          <a:bodyPr/>
          <a:lstStyle/>
          <a:p>
            <a:r>
              <a:rPr lang="en-US" dirty="0"/>
              <a:t>Training:</a:t>
            </a:r>
          </a:p>
        </p:txBody>
      </p:sp>
      <p:sp>
        <p:nvSpPr>
          <p:cNvPr id="3" name="Content Placeholder 2">
            <a:extLst>
              <a:ext uri="{FF2B5EF4-FFF2-40B4-BE49-F238E27FC236}">
                <a16:creationId xmlns:a16="http://schemas.microsoft.com/office/drawing/2014/main" id="{77F426F7-0B34-FF71-C547-8F4D98B674A5}"/>
              </a:ext>
            </a:extLst>
          </p:cNvPr>
          <p:cNvSpPr>
            <a:spLocks noGrp="1"/>
          </p:cNvSpPr>
          <p:nvPr>
            <p:ph idx="1"/>
          </p:nvPr>
        </p:nvSpPr>
        <p:spPr/>
        <p:txBody>
          <a:bodyPr vert="horz" lIns="91440" tIns="45720" rIns="91440" bIns="45720" rtlCol="0" anchor="t">
            <a:normAutofit/>
          </a:bodyPr>
          <a:lstStyle/>
          <a:p>
            <a:r>
              <a:rPr lang="en-US" sz="2100" b="1" dirty="0">
                <a:ea typeface="+mn-lt"/>
                <a:cs typeface="+mn-lt"/>
              </a:rPr>
              <a:t>Purpose: CMMI training aims to enhance understanding and adoption of CMMI practices within organizations.</a:t>
            </a:r>
            <a:endParaRPr lang="en-US" sz="2100" b="1"/>
          </a:p>
          <a:p>
            <a:r>
              <a:rPr lang="en-US" sz="2100" b="1" dirty="0">
                <a:ea typeface="+mn-lt"/>
                <a:cs typeface="+mn-lt"/>
              </a:rPr>
              <a:t>Objectives: Training programs focus on educating participants about CMMI concepts, processes, and implementation strategies.</a:t>
            </a:r>
            <a:endParaRPr lang="en-US" sz="2100" b="1"/>
          </a:p>
          <a:p>
            <a:r>
              <a:rPr lang="en-US" sz="2100" b="1" dirty="0">
                <a:ea typeface="+mn-lt"/>
                <a:cs typeface="+mn-lt"/>
              </a:rPr>
              <a:t>Available Programs: Various training programs are available, catering to different organizational roles and levels of expertise.</a:t>
            </a:r>
            <a:endParaRPr lang="en-US" sz="2100" b="1"/>
          </a:p>
          <a:p>
            <a:r>
              <a:rPr lang="en-US" sz="2100" b="1" dirty="0">
                <a:ea typeface="+mn-lt"/>
                <a:cs typeface="+mn-lt"/>
              </a:rPr>
              <a:t>Resources: CMMI training resources include workshops, seminars, online courses, and certified training providers.</a:t>
            </a:r>
            <a:endParaRPr lang="en-US" sz="2100" b="1"/>
          </a:p>
        </p:txBody>
      </p:sp>
    </p:spTree>
    <p:extLst>
      <p:ext uri="{BB962C8B-B14F-4D97-AF65-F5344CB8AC3E}">
        <p14:creationId xmlns:p14="http://schemas.microsoft.com/office/powerpoint/2010/main" val="33495360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1E6134-A87A-555E-531F-B3648E3D57F4}"/>
              </a:ext>
            </a:extLst>
          </p:cNvPr>
          <p:cNvSpPr>
            <a:spLocks noGrp="1"/>
          </p:cNvSpPr>
          <p:nvPr>
            <p:ph type="title"/>
          </p:nvPr>
        </p:nvSpPr>
        <p:spPr/>
        <p:txBody>
          <a:bodyPr/>
          <a:lstStyle/>
          <a:p>
            <a:r>
              <a:rPr lang="en-US" dirty="0"/>
              <a:t>Appraisal:</a:t>
            </a:r>
          </a:p>
        </p:txBody>
      </p:sp>
      <p:sp>
        <p:nvSpPr>
          <p:cNvPr id="3" name="Content Placeholder 2">
            <a:extLst>
              <a:ext uri="{FF2B5EF4-FFF2-40B4-BE49-F238E27FC236}">
                <a16:creationId xmlns:a16="http://schemas.microsoft.com/office/drawing/2014/main" id="{E1F8055E-F00A-EFD7-1CEE-ECF2E1F65463}"/>
              </a:ext>
            </a:extLst>
          </p:cNvPr>
          <p:cNvSpPr>
            <a:spLocks noGrp="1"/>
          </p:cNvSpPr>
          <p:nvPr>
            <p:ph idx="1"/>
          </p:nvPr>
        </p:nvSpPr>
        <p:spPr/>
        <p:txBody>
          <a:bodyPr vert="horz" lIns="91440" tIns="45720" rIns="91440" bIns="45720" rtlCol="0" anchor="t">
            <a:noAutofit/>
          </a:bodyPr>
          <a:lstStyle/>
          <a:p>
            <a:r>
              <a:rPr lang="en-US" sz="2100" b="1" dirty="0">
                <a:ea typeface="+mn-lt"/>
                <a:cs typeface="+mn-lt"/>
              </a:rPr>
              <a:t>Process: CMMI appraisals involve evaluating an organization's processes against the CMMI model.</a:t>
            </a:r>
            <a:endParaRPr lang="en-US" sz="2100" b="1"/>
          </a:p>
          <a:p>
            <a:r>
              <a:rPr lang="en-US" sz="2100" b="1" dirty="0">
                <a:ea typeface="+mn-lt"/>
                <a:cs typeface="+mn-lt"/>
              </a:rPr>
              <a:t>Purpose: The primary goal of appraisals is to assess organizational process maturity and identify areas for improvement.</a:t>
            </a:r>
            <a:endParaRPr lang="en-US" sz="2100" b="1"/>
          </a:p>
          <a:p>
            <a:r>
              <a:rPr lang="en-US" sz="2100" b="1" dirty="0">
                <a:ea typeface="+mn-lt"/>
                <a:cs typeface="+mn-lt"/>
              </a:rPr>
              <a:t>Types: There are different types of CMMI appraisals, including SCAMPI A, SCAMPI B, and SCAMPI C, each serving specific appraisal purposes.</a:t>
            </a:r>
            <a:endParaRPr lang="en-US" sz="2100" b="1"/>
          </a:p>
          <a:p>
            <a:r>
              <a:rPr lang="en-US" sz="2100" b="1" dirty="0">
                <a:ea typeface="+mn-lt"/>
                <a:cs typeface="+mn-lt"/>
              </a:rPr>
              <a:t>Benefits: Appraisals provide organizations with insights into their strengths and weaknesses, helping them prioritize process improvement efforts and achieve higher levels of maturity.</a:t>
            </a:r>
            <a:endParaRPr lang="en-US" sz="2100" b="1"/>
          </a:p>
        </p:txBody>
      </p:sp>
    </p:spTree>
    <p:extLst>
      <p:ext uri="{BB962C8B-B14F-4D97-AF65-F5344CB8AC3E}">
        <p14:creationId xmlns:p14="http://schemas.microsoft.com/office/powerpoint/2010/main" val="35360244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AAC0AF-4A84-35C2-F02A-A6A217566D0A}"/>
              </a:ext>
            </a:extLst>
          </p:cNvPr>
          <p:cNvSpPr>
            <a:spLocks noGrp="1"/>
          </p:cNvSpPr>
          <p:nvPr>
            <p:ph type="title"/>
          </p:nvPr>
        </p:nvSpPr>
        <p:spPr/>
        <p:txBody>
          <a:bodyPr/>
          <a:lstStyle/>
          <a:p>
            <a:r>
              <a:rPr lang="en-US"/>
              <a:t>What is CMMI-dev?</a:t>
            </a:r>
          </a:p>
        </p:txBody>
      </p:sp>
      <p:sp>
        <p:nvSpPr>
          <p:cNvPr id="3" name="Content Placeholder 2">
            <a:extLst>
              <a:ext uri="{FF2B5EF4-FFF2-40B4-BE49-F238E27FC236}">
                <a16:creationId xmlns:a16="http://schemas.microsoft.com/office/drawing/2014/main" id="{187FD92E-5323-D690-135F-11DA7AD61CD6}"/>
              </a:ext>
            </a:extLst>
          </p:cNvPr>
          <p:cNvSpPr>
            <a:spLocks noGrp="1"/>
          </p:cNvSpPr>
          <p:nvPr>
            <p:ph idx="1"/>
          </p:nvPr>
        </p:nvSpPr>
        <p:spPr/>
        <p:txBody>
          <a:bodyPr vert="horz" lIns="91440" tIns="45720" rIns="91440" bIns="45720" rtlCol="0" anchor="t">
            <a:normAutofit/>
          </a:bodyPr>
          <a:lstStyle/>
          <a:p>
            <a:r>
              <a:rPr lang="en-US" sz="2100" b="1">
                <a:ea typeface="+mn-lt"/>
                <a:cs typeface="+mn-lt"/>
              </a:rPr>
              <a:t>CMMI-DEV, or Capability Maturity Model Integration for Development, is a framework designed to improve the processes involved in software and systems development. It provides a set of best practices for organizations to enhance their development processes, ultimately leading to improved product quality, reduced costs, and increased customer satisfaction.</a:t>
            </a:r>
          </a:p>
          <a:p>
            <a:r>
              <a:rPr lang="en-US" sz="2100" b="1">
                <a:ea typeface="+mn-lt"/>
                <a:cs typeface="+mn-lt"/>
              </a:rPr>
              <a:t>CMMI-DEV focuses on various aspects of the development lifecycle, including requirements management, project planning, design, implementation, testing, and deployment. It helps organizations establish and maintain disciplined development processes that are tailored to their specific needs and objectives.</a:t>
            </a:r>
            <a:endParaRPr lang="en-US" sz="2100" b="1"/>
          </a:p>
        </p:txBody>
      </p:sp>
    </p:spTree>
    <p:extLst>
      <p:ext uri="{BB962C8B-B14F-4D97-AF65-F5344CB8AC3E}">
        <p14:creationId xmlns:p14="http://schemas.microsoft.com/office/powerpoint/2010/main" val="6407053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07F1C-57C4-5DC8-DE24-503D753C5128}"/>
              </a:ext>
            </a:extLst>
          </p:cNvPr>
          <p:cNvSpPr>
            <a:spLocks noGrp="1"/>
          </p:cNvSpPr>
          <p:nvPr>
            <p:ph type="title"/>
          </p:nvPr>
        </p:nvSpPr>
        <p:spPr/>
        <p:txBody>
          <a:bodyPr/>
          <a:lstStyle/>
          <a:p>
            <a:r>
              <a:rPr lang="en-US" b="0">
                <a:ea typeface="+mj-lt"/>
                <a:cs typeface="+mj-lt"/>
              </a:rPr>
              <a:t>Some key features of CMMI-DEV include:</a:t>
            </a:r>
            <a:endParaRPr lang="en-US"/>
          </a:p>
        </p:txBody>
      </p:sp>
      <p:sp>
        <p:nvSpPr>
          <p:cNvPr id="3" name="Content Placeholder 2">
            <a:extLst>
              <a:ext uri="{FF2B5EF4-FFF2-40B4-BE49-F238E27FC236}">
                <a16:creationId xmlns:a16="http://schemas.microsoft.com/office/drawing/2014/main" id="{40BA6000-C893-9553-6BDB-5E74ED3AB293}"/>
              </a:ext>
            </a:extLst>
          </p:cNvPr>
          <p:cNvSpPr>
            <a:spLocks noGrp="1"/>
          </p:cNvSpPr>
          <p:nvPr>
            <p:ph idx="1"/>
          </p:nvPr>
        </p:nvSpPr>
        <p:spPr>
          <a:xfrm>
            <a:off x="952500" y="2120345"/>
            <a:ext cx="10287000" cy="3890965"/>
          </a:xfrm>
        </p:spPr>
        <p:txBody>
          <a:bodyPr vert="horz" lIns="91440" tIns="45720" rIns="91440" bIns="45720" rtlCol="0" anchor="t">
            <a:noAutofit/>
          </a:bodyPr>
          <a:lstStyle/>
          <a:p>
            <a:r>
              <a:rPr lang="en-US" sz="2100" b="1">
                <a:ea typeface="+mn-lt"/>
                <a:cs typeface="+mn-lt"/>
              </a:rPr>
              <a:t>Process Areas: CMMI-DEV defines a set of process areas that cover different aspects of the development lifecycle, such as requirements development, technical solution, product integration, and verification.</a:t>
            </a:r>
            <a:endParaRPr lang="en-US" sz="2100" b="1"/>
          </a:p>
          <a:p>
            <a:endParaRPr lang="en-US" sz="2100" b="1"/>
          </a:p>
          <a:p>
            <a:r>
              <a:rPr lang="en-US" sz="2100" b="1">
                <a:ea typeface="+mn-lt"/>
                <a:cs typeface="+mn-lt"/>
              </a:rPr>
              <a:t>Best Practices: The framework provides best practices and guidelines for each process area, helping organizations establish effective and efficient development processes.</a:t>
            </a:r>
            <a:endParaRPr lang="en-US" sz="2100" b="1"/>
          </a:p>
          <a:p>
            <a:endParaRPr lang="en-US" sz="2100" b="1"/>
          </a:p>
          <a:p>
            <a:endParaRPr lang="en-US" sz="2100" b="1"/>
          </a:p>
        </p:txBody>
      </p:sp>
    </p:spTree>
    <p:extLst>
      <p:ext uri="{BB962C8B-B14F-4D97-AF65-F5344CB8AC3E}">
        <p14:creationId xmlns:p14="http://schemas.microsoft.com/office/powerpoint/2010/main" val="8829732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84FF12-930C-3A09-42CF-99DCB9753696}"/>
              </a:ext>
            </a:extLst>
          </p:cNvPr>
          <p:cNvSpPr>
            <a:spLocks noGrp="1"/>
          </p:cNvSpPr>
          <p:nvPr>
            <p:ph idx="1"/>
          </p:nvPr>
        </p:nvSpPr>
        <p:spPr>
          <a:xfrm>
            <a:off x="951175" y="976682"/>
            <a:ext cx="10287000" cy="3890965"/>
          </a:xfrm>
        </p:spPr>
        <p:txBody>
          <a:bodyPr vert="horz" lIns="91440" tIns="45720" rIns="91440" bIns="45720" rtlCol="0" anchor="t">
            <a:normAutofit/>
          </a:bodyPr>
          <a:lstStyle/>
          <a:p>
            <a:r>
              <a:rPr lang="en-US" sz="2100" b="1">
                <a:ea typeface="+mn-lt"/>
                <a:cs typeface="+mn-lt"/>
              </a:rPr>
              <a:t>Continuous Improvement: CMMI-DEV promotes a culture of continuous improvement, where organizations regularly assess their processes, identify areas for enhancement, and implement improvements to achieve higher maturity levels.</a:t>
            </a:r>
            <a:endParaRPr lang="en-US" sz="2100" b="1"/>
          </a:p>
          <a:p>
            <a:endParaRPr lang="en-US" sz="2100" b="1"/>
          </a:p>
          <a:p>
            <a:r>
              <a:rPr lang="en-US" sz="2100" b="1">
                <a:ea typeface="+mn-lt"/>
                <a:cs typeface="+mn-lt"/>
              </a:rPr>
              <a:t>Appraisal Method: Organizations can undergo CMMI-DEV appraisals to evaluate their process maturity against the model and receive feedback on areas for improvement. These appraisals can be conducted using various methods, such as SCAMPI (Standard CMMI Appraisal Method for Process Improvement) A, B, or C.</a:t>
            </a:r>
            <a:endParaRPr lang="en-US" sz="2100" b="1"/>
          </a:p>
        </p:txBody>
      </p:sp>
    </p:spTree>
    <p:extLst>
      <p:ext uri="{BB962C8B-B14F-4D97-AF65-F5344CB8AC3E}">
        <p14:creationId xmlns:p14="http://schemas.microsoft.com/office/powerpoint/2010/main" val="27930369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26F41F-DCF1-C28C-092D-0F88B617FCBE}"/>
              </a:ext>
            </a:extLst>
          </p:cNvPr>
          <p:cNvSpPr>
            <a:spLocks noGrp="1"/>
          </p:cNvSpPr>
          <p:nvPr>
            <p:ph type="title"/>
          </p:nvPr>
        </p:nvSpPr>
        <p:spPr/>
        <p:txBody>
          <a:bodyPr/>
          <a:lstStyle/>
          <a:p>
            <a:r>
              <a:rPr lang="en-US"/>
              <a:t>CMMI-dev maturity levels</a:t>
            </a:r>
          </a:p>
        </p:txBody>
      </p:sp>
      <p:sp>
        <p:nvSpPr>
          <p:cNvPr id="3" name="Content Placeholder 2">
            <a:extLst>
              <a:ext uri="{FF2B5EF4-FFF2-40B4-BE49-F238E27FC236}">
                <a16:creationId xmlns:a16="http://schemas.microsoft.com/office/drawing/2014/main" id="{702EEE7E-D854-A16A-7DC8-A44AD31E1F80}"/>
              </a:ext>
            </a:extLst>
          </p:cNvPr>
          <p:cNvSpPr>
            <a:spLocks noGrp="1"/>
          </p:cNvSpPr>
          <p:nvPr>
            <p:ph type="body" idx="1"/>
          </p:nvPr>
        </p:nvSpPr>
        <p:spPr/>
        <p:txBody>
          <a:bodyPr vert="horz" lIns="91440" tIns="45720" rIns="91440" bIns="45720" rtlCol="0" anchor="t">
            <a:normAutofit/>
          </a:bodyPr>
          <a:lstStyle/>
          <a:p>
            <a:pPr marL="0" indent="0">
              <a:buNone/>
            </a:pPr>
            <a:r>
              <a:rPr lang="en-US" sz="2100" b="1">
                <a:ea typeface="+mn-lt"/>
                <a:cs typeface="+mn-lt"/>
              </a:rPr>
              <a:t>Enhancing Software Development Processes</a:t>
            </a:r>
            <a:endParaRPr lang="en-US"/>
          </a:p>
        </p:txBody>
      </p:sp>
    </p:spTree>
    <p:extLst>
      <p:ext uri="{BB962C8B-B14F-4D97-AF65-F5344CB8AC3E}">
        <p14:creationId xmlns:p14="http://schemas.microsoft.com/office/powerpoint/2010/main" val="13358824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002A2-CB4B-CDDB-6F92-282EF1FFA35C}"/>
              </a:ext>
            </a:extLst>
          </p:cNvPr>
          <p:cNvSpPr>
            <a:spLocks noGrp="1"/>
          </p:cNvSpPr>
          <p:nvPr>
            <p:ph type="title"/>
          </p:nvPr>
        </p:nvSpPr>
        <p:spPr/>
        <p:txBody>
          <a:bodyPr/>
          <a:lstStyle/>
          <a:p>
            <a:r>
              <a:rPr lang="en-US" b="0">
                <a:ea typeface="+mj-lt"/>
                <a:cs typeface="+mj-lt"/>
              </a:rPr>
              <a:t>Initial Level</a:t>
            </a:r>
            <a:endParaRPr lang="en-US"/>
          </a:p>
        </p:txBody>
      </p:sp>
      <p:sp>
        <p:nvSpPr>
          <p:cNvPr id="3" name="Text Placeholder 2">
            <a:extLst>
              <a:ext uri="{FF2B5EF4-FFF2-40B4-BE49-F238E27FC236}">
                <a16:creationId xmlns:a16="http://schemas.microsoft.com/office/drawing/2014/main" id="{003937BE-4793-7C9F-AE37-6773771FE678}"/>
              </a:ext>
            </a:extLst>
          </p:cNvPr>
          <p:cNvSpPr>
            <a:spLocks noGrp="1"/>
          </p:cNvSpPr>
          <p:nvPr>
            <p:ph idx="1"/>
          </p:nvPr>
        </p:nvSpPr>
        <p:spPr/>
        <p:txBody>
          <a:bodyPr vert="horz" lIns="91440" tIns="45720" rIns="91440" bIns="45720" rtlCol="0" anchor="t">
            <a:normAutofit/>
          </a:bodyPr>
          <a:lstStyle/>
          <a:p>
            <a:r>
              <a:rPr lang="en-US" sz="2100" b="1">
                <a:ea typeface="+mn-lt"/>
                <a:cs typeface="+mn-lt"/>
              </a:rPr>
              <a:t>At the Initial level, organizations typically operate with ad hoc and chaotic processes. There's little to no formalization or standardization, leading to unpredictable outcomes and high variability in performance. Development efforts are often reactive, lacking defined processes or controls. Teams may struggle to meet project objectives consistently due to the lack of process discipline and maturity.</a:t>
            </a:r>
          </a:p>
        </p:txBody>
      </p:sp>
    </p:spTree>
    <p:extLst>
      <p:ext uri="{BB962C8B-B14F-4D97-AF65-F5344CB8AC3E}">
        <p14:creationId xmlns:p14="http://schemas.microsoft.com/office/powerpoint/2010/main" val="25232749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86D327-D863-C74A-3236-187F300DB306}"/>
              </a:ext>
            </a:extLst>
          </p:cNvPr>
          <p:cNvSpPr>
            <a:spLocks noGrp="1"/>
          </p:cNvSpPr>
          <p:nvPr>
            <p:ph type="title"/>
          </p:nvPr>
        </p:nvSpPr>
        <p:spPr/>
        <p:txBody>
          <a:bodyPr/>
          <a:lstStyle/>
          <a:p>
            <a:r>
              <a:rPr lang="en-US" b="0">
                <a:ea typeface="+mj-lt"/>
                <a:cs typeface="+mj-lt"/>
              </a:rPr>
              <a:t>Managed Level</a:t>
            </a:r>
            <a:endParaRPr lang="en-US"/>
          </a:p>
        </p:txBody>
      </p:sp>
      <p:sp>
        <p:nvSpPr>
          <p:cNvPr id="3" name="Content Placeholder 2">
            <a:extLst>
              <a:ext uri="{FF2B5EF4-FFF2-40B4-BE49-F238E27FC236}">
                <a16:creationId xmlns:a16="http://schemas.microsoft.com/office/drawing/2014/main" id="{49C2C8C9-3A17-9210-F70A-D29B4CFDE868}"/>
              </a:ext>
            </a:extLst>
          </p:cNvPr>
          <p:cNvSpPr>
            <a:spLocks noGrp="1"/>
          </p:cNvSpPr>
          <p:nvPr>
            <p:ph idx="1"/>
          </p:nvPr>
        </p:nvSpPr>
        <p:spPr/>
        <p:txBody>
          <a:bodyPr vert="horz" lIns="91440" tIns="45720" rIns="91440" bIns="45720" rtlCol="0" anchor="t">
            <a:normAutofit/>
          </a:bodyPr>
          <a:lstStyle/>
          <a:p>
            <a:r>
              <a:rPr lang="en-US" sz="2100" b="1">
                <a:ea typeface="+mn-lt"/>
                <a:cs typeface="+mn-lt"/>
              </a:rPr>
              <a:t>The Managed level signifies a significant step forward in process maturity. Organizations at this level have established basic project management practices to track cost, schedule, and functionality. While there may be some degree of process documentation and standardization, processes are not yet fully defined or consistently implemented. There is an increased emphasis on planning and control, but variability in performance still exists.</a:t>
            </a:r>
            <a:endParaRPr lang="en-US" sz="2100" b="1"/>
          </a:p>
        </p:txBody>
      </p:sp>
    </p:spTree>
    <p:extLst>
      <p:ext uri="{BB962C8B-B14F-4D97-AF65-F5344CB8AC3E}">
        <p14:creationId xmlns:p14="http://schemas.microsoft.com/office/powerpoint/2010/main" val="38375340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719173-FE3B-89D0-7E09-988E0EF9278D}"/>
              </a:ext>
            </a:extLst>
          </p:cNvPr>
          <p:cNvSpPr>
            <a:spLocks noGrp="1"/>
          </p:cNvSpPr>
          <p:nvPr>
            <p:ph type="title"/>
          </p:nvPr>
        </p:nvSpPr>
        <p:spPr/>
        <p:txBody>
          <a:bodyPr/>
          <a:lstStyle/>
          <a:p>
            <a:r>
              <a:rPr lang="en-US" b="0">
                <a:ea typeface="+mj-lt"/>
                <a:cs typeface="+mj-lt"/>
              </a:rPr>
              <a:t>Defined Level</a:t>
            </a:r>
            <a:endParaRPr lang="en-US"/>
          </a:p>
        </p:txBody>
      </p:sp>
      <p:sp>
        <p:nvSpPr>
          <p:cNvPr id="3" name="Content Placeholder 2">
            <a:extLst>
              <a:ext uri="{FF2B5EF4-FFF2-40B4-BE49-F238E27FC236}">
                <a16:creationId xmlns:a16="http://schemas.microsoft.com/office/drawing/2014/main" id="{13567248-0B03-9273-44EF-34B6E830437D}"/>
              </a:ext>
            </a:extLst>
          </p:cNvPr>
          <p:cNvSpPr>
            <a:spLocks noGrp="1"/>
          </p:cNvSpPr>
          <p:nvPr>
            <p:ph idx="1"/>
          </p:nvPr>
        </p:nvSpPr>
        <p:spPr/>
        <p:txBody>
          <a:bodyPr vert="horz" lIns="91440" tIns="45720" rIns="91440" bIns="45720" rtlCol="0" anchor="t">
            <a:normAutofit/>
          </a:bodyPr>
          <a:lstStyle/>
          <a:p>
            <a:r>
              <a:rPr lang="en-US" sz="2100" b="1">
                <a:ea typeface="+mn-lt"/>
                <a:cs typeface="+mn-lt"/>
              </a:rPr>
              <a:t>At the Defined level, organizations have achieved a higher level of process maturity. Processes are well characterized, documented, and understood across the organization. Standard processes are tailored to meet the specific needs of projects and teams. There's a focus on process standardization and improvement, with established guidelines for process execution. Teams work within these defined processes to ensure consistency and quality in software development activities.</a:t>
            </a:r>
            <a:endParaRPr lang="en-US" sz="2100" b="1"/>
          </a:p>
        </p:txBody>
      </p:sp>
    </p:spTree>
    <p:extLst>
      <p:ext uri="{BB962C8B-B14F-4D97-AF65-F5344CB8AC3E}">
        <p14:creationId xmlns:p14="http://schemas.microsoft.com/office/powerpoint/2010/main" val="2383330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3DAD064D-86F0-42ED-B520-9968985791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4C08EAF-2C25-AD80-6900-A6B31440C3B5}"/>
              </a:ext>
            </a:extLst>
          </p:cNvPr>
          <p:cNvSpPr>
            <a:spLocks noGrp="1"/>
          </p:cNvSpPr>
          <p:nvPr>
            <p:ph type="title"/>
          </p:nvPr>
        </p:nvSpPr>
        <p:spPr>
          <a:xfrm>
            <a:off x="952500" y="812042"/>
            <a:ext cx="4264686" cy="1092958"/>
          </a:xfrm>
        </p:spPr>
        <p:txBody>
          <a:bodyPr>
            <a:normAutofit/>
          </a:bodyPr>
          <a:lstStyle/>
          <a:p>
            <a:r>
              <a:rPr lang="en-US"/>
              <a:t>What is Process Improvement?</a:t>
            </a:r>
          </a:p>
        </p:txBody>
      </p:sp>
      <p:sp>
        <p:nvSpPr>
          <p:cNvPr id="18" name="Rectangle 17">
            <a:extLst>
              <a:ext uri="{FF2B5EF4-FFF2-40B4-BE49-F238E27FC236}">
                <a16:creationId xmlns:a16="http://schemas.microsoft.com/office/drawing/2014/main" id="{17A4D85E-F98A-F670-16C3-7B2B0DA3A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217781"/>
            <a:ext cx="6096000" cy="3640219"/>
          </a:xfrm>
          <a:prstGeom prst="rect">
            <a:avLst/>
          </a:prstGeom>
          <a:gradFill>
            <a:gsLst>
              <a:gs pos="14000">
                <a:schemeClr val="accent1">
                  <a:lumMod val="60000"/>
                  <a:lumOff val="40000"/>
                  <a:alpha val="0"/>
                </a:schemeClr>
              </a:gs>
              <a:gs pos="100000">
                <a:schemeClr val="accent1">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11A8A4E-A8E5-A9B7-24A9-470F72C31C6A}"/>
              </a:ext>
            </a:extLst>
          </p:cNvPr>
          <p:cNvSpPr>
            <a:spLocks noGrp="1"/>
          </p:cNvSpPr>
          <p:nvPr>
            <p:ph idx="1"/>
          </p:nvPr>
        </p:nvSpPr>
        <p:spPr>
          <a:xfrm>
            <a:off x="952500" y="2300375"/>
            <a:ext cx="4191000" cy="3890965"/>
          </a:xfrm>
        </p:spPr>
        <p:txBody>
          <a:bodyPr vert="horz" lIns="91440" tIns="45720" rIns="91440" bIns="45720" rtlCol="0" anchor="t">
            <a:noAutofit/>
          </a:bodyPr>
          <a:lstStyle/>
          <a:p>
            <a:pPr>
              <a:lnSpc>
                <a:spcPct val="110000"/>
              </a:lnSpc>
            </a:pPr>
            <a:r>
              <a:rPr lang="en-US" sz="2000" b="1" u="sng"/>
              <a:t>Formal Definition: </a:t>
            </a:r>
          </a:p>
          <a:p>
            <a:pPr marL="255905" lvl="1">
              <a:lnSpc>
                <a:spcPct val="110000"/>
              </a:lnSpc>
            </a:pPr>
            <a:r>
              <a:rPr lang="en-US" sz="1700"/>
              <a:t>Process Improvement can be defined as the application of a systematic approach to the identification, evaluation, and enhancement of processes during software development. </a:t>
            </a:r>
          </a:p>
          <a:p>
            <a:pPr>
              <a:lnSpc>
                <a:spcPct val="110000"/>
              </a:lnSpc>
            </a:pPr>
            <a:r>
              <a:rPr lang="en-US" sz="2000" b="1" u="sng"/>
              <a:t>Informal Definition:</a:t>
            </a:r>
          </a:p>
          <a:p>
            <a:pPr marL="255905" lvl="1" indent="-285750">
              <a:lnSpc>
                <a:spcPct val="110000"/>
              </a:lnSpc>
            </a:pPr>
            <a:r>
              <a:rPr lang="en-US" sz="1800"/>
              <a:t> </a:t>
            </a:r>
            <a:r>
              <a:rPr lang="en-US" sz="1700"/>
              <a:t> It is a practice in software engineering that tries to identify problems in an organization's existing processes to create solutions to those problems. The solutions can then be applied to make the processes better.</a:t>
            </a:r>
          </a:p>
        </p:txBody>
      </p:sp>
      <p:pic>
        <p:nvPicPr>
          <p:cNvPr id="4" name="Picture 3" descr="Process improvement, efficiency to increase productivity, management  strategy, raising performance, quality or progress concept, businessman  pushing cogwheels up on rising improvement graph diagram. 21392819 Vector  Art at Vecteezy">
            <a:extLst>
              <a:ext uri="{FF2B5EF4-FFF2-40B4-BE49-F238E27FC236}">
                <a16:creationId xmlns:a16="http://schemas.microsoft.com/office/drawing/2014/main" id="{549C73F2-EBE6-6DA5-E2C8-94070BF85BAD}"/>
              </a:ext>
            </a:extLst>
          </p:cNvPr>
          <p:cNvPicPr>
            <a:picLocks noChangeAspect="1"/>
          </p:cNvPicPr>
          <p:nvPr/>
        </p:nvPicPr>
        <p:blipFill rotWithShape="1">
          <a:blip r:embed="rId2"/>
          <a:srcRect l="23000" r="17666" b="-1"/>
          <a:stretch/>
        </p:blipFill>
        <p:spPr>
          <a:xfrm>
            <a:off x="6096000" y="10"/>
            <a:ext cx="6095999" cy="6857990"/>
          </a:xfrm>
          <a:prstGeom prst="rect">
            <a:avLst/>
          </a:prstGeom>
        </p:spPr>
      </p:pic>
    </p:spTree>
    <p:extLst>
      <p:ext uri="{BB962C8B-B14F-4D97-AF65-F5344CB8AC3E}">
        <p14:creationId xmlns:p14="http://schemas.microsoft.com/office/powerpoint/2010/main" val="17091889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855AC-525E-EF70-48D3-F355238DF3B1}"/>
              </a:ext>
            </a:extLst>
          </p:cNvPr>
          <p:cNvSpPr>
            <a:spLocks noGrp="1"/>
          </p:cNvSpPr>
          <p:nvPr>
            <p:ph type="title"/>
          </p:nvPr>
        </p:nvSpPr>
        <p:spPr/>
        <p:txBody>
          <a:bodyPr/>
          <a:lstStyle/>
          <a:p>
            <a:r>
              <a:rPr lang="en-US" b="0">
                <a:ea typeface="+mj-lt"/>
                <a:cs typeface="+mj-lt"/>
              </a:rPr>
              <a:t>Quantitatively Managed Level</a:t>
            </a:r>
            <a:endParaRPr lang="en-US"/>
          </a:p>
        </p:txBody>
      </p:sp>
      <p:sp>
        <p:nvSpPr>
          <p:cNvPr id="3" name="Content Placeholder 2">
            <a:extLst>
              <a:ext uri="{FF2B5EF4-FFF2-40B4-BE49-F238E27FC236}">
                <a16:creationId xmlns:a16="http://schemas.microsoft.com/office/drawing/2014/main" id="{DEA30950-BCF1-E52F-5828-7A17763A7C3F}"/>
              </a:ext>
            </a:extLst>
          </p:cNvPr>
          <p:cNvSpPr>
            <a:spLocks noGrp="1"/>
          </p:cNvSpPr>
          <p:nvPr>
            <p:ph idx="1"/>
          </p:nvPr>
        </p:nvSpPr>
        <p:spPr/>
        <p:txBody>
          <a:bodyPr vert="horz" lIns="91440" tIns="45720" rIns="91440" bIns="45720" rtlCol="0" anchor="t">
            <a:normAutofit/>
          </a:bodyPr>
          <a:lstStyle/>
          <a:p>
            <a:r>
              <a:rPr lang="en-US" sz="2100" b="1">
                <a:ea typeface="+mn-lt"/>
                <a:cs typeface="+mn-lt"/>
              </a:rPr>
              <a:t>The Quantitatively Managed level emphasizes process performance and measurement. Organizations at this level quantitatively measure and control their development processes to achieve quality and performance objectives predictably. Statistical techniques are used to manage process performance, enabling organizations to make data-driven decisions and continuously improve their processes. There's a strong emphasis on process optimization and efficiency, with a focus on achieving measurable outcomes.</a:t>
            </a:r>
            <a:endParaRPr lang="en-US" sz="2100" b="1"/>
          </a:p>
        </p:txBody>
      </p:sp>
    </p:spTree>
    <p:extLst>
      <p:ext uri="{BB962C8B-B14F-4D97-AF65-F5344CB8AC3E}">
        <p14:creationId xmlns:p14="http://schemas.microsoft.com/office/powerpoint/2010/main" val="26269572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12B2C-766C-7931-DF62-12AA68F2D6C5}"/>
              </a:ext>
            </a:extLst>
          </p:cNvPr>
          <p:cNvSpPr>
            <a:spLocks noGrp="1"/>
          </p:cNvSpPr>
          <p:nvPr>
            <p:ph type="title"/>
          </p:nvPr>
        </p:nvSpPr>
        <p:spPr>
          <a:xfrm>
            <a:off x="828261" y="658468"/>
            <a:ext cx="10287000" cy="1147762"/>
          </a:xfrm>
        </p:spPr>
        <p:txBody>
          <a:bodyPr/>
          <a:lstStyle/>
          <a:p>
            <a:r>
              <a:rPr lang="en-US" b="0">
                <a:ea typeface="+mj-lt"/>
                <a:cs typeface="+mj-lt"/>
              </a:rPr>
              <a:t>Optimizing Level</a:t>
            </a:r>
            <a:endParaRPr lang="en-US"/>
          </a:p>
        </p:txBody>
      </p:sp>
      <p:sp>
        <p:nvSpPr>
          <p:cNvPr id="3" name="Content Placeholder 2">
            <a:extLst>
              <a:ext uri="{FF2B5EF4-FFF2-40B4-BE49-F238E27FC236}">
                <a16:creationId xmlns:a16="http://schemas.microsoft.com/office/drawing/2014/main" id="{D67BDF2E-30F1-6EAB-85BB-9E8BCEC3EEB2}"/>
              </a:ext>
            </a:extLst>
          </p:cNvPr>
          <p:cNvSpPr>
            <a:spLocks noGrp="1"/>
          </p:cNvSpPr>
          <p:nvPr>
            <p:ph idx="1"/>
          </p:nvPr>
        </p:nvSpPr>
        <p:spPr/>
        <p:txBody>
          <a:bodyPr vert="horz" lIns="91440" tIns="45720" rIns="91440" bIns="45720" rtlCol="0" anchor="t">
            <a:normAutofit/>
          </a:bodyPr>
          <a:lstStyle/>
          <a:p>
            <a:r>
              <a:rPr lang="en-US" sz="2100" b="1">
                <a:ea typeface="+mn-lt"/>
                <a:cs typeface="+mn-lt"/>
              </a:rPr>
              <a:t>The Optimizing level represents the highest level of maturity in software development processes. Organizations at this level continuously strive for process improvement based on quantitative understanding and feedback. There's a culture of innovation and learning, with a focus on identifying and implementing innovative practices to further enhance performance. Continuous process improvement is institutionalized, enabling organizations to adapt quickly to changing requirements and market conditions.</a:t>
            </a:r>
            <a:endParaRPr lang="en-US" sz="2100" b="1"/>
          </a:p>
        </p:txBody>
      </p:sp>
    </p:spTree>
    <p:extLst>
      <p:ext uri="{BB962C8B-B14F-4D97-AF65-F5344CB8AC3E}">
        <p14:creationId xmlns:p14="http://schemas.microsoft.com/office/powerpoint/2010/main" val="38896340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56B5A-65E6-6B12-EB4D-BCEEBDF30DE2}"/>
              </a:ext>
            </a:extLst>
          </p:cNvPr>
          <p:cNvSpPr>
            <a:spLocks noGrp="1"/>
          </p:cNvSpPr>
          <p:nvPr>
            <p:ph type="title"/>
          </p:nvPr>
        </p:nvSpPr>
        <p:spPr>
          <a:xfrm>
            <a:off x="952500" y="372925"/>
            <a:ext cx="10287000" cy="1147762"/>
          </a:xfrm>
        </p:spPr>
        <p:txBody>
          <a:bodyPr/>
          <a:lstStyle/>
          <a:p>
            <a:r>
              <a:rPr lang="en-US"/>
              <a:t>conclusion</a:t>
            </a:r>
          </a:p>
        </p:txBody>
      </p:sp>
      <p:sp>
        <p:nvSpPr>
          <p:cNvPr id="3" name="Content Placeholder 2">
            <a:extLst>
              <a:ext uri="{FF2B5EF4-FFF2-40B4-BE49-F238E27FC236}">
                <a16:creationId xmlns:a16="http://schemas.microsoft.com/office/drawing/2014/main" id="{00029FCB-07D5-DD79-6235-4CD7E40FB8AF}"/>
              </a:ext>
            </a:extLst>
          </p:cNvPr>
          <p:cNvSpPr>
            <a:spLocks noGrp="1"/>
          </p:cNvSpPr>
          <p:nvPr>
            <p:ph idx="1"/>
          </p:nvPr>
        </p:nvSpPr>
        <p:spPr>
          <a:xfrm>
            <a:off x="952500" y="1815545"/>
            <a:ext cx="10287000" cy="3890965"/>
          </a:xfrm>
        </p:spPr>
        <p:txBody>
          <a:bodyPr vert="horz" lIns="91440" tIns="45720" rIns="91440" bIns="45720" rtlCol="0" anchor="t">
            <a:noAutofit/>
          </a:bodyPr>
          <a:lstStyle/>
          <a:p>
            <a:pPr marL="0" indent="0">
              <a:buNone/>
            </a:pPr>
            <a:r>
              <a:rPr lang="en-US" sz="2100" b="1">
                <a:ea typeface="+mn-lt"/>
                <a:cs typeface="+mn-lt"/>
              </a:rPr>
              <a:t>Importance: Advancing through the maturity levels in CMMI-DEV offers significant benefits for software development organizations:</a:t>
            </a:r>
            <a:endParaRPr lang="en-US">
              <a:ea typeface="+mn-lt"/>
              <a:cs typeface="+mn-lt"/>
            </a:endParaRPr>
          </a:p>
          <a:p>
            <a:endParaRPr lang="en-US" sz="2100" b="1">
              <a:ea typeface="+mn-lt"/>
              <a:cs typeface="+mn-lt"/>
            </a:endParaRPr>
          </a:p>
          <a:p>
            <a:r>
              <a:rPr lang="en-US" sz="2100" b="1">
                <a:ea typeface="+mn-lt"/>
                <a:cs typeface="+mn-lt"/>
              </a:rPr>
              <a:t>Increased Efficiency: Streamlined processes minimize waste and enhance productivity, reducing time-to-market for software products.</a:t>
            </a:r>
          </a:p>
          <a:p>
            <a:endParaRPr lang="en-US" sz="2100" b="1">
              <a:ea typeface="+mn-lt"/>
              <a:cs typeface="+mn-lt"/>
            </a:endParaRPr>
          </a:p>
          <a:p>
            <a:r>
              <a:rPr lang="en-US" sz="2100" b="1">
                <a:ea typeface="+mn-lt"/>
                <a:cs typeface="+mn-lt"/>
              </a:rPr>
              <a:t>Reduced Risks: Robust risk management practices mitigate project delays, budget overruns, and quality issues, fostering stakeholder confidence and project predictability.</a:t>
            </a:r>
          </a:p>
          <a:p>
            <a:pPr marL="0" indent="0">
              <a:buNone/>
            </a:pPr>
            <a:endParaRPr lang="en-US" sz="2100" b="1"/>
          </a:p>
        </p:txBody>
      </p:sp>
    </p:spTree>
    <p:extLst>
      <p:ext uri="{BB962C8B-B14F-4D97-AF65-F5344CB8AC3E}">
        <p14:creationId xmlns:p14="http://schemas.microsoft.com/office/powerpoint/2010/main" val="5761064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B39C75-B979-5862-D712-4CEC78AA827F}"/>
              </a:ext>
            </a:extLst>
          </p:cNvPr>
          <p:cNvSpPr>
            <a:spLocks noGrp="1"/>
          </p:cNvSpPr>
          <p:nvPr>
            <p:ph idx="1"/>
          </p:nvPr>
        </p:nvSpPr>
        <p:spPr>
          <a:xfrm>
            <a:off x="1138031" y="622850"/>
            <a:ext cx="10287000" cy="3890965"/>
          </a:xfrm>
        </p:spPr>
        <p:txBody>
          <a:bodyPr vert="horz" lIns="91440" tIns="45720" rIns="91440" bIns="45720" rtlCol="0" anchor="t">
            <a:noAutofit/>
          </a:bodyPr>
          <a:lstStyle/>
          <a:p>
            <a:r>
              <a:rPr lang="en-US" sz="2100" b="1">
                <a:ea typeface="+mn-lt"/>
                <a:cs typeface="+mn-lt"/>
              </a:rPr>
              <a:t>Improved Quality: Emphasis on quality assurance practices ensures the delivery of reliable, defect-free software products that meet or exceed customer expectations.</a:t>
            </a:r>
            <a:endParaRPr lang="en-US" sz="2100" b="1"/>
          </a:p>
          <a:p>
            <a:endParaRPr lang="en-US" sz="2100" b="1"/>
          </a:p>
          <a:p>
            <a:r>
              <a:rPr lang="en-US" sz="2100" b="1">
                <a:ea typeface="+mn-lt"/>
                <a:cs typeface="+mn-lt"/>
              </a:rPr>
              <a:t>Enhanced Customer Satisfaction: Clear communication and consistent delivery of high-quality solutions enhance customer satisfaction, fostering lasting relationships with clients.</a:t>
            </a:r>
            <a:endParaRPr lang="en-US" sz="2100" b="1"/>
          </a:p>
          <a:p>
            <a:endParaRPr lang="en-US" sz="2100" b="1"/>
          </a:p>
          <a:p>
            <a:r>
              <a:rPr lang="en-US" sz="2100" b="1">
                <a:ea typeface="+mn-lt"/>
                <a:cs typeface="+mn-lt"/>
              </a:rPr>
              <a:t>Competitive Advantage: Demonstrating commitment to excellence and continuous improvement attracts clients, partners, and top talent, enabling organizations to differentiate themselves and drive sustainable growth.</a:t>
            </a:r>
            <a:endParaRPr lang="en-US" sz="2100" b="1"/>
          </a:p>
        </p:txBody>
      </p:sp>
    </p:spTree>
    <p:extLst>
      <p:ext uri="{BB962C8B-B14F-4D97-AF65-F5344CB8AC3E}">
        <p14:creationId xmlns:p14="http://schemas.microsoft.com/office/powerpoint/2010/main" val="5010814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5258B98-3BD5-0A20-B0E7-944EAEB265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510612"/>
            <a:ext cx="12192000" cy="3347388"/>
          </a:xfrm>
          <a:prstGeom prst="rect">
            <a:avLst/>
          </a:prstGeom>
          <a:gradFill>
            <a:gsLst>
              <a:gs pos="14000">
                <a:schemeClr val="accent1">
                  <a:lumMod val="60000"/>
                  <a:lumOff val="40000"/>
                  <a:alpha val="0"/>
                </a:schemeClr>
              </a:gs>
              <a:gs pos="100000">
                <a:schemeClr val="accent1">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a:extLst>
              <a:ext uri="{FF2B5EF4-FFF2-40B4-BE49-F238E27FC236}">
                <a16:creationId xmlns:a16="http://schemas.microsoft.com/office/drawing/2014/main" id="{1C74AEE6-9CA7-5247-DC34-99634247DF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638300" y="4596637"/>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useBgFill="1">
        <p:nvSpPr>
          <p:cNvPr id="11" name="Rectangle 10">
            <a:extLst>
              <a:ext uri="{FF2B5EF4-FFF2-40B4-BE49-F238E27FC236}">
                <a16:creationId xmlns:a16="http://schemas.microsoft.com/office/drawing/2014/main" id="{B26DD882-9EA6-DF4B-AF70-0C6166EA8F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FB2E755-2902-3512-ABBE-E472FC0389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515988"/>
            <a:ext cx="12192000" cy="3347388"/>
          </a:xfrm>
          <a:prstGeom prst="rect">
            <a:avLst/>
          </a:prstGeom>
          <a:gradFill>
            <a:gsLst>
              <a:gs pos="14000">
                <a:schemeClr val="accent1">
                  <a:lumMod val="60000"/>
                  <a:lumOff val="40000"/>
                  <a:alpha val="0"/>
                </a:schemeClr>
              </a:gs>
              <a:gs pos="100000">
                <a:schemeClr val="accent1">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73750F5-5B6F-3CA3-8EFD-B272670D87D9}"/>
              </a:ext>
            </a:extLst>
          </p:cNvPr>
          <p:cNvSpPr>
            <a:spLocks noGrp="1"/>
          </p:cNvSpPr>
          <p:nvPr>
            <p:ph type="title"/>
          </p:nvPr>
        </p:nvSpPr>
        <p:spPr>
          <a:xfrm>
            <a:off x="2238807" y="1037799"/>
            <a:ext cx="7714388" cy="3260635"/>
          </a:xfrm>
        </p:spPr>
        <p:txBody>
          <a:bodyPr vert="horz" lIns="91440" tIns="45720" rIns="91440" bIns="45720" rtlCol="0" anchor="b">
            <a:normAutofit/>
          </a:bodyPr>
          <a:lstStyle/>
          <a:p>
            <a:pPr algn="ctr"/>
            <a:r>
              <a:rPr lang="en-US"/>
              <a:t>CMMI-DEV Version 3.0 Category Areas</a:t>
            </a:r>
          </a:p>
          <a:p>
            <a:pPr algn="ctr"/>
            <a:endParaRPr lang="en-US"/>
          </a:p>
        </p:txBody>
      </p:sp>
      <p:cxnSp>
        <p:nvCxnSpPr>
          <p:cNvPr id="15" name="Straight Connector 14">
            <a:extLst>
              <a:ext uri="{FF2B5EF4-FFF2-40B4-BE49-F238E27FC236}">
                <a16:creationId xmlns:a16="http://schemas.microsoft.com/office/drawing/2014/main" id="{5D6A2EB7-6350-58C2-B619-F0C3C0C06C0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10424" y="4595321"/>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3520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DCAF8-88B6-3237-6653-B2030284A068}"/>
              </a:ext>
            </a:extLst>
          </p:cNvPr>
          <p:cNvSpPr>
            <a:spLocks noGrp="1"/>
          </p:cNvSpPr>
          <p:nvPr>
            <p:ph type="title"/>
          </p:nvPr>
        </p:nvSpPr>
        <p:spPr>
          <a:xfrm>
            <a:off x="952500" y="583448"/>
            <a:ext cx="10287000" cy="1415130"/>
          </a:xfrm>
        </p:spPr>
        <p:txBody>
          <a:bodyPr>
            <a:normAutofit fontScale="90000"/>
          </a:bodyPr>
          <a:lstStyle/>
          <a:p>
            <a:pPr algn="ctr"/>
            <a:r>
              <a:rPr lang="en-US" sz="3200">
                <a:solidFill>
                  <a:srgbClr val="29261B"/>
                </a:solidFill>
                <a:ea typeface="+mj-lt"/>
                <a:cs typeface="+mj-lt"/>
              </a:rPr>
              <a:t>CMMI-DEV VERSION 3.0 CATEGORY AREAS</a:t>
            </a:r>
            <a:endParaRPr lang="en-US" sz="3200" b="0">
              <a:ea typeface="+mj-lt"/>
              <a:cs typeface="+mj-lt"/>
            </a:endParaRPr>
          </a:p>
          <a:p>
            <a:pPr marL="285750" indent="-285750">
              <a:buFont typeface="Arial"/>
              <a:buChar char="•"/>
            </a:pPr>
            <a:endParaRPr lang="en-US" sz="2000" b="0">
              <a:ea typeface="+mj-lt"/>
              <a:cs typeface="+mj-lt"/>
            </a:endParaRPr>
          </a:p>
          <a:p>
            <a:pPr marL="514350" indent="-514350">
              <a:buAutoNum type="arabicPeriod"/>
            </a:pPr>
            <a:r>
              <a:rPr lang="en-US"/>
              <a:t>Process</a:t>
            </a:r>
            <a:r>
              <a:rPr lang="en-US">
                <a:solidFill>
                  <a:srgbClr val="29261B"/>
                </a:solidFill>
                <a:ea typeface="+mj-lt"/>
                <a:cs typeface="+mj-lt"/>
              </a:rPr>
              <a:t> Management</a:t>
            </a:r>
            <a:endParaRPr lang="en-US"/>
          </a:p>
        </p:txBody>
      </p:sp>
      <p:sp>
        <p:nvSpPr>
          <p:cNvPr id="3" name="Content Placeholder 2">
            <a:extLst>
              <a:ext uri="{FF2B5EF4-FFF2-40B4-BE49-F238E27FC236}">
                <a16:creationId xmlns:a16="http://schemas.microsoft.com/office/drawing/2014/main" id="{DFCE8B4E-8C56-9107-F31F-A6A24A26401D}"/>
              </a:ext>
            </a:extLst>
          </p:cNvPr>
          <p:cNvSpPr>
            <a:spLocks noGrp="1"/>
          </p:cNvSpPr>
          <p:nvPr>
            <p:ph idx="1"/>
          </p:nvPr>
        </p:nvSpPr>
        <p:spPr/>
        <p:txBody>
          <a:bodyPr vert="horz" lIns="91440" tIns="45720" rIns="91440" bIns="45720" rtlCol="0" anchor="t">
            <a:normAutofit lnSpcReduction="10000"/>
          </a:bodyPr>
          <a:lstStyle/>
          <a:p>
            <a:r>
              <a:rPr lang="en-US">
                <a:solidFill>
                  <a:srgbClr val="29261B"/>
                </a:solidFill>
                <a:ea typeface="+mn-lt"/>
                <a:cs typeface="+mn-lt"/>
              </a:rPr>
              <a:t>Process Definition: Establishing, documenting, and tailoring standard processes</a:t>
            </a:r>
            <a:endParaRPr lang="en-US"/>
          </a:p>
          <a:p>
            <a:r>
              <a:rPr lang="en-US">
                <a:solidFill>
                  <a:srgbClr val="29261B"/>
                </a:solidFill>
                <a:ea typeface="+mn-lt"/>
                <a:cs typeface="+mn-lt"/>
              </a:rPr>
              <a:t>Process Deployment: Communicating, training, and ensuring process adherence</a:t>
            </a:r>
            <a:endParaRPr lang="en-US"/>
          </a:p>
          <a:p>
            <a:r>
              <a:rPr lang="en-US">
                <a:solidFill>
                  <a:srgbClr val="29261B"/>
                </a:solidFill>
                <a:ea typeface="+mn-lt"/>
                <a:cs typeface="+mn-lt"/>
              </a:rPr>
              <a:t>Process Monitoring and Control: Analyzing performance, identifying deviations, and taking corrective actions</a:t>
            </a:r>
            <a:endParaRPr lang="en-US"/>
          </a:p>
          <a:p>
            <a:r>
              <a:rPr lang="en-US">
                <a:solidFill>
                  <a:srgbClr val="29261B"/>
                </a:solidFill>
                <a:ea typeface="+mn-lt"/>
                <a:cs typeface="+mn-lt"/>
              </a:rPr>
              <a:t>Process Appraisal: Assessing adherence, effectiveness, and providing improvement recommendations</a:t>
            </a:r>
            <a:endParaRPr lang="en-US"/>
          </a:p>
          <a:p>
            <a:r>
              <a:rPr lang="en-US">
                <a:solidFill>
                  <a:srgbClr val="29261B"/>
                </a:solidFill>
                <a:ea typeface="+mn-lt"/>
                <a:cs typeface="+mn-lt"/>
              </a:rPr>
              <a:t>Process Measurement: Defining metrics, collecting and analyzing data for decision-making and improvement</a:t>
            </a:r>
            <a:endParaRPr lang="en-US"/>
          </a:p>
          <a:p>
            <a:r>
              <a:rPr lang="en-US">
                <a:solidFill>
                  <a:srgbClr val="29261B"/>
                </a:solidFill>
                <a:ea typeface="+mn-lt"/>
                <a:cs typeface="+mn-lt"/>
              </a:rPr>
              <a:t>Process Improvement: Identifying opportunities, planning, implementing, and institutionalizing improvements</a:t>
            </a:r>
            <a:endParaRPr lang="en-US"/>
          </a:p>
          <a:p>
            <a:endParaRPr lang="en-US"/>
          </a:p>
        </p:txBody>
      </p:sp>
    </p:spTree>
    <p:extLst>
      <p:ext uri="{BB962C8B-B14F-4D97-AF65-F5344CB8AC3E}">
        <p14:creationId xmlns:p14="http://schemas.microsoft.com/office/powerpoint/2010/main" val="36614969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DCAF8-88B6-3237-6653-B2030284A068}"/>
              </a:ext>
            </a:extLst>
          </p:cNvPr>
          <p:cNvSpPr>
            <a:spLocks noGrp="1"/>
          </p:cNvSpPr>
          <p:nvPr>
            <p:ph type="title"/>
          </p:nvPr>
        </p:nvSpPr>
        <p:spPr>
          <a:xfrm>
            <a:off x="952500" y="570080"/>
            <a:ext cx="10287000" cy="1415130"/>
          </a:xfrm>
        </p:spPr>
        <p:txBody>
          <a:bodyPr>
            <a:normAutofit fontScale="90000"/>
          </a:bodyPr>
          <a:lstStyle/>
          <a:p>
            <a:pPr algn="ctr"/>
            <a:r>
              <a:rPr lang="en-US" sz="3200">
                <a:solidFill>
                  <a:srgbClr val="29261B"/>
                </a:solidFill>
                <a:ea typeface="+mj-lt"/>
                <a:cs typeface="+mj-lt"/>
              </a:rPr>
              <a:t>CMMI-DEV VERSION 3.0 CATEGORY AREAS</a:t>
            </a:r>
            <a:endParaRPr lang="en-US" sz="3200" b="0">
              <a:ea typeface="+mj-lt"/>
              <a:cs typeface="+mj-lt"/>
            </a:endParaRPr>
          </a:p>
          <a:p>
            <a:pPr marL="285750" indent="-285750">
              <a:buFont typeface="Arial"/>
              <a:buChar char="•"/>
            </a:pPr>
            <a:endParaRPr lang="en-US" sz="2000" b="0">
              <a:ea typeface="+mj-lt"/>
              <a:cs typeface="+mj-lt"/>
            </a:endParaRPr>
          </a:p>
          <a:p>
            <a:r>
              <a:rPr lang="en-US"/>
              <a:t>2. Project</a:t>
            </a:r>
            <a:r>
              <a:rPr lang="en-US">
                <a:solidFill>
                  <a:srgbClr val="29261B"/>
                </a:solidFill>
                <a:ea typeface="+mj-lt"/>
                <a:cs typeface="+mj-lt"/>
              </a:rPr>
              <a:t> Management</a:t>
            </a:r>
            <a:endParaRPr lang="en-US"/>
          </a:p>
        </p:txBody>
      </p:sp>
      <p:sp>
        <p:nvSpPr>
          <p:cNvPr id="3" name="Content Placeholder 2">
            <a:extLst>
              <a:ext uri="{FF2B5EF4-FFF2-40B4-BE49-F238E27FC236}">
                <a16:creationId xmlns:a16="http://schemas.microsoft.com/office/drawing/2014/main" id="{DFCE8B4E-8C56-9107-F31F-A6A24A26401D}"/>
              </a:ext>
            </a:extLst>
          </p:cNvPr>
          <p:cNvSpPr>
            <a:spLocks noGrp="1"/>
          </p:cNvSpPr>
          <p:nvPr>
            <p:ph idx="1"/>
          </p:nvPr>
        </p:nvSpPr>
        <p:spPr>
          <a:xfrm>
            <a:off x="952500" y="2653629"/>
            <a:ext cx="10287000" cy="3890965"/>
          </a:xfrm>
        </p:spPr>
        <p:txBody>
          <a:bodyPr vert="horz" lIns="91440" tIns="45720" rIns="91440" bIns="45720" rtlCol="0" anchor="t">
            <a:normAutofit/>
          </a:bodyPr>
          <a:lstStyle/>
          <a:p>
            <a:r>
              <a:rPr lang="en-US">
                <a:solidFill>
                  <a:srgbClr val="29261B"/>
                </a:solidFill>
                <a:ea typeface="+mn-lt"/>
                <a:cs typeface="+mn-lt"/>
              </a:rPr>
              <a:t>Project Planning: Establishing objectives, scope, plans, roles, and resources; managing risks</a:t>
            </a:r>
            <a:endParaRPr lang="en-US">
              <a:solidFill>
                <a:srgbClr val="29261B"/>
              </a:solidFill>
            </a:endParaRPr>
          </a:p>
          <a:p>
            <a:r>
              <a:rPr lang="en-US">
                <a:solidFill>
                  <a:srgbClr val="29261B"/>
                </a:solidFill>
                <a:ea typeface="+mn-lt"/>
                <a:cs typeface="+mn-lt"/>
              </a:rPr>
              <a:t>Project Monitoring and Control: Tracking progress, addressing issues, managing changes</a:t>
            </a:r>
            <a:endParaRPr lang="en-US"/>
          </a:p>
          <a:p>
            <a:r>
              <a:rPr lang="en-US">
                <a:solidFill>
                  <a:srgbClr val="29261B"/>
                </a:solidFill>
                <a:ea typeface="+mn-lt"/>
                <a:cs typeface="+mn-lt"/>
              </a:rPr>
              <a:t>Supplier Agreement Management: Selecting suppliers, establishing agreements, monitoring performance</a:t>
            </a:r>
            <a:endParaRPr lang="en-US"/>
          </a:p>
          <a:p>
            <a:r>
              <a:rPr lang="en-US">
                <a:solidFill>
                  <a:srgbClr val="29261B"/>
                </a:solidFill>
                <a:ea typeface="+mn-lt"/>
                <a:cs typeface="+mn-lt"/>
              </a:rPr>
              <a:t>Integrated Project Management: Coordinating activities, aligning with objectives, managing dependencies</a:t>
            </a:r>
            <a:endParaRPr lang="en-US"/>
          </a:p>
          <a:p>
            <a:endParaRPr lang="en-US">
              <a:solidFill>
                <a:srgbClr val="29261B"/>
              </a:solidFill>
            </a:endParaRPr>
          </a:p>
        </p:txBody>
      </p:sp>
    </p:spTree>
    <p:extLst>
      <p:ext uri="{BB962C8B-B14F-4D97-AF65-F5344CB8AC3E}">
        <p14:creationId xmlns:p14="http://schemas.microsoft.com/office/powerpoint/2010/main" val="13406275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DCAF8-88B6-3237-6653-B2030284A068}"/>
              </a:ext>
            </a:extLst>
          </p:cNvPr>
          <p:cNvSpPr>
            <a:spLocks noGrp="1"/>
          </p:cNvSpPr>
          <p:nvPr>
            <p:ph type="title"/>
          </p:nvPr>
        </p:nvSpPr>
        <p:spPr>
          <a:xfrm>
            <a:off x="952500" y="570080"/>
            <a:ext cx="10287000" cy="1415130"/>
          </a:xfrm>
        </p:spPr>
        <p:txBody>
          <a:bodyPr>
            <a:normAutofit fontScale="90000"/>
          </a:bodyPr>
          <a:lstStyle/>
          <a:p>
            <a:pPr algn="ctr"/>
            <a:r>
              <a:rPr lang="en-US" sz="3200">
                <a:solidFill>
                  <a:srgbClr val="29261B"/>
                </a:solidFill>
                <a:ea typeface="+mj-lt"/>
                <a:cs typeface="+mj-lt"/>
              </a:rPr>
              <a:t>CMMI-DEV VERSION 3.0 CATEGORY AREAS</a:t>
            </a:r>
            <a:endParaRPr lang="en-US" sz="3200">
              <a:ea typeface="+mj-lt"/>
              <a:cs typeface="+mj-lt"/>
            </a:endParaRPr>
          </a:p>
          <a:p>
            <a:pPr marL="285750" indent="-285750">
              <a:buFont typeface="Arial"/>
              <a:buChar char="•"/>
            </a:pPr>
            <a:endParaRPr lang="en-US" sz="2000">
              <a:ea typeface="+mj-lt"/>
              <a:cs typeface="+mj-lt"/>
            </a:endParaRPr>
          </a:p>
          <a:p>
            <a:r>
              <a:rPr lang="en-US"/>
              <a:t>3. </a:t>
            </a:r>
            <a:r>
              <a:rPr lang="en-US">
                <a:solidFill>
                  <a:srgbClr val="29261B"/>
                </a:solidFill>
                <a:ea typeface="+mj-lt"/>
                <a:cs typeface="+mj-lt"/>
              </a:rPr>
              <a:t>Engineering </a:t>
            </a:r>
            <a:endParaRPr lang="en-US"/>
          </a:p>
        </p:txBody>
      </p:sp>
      <p:sp>
        <p:nvSpPr>
          <p:cNvPr id="3" name="Content Placeholder 2">
            <a:extLst>
              <a:ext uri="{FF2B5EF4-FFF2-40B4-BE49-F238E27FC236}">
                <a16:creationId xmlns:a16="http://schemas.microsoft.com/office/drawing/2014/main" id="{DFCE8B4E-8C56-9107-F31F-A6A24A26401D}"/>
              </a:ext>
            </a:extLst>
          </p:cNvPr>
          <p:cNvSpPr>
            <a:spLocks noGrp="1"/>
          </p:cNvSpPr>
          <p:nvPr>
            <p:ph idx="1"/>
          </p:nvPr>
        </p:nvSpPr>
        <p:spPr>
          <a:xfrm>
            <a:off x="945816" y="2419682"/>
            <a:ext cx="10287000" cy="3890965"/>
          </a:xfrm>
        </p:spPr>
        <p:txBody>
          <a:bodyPr vert="horz" lIns="91440" tIns="45720" rIns="91440" bIns="45720" rtlCol="0" anchor="t">
            <a:normAutofit/>
          </a:bodyPr>
          <a:lstStyle/>
          <a:p>
            <a:r>
              <a:rPr lang="en-US">
                <a:solidFill>
                  <a:srgbClr val="29261B"/>
                </a:solidFill>
                <a:ea typeface="+mn-lt"/>
                <a:cs typeface="+mn-lt"/>
              </a:rPr>
              <a:t>Requirements Development: Eliciting, analyzing, and validating requirements</a:t>
            </a:r>
            <a:endParaRPr lang="en-US">
              <a:solidFill>
                <a:srgbClr val="29261B"/>
              </a:solidFill>
            </a:endParaRPr>
          </a:p>
          <a:p>
            <a:r>
              <a:rPr lang="en-US">
                <a:solidFill>
                  <a:srgbClr val="29261B"/>
                </a:solidFill>
                <a:ea typeface="+mn-lt"/>
                <a:cs typeface="+mn-lt"/>
              </a:rPr>
              <a:t>Technical Solution: Selecting architecture, designing and implementing components</a:t>
            </a:r>
            <a:endParaRPr lang="en-US"/>
          </a:p>
          <a:p>
            <a:r>
              <a:rPr lang="en-US">
                <a:solidFill>
                  <a:srgbClr val="29261B"/>
                </a:solidFill>
                <a:ea typeface="+mn-lt"/>
                <a:cs typeface="+mn-lt"/>
              </a:rPr>
              <a:t>Product Integration: Assembling, delivering, and ensuring interface compatibility</a:t>
            </a:r>
            <a:endParaRPr lang="en-US"/>
          </a:p>
          <a:p>
            <a:r>
              <a:rPr lang="en-US">
                <a:solidFill>
                  <a:srgbClr val="29261B"/>
                </a:solidFill>
                <a:ea typeface="+mn-lt"/>
                <a:cs typeface="+mn-lt"/>
              </a:rPr>
              <a:t>Verification: Confirming requirements compliance, identifying defects</a:t>
            </a:r>
            <a:endParaRPr lang="en-US"/>
          </a:p>
          <a:p>
            <a:r>
              <a:rPr lang="en-US">
                <a:solidFill>
                  <a:srgbClr val="29261B"/>
                </a:solidFill>
                <a:ea typeface="+mn-lt"/>
                <a:cs typeface="+mn-lt"/>
              </a:rPr>
              <a:t>Validation: Demonstrating product fulfills intended use, conducting reviews and tests</a:t>
            </a:r>
            <a:endParaRPr lang="en-US"/>
          </a:p>
          <a:p>
            <a:endParaRPr lang="en-US">
              <a:solidFill>
                <a:srgbClr val="29261B"/>
              </a:solidFill>
            </a:endParaRPr>
          </a:p>
        </p:txBody>
      </p:sp>
    </p:spTree>
    <p:extLst>
      <p:ext uri="{BB962C8B-B14F-4D97-AF65-F5344CB8AC3E}">
        <p14:creationId xmlns:p14="http://schemas.microsoft.com/office/powerpoint/2010/main" val="168862277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DCAF8-88B6-3237-6653-B2030284A068}"/>
              </a:ext>
            </a:extLst>
          </p:cNvPr>
          <p:cNvSpPr>
            <a:spLocks noGrp="1"/>
          </p:cNvSpPr>
          <p:nvPr>
            <p:ph type="title"/>
          </p:nvPr>
        </p:nvSpPr>
        <p:spPr>
          <a:xfrm>
            <a:off x="892342" y="870869"/>
            <a:ext cx="9939422" cy="1348288"/>
          </a:xfrm>
        </p:spPr>
        <p:txBody>
          <a:bodyPr>
            <a:normAutofit fontScale="90000"/>
          </a:bodyPr>
          <a:lstStyle/>
          <a:p>
            <a:pPr algn="ctr"/>
            <a:r>
              <a:rPr lang="en-US" sz="3200">
                <a:solidFill>
                  <a:srgbClr val="29261B"/>
                </a:solidFill>
                <a:ea typeface="+mj-lt"/>
                <a:cs typeface="+mj-lt"/>
              </a:rPr>
              <a:t>CMMI-DEV VERSION 3.0 CATEGORY AREAS</a:t>
            </a:r>
            <a:endParaRPr lang="en-US" sz="3200">
              <a:ea typeface="+mj-lt"/>
              <a:cs typeface="+mj-lt"/>
            </a:endParaRPr>
          </a:p>
          <a:p>
            <a:pPr marL="285750" indent="-285750">
              <a:buFont typeface="Arial"/>
              <a:buChar char="•"/>
            </a:pPr>
            <a:endParaRPr lang="en-US" sz="2000">
              <a:ea typeface="+mj-lt"/>
              <a:cs typeface="+mj-lt"/>
            </a:endParaRPr>
          </a:p>
          <a:p>
            <a:r>
              <a:rPr lang="en-US"/>
              <a:t>4. Support</a:t>
            </a:r>
            <a:endParaRPr lang="en-US">
              <a:solidFill>
                <a:srgbClr val="29261B"/>
              </a:solidFill>
            </a:endParaRPr>
          </a:p>
        </p:txBody>
      </p:sp>
      <p:sp>
        <p:nvSpPr>
          <p:cNvPr id="3" name="Content Placeholder 2">
            <a:extLst>
              <a:ext uri="{FF2B5EF4-FFF2-40B4-BE49-F238E27FC236}">
                <a16:creationId xmlns:a16="http://schemas.microsoft.com/office/drawing/2014/main" id="{DFCE8B4E-8C56-9107-F31F-A6A24A26401D}"/>
              </a:ext>
            </a:extLst>
          </p:cNvPr>
          <p:cNvSpPr>
            <a:spLocks noGrp="1"/>
          </p:cNvSpPr>
          <p:nvPr>
            <p:ph idx="1"/>
          </p:nvPr>
        </p:nvSpPr>
        <p:spPr>
          <a:xfrm>
            <a:off x="691817" y="2359523"/>
            <a:ext cx="8702842" cy="3717176"/>
          </a:xfrm>
        </p:spPr>
        <p:txBody>
          <a:bodyPr vert="horz" lIns="91440" tIns="45720" rIns="91440" bIns="45720" rtlCol="0" anchor="t">
            <a:normAutofit/>
          </a:bodyPr>
          <a:lstStyle/>
          <a:p>
            <a:pPr marL="0" indent="0">
              <a:buNone/>
            </a:pPr>
            <a:endParaRPr lang="en-US">
              <a:solidFill>
                <a:srgbClr val="29261B"/>
              </a:solidFill>
              <a:latin typeface="Trade Gothic Next Light"/>
            </a:endParaRPr>
          </a:p>
          <a:p>
            <a:pPr marL="541655" lvl="1" indent="-285750">
              <a:buFont typeface="Arial,Sans-Serif"/>
              <a:buChar char="•"/>
            </a:pPr>
            <a:r>
              <a:rPr lang="en-US" sz="1800" b="0">
                <a:solidFill>
                  <a:srgbClr val="29261B"/>
                </a:solidFill>
                <a:latin typeface="Trade Gothic Next Light"/>
                <a:ea typeface="+mn-lt"/>
                <a:cs typeface="Arial"/>
              </a:rPr>
              <a:t>Configuration Management: Maintaining work product integrity, controlling changes</a:t>
            </a:r>
            <a:endParaRPr lang="en-US" sz="1800" b="0">
              <a:solidFill>
                <a:srgbClr val="29261B"/>
              </a:solidFill>
              <a:latin typeface="Trade Gothic Next Light"/>
              <a:cs typeface="Arial"/>
            </a:endParaRPr>
          </a:p>
          <a:p>
            <a:pPr marL="541655" lvl="1" indent="-285750">
              <a:buFont typeface="Arial,Sans-Serif"/>
              <a:buChar char="•"/>
            </a:pPr>
            <a:r>
              <a:rPr lang="en-US" sz="1800" b="0">
                <a:solidFill>
                  <a:srgbClr val="29261B"/>
                </a:solidFill>
                <a:latin typeface="Trade Gothic Next Light"/>
                <a:ea typeface="+mn-lt"/>
                <a:cs typeface="Arial"/>
              </a:rPr>
              <a:t>Process and Product Quality Assurance: Objectively evaluating processes and products</a:t>
            </a:r>
            <a:endParaRPr lang="en-US" sz="1800" b="0">
              <a:solidFill>
                <a:srgbClr val="29261B"/>
              </a:solidFill>
              <a:latin typeface="Trade Gothic Next Light"/>
              <a:cs typeface="Arial"/>
            </a:endParaRPr>
          </a:p>
          <a:p>
            <a:pPr marL="541655" lvl="1" indent="-285750">
              <a:buFont typeface="Arial,Sans-Serif"/>
              <a:buChar char="•"/>
            </a:pPr>
            <a:r>
              <a:rPr lang="en-US" sz="1800" b="0">
                <a:solidFill>
                  <a:srgbClr val="29261B"/>
                </a:solidFill>
                <a:latin typeface="Trade Gothic Next Light"/>
                <a:ea typeface="+mn-lt"/>
                <a:cs typeface="Arial"/>
              </a:rPr>
              <a:t>Measurement and Analysis: Developing measurement capability, aligning with needs</a:t>
            </a:r>
            <a:endParaRPr lang="en-US" sz="1800" b="0">
              <a:solidFill>
                <a:srgbClr val="29261B"/>
              </a:solidFill>
              <a:latin typeface="Trade Gothic Next Light"/>
              <a:cs typeface="Arial"/>
            </a:endParaRPr>
          </a:p>
          <a:p>
            <a:pPr marL="541655" lvl="1" indent="-285750">
              <a:buFont typeface="Arial,Sans-Serif"/>
              <a:buChar char="•"/>
            </a:pPr>
            <a:r>
              <a:rPr lang="en-US" sz="1800" b="0">
                <a:solidFill>
                  <a:srgbClr val="29261B"/>
                </a:solidFill>
                <a:latin typeface="Trade Gothic Next Light"/>
                <a:ea typeface="+mn-lt"/>
                <a:cs typeface="Arial"/>
              </a:rPr>
              <a:t>Decision Analysis and Resolution: Analyzing decisions using formal evaluation</a:t>
            </a:r>
            <a:endParaRPr lang="en-US" sz="1800" b="0">
              <a:solidFill>
                <a:srgbClr val="29261B"/>
              </a:solidFill>
              <a:latin typeface="Trade Gothic Next Light"/>
              <a:cs typeface="Arial"/>
            </a:endParaRPr>
          </a:p>
          <a:p>
            <a:pPr marL="541655" lvl="1" indent="-285750">
              <a:buFont typeface="Arial,Sans-Serif"/>
              <a:buChar char="•"/>
            </a:pPr>
            <a:r>
              <a:rPr lang="en-US" sz="1800" b="0">
                <a:solidFill>
                  <a:srgbClr val="29261B"/>
                </a:solidFill>
                <a:latin typeface="Trade Gothic Next Light"/>
                <a:ea typeface="+mn-lt"/>
                <a:cs typeface="Arial"/>
              </a:rPr>
              <a:t>Causal Analysis and Resolution: Identifying defect causes, preventing recurrence</a:t>
            </a:r>
          </a:p>
          <a:p>
            <a:pPr>
              <a:buFont typeface="Arial,Sans-Serif"/>
              <a:buChar char="•"/>
            </a:pPr>
            <a:endParaRPr lang="en-US">
              <a:solidFill>
                <a:srgbClr val="29261B"/>
              </a:solidFill>
              <a:latin typeface="Trade Gothic Next Light"/>
              <a:ea typeface="+mn-lt"/>
              <a:cs typeface="Arial"/>
            </a:endParaRPr>
          </a:p>
          <a:p>
            <a:pPr>
              <a:buFont typeface="Arial,Sans-Serif"/>
              <a:buChar char="•"/>
            </a:pPr>
            <a:endParaRPr lang="en-US">
              <a:solidFill>
                <a:srgbClr val="29261B"/>
              </a:solidFill>
              <a:latin typeface="Trade Gothic Next Light"/>
              <a:ea typeface="+mn-lt"/>
              <a:cs typeface="Arial"/>
            </a:endParaRPr>
          </a:p>
          <a:p>
            <a:pPr>
              <a:buFont typeface="Arial,Sans-Serif"/>
              <a:buChar char="•"/>
            </a:pPr>
            <a:endParaRPr lang="en-US" sz="1800" b="0">
              <a:solidFill>
                <a:srgbClr val="29261B"/>
              </a:solidFill>
              <a:latin typeface="Trade Gothic Next Light"/>
              <a:cs typeface="Arial"/>
            </a:endParaRPr>
          </a:p>
          <a:p>
            <a:pPr>
              <a:buFont typeface="Arial"/>
            </a:pPr>
            <a:endParaRPr lang="en-US">
              <a:solidFill>
                <a:srgbClr val="29261B"/>
              </a:solidFill>
              <a:latin typeface="Trade Gothic Next Light"/>
              <a:cs typeface="Arial"/>
            </a:endParaRPr>
          </a:p>
        </p:txBody>
      </p:sp>
    </p:spTree>
    <p:extLst>
      <p:ext uri="{BB962C8B-B14F-4D97-AF65-F5344CB8AC3E}">
        <p14:creationId xmlns:p14="http://schemas.microsoft.com/office/powerpoint/2010/main" val="198396272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5258B98-3BD5-0A20-B0E7-944EAEB265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510612"/>
            <a:ext cx="12192000" cy="3347388"/>
          </a:xfrm>
          <a:prstGeom prst="rect">
            <a:avLst/>
          </a:prstGeom>
          <a:gradFill>
            <a:gsLst>
              <a:gs pos="14000">
                <a:schemeClr val="accent1">
                  <a:lumMod val="60000"/>
                  <a:lumOff val="40000"/>
                  <a:alpha val="0"/>
                </a:schemeClr>
              </a:gs>
              <a:gs pos="100000">
                <a:schemeClr val="accent1">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a:extLst>
              <a:ext uri="{FF2B5EF4-FFF2-40B4-BE49-F238E27FC236}">
                <a16:creationId xmlns:a16="http://schemas.microsoft.com/office/drawing/2014/main" id="{1C74AEE6-9CA7-5247-DC34-99634247DF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638300" y="4596637"/>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useBgFill="1">
        <p:nvSpPr>
          <p:cNvPr id="11" name="Rectangle 10">
            <a:extLst>
              <a:ext uri="{FF2B5EF4-FFF2-40B4-BE49-F238E27FC236}">
                <a16:creationId xmlns:a16="http://schemas.microsoft.com/office/drawing/2014/main" id="{B26DD882-9EA6-DF4B-AF70-0C6166EA8F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FB2E755-2902-3512-ABBE-E472FC0389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515988"/>
            <a:ext cx="12192000" cy="3347388"/>
          </a:xfrm>
          <a:prstGeom prst="rect">
            <a:avLst/>
          </a:prstGeom>
          <a:gradFill>
            <a:gsLst>
              <a:gs pos="14000">
                <a:schemeClr val="accent1">
                  <a:lumMod val="60000"/>
                  <a:lumOff val="40000"/>
                  <a:alpha val="0"/>
                </a:schemeClr>
              </a:gs>
              <a:gs pos="100000">
                <a:schemeClr val="accent1">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73750F5-5B6F-3CA3-8EFD-B272670D87D9}"/>
              </a:ext>
            </a:extLst>
          </p:cNvPr>
          <p:cNvSpPr>
            <a:spLocks noGrp="1"/>
          </p:cNvSpPr>
          <p:nvPr>
            <p:ph type="title"/>
          </p:nvPr>
        </p:nvSpPr>
        <p:spPr>
          <a:xfrm>
            <a:off x="2238807" y="1037799"/>
            <a:ext cx="7714388" cy="3260635"/>
          </a:xfrm>
        </p:spPr>
        <p:txBody>
          <a:bodyPr vert="horz" lIns="91440" tIns="45720" rIns="91440" bIns="45720" rtlCol="0" anchor="b">
            <a:normAutofit/>
          </a:bodyPr>
          <a:lstStyle/>
          <a:p>
            <a:pPr algn="ctr"/>
            <a:r>
              <a:rPr lang="en-US"/>
              <a:t>CMMI-DEV Version 3.0 Capability Areas</a:t>
            </a:r>
          </a:p>
          <a:p>
            <a:pPr algn="ctr"/>
            <a:endParaRPr lang="en-US"/>
          </a:p>
        </p:txBody>
      </p:sp>
      <p:cxnSp>
        <p:nvCxnSpPr>
          <p:cNvPr id="15" name="Straight Connector 14">
            <a:extLst>
              <a:ext uri="{FF2B5EF4-FFF2-40B4-BE49-F238E27FC236}">
                <a16:creationId xmlns:a16="http://schemas.microsoft.com/office/drawing/2014/main" id="{5D6A2EB7-6350-58C2-B619-F0C3C0C06C0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10424" y="4595321"/>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04472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9E63D-8809-2E47-6E39-0D1686F5B3BC}"/>
              </a:ext>
            </a:extLst>
          </p:cNvPr>
          <p:cNvSpPr>
            <a:spLocks noGrp="1"/>
          </p:cNvSpPr>
          <p:nvPr>
            <p:ph type="title"/>
          </p:nvPr>
        </p:nvSpPr>
        <p:spPr>
          <a:xfrm>
            <a:off x="952500" y="1073540"/>
            <a:ext cx="10287000" cy="1147762"/>
          </a:xfrm>
        </p:spPr>
        <p:txBody>
          <a:bodyPr/>
          <a:lstStyle/>
          <a:p>
            <a:pPr algn="ctr"/>
            <a:r>
              <a:rPr lang="en-US"/>
              <a:t>the goal of process improvement</a:t>
            </a:r>
          </a:p>
        </p:txBody>
      </p:sp>
      <p:sp>
        <p:nvSpPr>
          <p:cNvPr id="3" name="Content Placeholder 2">
            <a:extLst>
              <a:ext uri="{FF2B5EF4-FFF2-40B4-BE49-F238E27FC236}">
                <a16:creationId xmlns:a16="http://schemas.microsoft.com/office/drawing/2014/main" id="{7B793E57-6741-036B-389D-B2EBDE33BD93}"/>
              </a:ext>
            </a:extLst>
          </p:cNvPr>
          <p:cNvSpPr>
            <a:spLocks noGrp="1"/>
          </p:cNvSpPr>
          <p:nvPr>
            <p:ph idx="1"/>
          </p:nvPr>
        </p:nvSpPr>
        <p:spPr>
          <a:xfrm>
            <a:off x="952500" y="2228487"/>
            <a:ext cx="10287000" cy="3890965"/>
          </a:xfrm>
        </p:spPr>
        <p:txBody>
          <a:bodyPr vert="horz" lIns="91440" tIns="45720" rIns="91440" bIns="45720" rtlCol="0" anchor="ctr">
            <a:noAutofit/>
          </a:bodyPr>
          <a:lstStyle/>
          <a:p>
            <a:pPr marL="0" indent="0">
              <a:lnSpc>
                <a:spcPct val="110000"/>
              </a:lnSpc>
              <a:buNone/>
            </a:pPr>
            <a:r>
              <a:rPr lang="en-US" sz="2400" b="1">
                <a:latin typeface="Trade Gothic Next Cond"/>
                <a:cs typeface="Arial"/>
              </a:rPr>
              <a:t>The goal of process improvement is to improve these things while developing software:</a:t>
            </a:r>
            <a:endParaRPr lang="en-US">
              <a:latin typeface="Trade Gothic Next Cond"/>
            </a:endParaRPr>
          </a:p>
          <a:p>
            <a:pPr marL="0" indent="0">
              <a:lnSpc>
                <a:spcPct val="110000"/>
              </a:lnSpc>
              <a:buNone/>
            </a:pPr>
            <a:endParaRPr lang="en-US" sz="2400" b="1">
              <a:latin typeface="Trade Gothic Next Cond"/>
              <a:cs typeface="Arial"/>
            </a:endParaRPr>
          </a:p>
          <a:p>
            <a:pPr marL="457200" indent="-457200">
              <a:lnSpc>
                <a:spcPct val="110000"/>
              </a:lnSpc>
              <a:buAutoNum type="arabicPeriod"/>
            </a:pPr>
            <a:r>
              <a:rPr lang="en-US" sz="2400" b="1">
                <a:latin typeface="Trade Gothic Next Cond"/>
                <a:cs typeface="Arial"/>
              </a:rPr>
              <a:t>Quality – Produces software that meet stakeholder's expectations.</a:t>
            </a:r>
          </a:p>
          <a:p>
            <a:pPr marL="457200" indent="-457200">
              <a:lnSpc>
                <a:spcPct val="110000"/>
              </a:lnSpc>
              <a:buAutoNum type="arabicPeriod"/>
            </a:pPr>
            <a:r>
              <a:rPr lang="en-US" sz="2400" b="1">
                <a:latin typeface="Trade Gothic Next Cond"/>
                <a:cs typeface="Arial"/>
              </a:rPr>
              <a:t>Efficiency – Decreases the time and costs it takes to develop software.</a:t>
            </a:r>
          </a:p>
          <a:p>
            <a:pPr marL="457200" indent="-457200">
              <a:lnSpc>
                <a:spcPct val="110000"/>
              </a:lnSpc>
              <a:buAutoNum type="arabicPeriod"/>
            </a:pPr>
            <a:r>
              <a:rPr lang="en-US" sz="2400" b="1">
                <a:latin typeface="Trade Gothic Next Cond"/>
                <a:cs typeface="Arial"/>
              </a:rPr>
              <a:t>Reliability – Consistently performs its intended functions.</a:t>
            </a:r>
          </a:p>
          <a:p>
            <a:pPr marL="457200" indent="-457200">
              <a:lnSpc>
                <a:spcPct val="110000"/>
              </a:lnSpc>
              <a:buAutoNum type="arabicPeriod"/>
            </a:pPr>
            <a:r>
              <a:rPr lang="en-US" sz="2400" b="1">
                <a:latin typeface="Trade Gothic Next Cond"/>
                <a:cs typeface="Arial"/>
              </a:rPr>
              <a:t>Sustainability – Can be maintained and improved over time.</a:t>
            </a:r>
            <a:endParaRPr lang="en-US" sz="2400" b="1">
              <a:latin typeface="Trade Gothic Next Cond"/>
            </a:endParaRPr>
          </a:p>
        </p:txBody>
      </p:sp>
    </p:spTree>
    <p:extLst>
      <p:ext uri="{BB962C8B-B14F-4D97-AF65-F5344CB8AC3E}">
        <p14:creationId xmlns:p14="http://schemas.microsoft.com/office/powerpoint/2010/main" val="297922593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DCAF8-88B6-3237-6653-B2030284A068}"/>
              </a:ext>
            </a:extLst>
          </p:cNvPr>
          <p:cNvSpPr>
            <a:spLocks noGrp="1"/>
          </p:cNvSpPr>
          <p:nvPr>
            <p:ph type="title"/>
          </p:nvPr>
        </p:nvSpPr>
        <p:spPr>
          <a:xfrm>
            <a:off x="892342" y="870869"/>
            <a:ext cx="9939422" cy="1348288"/>
          </a:xfrm>
        </p:spPr>
        <p:txBody>
          <a:bodyPr vert="horz" lIns="91440" tIns="45720" rIns="91440" bIns="45720" rtlCol="0" anchor="b">
            <a:noAutofit/>
          </a:bodyPr>
          <a:lstStyle/>
          <a:p>
            <a:pPr algn="ctr"/>
            <a:r>
              <a:rPr lang="en-US" sz="3200">
                <a:solidFill>
                  <a:srgbClr val="29261B"/>
                </a:solidFill>
                <a:ea typeface="+mj-lt"/>
                <a:cs typeface="+mj-lt"/>
              </a:rPr>
              <a:t>CMMI-DEV VERSION 3.0 Capability AREAS</a:t>
            </a:r>
            <a:endParaRPr lang="en-US" sz="3200">
              <a:ea typeface="+mj-lt"/>
              <a:cs typeface="+mj-lt"/>
            </a:endParaRPr>
          </a:p>
          <a:p>
            <a:pPr marL="285750" indent="-285750">
              <a:buFont typeface="Arial"/>
              <a:buChar char="•"/>
            </a:pPr>
            <a:endParaRPr lang="en-US" sz="1800">
              <a:ea typeface="+mj-lt"/>
              <a:cs typeface="+mj-lt"/>
            </a:endParaRPr>
          </a:p>
          <a:p>
            <a:r>
              <a:rPr lang="en-US"/>
              <a:t>1. </a:t>
            </a:r>
            <a:r>
              <a:rPr lang="en-US" sz="2500">
                <a:solidFill>
                  <a:srgbClr val="3D3929"/>
                </a:solidFill>
              </a:rPr>
              <a:t>Requirements</a:t>
            </a:r>
            <a:r>
              <a:rPr lang="en-US" sz="2500">
                <a:solidFill>
                  <a:srgbClr val="3D3929"/>
                </a:solidFill>
                <a:ea typeface="+mj-lt"/>
                <a:cs typeface="+mj-lt"/>
              </a:rPr>
              <a:t> Management</a:t>
            </a:r>
            <a:endParaRPr lang="en-US" sz="2500"/>
          </a:p>
        </p:txBody>
      </p:sp>
      <p:sp>
        <p:nvSpPr>
          <p:cNvPr id="3" name="Content Placeholder 2">
            <a:extLst>
              <a:ext uri="{FF2B5EF4-FFF2-40B4-BE49-F238E27FC236}">
                <a16:creationId xmlns:a16="http://schemas.microsoft.com/office/drawing/2014/main" id="{DFCE8B4E-8C56-9107-F31F-A6A24A26401D}"/>
              </a:ext>
            </a:extLst>
          </p:cNvPr>
          <p:cNvSpPr>
            <a:spLocks noGrp="1"/>
          </p:cNvSpPr>
          <p:nvPr>
            <p:ph idx="1"/>
          </p:nvPr>
        </p:nvSpPr>
        <p:spPr>
          <a:xfrm>
            <a:off x="892343" y="2346155"/>
            <a:ext cx="8702842" cy="3717176"/>
          </a:xfrm>
        </p:spPr>
        <p:txBody>
          <a:bodyPr vert="horz" lIns="91440" tIns="45720" rIns="91440" bIns="45720" rtlCol="0" anchor="t">
            <a:normAutofit/>
          </a:bodyPr>
          <a:lstStyle/>
          <a:p>
            <a:pPr>
              <a:buFont typeface="Arial"/>
              <a:buChar char="•"/>
            </a:pPr>
            <a:r>
              <a:rPr lang="en-US">
                <a:solidFill>
                  <a:srgbClr val="29261B"/>
                </a:solidFill>
                <a:ea typeface="+mn-lt"/>
                <a:cs typeface="+mn-lt"/>
              </a:rPr>
              <a:t>Managing the requirements of the project's products and product components</a:t>
            </a:r>
            <a:endParaRPr lang="en-US"/>
          </a:p>
          <a:p>
            <a:pPr>
              <a:buFont typeface="Arial"/>
              <a:buChar char="•"/>
            </a:pPr>
            <a:r>
              <a:rPr lang="en-US">
                <a:solidFill>
                  <a:srgbClr val="29261B"/>
                </a:solidFill>
                <a:ea typeface="+mn-lt"/>
                <a:cs typeface="+mn-lt"/>
              </a:rPr>
              <a:t>Identifying inconsistencies between requirements, project plans, and work products</a:t>
            </a:r>
            <a:endParaRPr lang="en-US"/>
          </a:p>
          <a:p>
            <a:pPr>
              <a:buFont typeface="Arial"/>
              <a:buChar char="•"/>
            </a:pPr>
            <a:r>
              <a:rPr lang="en-US">
                <a:solidFill>
                  <a:srgbClr val="29261B"/>
                </a:solidFill>
                <a:ea typeface="+mn-lt"/>
                <a:cs typeface="+mn-lt"/>
              </a:rPr>
              <a:t>Ensuring alignment among requirements, plans, and work products</a:t>
            </a:r>
            <a:endParaRPr lang="en-US"/>
          </a:p>
          <a:p>
            <a:pPr>
              <a:buFont typeface="Arial"/>
              <a:buChar char="•"/>
            </a:pPr>
            <a:r>
              <a:rPr lang="en-US">
                <a:solidFill>
                  <a:srgbClr val="29261B"/>
                </a:solidFill>
                <a:ea typeface="+mn-lt"/>
                <a:cs typeface="+mn-lt"/>
              </a:rPr>
              <a:t>Key practices:</a:t>
            </a:r>
            <a:endParaRPr lang="en-US"/>
          </a:p>
          <a:p>
            <a:pPr marL="541655" lvl="1" indent="-285750">
              <a:buFont typeface="Arial"/>
              <a:buChar char="•"/>
            </a:pPr>
            <a:r>
              <a:rPr lang="en-US" b="0">
                <a:solidFill>
                  <a:srgbClr val="29261B"/>
                </a:solidFill>
                <a:ea typeface="+mn-lt"/>
                <a:cs typeface="+mn-lt"/>
              </a:rPr>
              <a:t>Understand requirements</a:t>
            </a:r>
            <a:endParaRPr lang="en-US"/>
          </a:p>
          <a:p>
            <a:pPr marL="541655" lvl="1" indent="-285750">
              <a:buFont typeface="Arial"/>
              <a:buChar char="•"/>
            </a:pPr>
            <a:r>
              <a:rPr lang="en-US" b="0">
                <a:solidFill>
                  <a:srgbClr val="29261B"/>
                </a:solidFill>
                <a:ea typeface="+mn-lt"/>
                <a:cs typeface="+mn-lt"/>
              </a:rPr>
              <a:t>Obtain commitment to requirements</a:t>
            </a:r>
            <a:endParaRPr lang="en-US"/>
          </a:p>
          <a:p>
            <a:pPr marL="541655" lvl="1" indent="-285750">
              <a:buFont typeface="Arial"/>
              <a:buChar char="•"/>
            </a:pPr>
            <a:r>
              <a:rPr lang="en-US" b="0">
                <a:solidFill>
                  <a:srgbClr val="29261B"/>
                </a:solidFill>
                <a:ea typeface="+mn-lt"/>
                <a:cs typeface="+mn-lt"/>
              </a:rPr>
              <a:t>Manage requirements changes</a:t>
            </a:r>
            <a:endParaRPr lang="en-US"/>
          </a:p>
          <a:p>
            <a:pPr marL="541655" lvl="1" indent="-285750">
              <a:buFont typeface="Arial"/>
              <a:buChar char="•"/>
            </a:pPr>
            <a:r>
              <a:rPr lang="en-US" b="0">
                <a:solidFill>
                  <a:srgbClr val="29261B"/>
                </a:solidFill>
                <a:ea typeface="+mn-lt"/>
                <a:cs typeface="+mn-lt"/>
              </a:rPr>
              <a:t>Maintain bidirectional traceability of requirements</a:t>
            </a:r>
            <a:endParaRPr lang="en-US"/>
          </a:p>
          <a:p>
            <a:pPr marL="541655" lvl="1" indent="-285750">
              <a:buFont typeface="Arial"/>
              <a:buChar char="•"/>
            </a:pPr>
            <a:r>
              <a:rPr lang="en-US" b="0">
                <a:solidFill>
                  <a:srgbClr val="29261B"/>
                </a:solidFill>
                <a:ea typeface="+mn-lt"/>
                <a:cs typeface="+mn-lt"/>
              </a:rPr>
              <a:t>Ensure alignment between project work and requirements</a:t>
            </a:r>
            <a:endParaRPr lang="en-US"/>
          </a:p>
          <a:p>
            <a:pPr marL="255905" lvl="1"/>
            <a:endParaRPr lang="en-US" b="0">
              <a:solidFill>
                <a:srgbClr val="29261B"/>
              </a:solidFill>
              <a:latin typeface="Trade Gothic Next Light"/>
              <a:cs typeface="Arial"/>
            </a:endParaRPr>
          </a:p>
          <a:p>
            <a:pPr marL="541655" lvl="1" indent="-285750">
              <a:buFont typeface="Arial,Sans-Serif"/>
              <a:buChar char="•"/>
            </a:pPr>
            <a:endParaRPr lang="en-US" sz="1800" b="0">
              <a:solidFill>
                <a:srgbClr val="29261B"/>
              </a:solidFill>
              <a:latin typeface="Trade Gothic Next Light"/>
              <a:ea typeface="+mn-lt"/>
              <a:cs typeface="Arial"/>
            </a:endParaRPr>
          </a:p>
        </p:txBody>
      </p:sp>
    </p:spTree>
    <p:extLst>
      <p:ext uri="{BB962C8B-B14F-4D97-AF65-F5344CB8AC3E}">
        <p14:creationId xmlns:p14="http://schemas.microsoft.com/office/powerpoint/2010/main" val="311348522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DCAF8-88B6-3237-6653-B2030284A068}"/>
              </a:ext>
            </a:extLst>
          </p:cNvPr>
          <p:cNvSpPr>
            <a:spLocks noGrp="1"/>
          </p:cNvSpPr>
          <p:nvPr>
            <p:ph type="title"/>
          </p:nvPr>
        </p:nvSpPr>
        <p:spPr>
          <a:xfrm>
            <a:off x="892342" y="870869"/>
            <a:ext cx="9939422" cy="1348288"/>
          </a:xfrm>
        </p:spPr>
        <p:txBody>
          <a:bodyPr vert="horz" lIns="91440" tIns="45720" rIns="91440" bIns="45720" rtlCol="0" anchor="b">
            <a:noAutofit/>
          </a:bodyPr>
          <a:lstStyle/>
          <a:p>
            <a:pPr algn="ctr"/>
            <a:r>
              <a:rPr lang="en-US" sz="3200">
                <a:solidFill>
                  <a:srgbClr val="29261B"/>
                </a:solidFill>
                <a:ea typeface="+mj-lt"/>
                <a:cs typeface="+mj-lt"/>
              </a:rPr>
              <a:t>CMMI-DEV VERSION 3.0 Capability AREAS</a:t>
            </a:r>
            <a:endParaRPr lang="en-US" sz="3200">
              <a:ea typeface="+mj-lt"/>
              <a:cs typeface="+mj-lt"/>
            </a:endParaRPr>
          </a:p>
          <a:p>
            <a:pPr marL="285750" indent="-285750">
              <a:buFont typeface="Arial"/>
              <a:buChar char="•"/>
            </a:pPr>
            <a:endParaRPr lang="en-US" sz="1800">
              <a:ea typeface="+mj-lt"/>
              <a:cs typeface="+mj-lt"/>
            </a:endParaRPr>
          </a:p>
          <a:p>
            <a:r>
              <a:rPr lang="en-US"/>
              <a:t>2. Project Planning</a:t>
            </a:r>
            <a:endParaRPr lang="en-US" sz="2500" err="1">
              <a:solidFill>
                <a:srgbClr val="3D3929"/>
              </a:solidFill>
            </a:endParaRPr>
          </a:p>
        </p:txBody>
      </p:sp>
      <p:sp>
        <p:nvSpPr>
          <p:cNvPr id="3" name="Content Placeholder 2">
            <a:extLst>
              <a:ext uri="{FF2B5EF4-FFF2-40B4-BE49-F238E27FC236}">
                <a16:creationId xmlns:a16="http://schemas.microsoft.com/office/drawing/2014/main" id="{DFCE8B4E-8C56-9107-F31F-A6A24A26401D}"/>
              </a:ext>
            </a:extLst>
          </p:cNvPr>
          <p:cNvSpPr>
            <a:spLocks noGrp="1"/>
          </p:cNvSpPr>
          <p:nvPr>
            <p:ph idx="1"/>
          </p:nvPr>
        </p:nvSpPr>
        <p:spPr>
          <a:xfrm>
            <a:off x="982714" y="2166376"/>
            <a:ext cx="8946682" cy="4070744"/>
          </a:xfrm>
        </p:spPr>
        <p:txBody>
          <a:bodyPr vert="horz" lIns="91440" tIns="45720" rIns="91440" bIns="45720" rtlCol="0" anchor="t">
            <a:normAutofit fontScale="85000" lnSpcReduction="20000"/>
          </a:bodyPr>
          <a:lstStyle/>
          <a:p>
            <a:endParaRPr lang="en-US">
              <a:solidFill>
                <a:srgbClr val="29261B"/>
              </a:solidFill>
            </a:endParaRPr>
          </a:p>
          <a:p>
            <a:pPr marL="541655" lvl="1" indent="-285750">
              <a:buFont typeface="Arial"/>
              <a:buChar char="•"/>
            </a:pPr>
            <a:r>
              <a:rPr lang="en-US" sz="1800" b="0">
                <a:solidFill>
                  <a:srgbClr val="29261B"/>
                </a:solidFill>
                <a:latin typeface="Trade Gothic Next Light"/>
                <a:ea typeface="+mn-lt"/>
                <a:cs typeface="Arial"/>
              </a:rPr>
              <a:t>Establish estimates, plans, and commitments</a:t>
            </a:r>
            <a:endParaRPr lang="en-US" sz="1800" b="0">
              <a:latin typeface="Trade Gothic Next Light"/>
            </a:endParaRPr>
          </a:p>
          <a:p>
            <a:pPr marL="541655" lvl="1" indent="-285750">
              <a:buFont typeface="Arial"/>
              <a:buChar char="•"/>
            </a:pPr>
            <a:r>
              <a:rPr lang="en-US" sz="1800" b="0">
                <a:solidFill>
                  <a:srgbClr val="29261B"/>
                </a:solidFill>
                <a:latin typeface="Trade Gothic Next Light"/>
                <a:ea typeface="+mn-lt"/>
                <a:cs typeface="Arial"/>
              </a:rPr>
              <a:t>Develop project plan, involve stakeholders</a:t>
            </a:r>
            <a:endParaRPr lang="en-US" sz="1800" b="0">
              <a:latin typeface="Trade Gothic Next Light"/>
            </a:endParaRPr>
          </a:p>
          <a:p>
            <a:pPr marL="541655" lvl="1" indent="-285750">
              <a:buFont typeface="Arial"/>
              <a:buChar char="•"/>
            </a:pPr>
            <a:r>
              <a:rPr lang="en-US" sz="1800" b="0">
                <a:solidFill>
                  <a:srgbClr val="29261B"/>
                </a:solidFill>
                <a:latin typeface="Trade Gothic Next Light"/>
                <a:ea typeface="+mn-lt"/>
                <a:cs typeface="Arial"/>
              </a:rPr>
              <a:t>Obtain commitment to the plan</a:t>
            </a:r>
            <a:endParaRPr lang="en-US" sz="1800" b="0">
              <a:latin typeface="Trade Gothic Next Light"/>
            </a:endParaRPr>
          </a:p>
          <a:p>
            <a:pPr marL="541655" lvl="1" indent="-285750">
              <a:buFont typeface="Arial"/>
            </a:pPr>
            <a:endParaRPr lang="en-US">
              <a:solidFill>
                <a:srgbClr val="29261B"/>
              </a:solidFill>
              <a:ea typeface="+mn-lt"/>
              <a:cs typeface="Arial"/>
            </a:endParaRPr>
          </a:p>
          <a:p>
            <a:pPr marL="285750" indent="-285750"/>
            <a:r>
              <a:rPr lang="en-US">
                <a:solidFill>
                  <a:srgbClr val="29261B"/>
                </a:solidFill>
                <a:ea typeface="+mn-lt"/>
                <a:cs typeface="Arial"/>
              </a:rPr>
              <a:t>Key practices:</a:t>
            </a:r>
          </a:p>
          <a:p>
            <a:pPr marL="541655" lvl="1" indent="-285750">
              <a:buFont typeface="Arial,Sans-Serif"/>
              <a:buChar char="•"/>
            </a:pPr>
            <a:r>
              <a:rPr lang="en-US" sz="1800" b="0">
                <a:solidFill>
                  <a:srgbClr val="29261B"/>
                </a:solidFill>
                <a:ea typeface="+mn-lt"/>
                <a:cs typeface="+mn-lt"/>
              </a:rPr>
              <a:t>Estimating project parameters (e.g., cost, schedule, risks)</a:t>
            </a:r>
            <a:endParaRPr lang="en-US" sz="1800" b="0">
              <a:solidFill>
                <a:srgbClr val="29261B"/>
              </a:solidFill>
              <a:latin typeface="Trade Gothic Next Light"/>
              <a:ea typeface="+mn-lt"/>
              <a:cs typeface="Arial"/>
            </a:endParaRPr>
          </a:p>
          <a:p>
            <a:pPr marL="541655" indent="-285750">
              <a:buFont typeface="Arial"/>
              <a:buChar char="•"/>
            </a:pPr>
            <a:r>
              <a:rPr lang="en-US">
                <a:solidFill>
                  <a:srgbClr val="29261B"/>
                </a:solidFill>
                <a:ea typeface="+mn-lt"/>
                <a:cs typeface="+mn-lt"/>
              </a:rPr>
              <a:t>Defining the project lifecycle</a:t>
            </a:r>
          </a:p>
          <a:p>
            <a:pPr marL="541655" indent="-285750">
              <a:buFont typeface="Arial"/>
              <a:buChar char="•"/>
            </a:pPr>
            <a:r>
              <a:rPr lang="en-US">
                <a:solidFill>
                  <a:srgbClr val="29261B"/>
                </a:solidFill>
                <a:ea typeface="+mn-lt"/>
                <a:cs typeface="+mn-lt"/>
              </a:rPr>
              <a:t>Planning data management</a:t>
            </a:r>
          </a:p>
          <a:p>
            <a:pPr marL="541655" indent="-285750">
              <a:buFont typeface="Arial"/>
              <a:buChar char="•"/>
            </a:pPr>
            <a:r>
              <a:rPr lang="en-US">
                <a:solidFill>
                  <a:srgbClr val="29261B"/>
                </a:solidFill>
                <a:ea typeface="+mn-lt"/>
                <a:cs typeface="+mn-lt"/>
              </a:rPr>
              <a:t>Planning resources, knowledge, and skills needed</a:t>
            </a:r>
          </a:p>
          <a:p>
            <a:pPr marL="541655" indent="-285750">
              <a:buFont typeface="Arial"/>
              <a:buChar char="•"/>
            </a:pPr>
            <a:r>
              <a:rPr lang="en-US">
                <a:solidFill>
                  <a:srgbClr val="29261B"/>
                </a:solidFill>
                <a:ea typeface="+mn-lt"/>
                <a:cs typeface="+mn-lt"/>
              </a:rPr>
              <a:t>Planning stakeholder involvement</a:t>
            </a:r>
          </a:p>
          <a:p>
            <a:pPr marL="541655" indent="-285750">
              <a:buFont typeface="Arial"/>
              <a:buChar char="•"/>
            </a:pPr>
            <a:r>
              <a:rPr lang="en-US">
                <a:solidFill>
                  <a:srgbClr val="29261B"/>
                </a:solidFill>
                <a:ea typeface="+mn-lt"/>
                <a:cs typeface="+mn-lt"/>
              </a:rPr>
              <a:t>Establishing the overall project plan</a:t>
            </a:r>
          </a:p>
          <a:p>
            <a:pPr marL="541655" lvl="1" indent="-285750">
              <a:buFont typeface="Arial"/>
              <a:buChar char="•"/>
            </a:pPr>
            <a:endParaRPr lang="en-US" b="0">
              <a:solidFill>
                <a:srgbClr val="29261B"/>
              </a:solidFill>
              <a:ea typeface="+mn-lt"/>
              <a:cs typeface="Arial"/>
            </a:endParaRPr>
          </a:p>
        </p:txBody>
      </p:sp>
    </p:spTree>
    <p:extLst>
      <p:ext uri="{BB962C8B-B14F-4D97-AF65-F5344CB8AC3E}">
        <p14:creationId xmlns:p14="http://schemas.microsoft.com/office/powerpoint/2010/main" val="14444069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DCAF8-88B6-3237-6653-B2030284A068}"/>
              </a:ext>
            </a:extLst>
          </p:cNvPr>
          <p:cNvSpPr>
            <a:spLocks noGrp="1"/>
          </p:cNvSpPr>
          <p:nvPr>
            <p:ph type="title"/>
          </p:nvPr>
        </p:nvSpPr>
        <p:spPr>
          <a:xfrm>
            <a:off x="892342" y="870869"/>
            <a:ext cx="9939422" cy="1348288"/>
          </a:xfrm>
        </p:spPr>
        <p:txBody>
          <a:bodyPr vert="horz" lIns="91440" tIns="45720" rIns="91440" bIns="45720" rtlCol="0" anchor="b">
            <a:noAutofit/>
          </a:bodyPr>
          <a:lstStyle/>
          <a:p>
            <a:pPr algn="ctr"/>
            <a:r>
              <a:rPr lang="en-US" sz="3200">
                <a:solidFill>
                  <a:srgbClr val="29261B"/>
                </a:solidFill>
                <a:ea typeface="+mj-lt"/>
                <a:cs typeface="+mj-lt"/>
              </a:rPr>
              <a:t>CMMI-DEV VERSION 3.0 Capability AREAS</a:t>
            </a:r>
            <a:endParaRPr lang="en-US" sz="3200">
              <a:ea typeface="+mj-lt"/>
              <a:cs typeface="+mj-lt"/>
            </a:endParaRPr>
          </a:p>
          <a:p>
            <a:pPr marL="285750" indent="-285750">
              <a:buFont typeface="Arial"/>
              <a:buChar char="•"/>
            </a:pPr>
            <a:endParaRPr lang="en-US" sz="1800">
              <a:ea typeface="+mj-lt"/>
              <a:cs typeface="+mj-lt"/>
            </a:endParaRPr>
          </a:p>
          <a:p>
            <a:r>
              <a:rPr lang="en-US"/>
              <a:t>3. </a:t>
            </a:r>
            <a:r>
              <a:rPr lang="en-US">
                <a:solidFill>
                  <a:srgbClr val="29261B"/>
                </a:solidFill>
                <a:ea typeface="+mj-lt"/>
                <a:cs typeface="+mj-lt"/>
              </a:rPr>
              <a:t>Project Monitoring and Control</a:t>
            </a:r>
            <a:endParaRPr lang="en-US" sz="2500" err="1">
              <a:solidFill>
                <a:srgbClr val="3D3929"/>
              </a:solidFill>
            </a:endParaRPr>
          </a:p>
        </p:txBody>
      </p:sp>
      <p:sp>
        <p:nvSpPr>
          <p:cNvPr id="3" name="Content Placeholder 2">
            <a:extLst>
              <a:ext uri="{FF2B5EF4-FFF2-40B4-BE49-F238E27FC236}">
                <a16:creationId xmlns:a16="http://schemas.microsoft.com/office/drawing/2014/main" id="{DFCE8B4E-8C56-9107-F31F-A6A24A26401D}"/>
              </a:ext>
            </a:extLst>
          </p:cNvPr>
          <p:cNvSpPr>
            <a:spLocks noGrp="1"/>
          </p:cNvSpPr>
          <p:nvPr>
            <p:ph idx="1"/>
          </p:nvPr>
        </p:nvSpPr>
        <p:spPr>
          <a:xfrm>
            <a:off x="891274" y="2507752"/>
            <a:ext cx="8946682" cy="4070744"/>
          </a:xfrm>
        </p:spPr>
        <p:txBody>
          <a:bodyPr vert="horz" lIns="91440" tIns="45720" rIns="91440" bIns="45720" rtlCol="0" anchor="t">
            <a:normAutofit/>
          </a:bodyPr>
          <a:lstStyle/>
          <a:p>
            <a:pPr>
              <a:buFont typeface="Arial"/>
              <a:buChar char="•"/>
            </a:pPr>
            <a:r>
              <a:rPr lang="en-US">
                <a:solidFill>
                  <a:srgbClr val="29261B"/>
                </a:solidFill>
                <a:ea typeface="+mn-lt"/>
                <a:cs typeface="+mn-lt"/>
              </a:rPr>
              <a:t>Monitor project progress against plan</a:t>
            </a:r>
            <a:endParaRPr lang="en-US"/>
          </a:p>
          <a:p>
            <a:pPr>
              <a:buFont typeface="Arial"/>
              <a:buChar char="•"/>
            </a:pPr>
            <a:r>
              <a:rPr lang="en-US">
                <a:solidFill>
                  <a:srgbClr val="29261B"/>
                </a:solidFill>
                <a:ea typeface="+mn-lt"/>
                <a:cs typeface="+mn-lt"/>
              </a:rPr>
              <a:t>Manage corrective actions for closure</a:t>
            </a:r>
            <a:endParaRPr lang="en-US"/>
          </a:p>
          <a:p>
            <a:pPr>
              <a:buFont typeface="Arial"/>
              <a:buChar char="•"/>
            </a:pPr>
            <a:r>
              <a:rPr lang="en-US">
                <a:solidFill>
                  <a:srgbClr val="29261B"/>
                </a:solidFill>
                <a:ea typeface="+mn-lt"/>
                <a:cs typeface="+mn-lt"/>
              </a:rPr>
              <a:t>Analyze issues and determine actions</a:t>
            </a:r>
            <a:endParaRPr lang="en-US"/>
          </a:p>
          <a:p>
            <a:pPr>
              <a:buFont typeface="Arial"/>
              <a:buChar char="•"/>
            </a:pPr>
            <a:r>
              <a:rPr lang="en-US">
                <a:solidFill>
                  <a:srgbClr val="29261B"/>
                </a:solidFill>
                <a:ea typeface="+mn-lt"/>
                <a:cs typeface="+mn-lt"/>
              </a:rPr>
              <a:t>Key practices: monitor parameters, monitor commitments, monitor risks, monitor data management, monitor stakeholder involvement, conduct progress reviews, conduct milestone reviews, analyze issues, take corrective action, manage corrective actions</a:t>
            </a:r>
          </a:p>
          <a:p>
            <a:pPr>
              <a:buFont typeface="Arial"/>
              <a:buChar char="•"/>
            </a:pPr>
            <a:endParaRPr lang="en-US">
              <a:solidFill>
                <a:srgbClr val="29261B"/>
              </a:solidFill>
              <a:ea typeface="+mn-lt"/>
              <a:cs typeface="+mn-lt"/>
            </a:endParaRPr>
          </a:p>
        </p:txBody>
      </p:sp>
    </p:spTree>
    <p:extLst>
      <p:ext uri="{BB962C8B-B14F-4D97-AF65-F5344CB8AC3E}">
        <p14:creationId xmlns:p14="http://schemas.microsoft.com/office/powerpoint/2010/main" val="33085297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DCAF8-88B6-3237-6653-B2030284A068}"/>
              </a:ext>
            </a:extLst>
          </p:cNvPr>
          <p:cNvSpPr>
            <a:spLocks noGrp="1"/>
          </p:cNvSpPr>
          <p:nvPr>
            <p:ph type="title"/>
          </p:nvPr>
        </p:nvSpPr>
        <p:spPr>
          <a:xfrm>
            <a:off x="892342" y="870869"/>
            <a:ext cx="9939422" cy="1348288"/>
          </a:xfrm>
        </p:spPr>
        <p:txBody>
          <a:bodyPr vert="horz" lIns="91440" tIns="45720" rIns="91440" bIns="45720" rtlCol="0" anchor="b">
            <a:noAutofit/>
          </a:bodyPr>
          <a:lstStyle/>
          <a:p>
            <a:pPr algn="ctr"/>
            <a:r>
              <a:rPr lang="en-US" sz="3200">
                <a:solidFill>
                  <a:srgbClr val="29261B"/>
                </a:solidFill>
                <a:ea typeface="+mj-lt"/>
                <a:cs typeface="+mj-lt"/>
              </a:rPr>
              <a:t>CMMI-DEV VERSION 3.0 Capability AREAS</a:t>
            </a:r>
            <a:endParaRPr lang="en-US" sz="3200">
              <a:ea typeface="+mj-lt"/>
              <a:cs typeface="+mj-lt"/>
            </a:endParaRPr>
          </a:p>
          <a:p>
            <a:pPr marL="285750" indent="-285750">
              <a:buFont typeface="Arial"/>
              <a:buChar char="•"/>
            </a:pPr>
            <a:endParaRPr lang="en-US" sz="1800">
              <a:ea typeface="+mj-lt"/>
              <a:cs typeface="+mj-lt"/>
            </a:endParaRPr>
          </a:p>
          <a:p>
            <a:r>
              <a:rPr lang="en-US"/>
              <a:t>4. </a:t>
            </a:r>
            <a:r>
              <a:rPr lang="en-US">
                <a:solidFill>
                  <a:srgbClr val="29261B"/>
                </a:solidFill>
                <a:ea typeface="+mj-lt"/>
                <a:cs typeface="+mj-lt"/>
              </a:rPr>
              <a:t>Supplier Agreement Management</a:t>
            </a:r>
            <a:endParaRPr lang="en-US" sz="2500" err="1">
              <a:solidFill>
                <a:srgbClr val="3D3929"/>
              </a:solidFill>
              <a:ea typeface="+mj-lt"/>
              <a:cs typeface="+mj-lt"/>
            </a:endParaRPr>
          </a:p>
        </p:txBody>
      </p:sp>
      <p:sp>
        <p:nvSpPr>
          <p:cNvPr id="3" name="Content Placeholder 2">
            <a:extLst>
              <a:ext uri="{FF2B5EF4-FFF2-40B4-BE49-F238E27FC236}">
                <a16:creationId xmlns:a16="http://schemas.microsoft.com/office/drawing/2014/main" id="{DFCE8B4E-8C56-9107-F31F-A6A24A26401D}"/>
              </a:ext>
            </a:extLst>
          </p:cNvPr>
          <p:cNvSpPr>
            <a:spLocks noGrp="1"/>
          </p:cNvSpPr>
          <p:nvPr>
            <p:ph idx="1"/>
          </p:nvPr>
        </p:nvSpPr>
        <p:spPr>
          <a:xfrm>
            <a:off x="891274" y="2507752"/>
            <a:ext cx="8946682" cy="4070744"/>
          </a:xfrm>
        </p:spPr>
        <p:txBody>
          <a:bodyPr vert="horz" lIns="91440" tIns="45720" rIns="91440" bIns="45720" rtlCol="0" anchor="t">
            <a:normAutofit/>
          </a:bodyPr>
          <a:lstStyle/>
          <a:p>
            <a:pPr marL="285750" indent="-285750"/>
            <a:r>
              <a:rPr lang="en-US" sz="1800">
                <a:solidFill>
                  <a:srgbClr val="29261B"/>
                </a:solidFill>
                <a:latin typeface="Trade Gothic Next Light"/>
                <a:ea typeface="+mn-lt"/>
                <a:cs typeface="Arial"/>
              </a:rPr>
              <a:t>Manage acquisition of products and </a:t>
            </a:r>
            <a:r>
              <a:rPr lang="en-US">
                <a:solidFill>
                  <a:srgbClr val="29261B"/>
                </a:solidFill>
                <a:latin typeface="Trade Gothic Next Light"/>
                <a:ea typeface="+mn-lt"/>
                <a:cs typeface="Arial"/>
              </a:rPr>
              <a:t>services</a:t>
            </a:r>
            <a:endParaRPr lang="en-US">
              <a:solidFill>
                <a:srgbClr val="000000"/>
              </a:solidFill>
              <a:latin typeface="Trade Gothic Next Light"/>
              <a:ea typeface="+mn-lt"/>
              <a:cs typeface="Arial"/>
            </a:endParaRPr>
          </a:p>
          <a:p>
            <a:pPr marL="285750" indent="-285750"/>
            <a:r>
              <a:rPr lang="en-US">
                <a:solidFill>
                  <a:srgbClr val="29261B"/>
                </a:solidFill>
                <a:latin typeface="Trade Gothic Next Light"/>
                <a:ea typeface="+mn-lt"/>
                <a:cs typeface="Arial"/>
              </a:rPr>
              <a:t>Ensure</a:t>
            </a:r>
            <a:r>
              <a:rPr lang="en-US" sz="1800">
                <a:solidFill>
                  <a:srgbClr val="29261B"/>
                </a:solidFill>
                <a:latin typeface="Trade Gothic Next Light"/>
                <a:ea typeface="+mn-lt"/>
                <a:cs typeface="Arial"/>
              </a:rPr>
              <a:t> agreements with suppliers are </a:t>
            </a:r>
            <a:r>
              <a:rPr lang="en-US">
                <a:solidFill>
                  <a:srgbClr val="29261B"/>
                </a:solidFill>
                <a:latin typeface="Trade Gothic Next Light"/>
                <a:ea typeface="+mn-lt"/>
                <a:cs typeface="Arial"/>
              </a:rPr>
              <a:t>satisfied</a:t>
            </a:r>
            <a:endParaRPr lang="en-US">
              <a:solidFill>
                <a:srgbClr val="000000"/>
              </a:solidFill>
              <a:latin typeface="Trade Gothic Next Light"/>
              <a:ea typeface="+mn-lt"/>
              <a:cs typeface="Arial"/>
            </a:endParaRPr>
          </a:p>
          <a:p>
            <a:pPr marL="285750" indent="-285750"/>
            <a:r>
              <a:rPr lang="en-US">
                <a:solidFill>
                  <a:srgbClr val="29261B"/>
                </a:solidFill>
                <a:latin typeface="Trade Gothic Next Light"/>
                <a:ea typeface="+mn-lt"/>
                <a:cs typeface="Arial"/>
              </a:rPr>
              <a:t>Select</a:t>
            </a:r>
            <a:r>
              <a:rPr lang="en-US" sz="1800">
                <a:solidFill>
                  <a:srgbClr val="29261B"/>
                </a:solidFill>
                <a:latin typeface="Trade Gothic Next Light"/>
                <a:ea typeface="+mn-lt"/>
                <a:cs typeface="Arial"/>
              </a:rPr>
              <a:t> suppliers based on </a:t>
            </a:r>
            <a:r>
              <a:rPr lang="en-US">
                <a:solidFill>
                  <a:srgbClr val="29261B"/>
                </a:solidFill>
                <a:latin typeface="Trade Gothic Next Light"/>
                <a:ea typeface="+mn-lt"/>
                <a:cs typeface="Arial"/>
              </a:rPr>
              <a:t>evaluation</a:t>
            </a:r>
            <a:endParaRPr lang="en-US">
              <a:solidFill>
                <a:srgbClr val="000000"/>
              </a:solidFill>
              <a:latin typeface="Trade Gothic Next Light"/>
              <a:ea typeface="+mn-lt"/>
              <a:cs typeface="Arial"/>
            </a:endParaRPr>
          </a:p>
          <a:p>
            <a:pPr marL="285750" indent="-285750"/>
            <a:r>
              <a:rPr lang="en-US">
                <a:solidFill>
                  <a:srgbClr val="29261B"/>
                </a:solidFill>
                <a:latin typeface="Trade Gothic Next Light"/>
                <a:ea typeface="+mn-lt"/>
                <a:cs typeface="Arial"/>
              </a:rPr>
              <a:t>Key</a:t>
            </a:r>
            <a:r>
              <a:rPr lang="en-US" sz="1800">
                <a:solidFill>
                  <a:srgbClr val="29261B"/>
                </a:solidFill>
                <a:latin typeface="Trade Gothic Next Light"/>
                <a:ea typeface="+mn-lt"/>
                <a:cs typeface="Arial"/>
              </a:rPr>
              <a:t> practices: determine acquisition type, select suppliers, establish supplier agreements, execute supplier agreements, accept </a:t>
            </a:r>
            <a:r>
              <a:rPr lang="en-US">
                <a:solidFill>
                  <a:srgbClr val="29261B"/>
                </a:solidFill>
                <a:latin typeface="Trade Gothic Next Light"/>
                <a:ea typeface="+mn-lt"/>
                <a:cs typeface="Arial"/>
              </a:rPr>
              <a:t>the </a:t>
            </a:r>
            <a:r>
              <a:rPr lang="en-US" sz="1800">
                <a:solidFill>
                  <a:srgbClr val="29261B"/>
                </a:solidFill>
                <a:latin typeface="Trade Gothic Next Light"/>
                <a:ea typeface="+mn-lt"/>
                <a:cs typeface="Arial"/>
              </a:rPr>
              <a:t>acquired product, ensure </a:t>
            </a:r>
            <a:r>
              <a:rPr lang="en-US">
                <a:solidFill>
                  <a:srgbClr val="29261B"/>
                </a:solidFill>
                <a:latin typeface="Trade Gothic Next Light"/>
                <a:ea typeface="+mn-lt"/>
                <a:cs typeface="Arial"/>
              </a:rPr>
              <a:t>the </a:t>
            </a:r>
            <a:r>
              <a:rPr lang="en-US" sz="1800">
                <a:solidFill>
                  <a:srgbClr val="29261B"/>
                </a:solidFill>
                <a:latin typeface="Trade Gothic Next Light"/>
                <a:ea typeface="+mn-lt"/>
                <a:cs typeface="Arial"/>
              </a:rPr>
              <a:t>transition </a:t>
            </a:r>
            <a:r>
              <a:rPr lang="en-US">
                <a:solidFill>
                  <a:srgbClr val="29261B"/>
                </a:solidFill>
                <a:latin typeface="Trade Gothic Next Light"/>
                <a:ea typeface="+mn-lt"/>
                <a:cs typeface="Arial"/>
              </a:rPr>
              <a:t>products.</a:t>
            </a:r>
            <a:endParaRPr lang="en-US" sz="1800">
              <a:latin typeface="Trade Gothic Next Light"/>
            </a:endParaRPr>
          </a:p>
        </p:txBody>
      </p:sp>
    </p:spTree>
    <p:extLst>
      <p:ext uri="{BB962C8B-B14F-4D97-AF65-F5344CB8AC3E}">
        <p14:creationId xmlns:p14="http://schemas.microsoft.com/office/powerpoint/2010/main" val="220612087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DCAF8-88B6-3237-6653-B2030284A068}"/>
              </a:ext>
            </a:extLst>
          </p:cNvPr>
          <p:cNvSpPr>
            <a:spLocks noGrp="1"/>
          </p:cNvSpPr>
          <p:nvPr>
            <p:ph type="title"/>
          </p:nvPr>
        </p:nvSpPr>
        <p:spPr>
          <a:xfrm>
            <a:off x="892342" y="870869"/>
            <a:ext cx="9939422" cy="1348288"/>
          </a:xfrm>
        </p:spPr>
        <p:txBody>
          <a:bodyPr vert="horz" lIns="91440" tIns="45720" rIns="91440" bIns="45720" rtlCol="0" anchor="b">
            <a:noAutofit/>
          </a:bodyPr>
          <a:lstStyle/>
          <a:p>
            <a:pPr algn="ctr"/>
            <a:r>
              <a:rPr lang="en-US" sz="3200">
                <a:solidFill>
                  <a:srgbClr val="29261B"/>
                </a:solidFill>
                <a:ea typeface="+mj-lt"/>
                <a:cs typeface="+mj-lt"/>
              </a:rPr>
              <a:t>CMMI-DEV VERSION 3.0 Capability AREAS</a:t>
            </a:r>
            <a:endParaRPr lang="en-US" sz="3200">
              <a:ea typeface="+mj-lt"/>
              <a:cs typeface="+mj-lt"/>
            </a:endParaRPr>
          </a:p>
          <a:p>
            <a:pPr marL="285750" indent="-285750">
              <a:buFont typeface="Arial"/>
              <a:buChar char="•"/>
            </a:pPr>
            <a:endParaRPr lang="en-US" sz="1800">
              <a:ea typeface="+mj-lt"/>
              <a:cs typeface="+mj-lt"/>
            </a:endParaRPr>
          </a:p>
          <a:p>
            <a:r>
              <a:rPr lang="en-US"/>
              <a:t>5. </a:t>
            </a:r>
            <a:r>
              <a:rPr lang="en-US">
                <a:solidFill>
                  <a:srgbClr val="29261B"/>
                </a:solidFill>
                <a:ea typeface="+mj-lt"/>
                <a:cs typeface="+mj-lt"/>
              </a:rPr>
              <a:t>Measurement and Analysis</a:t>
            </a:r>
          </a:p>
        </p:txBody>
      </p:sp>
      <p:sp>
        <p:nvSpPr>
          <p:cNvPr id="3" name="Content Placeholder 2">
            <a:extLst>
              <a:ext uri="{FF2B5EF4-FFF2-40B4-BE49-F238E27FC236}">
                <a16:creationId xmlns:a16="http://schemas.microsoft.com/office/drawing/2014/main" id="{DFCE8B4E-8C56-9107-F31F-A6A24A26401D}"/>
              </a:ext>
            </a:extLst>
          </p:cNvPr>
          <p:cNvSpPr>
            <a:spLocks noGrp="1"/>
          </p:cNvSpPr>
          <p:nvPr>
            <p:ph idx="1"/>
          </p:nvPr>
        </p:nvSpPr>
        <p:spPr>
          <a:xfrm>
            <a:off x="891274" y="2507752"/>
            <a:ext cx="8946682" cy="4070744"/>
          </a:xfrm>
        </p:spPr>
        <p:txBody>
          <a:bodyPr vert="horz" lIns="91440" tIns="45720" rIns="91440" bIns="45720" rtlCol="0" anchor="t">
            <a:normAutofit/>
          </a:bodyPr>
          <a:lstStyle/>
          <a:p>
            <a:r>
              <a:rPr lang="en-US">
                <a:solidFill>
                  <a:srgbClr val="29261B"/>
                </a:solidFill>
                <a:ea typeface="+mn-lt"/>
                <a:cs typeface="+mn-lt"/>
              </a:rPr>
              <a:t>Develop and sustain measurement capability</a:t>
            </a:r>
            <a:endParaRPr lang="en-US">
              <a:solidFill>
                <a:srgbClr val="29261B"/>
              </a:solidFill>
              <a:latin typeface="Trade Gothic Next Light"/>
              <a:cs typeface="Arial"/>
            </a:endParaRPr>
          </a:p>
          <a:p>
            <a:r>
              <a:rPr lang="en-US">
                <a:solidFill>
                  <a:srgbClr val="29261B"/>
                </a:solidFill>
                <a:ea typeface="+mn-lt"/>
                <a:cs typeface="+mn-lt"/>
              </a:rPr>
              <a:t>Align measurement and analysis with organizational needs</a:t>
            </a:r>
            <a:endParaRPr lang="en-US"/>
          </a:p>
          <a:p>
            <a:r>
              <a:rPr lang="en-US">
                <a:solidFill>
                  <a:srgbClr val="29261B"/>
                </a:solidFill>
                <a:ea typeface="+mn-lt"/>
                <a:cs typeface="+mn-lt"/>
              </a:rPr>
              <a:t>Provide measurement results to support decisions</a:t>
            </a:r>
            <a:endParaRPr lang="en-US"/>
          </a:p>
          <a:p>
            <a:r>
              <a:rPr lang="en-US">
                <a:solidFill>
                  <a:srgbClr val="29261B"/>
                </a:solidFill>
                <a:ea typeface="+mn-lt"/>
                <a:cs typeface="+mn-lt"/>
              </a:rPr>
              <a:t>Key practices: establish measurement objectives, specify measures, specify data collection and storage procedures, specify analysis procedures, collect measurement data, analyze measurement data, store data and results, communicate results</a:t>
            </a:r>
            <a:endParaRPr lang="en-US"/>
          </a:p>
          <a:p>
            <a:pPr marL="285750" indent="-285750"/>
            <a:endParaRPr lang="en-US" sz="1800">
              <a:solidFill>
                <a:srgbClr val="29261B"/>
              </a:solidFill>
              <a:latin typeface="Trade Gothic Next Light"/>
              <a:cs typeface="Arial"/>
            </a:endParaRPr>
          </a:p>
        </p:txBody>
      </p:sp>
    </p:spTree>
    <p:extLst>
      <p:ext uri="{BB962C8B-B14F-4D97-AF65-F5344CB8AC3E}">
        <p14:creationId xmlns:p14="http://schemas.microsoft.com/office/powerpoint/2010/main" val="29477814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DCAF8-88B6-3237-6653-B2030284A068}"/>
              </a:ext>
            </a:extLst>
          </p:cNvPr>
          <p:cNvSpPr>
            <a:spLocks noGrp="1"/>
          </p:cNvSpPr>
          <p:nvPr>
            <p:ph type="title"/>
          </p:nvPr>
        </p:nvSpPr>
        <p:spPr>
          <a:xfrm>
            <a:off x="892342" y="870869"/>
            <a:ext cx="9939422" cy="1348288"/>
          </a:xfrm>
        </p:spPr>
        <p:txBody>
          <a:bodyPr vert="horz" lIns="91440" tIns="45720" rIns="91440" bIns="45720" rtlCol="0" anchor="b">
            <a:noAutofit/>
          </a:bodyPr>
          <a:lstStyle/>
          <a:p>
            <a:pPr algn="ctr"/>
            <a:r>
              <a:rPr lang="en-US" sz="3200">
                <a:solidFill>
                  <a:srgbClr val="29261B"/>
                </a:solidFill>
                <a:ea typeface="+mj-lt"/>
                <a:cs typeface="+mj-lt"/>
              </a:rPr>
              <a:t>CMMI-DEV VERSION 3.0 Capability AREAS</a:t>
            </a:r>
            <a:endParaRPr lang="en-US" sz="3200">
              <a:ea typeface="+mj-lt"/>
              <a:cs typeface="+mj-lt"/>
            </a:endParaRPr>
          </a:p>
          <a:p>
            <a:pPr marL="285750" indent="-285750">
              <a:buFont typeface="Arial"/>
              <a:buChar char="•"/>
            </a:pPr>
            <a:endParaRPr lang="en-US" sz="1800">
              <a:ea typeface="+mj-lt"/>
              <a:cs typeface="+mj-lt"/>
            </a:endParaRPr>
          </a:p>
          <a:p>
            <a:r>
              <a:rPr lang="en-US"/>
              <a:t>6. </a:t>
            </a:r>
            <a:r>
              <a:rPr lang="en-US">
                <a:solidFill>
                  <a:srgbClr val="29261B"/>
                </a:solidFill>
                <a:ea typeface="+mj-lt"/>
                <a:cs typeface="+mj-lt"/>
              </a:rPr>
              <a:t>Process and Product Quality Assurance</a:t>
            </a:r>
          </a:p>
        </p:txBody>
      </p:sp>
      <p:sp>
        <p:nvSpPr>
          <p:cNvPr id="3" name="Content Placeholder 2">
            <a:extLst>
              <a:ext uri="{FF2B5EF4-FFF2-40B4-BE49-F238E27FC236}">
                <a16:creationId xmlns:a16="http://schemas.microsoft.com/office/drawing/2014/main" id="{DFCE8B4E-8C56-9107-F31F-A6A24A26401D}"/>
              </a:ext>
            </a:extLst>
          </p:cNvPr>
          <p:cNvSpPr>
            <a:spLocks noGrp="1"/>
          </p:cNvSpPr>
          <p:nvPr>
            <p:ph idx="1"/>
          </p:nvPr>
        </p:nvSpPr>
        <p:spPr>
          <a:xfrm>
            <a:off x="891274" y="2507752"/>
            <a:ext cx="8946682" cy="4070744"/>
          </a:xfrm>
        </p:spPr>
        <p:txBody>
          <a:bodyPr vert="horz" lIns="91440" tIns="45720" rIns="91440" bIns="45720" rtlCol="0" anchor="t">
            <a:normAutofit/>
          </a:bodyPr>
          <a:lstStyle/>
          <a:p>
            <a:r>
              <a:rPr lang="en-US">
                <a:solidFill>
                  <a:srgbClr val="29261B"/>
                </a:solidFill>
                <a:ea typeface="+mn-lt"/>
                <a:cs typeface="+mn-lt"/>
              </a:rPr>
              <a:t>Objectively evaluate processes and work products</a:t>
            </a:r>
            <a:endParaRPr lang="en-US">
              <a:solidFill>
                <a:srgbClr val="29261B"/>
              </a:solidFill>
              <a:latin typeface="Trade Gothic Next Light"/>
              <a:cs typeface="Arial"/>
            </a:endParaRPr>
          </a:p>
          <a:p>
            <a:r>
              <a:rPr lang="en-US">
                <a:solidFill>
                  <a:srgbClr val="29261B"/>
                </a:solidFill>
                <a:ea typeface="+mn-lt"/>
                <a:cs typeface="+mn-lt"/>
              </a:rPr>
              <a:t>Provide insight into processes and work products</a:t>
            </a:r>
            <a:endParaRPr lang="en-US"/>
          </a:p>
          <a:p>
            <a:r>
              <a:rPr lang="en-US">
                <a:solidFill>
                  <a:srgbClr val="29261B"/>
                </a:solidFill>
                <a:ea typeface="+mn-lt"/>
                <a:cs typeface="+mn-lt"/>
              </a:rPr>
              <a:t>Ensure compliance with standards and procedures</a:t>
            </a:r>
            <a:endParaRPr lang="en-US"/>
          </a:p>
          <a:p>
            <a:r>
              <a:rPr lang="en-US">
                <a:solidFill>
                  <a:srgbClr val="29261B"/>
                </a:solidFill>
                <a:ea typeface="+mn-lt"/>
                <a:cs typeface="+mn-lt"/>
              </a:rPr>
              <a:t>Key practices: objectively evaluate processes, objectively evaluate work products and services, communicate and resolve noncompliance issues, establish records</a:t>
            </a:r>
            <a:endParaRPr lang="en-US"/>
          </a:p>
          <a:p>
            <a:pPr marL="285750" indent="-285750"/>
            <a:endParaRPr lang="en-US" sz="1800">
              <a:solidFill>
                <a:srgbClr val="29261B"/>
              </a:solidFill>
              <a:latin typeface="Trade Gothic Next Light"/>
              <a:cs typeface="Arial"/>
            </a:endParaRPr>
          </a:p>
        </p:txBody>
      </p:sp>
    </p:spTree>
    <p:extLst>
      <p:ext uri="{BB962C8B-B14F-4D97-AF65-F5344CB8AC3E}">
        <p14:creationId xmlns:p14="http://schemas.microsoft.com/office/powerpoint/2010/main" val="191881294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DCAF8-88B6-3237-6653-B2030284A068}"/>
              </a:ext>
            </a:extLst>
          </p:cNvPr>
          <p:cNvSpPr>
            <a:spLocks noGrp="1"/>
          </p:cNvSpPr>
          <p:nvPr>
            <p:ph type="title"/>
          </p:nvPr>
        </p:nvSpPr>
        <p:spPr>
          <a:xfrm>
            <a:off x="892342" y="870869"/>
            <a:ext cx="9939422" cy="1348288"/>
          </a:xfrm>
        </p:spPr>
        <p:txBody>
          <a:bodyPr vert="horz" lIns="91440" tIns="45720" rIns="91440" bIns="45720" rtlCol="0" anchor="b">
            <a:noAutofit/>
          </a:bodyPr>
          <a:lstStyle/>
          <a:p>
            <a:pPr algn="ctr"/>
            <a:r>
              <a:rPr lang="en-US" sz="3200">
                <a:solidFill>
                  <a:srgbClr val="29261B"/>
                </a:solidFill>
                <a:ea typeface="+mj-lt"/>
                <a:cs typeface="+mj-lt"/>
              </a:rPr>
              <a:t>CMMI-DEV VERSION 3.0 Capability AREAS</a:t>
            </a:r>
            <a:endParaRPr lang="en-US" sz="3200">
              <a:ea typeface="+mj-lt"/>
              <a:cs typeface="+mj-lt"/>
            </a:endParaRPr>
          </a:p>
          <a:p>
            <a:pPr marL="285750" indent="-285750">
              <a:buFont typeface="Arial"/>
              <a:buChar char="•"/>
            </a:pPr>
            <a:endParaRPr lang="en-US" sz="1800">
              <a:ea typeface="+mj-lt"/>
              <a:cs typeface="+mj-lt"/>
            </a:endParaRPr>
          </a:p>
          <a:p>
            <a:r>
              <a:rPr lang="en-US"/>
              <a:t>7. </a:t>
            </a:r>
            <a:r>
              <a:rPr lang="en-US">
                <a:solidFill>
                  <a:srgbClr val="29261B"/>
                </a:solidFill>
                <a:ea typeface="+mj-lt"/>
                <a:cs typeface="+mj-lt"/>
              </a:rPr>
              <a:t>Configuration Management</a:t>
            </a:r>
          </a:p>
        </p:txBody>
      </p:sp>
      <p:sp>
        <p:nvSpPr>
          <p:cNvPr id="3" name="Content Placeholder 2">
            <a:extLst>
              <a:ext uri="{FF2B5EF4-FFF2-40B4-BE49-F238E27FC236}">
                <a16:creationId xmlns:a16="http://schemas.microsoft.com/office/drawing/2014/main" id="{DFCE8B4E-8C56-9107-F31F-A6A24A26401D}"/>
              </a:ext>
            </a:extLst>
          </p:cNvPr>
          <p:cNvSpPr>
            <a:spLocks noGrp="1"/>
          </p:cNvSpPr>
          <p:nvPr>
            <p:ph idx="1"/>
          </p:nvPr>
        </p:nvSpPr>
        <p:spPr>
          <a:xfrm>
            <a:off x="891274" y="2507752"/>
            <a:ext cx="8946682" cy="4070744"/>
          </a:xfrm>
        </p:spPr>
        <p:txBody>
          <a:bodyPr vert="horz" lIns="91440" tIns="45720" rIns="91440" bIns="45720" rtlCol="0" anchor="t">
            <a:normAutofit/>
          </a:bodyPr>
          <a:lstStyle/>
          <a:p>
            <a:r>
              <a:rPr lang="en-US">
                <a:solidFill>
                  <a:srgbClr val="29261B"/>
                </a:solidFill>
                <a:ea typeface="+mn-lt"/>
                <a:cs typeface="+mn-lt"/>
              </a:rPr>
              <a:t>Establish and maintain the integrity of work products</a:t>
            </a:r>
            <a:endParaRPr lang="en-US">
              <a:solidFill>
                <a:srgbClr val="29261B"/>
              </a:solidFill>
              <a:latin typeface="Trade Gothic Next Light"/>
              <a:cs typeface="Arial"/>
            </a:endParaRPr>
          </a:p>
          <a:p>
            <a:r>
              <a:rPr lang="en-US">
                <a:solidFill>
                  <a:srgbClr val="29261B"/>
                </a:solidFill>
                <a:ea typeface="+mn-lt"/>
                <a:cs typeface="+mn-lt"/>
              </a:rPr>
              <a:t>Identify and control configuration items</a:t>
            </a:r>
            <a:endParaRPr lang="en-US"/>
          </a:p>
          <a:p>
            <a:r>
              <a:rPr lang="en-US">
                <a:solidFill>
                  <a:srgbClr val="29261B"/>
                </a:solidFill>
                <a:ea typeface="+mn-lt"/>
                <a:cs typeface="+mn-lt"/>
              </a:rPr>
              <a:t>Control changes to configuration items</a:t>
            </a:r>
            <a:endParaRPr lang="en-US"/>
          </a:p>
          <a:p>
            <a:r>
              <a:rPr lang="en-US">
                <a:solidFill>
                  <a:srgbClr val="29261B"/>
                </a:solidFill>
                <a:ea typeface="+mn-lt"/>
                <a:cs typeface="+mn-lt"/>
              </a:rPr>
              <a:t>Key practices: identify configuration items, establish a configuration management system, create or release baselines, track and control changes, establish configuration management records, perform configuration audits</a:t>
            </a:r>
            <a:endParaRPr lang="en-US"/>
          </a:p>
          <a:p>
            <a:pPr marL="285750" indent="-285750"/>
            <a:endParaRPr lang="en-US" sz="1800">
              <a:solidFill>
                <a:srgbClr val="29261B"/>
              </a:solidFill>
              <a:latin typeface="Trade Gothic Next Light"/>
              <a:cs typeface="Arial"/>
            </a:endParaRPr>
          </a:p>
        </p:txBody>
      </p:sp>
    </p:spTree>
    <p:extLst>
      <p:ext uri="{BB962C8B-B14F-4D97-AF65-F5344CB8AC3E}">
        <p14:creationId xmlns:p14="http://schemas.microsoft.com/office/powerpoint/2010/main" val="33843644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DCAF8-88B6-3237-6653-B2030284A068}"/>
              </a:ext>
            </a:extLst>
          </p:cNvPr>
          <p:cNvSpPr>
            <a:spLocks noGrp="1"/>
          </p:cNvSpPr>
          <p:nvPr>
            <p:ph type="title"/>
          </p:nvPr>
        </p:nvSpPr>
        <p:spPr>
          <a:xfrm>
            <a:off x="892342" y="870869"/>
            <a:ext cx="9939422" cy="1348288"/>
          </a:xfrm>
        </p:spPr>
        <p:txBody>
          <a:bodyPr vert="horz" lIns="91440" tIns="45720" rIns="91440" bIns="45720" rtlCol="0" anchor="b">
            <a:noAutofit/>
          </a:bodyPr>
          <a:lstStyle/>
          <a:p>
            <a:pPr algn="ctr"/>
            <a:r>
              <a:rPr lang="en-US" sz="3200">
                <a:solidFill>
                  <a:srgbClr val="29261B"/>
                </a:solidFill>
                <a:ea typeface="+mj-lt"/>
                <a:cs typeface="+mj-lt"/>
              </a:rPr>
              <a:t>CMMI-DEV VERSION 3.0 Capability AREAS</a:t>
            </a:r>
            <a:endParaRPr lang="en-US" sz="3200">
              <a:ea typeface="+mj-lt"/>
              <a:cs typeface="+mj-lt"/>
            </a:endParaRPr>
          </a:p>
          <a:p>
            <a:pPr marL="285750" indent="-285750">
              <a:buFont typeface="Arial"/>
              <a:buChar char="•"/>
            </a:pPr>
            <a:endParaRPr lang="en-US" sz="1800">
              <a:ea typeface="+mj-lt"/>
              <a:cs typeface="+mj-lt"/>
            </a:endParaRPr>
          </a:p>
          <a:p>
            <a:r>
              <a:rPr lang="en-US"/>
              <a:t>8. </a:t>
            </a:r>
            <a:r>
              <a:rPr lang="en-US">
                <a:solidFill>
                  <a:srgbClr val="29261B"/>
                </a:solidFill>
                <a:ea typeface="+mj-lt"/>
                <a:cs typeface="+mj-lt"/>
              </a:rPr>
              <a:t>Requirements Development</a:t>
            </a:r>
          </a:p>
        </p:txBody>
      </p:sp>
      <p:sp>
        <p:nvSpPr>
          <p:cNvPr id="3" name="Content Placeholder 2">
            <a:extLst>
              <a:ext uri="{FF2B5EF4-FFF2-40B4-BE49-F238E27FC236}">
                <a16:creationId xmlns:a16="http://schemas.microsoft.com/office/drawing/2014/main" id="{DFCE8B4E-8C56-9107-F31F-A6A24A26401D}"/>
              </a:ext>
            </a:extLst>
          </p:cNvPr>
          <p:cNvSpPr>
            <a:spLocks noGrp="1"/>
          </p:cNvSpPr>
          <p:nvPr>
            <p:ph idx="1"/>
          </p:nvPr>
        </p:nvSpPr>
        <p:spPr>
          <a:xfrm>
            <a:off x="891274" y="2507752"/>
            <a:ext cx="9800122" cy="4070744"/>
          </a:xfrm>
        </p:spPr>
        <p:txBody>
          <a:bodyPr vert="horz" lIns="91440" tIns="45720" rIns="91440" bIns="45720" rtlCol="0" anchor="t">
            <a:normAutofit/>
          </a:bodyPr>
          <a:lstStyle/>
          <a:p>
            <a:r>
              <a:rPr lang="en-US">
                <a:solidFill>
                  <a:srgbClr val="29261B"/>
                </a:solidFill>
                <a:latin typeface="Trade Gothic Next Light"/>
                <a:ea typeface="+mn-lt"/>
                <a:cs typeface="Arial"/>
              </a:rPr>
              <a:t>Elicit, analyze, and establish customer, product, and product component requirements</a:t>
            </a:r>
            <a:endParaRPr lang="en-US">
              <a:solidFill>
                <a:srgbClr val="000000"/>
              </a:solidFill>
              <a:latin typeface="Trade Gothic Next Light"/>
              <a:cs typeface="Arial"/>
            </a:endParaRPr>
          </a:p>
          <a:p>
            <a:r>
              <a:rPr lang="en-US">
                <a:solidFill>
                  <a:srgbClr val="29261B"/>
                </a:solidFill>
                <a:latin typeface="Trade Gothic Next Light"/>
                <a:ea typeface="+mn-lt"/>
                <a:cs typeface="Arial"/>
              </a:rPr>
              <a:t>Ensure requirements are clearly defined and understood</a:t>
            </a:r>
            <a:endParaRPr lang="en-US">
              <a:latin typeface="Trade Gothic Next Light"/>
              <a:cs typeface="Arial"/>
            </a:endParaRPr>
          </a:p>
          <a:p>
            <a:r>
              <a:rPr lang="en-US">
                <a:solidFill>
                  <a:srgbClr val="29261B"/>
                </a:solidFill>
                <a:ea typeface="+mn-lt"/>
                <a:cs typeface="+mn-lt"/>
              </a:rPr>
              <a:t>Maintain bidirectional traceability of requirements</a:t>
            </a:r>
            <a:endParaRPr lang="en-US"/>
          </a:p>
          <a:p>
            <a:r>
              <a:rPr lang="en-US">
                <a:solidFill>
                  <a:srgbClr val="29261B"/>
                </a:solidFill>
                <a:ea typeface="+mn-lt"/>
                <a:cs typeface="+mn-lt"/>
              </a:rPr>
              <a:t>Identify inconsistencies between requirements and work products</a:t>
            </a:r>
            <a:endParaRPr lang="en-US"/>
          </a:p>
          <a:p>
            <a:r>
              <a:rPr lang="en-US">
                <a:solidFill>
                  <a:srgbClr val="29261B"/>
                </a:solidFill>
                <a:ea typeface="+mn-lt"/>
                <a:cs typeface="+mn-lt"/>
              </a:rPr>
              <a:t>Key practices: elicit needs, develop customer requirements, establish product and product component requirements, analyze and validate requirements</a:t>
            </a:r>
            <a:endParaRPr lang="en-US">
              <a:ea typeface="+mn-lt"/>
              <a:cs typeface="+mn-lt"/>
            </a:endParaRPr>
          </a:p>
          <a:p>
            <a:endParaRPr lang="en-US">
              <a:solidFill>
                <a:srgbClr val="29261B"/>
              </a:solidFill>
              <a:latin typeface="Trade Gothic Next Light"/>
              <a:cs typeface="Arial"/>
            </a:endParaRPr>
          </a:p>
        </p:txBody>
      </p:sp>
    </p:spTree>
    <p:extLst>
      <p:ext uri="{BB962C8B-B14F-4D97-AF65-F5344CB8AC3E}">
        <p14:creationId xmlns:p14="http://schemas.microsoft.com/office/powerpoint/2010/main" val="402518956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DCAF8-88B6-3237-6653-B2030284A068}"/>
              </a:ext>
            </a:extLst>
          </p:cNvPr>
          <p:cNvSpPr>
            <a:spLocks noGrp="1"/>
          </p:cNvSpPr>
          <p:nvPr>
            <p:ph type="title"/>
          </p:nvPr>
        </p:nvSpPr>
        <p:spPr>
          <a:xfrm>
            <a:off x="892342" y="870869"/>
            <a:ext cx="9939422" cy="1348288"/>
          </a:xfrm>
        </p:spPr>
        <p:txBody>
          <a:bodyPr vert="horz" lIns="91440" tIns="45720" rIns="91440" bIns="45720" rtlCol="0" anchor="b">
            <a:noAutofit/>
          </a:bodyPr>
          <a:lstStyle/>
          <a:p>
            <a:pPr algn="ctr"/>
            <a:r>
              <a:rPr lang="en-US" sz="3200">
                <a:solidFill>
                  <a:srgbClr val="29261B"/>
                </a:solidFill>
                <a:ea typeface="+mj-lt"/>
                <a:cs typeface="+mj-lt"/>
              </a:rPr>
              <a:t>CMMI-DEV VERSION 3.0 Capability AREAS</a:t>
            </a:r>
            <a:endParaRPr lang="en-US" sz="3200">
              <a:ea typeface="+mj-lt"/>
              <a:cs typeface="+mj-lt"/>
            </a:endParaRPr>
          </a:p>
          <a:p>
            <a:pPr marL="285750" indent="-285750">
              <a:buFont typeface="Arial"/>
              <a:buChar char="•"/>
            </a:pPr>
            <a:endParaRPr lang="en-US" sz="1800">
              <a:ea typeface="+mj-lt"/>
              <a:cs typeface="+mj-lt"/>
            </a:endParaRPr>
          </a:p>
          <a:p>
            <a:r>
              <a:rPr lang="en-US"/>
              <a:t>9. </a:t>
            </a:r>
            <a:r>
              <a:rPr lang="en-US">
                <a:solidFill>
                  <a:srgbClr val="29261B"/>
                </a:solidFill>
                <a:ea typeface="+mj-lt"/>
                <a:cs typeface="+mj-lt"/>
              </a:rPr>
              <a:t>Technical Solution</a:t>
            </a:r>
          </a:p>
        </p:txBody>
      </p:sp>
      <p:sp>
        <p:nvSpPr>
          <p:cNvPr id="3" name="Content Placeholder 2">
            <a:extLst>
              <a:ext uri="{FF2B5EF4-FFF2-40B4-BE49-F238E27FC236}">
                <a16:creationId xmlns:a16="http://schemas.microsoft.com/office/drawing/2014/main" id="{DFCE8B4E-8C56-9107-F31F-A6A24A26401D}"/>
              </a:ext>
            </a:extLst>
          </p:cNvPr>
          <p:cNvSpPr>
            <a:spLocks noGrp="1"/>
          </p:cNvSpPr>
          <p:nvPr>
            <p:ph idx="1"/>
          </p:nvPr>
        </p:nvSpPr>
        <p:spPr>
          <a:xfrm>
            <a:off x="891274" y="2507752"/>
            <a:ext cx="8946682" cy="4070744"/>
          </a:xfrm>
        </p:spPr>
        <p:txBody>
          <a:bodyPr vert="horz" lIns="91440" tIns="45720" rIns="91440" bIns="45720" rtlCol="0" anchor="t">
            <a:normAutofit/>
          </a:bodyPr>
          <a:lstStyle/>
          <a:p>
            <a:r>
              <a:rPr lang="en-US">
                <a:solidFill>
                  <a:srgbClr val="29261B"/>
                </a:solidFill>
                <a:ea typeface="+mn-lt"/>
                <a:cs typeface="+mn-lt"/>
              </a:rPr>
              <a:t>Design, develop, and implement solutions to requirements</a:t>
            </a:r>
            <a:endParaRPr lang="en-US">
              <a:solidFill>
                <a:srgbClr val="29261B"/>
              </a:solidFill>
              <a:latin typeface="Trade Gothic Next Light"/>
              <a:cs typeface="Arial"/>
            </a:endParaRPr>
          </a:p>
          <a:p>
            <a:r>
              <a:rPr lang="en-US">
                <a:solidFill>
                  <a:srgbClr val="29261B"/>
                </a:solidFill>
                <a:ea typeface="+mn-lt"/>
                <a:cs typeface="+mn-lt"/>
              </a:rPr>
              <a:t>Ensure the solution effectively addresses the requirements</a:t>
            </a:r>
            <a:endParaRPr lang="en-US"/>
          </a:p>
          <a:p>
            <a:r>
              <a:rPr lang="en-US">
                <a:solidFill>
                  <a:srgbClr val="29261B"/>
                </a:solidFill>
                <a:ea typeface="+mn-lt"/>
                <a:cs typeface="+mn-lt"/>
              </a:rPr>
              <a:t>Evaluate and select alternatives for product components</a:t>
            </a:r>
            <a:endParaRPr lang="en-US"/>
          </a:p>
          <a:p>
            <a:r>
              <a:rPr lang="en-US">
                <a:solidFill>
                  <a:srgbClr val="29261B"/>
                </a:solidFill>
                <a:ea typeface="+mn-lt"/>
                <a:cs typeface="+mn-lt"/>
              </a:rPr>
              <a:t>Develop detailed designs for the product or product components</a:t>
            </a:r>
            <a:endParaRPr lang="en-US"/>
          </a:p>
          <a:p>
            <a:r>
              <a:rPr lang="en-US">
                <a:solidFill>
                  <a:srgbClr val="29261B"/>
                </a:solidFill>
                <a:ea typeface="+mn-lt"/>
                <a:cs typeface="+mn-lt"/>
              </a:rPr>
              <a:t>Key practices: select product component solutions, develop the design, implement the product design, perform make, buy, or reuse analyses</a:t>
            </a:r>
            <a:endParaRPr lang="en-US"/>
          </a:p>
          <a:p>
            <a:pPr marL="285750" indent="-285750"/>
            <a:endParaRPr lang="en-US" sz="1800">
              <a:solidFill>
                <a:srgbClr val="29261B"/>
              </a:solidFill>
              <a:latin typeface="Trade Gothic Next Light"/>
              <a:cs typeface="Arial"/>
            </a:endParaRPr>
          </a:p>
        </p:txBody>
      </p:sp>
    </p:spTree>
    <p:extLst>
      <p:ext uri="{BB962C8B-B14F-4D97-AF65-F5344CB8AC3E}">
        <p14:creationId xmlns:p14="http://schemas.microsoft.com/office/powerpoint/2010/main" val="233860712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DCAF8-88B6-3237-6653-B2030284A068}"/>
              </a:ext>
            </a:extLst>
          </p:cNvPr>
          <p:cNvSpPr>
            <a:spLocks noGrp="1"/>
          </p:cNvSpPr>
          <p:nvPr>
            <p:ph type="title"/>
          </p:nvPr>
        </p:nvSpPr>
        <p:spPr>
          <a:xfrm>
            <a:off x="892342" y="870869"/>
            <a:ext cx="9939422" cy="1348288"/>
          </a:xfrm>
        </p:spPr>
        <p:txBody>
          <a:bodyPr vert="horz" lIns="91440" tIns="45720" rIns="91440" bIns="45720" rtlCol="0" anchor="b">
            <a:noAutofit/>
          </a:bodyPr>
          <a:lstStyle/>
          <a:p>
            <a:pPr algn="ctr"/>
            <a:r>
              <a:rPr lang="en-US" sz="3200">
                <a:solidFill>
                  <a:srgbClr val="29261B"/>
                </a:solidFill>
                <a:ea typeface="+mj-lt"/>
                <a:cs typeface="+mj-lt"/>
              </a:rPr>
              <a:t>CMMI-DEV VERSION 3.0 Capability AREAS</a:t>
            </a:r>
            <a:endParaRPr lang="en-US" sz="3200">
              <a:ea typeface="+mj-lt"/>
              <a:cs typeface="+mj-lt"/>
            </a:endParaRPr>
          </a:p>
          <a:p>
            <a:pPr marL="285750" indent="-285750">
              <a:buFont typeface="Arial"/>
              <a:buChar char="•"/>
            </a:pPr>
            <a:endParaRPr lang="en-US" sz="1800">
              <a:ea typeface="+mj-lt"/>
              <a:cs typeface="+mj-lt"/>
            </a:endParaRPr>
          </a:p>
          <a:p>
            <a:r>
              <a:rPr lang="en-US"/>
              <a:t>10. </a:t>
            </a:r>
            <a:r>
              <a:rPr lang="en-US">
                <a:solidFill>
                  <a:srgbClr val="29261B"/>
                </a:solidFill>
                <a:ea typeface="+mj-lt"/>
                <a:cs typeface="+mj-lt"/>
              </a:rPr>
              <a:t>Product Integration</a:t>
            </a:r>
          </a:p>
        </p:txBody>
      </p:sp>
      <p:sp>
        <p:nvSpPr>
          <p:cNvPr id="3" name="Content Placeholder 2">
            <a:extLst>
              <a:ext uri="{FF2B5EF4-FFF2-40B4-BE49-F238E27FC236}">
                <a16:creationId xmlns:a16="http://schemas.microsoft.com/office/drawing/2014/main" id="{DFCE8B4E-8C56-9107-F31F-A6A24A26401D}"/>
              </a:ext>
            </a:extLst>
          </p:cNvPr>
          <p:cNvSpPr>
            <a:spLocks noGrp="1"/>
          </p:cNvSpPr>
          <p:nvPr>
            <p:ph idx="1"/>
          </p:nvPr>
        </p:nvSpPr>
        <p:spPr>
          <a:xfrm>
            <a:off x="891274" y="2507752"/>
            <a:ext cx="8946682" cy="4070744"/>
          </a:xfrm>
        </p:spPr>
        <p:txBody>
          <a:bodyPr vert="horz" lIns="91440" tIns="45720" rIns="91440" bIns="45720" rtlCol="0" anchor="t">
            <a:normAutofit/>
          </a:bodyPr>
          <a:lstStyle/>
          <a:p>
            <a:r>
              <a:rPr lang="en-US">
                <a:solidFill>
                  <a:srgbClr val="29261B"/>
                </a:solidFill>
                <a:ea typeface="+mn-lt"/>
                <a:cs typeface="+mn-lt"/>
              </a:rPr>
              <a:t>Assemble the product from its components and ensure proper integration</a:t>
            </a:r>
            <a:endParaRPr lang="en-US">
              <a:solidFill>
                <a:srgbClr val="29261B"/>
              </a:solidFill>
              <a:latin typeface="Trade Gothic Next Light"/>
              <a:cs typeface="Arial"/>
            </a:endParaRPr>
          </a:p>
          <a:p>
            <a:r>
              <a:rPr lang="en-US">
                <a:solidFill>
                  <a:srgbClr val="29261B"/>
                </a:solidFill>
                <a:ea typeface="+mn-lt"/>
                <a:cs typeface="+mn-lt"/>
              </a:rPr>
              <a:t>Deliver the product and demonstrate that it functions as intended</a:t>
            </a:r>
            <a:endParaRPr lang="en-US"/>
          </a:p>
          <a:p>
            <a:r>
              <a:rPr lang="en-US">
                <a:solidFill>
                  <a:srgbClr val="29261B"/>
                </a:solidFill>
                <a:ea typeface="+mn-lt"/>
                <a:cs typeface="+mn-lt"/>
              </a:rPr>
              <a:t>Ensure interface compatibility among product components</a:t>
            </a:r>
            <a:endParaRPr lang="en-US"/>
          </a:p>
          <a:p>
            <a:r>
              <a:rPr lang="en-US">
                <a:solidFill>
                  <a:srgbClr val="29261B"/>
                </a:solidFill>
                <a:ea typeface="+mn-lt"/>
                <a:cs typeface="+mn-lt"/>
              </a:rPr>
              <a:t>Manage internal and external product interfaces</a:t>
            </a:r>
            <a:endParaRPr lang="en-US"/>
          </a:p>
          <a:p>
            <a:r>
              <a:rPr lang="en-US">
                <a:solidFill>
                  <a:srgbClr val="29261B"/>
                </a:solidFill>
                <a:ea typeface="+mn-lt"/>
                <a:cs typeface="+mn-lt"/>
              </a:rPr>
              <a:t>Key practices: establish an integration strategy, establish the environment for integration, assemble product components and deliver the product, ensure interface compatibility</a:t>
            </a:r>
            <a:endParaRPr lang="en-US"/>
          </a:p>
          <a:p>
            <a:endParaRPr lang="en-US" sz="1800">
              <a:solidFill>
                <a:srgbClr val="29261B"/>
              </a:solidFill>
              <a:latin typeface="Trade Gothic Next Light"/>
              <a:cs typeface="Arial"/>
            </a:endParaRPr>
          </a:p>
        </p:txBody>
      </p:sp>
    </p:spTree>
    <p:extLst>
      <p:ext uri="{BB962C8B-B14F-4D97-AF65-F5344CB8AC3E}">
        <p14:creationId xmlns:p14="http://schemas.microsoft.com/office/powerpoint/2010/main" val="1581571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40608-DF5B-36B4-AD47-B1041DA233E9}"/>
              </a:ext>
            </a:extLst>
          </p:cNvPr>
          <p:cNvSpPr>
            <a:spLocks noGrp="1"/>
          </p:cNvSpPr>
          <p:nvPr>
            <p:ph type="title"/>
          </p:nvPr>
        </p:nvSpPr>
        <p:spPr>
          <a:xfrm>
            <a:off x="952500" y="2281238"/>
            <a:ext cx="10287000" cy="1147762"/>
          </a:xfrm>
        </p:spPr>
        <p:txBody>
          <a:bodyPr/>
          <a:lstStyle/>
          <a:p>
            <a:pPr algn="ctr"/>
            <a:r>
              <a:rPr lang="en-US"/>
              <a:t>Process improvement in organizations</a:t>
            </a:r>
          </a:p>
        </p:txBody>
      </p:sp>
      <p:sp>
        <p:nvSpPr>
          <p:cNvPr id="3" name="Content Placeholder 2">
            <a:extLst>
              <a:ext uri="{FF2B5EF4-FFF2-40B4-BE49-F238E27FC236}">
                <a16:creationId xmlns:a16="http://schemas.microsoft.com/office/drawing/2014/main" id="{C0EA5221-363C-384C-A702-C99DEE8205E8}"/>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49517106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DCAF8-88B6-3237-6653-B2030284A068}"/>
              </a:ext>
            </a:extLst>
          </p:cNvPr>
          <p:cNvSpPr>
            <a:spLocks noGrp="1"/>
          </p:cNvSpPr>
          <p:nvPr>
            <p:ph type="title"/>
          </p:nvPr>
        </p:nvSpPr>
        <p:spPr>
          <a:xfrm>
            <a:off x="892342" y="870869"/>
            <a:ext cx="9939422" cy="1348288"/>
          </a:xfrm>
        </p:spPr>
        <p:txBody>
          <a:bodyPr vert="horz" lIns="91440" tIns="45720" rIns="91440" bIns="45720" rtlCol="0" anchor="b">
            <a:noAutofit/>
          </a:bodyPr>
          <a:lstStyle/>
          <a:p>
            <a:pPr algn="ctr"/>
            <a:r>
              <a:rPr lang="en-US" sz="3200">
                <a:solidFill>
                  <a:srgbClr val="29261B"/>
                </a:solidFill>
                <a:ea typeface="+mj-lt"/>
                <a:cs typeface="+mj-lt"/>
              </a:rPr>
              <a:t>CMMI-DEV VERSION 3.0 Capability AREAS</a:t>
            </a:r>
            <a:endParaRPr lang="en-US" sz="3200">
              <a:ea typeface="+mj-lt"/>
              <a:cs typeface="+mj-lt"/>
            </a:endParaRPr>
          </a:p>
          <a:p>
            <a:pPr marL="285750" indent="-285750">
              <a:buFont typeface="Arial"/>
              <a:buChar char="•"/>
            </a:pPr>
            <a:endParaRPr lang="en-US" sz="1800">
              <a:ea typeface="+mj-lt"/>
              <a:cs typeface="+mj-lt"/>
            </a:endParaRPr>
          </a:p>
          <a:p>
            <a:r>
              <a:rPr lang="en-US"/>
              <a:t>11. </a:t>
            </a:r>
            <a:r>
              <a:rPr lang="en-US">
                <a:solidFill>
                  <a:srgbClr val="29261B"/>
                </a:solidFill>
                <a:ea typeface="+mj-lt"/>
                <a:cs typeface="+mj-lt"/>
              </a:rPr>
              <a:t>Verification</a:t>
            </a:r>
          </a:p>
        </p:txBody>
      </p:sp>
      <p:sp>
        <p:nvSpPr>
          <p:cNvPr id="3" name="Content Placeholder 2">
            <a:extLst>
              <a:ext uri="{FF2B5EF4-FFF2-40B4-BE49-F238E27FC236}">
                <a16:creationId xmlns:a16="http://schemas.microsoft.com/office/drawing/2014/main" id="{DFCE8B4E-8C56-9107-F31F-A6A24A26401D}"/>
              </a:ext>
            </a:extLst>
          </p:cNvPr>
          <p:cNvSpPr>
            <a:spLocks noGrp="1"/>
          </p:cNvSpPr>
          <p:nvPr>
            <p:ph idx="1"/>
          </p:nvPr>
        </p:nvSpPr>
        <p:spPr>
          <a:xfrm>
            <a:off x="891274" y="2507752"/>
            <a:ext cx="8946682" cy="4070744"/>
          </a:xfrm>
        </p:spPr>
        <p:txBody>
          <a:bodyPr vert="horz" lIns="91440" tIns="45720" rIns="91440" bIns="45720" rtlCol="0" anchor="t">
            <a:normAutofit/>
          </a:bodyPr>
          <a:lstStyle/>
          <a:p>
            <a:r>
              <a:rPr lang="en-US">
                <a:solidFill>
                  <a:srgbClr val="29261B"/>
                </a:solidFill>
                <a:ea typeface="+mn-lt"/>
                <a:cs typeface="+mn-lt"/>
              </a:rPr>
              <a:t>Ensure that selected work products meet their specified requirements</a:t>
            </a:r>
            <a:endParaRPr lang="en-US">
              <a:solidFill>
                <a:srgbClr val="29261B"/>
              </a:solidFill>
              <a:latin typeface="Trade Gothic Next Light"/>
              <a:cs typeface="Arial"/>
            </a:endParaRPr>
          </a:p>
          <a:p>
            <a:r>
              <a:rPr lang="en-US">
                <a:solidFill>
                  <a:srgbClr val="29261B"/>
                </a:solidFill>
                <a:ea typeface="+mn-lt"/>
                <a:cs typeface="+mn-lt"/>
              </a:rPr>
              <a:t>Identify and address issues early in the development process</a:t>
            </a:r>
            <a:endParaRPr lang="en-US"/>
          </a:p>
          <a:p>
            <a:r>
              <a:rPr lang="en-US">
                <a:solidFill>
                  <a:srgbClr val="29261B"/>
                </a:solidFill>
                <a:ea typeface="+mn-lt"/>
                <a:cs typeface="+mn-lt"/>
              </a:rPr>
              <a:t>Perform peer reviews on selected work products</a:t>
            </a:r>
            <a:endParaRPr lang="en-US"/>
          </a:p>
          <a:p>
            <a:r>
              <a:rPr lang="en-US">
                <a:solidFill>
                  <a:srgbClr val="29261B"/>
                </a:solidFill>
                <a:ea typeface="+mn-lt"/>
                <a:cs typeface="+mn-lt"/>
              </a:rPr>
              <a:t>Verify work products against established criteria</a:t>
            </a:r>
            <a:endParaRPr lang="en-US"/>
          </a:p>
          <a:p>
            <a:r>
              <a:rPr lang="en-US">
                <a:solidFill>
                  <a:srgbClr val="29261B"/>
                </a:solidFill>
                <a:ea typeface="+mn-lt"/>
                <a:cs typeface="+mn-lt"/>
              </a:rPr>
              <a:t>Key practices: prepare for verification, perform peer reviews, verify selected work products, analyze verification results</a:t>
            </a:r>
            <a:endParaRPr lang="en-US"/>
          </a:p>
          <a:p>
            <a:pPr marL="285750" indent="-285750"/>
            <a:endParaRPr lang="en-US" sz="1800">
              <a:solidFill>
                <a:srgbClr val="29261B"/>
              </a:solidFill>
              <a:latin typeface="Trade Gothic Next Light"/>
              <a:cs typeface="Arial"/>
            </a:endParaRPr>
          </a:p>
        </p:txBody>
      </p:sp>
    </p:spTree>
    <p:extLst>
      <p:ext uri="{BB962C8B-B14F-4D97-AF65-F5344CB8AC3E}">
        <p14:creationId xmlns:p14="http://schemas.microsoft.com/office/powerpoint/2010/main" val="108712890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DCAF8-88B6-3237-6653-B2030284A068}"/>
              </a:ext>
            </a:extLst>
          </p:cNvPr>
          <p:cNvSpPr>
            <a:spLocks noGrp="1"/>
          </p:cNvSpPr>
          <p:nvPr>
            <p:ph type="title"/>
          </p:nvPr>
        </p:nvSpPr>
        <p:spPr>
          <a:xfrm>
            <a:off x="892342" y="870869"/>
            <a:ext cx="9939422" cy="1348288"/>
          </a:xfrm>
        </p:spPr>
        <p:txBody>
          <a:bodyPr vert="horz" lIns="91440" tIns="45720" rIns="91440" bIns="45720" rtlCol="0" anchor="b">
            <a:noAutofit/>
          </a:bodyPr>
          <a:lstStyle/>
          <a:p>
            <a:pPr algn="ctr"/>
            <a:r>
              <a:rPr lang="en-US" sz="3200">
                <a:solidFill>
                  <a:srgbClr val="29261B"/>
                </a:solidFill>
                <a:ea typeface="+mj-lt"/>
                <a:cs typeface="+mj-lt"/>
              </a:rPr>
              <a:t>CMMI-DEV VERSION 3.0 Capability AREAS</a:t>
            </a:r>
            <a:endParaRPr lang="en-US" sz="3200">
              <a:ea typeface="+mj-lt"/>
              <a:cs typeface="+mj-lt"/>
            </a:endParaRPr>
          </a:p>
          <a:p>
            <a:pPr marL="285750" indent="-285750">
              <a:buFont typeface="Arial"/>
              <a:buChar char="•"/>
            </a:pPr>
            <a:endParaRPr lang="en-US" sz="1800">
              <a:ea typeface="+mj-lt"/>
              <a:cs typeface="+mj-lt"/>
            </a:endParaRPr>
          </a:p>
          <a:p>
            <a:r>
              <a:rPr lang="en-US"/>
              <a:t>12. </a:t>
            </a:r>
            <a:r>
              <a:rPr lang="en-US">
                <a:solidFill>
                  <a:srgbClr val="29261B"/>
                </a:solidFill>
                <a:ea typeface="+mj-lt"/>
                <a:cs typeface="+mj-lt"/>
              </a:rPr>
              <a:t>Validation</a:t>
            </a:r>
          </a:p>
        </p:txBody>
      </p:sp>
      <p:sp>
        <p:nvSpPr>
          <p:cNvPr id="3" name="Content Placeholder 2">
            <a:extLst>
              <a:ext uri="{FF2B5EF4-FFF2-40B4-BE49-F238E27FC236}">
                <a16:creationId xmlns:a16="http://schemas.microsoft.com/office/drawing/2014/main" id="{DFCE8B4E-8C56-9107-F31F-A6A24A26401D}"/>
              </a:ext>
            </a:extLst>
          </p:cNvPr>
          <p:cNvSpPr>
            <a:spLocks noGrp="1"/>
          </p:cNvSpPr>
          <p:nvPr>
            <p:ph idx="1"/>
          </p:nvPr>
        </p:nvSpPr>
        <p:spPr>
          <a:xfrm>
            <a:off x="891274" y="2507752"/>
            <a:ext cx="8946682" cy="4070744"/>
          </a:xfrm>
        </p:spPr>
        <p:txBody>
          <a:bodyPr vert="horz" lIns="91440" tIns="45720" rIns="91440" bIns="45720" rtlCol="0" anchor="t">
            <a:normAutofit/>
          </a:bodyPr>
          <a:lstStyle/>
          <a:p>
            <a:r>
              <a:rPr lang="en-US">
                <a:solidFill>
                  <a:srgbClr val="29261B"/>
                </a:solidFill>
                <a:ea typeface="+mn-lt"/>
                <a:cs typeface="+mn-lt"/>
              </a:rPr>
              <a:t>Demonstrate that a product or component fulfills its intended use when placed in its intended environment</a:t>
            </a:r>
            <a:endParaRPr lang="en-US">
              <a:solidFill>
                <a:srgbClr val="29261B"/>
              </a:solidFill>
              <a:latin typeface="Trade Gothic Next Light"/>
              <a:cs typeface="Arial"/>
            </a:endParaRPr>
          </a:p>
          <a:p>
            <a:r>
              <a:rPr lang="en-US">
                <a:solidFill>
                  <a:srgbClr val="29261B"/>
                </a:solidFill>
                <a:ea typeface="+mn-lt"/>
                <a:cs typeface="+mn-lt"/>
              </a:rPr>
              <a:t>Ensure that the product effectively addresses user needs</a:t>
            </a:r>
            <a:endParaRPr lang="en-US"/>
          </a:p>
          <a:p>
            <a:r>
              <a:rPr lang="en-US">
                <a:solidFill>
                  <a:srgbClr val="29261B"/>
                </a:solidFill>
                <a:ea typeface="+mn-lt"/>
                <a:cs typeface="+mn-lt"/>
              </a:rPr>
              <a:t>Validate products and product components against customer needs</a:t>
            </a:r>
            <a:endParaRPr lang="en-US"/>
          </a:p>
          <a:p>
            <a:r>
              <a:rPr lang="en-US">
                <a:solidFill>
                  <a:srgbClr val="29261B"/>
                </a:solidFill>
                <a:ea typeface="+mn-lt"/>
                <a:cs typeface="+mn-lt"/>
              </a:rPr>
              <a:t>Analyze validation results to identify necessary corrective actions</a:t>
            </a:r>
            <a:endParaRPr lang="en-US"/>
          </a:p>
          <a:p>
            <a:r>
              <a:rPr lang="en-US">
                <a:solidFill>
                  <a:srgbClr val="29261B"/>
                </a:solidFill>
                <a:ea typeface="+mn-lt"/>
                <a:cs typeface="+mn-lt"/>
              </a:rPr>
              <a:t>Key practices: prepare for validation, validate product or product components, analyze validation results, perform validation incrementally</a:t>
            </a:r>
            <a:endParaRPr lang="en-US"/>
          </a:p>
        </p:txBody>
      </p:sp>
    </p:spTree>
    <p:extLst>
      <p:ext uri="{BB962C8B-B14F-4D97-AF65-F5344CB8AC3E}">
        <p14:creationId xmlns:p14="http://schemas.microsoft.com/office/powerpoint/2010/main" val="332359187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9F885-20AB-368A-3548-A0E9B92EE496}"/>
              </a:ext>
            </a:extLst>
          </p:cNvPr>
          <p:cNvSpPr>
            <a:spLocks noGrp="1"/>
          </p:cNvSpPr>
          <p:nvPr>
            <p:ph type="title"/>
          </p:nvPr>
        </p:nvSpPr>
        <p:spPr/>
        <p:txBody>
          <a:bodyPr>
            <a:normAutofit/>
          </a:bodyPr>
          <a:lstStyle/>
          <a:p>
            <a:r>
              <a:rPr lang="en-US" b="0">
                <a:ea typeface="+mj-lt"/>
                <a:cs typeface="+mj-lt"/>
              </a:rPr>
              <a:t>CMMI-DEV: Version 3.0 Practice areas</a:t>
            </a:r>
            <a:endParaRPr lang="en-US">
              <a:ea typeface="+mj-lt"/>
              <a:cs typeface="+mj-lt"/>
            </a:endParaRPr>
          </a:p>
        </p:txBody>
      </p:sp>
      <p:sp>
        <p:nvSpPr>
          <p:cNvPr id="3" name="Content Placeholder 2">
            <a:extLst>
              <a:ext uri="{FF2B5EF4-FFF2-40B4-BE49-F238E27FC236}">
                <a16:creationId xmlns:a16="http://schemas.microsoft.com/office/drawing/2014/main" id="{3CF1034A-26DC-3FC2-4A79-29D398BBBB82}"/>
              </a:ext>
            </a:extLst>
          </p:cNvPr>
          <p:cNvSpPr>
            <a:spLocks noGrp="1"/>
          </p:cNvSpPr>
          <p:nvPr>
            <p:ph idx="1"/>
          </p:nvPr>
        </p:nvSpPr>
        <p:spPr/>
        <p:txBody>
          <a:bodyPr vert="horz" lIns="91440" tIns="45720" rIns="91440" bIns="45720" rtlCol="0" anchor="t">
            <a:normAutofit/>
          </a:bodyPr>
          <a:lstStyle/>
          <a:p>
            <a:r>
              <a:rPr lang="en-US"/>
              <a:t>In CMMI version 3.0 there are thirty-one applicable practice areas.</a:t>
            </a:r>
          </a:p>
          <a:p>
            <a:r>
              <a:rPr lang="en-US"/>
              <a:t>The practice areas can be broken up into CMMI core and domain specific practice areas. </a:t>
            </a:r>
          </a:p>
          <a:p>
            <a:r>
              <a:rPr lang="en-US"/>
              <a:t>There were some key changes from version 2.2 to version 3.0:</a:t>
            </a:r>
          </a:p>
          <a:p>
            <a:pPr marL="541655" lvl="1" indent="-285750">
              <a:buFont typeface="Courier New"/>
              <a:buChar char="o"/>
            </a:pPr>
            <a:r>
              <a:rPr lang="en-US" b="0"/>
              <a:t>New practice areas </a:t>
            </a:r>
            <a:r>
              <a:rPr lang="en-US" b="0">
                <a:ea typeface="+mn-lt"/>
                <a:cs typeface="+mn-lt"/>
              </a:rPr>
              <a:t>(Data Management (DM), Data Quality (DQ), Workforce Empowerment (WE)) have been added. </a:t>
            </a:r>
          </a:p>
          <a:p>
            <a:pPr marL="541655" lvl="1" indent="-285750">
              <a:buFont typeface="Courier New"/>
              <a:buChar char="o"/>
            </a:pPr>
            <a:r>
              <a:rPr lang="en-US" b="0">
                <a:ea typeface="+mn-lt"/>
                <a:cs typeface="+mn-lt"/>
              </a:rPr>
              <a:t>The Supplier Source Selection (SSS) practice area was removed and was instead incorporated into the Supplier Agreement Management (SAM) practice area. </a:t>
            </a:r>
          </a:p>
          <a:p>
            <a:pPr marL="541655" lvl="1" indent="-285750">
              <a:buFont typeface="Courier New"/>
              <a:buChar char="o"/>
            </a:pPr>
            <a:r>
              <a:rPr lang="en-US" b="0">
                <a:ea typeface="+mn-lt"/>
                <a:cs typeface="+mn-lt"/>
              </a:rPr>
              <a:t>Enabling Virtual Solution Delivery (EVSD) was renamed to Enabling Virtual Work (EVW).</a:t>
            </a:r>
          </a:p>
          <a:p>
            <a:pPr marL="541655" lvl="1" indent="-285750">
              <a:buFont typeface="Courier New"/>
              <a:buChar char="o"/>
            </a:pPr>
            <a:endParaRPr lang="en-US" b="0">
              <a:ea typeface="+mn-lt"/>
              <a:cs typeface="+mn-lt"/>
            </a:endParaRPr>
          </a:p>
        </p:txBody>
      </p:sp>
    </p:spTree>
    <p:extLst>
      <p:ext uri="{BB962C8B-B14F-4D97-AF65-F5344CB8AC3E}">
        <p14:creationId xmlns:p14="http://schemas.microsoft.com/office/powerpoint/2010/main" val="112369324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76C54-1EDE-1C6A-5D6E-42903CCA22D1}"/>
              </a:ext>
            </a:extLst>
          </p:cNvPr>
          <p:cNvSpPr>
            <a:spLocks noGrp="1"/>
          </p:cNvSpPr>
          <p:nvPr>
            <p:ph type="title"/>
          </p:nvPr>
        </p:nvSpPr>
        <p:spPr/>
        <p:txBody>
          <a:bodyPr/>
          <a:lstStyle/>
          <a:p>
            <a:r>
              <a:rPr lang="en-US"/>
              <a:t>Maturity Levels</a:t>
            </a:r>
          </a:p>
        </p:txBody>
      </p:sp>
      <p:sp>
        <p:nvSpPr>
          <p:cNvPr id="3" name="Content Placeholder 2">
            <a:extLst>
              <a:ext uri="{FF2B5EF4-FFF2-40B4-BE49-F238E27FC236}">
                <a16:creationId xmlns:a16="http://schemas.microsoft.com/office/drawing/2014/main" id="{4D1DC725-B69F-60C5-4B9B-250DD27130CF}"/>
              </a:ext>
            </a:extLst>
          </p:cNvPr>
          <p:cNvSpPr>
            <a:spLocks noGrp="1"/>
          </p:cNvSpPr>
          <p:nvPr>
            <p:ph idx="1"/>
          </p:nvPr>
        </p:nvSpPr>
        <p:spPr>
          <a:xfrm>
            <a:off x="1118634" y="2684717"/>
            <a:ext cx="10287000" cy="3890965"/>
          </a:xfrm>
        </p:spPr>
        <p:txBody>
          <a:bodyPr vert="horz" lIns="91440" tIns="45720" rIns="91440" bIns="45720" rtlCol="0" anchor="t">
            <a:normAutofit/>
          </a:bodyPr>
          <a:lstStyle/>
          <a:p>
            <a:r>
              <a:rPr lang="en-US"/>
              <a:t>The practice areas are all listed underneath different maturity levels. </a:t>
            </a:r>
          </a:p>
          <a:p>
            <a:r>
              <a:rPr lang="en-US"/>
              <a:t>While practice areas are certainly used in maturity levels one and two, they are more reactive and not as thoroughly implemented. </a:t>
            </a:r>
          </a:p>
          <a:p>
            <a:r>
              <a:rPr lang="en-US"/>
              <a:t>Some practice areas are listed below multiple different practice areas because there are different levels of complexity and depth at which they can be implemented. This allows for gradual improvement. </a:t>
            </a:r>
          </a:p>
        </p:txBody>
      </p:sp>
    </p:spTree>
    <p:extLst>
      <p:ext uri="{BB962C8B-B14F-4D97-AF65-F5344CB8AC3E}">
        <p14:creationId xmlns:p14="http://schemas.microsoft.com/office/powerpoint/2010/main" val="331889534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DC4BAD-8FBE-5251-228E-91747C47309E}"/>
              </a:ext>
            </a:extLst>
          </p:cNvPr>
          <p:cNvSpPr>
            <a:spLocks noGrp="1"/>
          </p:cNvSpPr>
          <p:nvPr>
            <p:ph type="title"/>
          </p:nvPr>
        </p:nvSpPr>
        <p:spPr>
          <a:xfrm>
            <a:off x="1239864" y="2933485"/>
            <a:ext cx="9715500" cy="990600"/>
          </a:xfrm>
        </p:spPr>
        <p:txBody>
          <a:bodyPr/>
          <a:lstStyle/>
          <a:p>
            <a:pPr algn="ctr"/>
            <a:r>
              <a:rPr lang="en-US"/>
              <a:t>CMMI CORE PRACTICE AREAS</a:t>
            </a:r>
          </a:p>
        </p:txBody>
      </p:sp>
    </p:spTree>
    <p:extLst>
      <p:ext uri="{BB962C8B-B14F-4D97-AF65-F5344CB8AC3E}">
        <p14:creationId xmlns:p14="http://schemas.microsoft.com/office/powerpoint/2010/main" val="201930235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65610-2679-FD25-CF07-C9CEF94298E3}"/>
              </a:ext>
            </a:extLst>
          </p:cNvPr>
          <p:cNvSpPr>
            <a:spLocks noGrp="1"/>
          </p:cNvSpPr>
          <p:nvPr>
            <p:ph type="title"/>
          </p:nvPr>
        </p:nvSpPr>
        <p:spPr/>
        <p:txBody>
          <a:bodyPr/>
          <a:lstStyle/>
          <a:p>
            <a:r>
              <a:rPr lang="en-US"/>
              <a:t>Managing Performance and Management</a:t>
            </a:r>
          </a:p>
        </p:txBody>
      </p:sp>
      <p:sp>
        <p:nvSpPr>
          <p:cNvPr id="3" name="Content Placeholder 2">
            <a:extLst>
              <a:ext uri="{FF2B5EF4-FFF2-40B4-BE49-F238E27FC236}">
                <a16:creationId xmlns:a16="http://schemas.microsoft.com/office/drawing/2014/main" id="{CFA5ADCD-840F-CB45-0558-3247AA8BC250}"/>
              </a:ext>
            </a:extLst>
          </p:cNvPr>
          <p:cNvSpPr>
            <a:spLocks noGrp="1"/>
          </p:cNvSpPr>
          <p:nvPr>
            <p:ph idx="1"/>
          </p:nvPr>
        </p:nvSpPr>
        <p:spPr/>
        <p:txBody>
          <a:bodyPr vert="horz" lIns="91440" tIns="45720" rIns="91440" bIns="45720" rtlCol="0" anchor="t">
            <a:normAutofit/>
          </a:bodyPr>
          <a:lstStyle/>
          <a:p>
            <a:r>
              <a:rPr lang="en-US"/>
              <a:t>This focuses on setting, monitoring, and achieving performance goals to manage and improve organizational and project performance. </a:t>
            </a:r>
          </a:p>
          <a:p>
            <a:r>
              <a:rPr lang="en-US"/>
              <a:t>This practice area is listed under CMMI Maturity Level 3 (ML3) Defined, CMMI Maturity Level 4 (ML4) Quantitively Managed, and CMMI Maturity Level 5 (ML5) Optimizing</a:t>
            </a:r>
          </a:p>
          <a:p>
            <a:endParaRPr lang="en-US"/>
          </a:p>
          <a:p>
            <a:endParaRPr lang="en-US"/>
          </a:p>
          <a:p>
            <a:endParaRPr lang="en-US"/>
          </a:p>
        </p:txBody>
      </p:sp>
    </p:spTree>
    <p:extLst>
      <p:ext uri="{BB962C8B-B14F-4D97-AF65-F5344CB8AC3E}">
        <p14:creationId xmlns:p14="http://schemas.microsoft.com/office/powerpoint/2010/main" val="204526554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9B3CA-B085-1E09-7CC9-7FAF638C6F08}"/>
              </a:ext>
            </a:extLst>
          </p:cNvPr>
          <p:cNvSpPr>
            <a:spLocks noGrp="1"/>
          </p:cNvSpPr>
          <p:nvPr>
            <p:ph type="title"/>
          </p:nvPr>
        </p:nvSpPr>
        <p:spPr/>
        <p:txBody>
          <a:bodyPr/>
          <a:lstStyle/>
          <a:p>
            <a:r>
              <a:rPr lang="en-US"/>
              <a:t>Process Quality assurance</a:t>
            </a:r>
          </a:p>
        </p:txBody>
      </p:sp>
      <p:sp>
        <p:nvSpPr>
          <p:cNvPr id="3" name="Content Placeholder 2">
            <a:extLst>
              <a:ext uri="{FF2B5EF4-FFF2-40B4-BE49-F238E27FC236}">
                <a16:creationId xmlns:a16="http://schemas.microsoft.com/office/drawing/2014/main" id="{2903B332-5E1D-4322-807B-87FAA531BDC3}"/>
              </a:ext>
            </a:extLst>
          </p:cNvPr>
          <p:cNvSpPr>
            <a:spLocks noGrp="1"/>
          </p:cNvSpPr>
          <p:nvPr>
            <p:ph idx="1"/>
          </p:nvPr>
        </p:nvSpPr>
        <p:spPr/>
        <p:txBody>
          <a:bodyPr vert="horz" lIns="91440" tIns="45720" rIns="91440" bIns="45720" rtlCol="0" anchor="t">
            <a:normAutofit/>
          </a:bodyPr>
          <a:lstStyle/>
          <a:p>
            <a:r>
              <a:rPr lang="en-US"/>
              <a:t>This ensures that processes and standards are followed and met to maintain quality. </a:t>
            </a:r>
          </a:p>
          <a:p>
            <a:r>
              <a:rPr lang="en-US">
                <a:ea typeface="+mn-lt"/>
                <a:cs typeface="+mn-lt"/>
              </a:rPr>
              <a:t>This practice area is listed under CMMI Maturity Level 3 (ML3) Defined. </a:t>
            </a:r>
            <a:endParaRPr lang="en-US"/>
          </a:p>
          <a:p>
            <a:endParaRPr lang="en-US"/>
          </a:p>
        </p:txBody>
      </p:sp>
    </p:spTree>
    <p:extLst>
      <p:ext uri="{BB962C8B-B14F-4D97-AF65-F5344CB8AC3E}">
        <p14:creationId xmlns:p14="http://schemas.microsoft.com/office/powerpoint/2010/main" val="63106913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0A418-3ECB-6C3E-B527-2B189EABC664}"/>
              </a:ext>
            </a:extLst>
          </p:cNvPr>
          <p:cNvSpPr>
            <a:spLocks noGrp="1"/>
          </p:cNvSpPr>
          <p:nvPr>
            <p:ph type="title"/>
          </p:nvPr>
        </p:nvSpPr>
        <p:spPr/>
        <p:txBody>
          <a:bodyPr/>
          <a:lstStyle/>
          <a:p>
            <a:r>
              <a:rPr lang="en-US"/>
              <a:t>Configuration Management</a:t>
            </a:r>
          </a:p>
        </p:txBody>
      </p:sp>
      <p:sp>
        <p:nvSpPr>
          <p:cNvPr id="3" name="Content Placeholder 2">
            <a:extLst>
              <a:ext uri="{FF2B5EF4-FFF2-40B4-BE49-F238E27FC236}">
                <a16:creationId xmlns:a16="http://schemas.microsoft.com/office/drawing/2014/main" id="{64366199-61EF-7EF4-B8A5-91A51E593BBA}"/>
              </a:ext>
            </a:extLst>
          </p:cNvPr>
          <p:cNvSpPr>
            <a:spLocks noGrp="1"/>
          </p:cNvSpPr>
          <p:nvPr>
            <p:ph idx="1"/>
          </p:nvPr>
        </p:nvSpPr>
        <p:spPr/>
        <p:txBody>
          <a:bodyPr vert="horz" lIns="91440" tIns="45720" rIns="91440" bIns="45720" rtlCol="0" anchor="t">
            <a:normAutofit/>
          </a:bodyPr>
          <a:lstStyle/>
          <a:p>
            <a:r>
              <a:rPr lang="en-US"/>
              <a:t>Manages changes and versions of products and documentation to maintain integrity and traceability throughout the lifecycle. </a:t>
            </a:r>
          </a:p>
          <a:p>
            <a:r>
              <a:rPr lang="en-US">
                <a:ea typeface="+mn-lt"/>
                <a:cs typeface="+mn-lt"/>
              </a:rPr>
              <a:t>This practice area is listed under CMMI Maturity Level 3 (ML3) Defined. </a:t>
            </a:r>
          </a:p>
          <a:p>
            <a:r>
              <a:rPr lang="en-US">
                <a:ea typeface="+mn-lt"/>
                <a:cs typeface="+mn-lt"/>
              </a:rPr>
              <a:t>Configuration Management does not have any additional practices at Maturity Level 3.</a:t>
            </a:r>
          </a:p>
          <a:p>
            <a:pPr marL="520700" lvl="2">
              <a:buFont typeface="Courier New" panose="020B0604020202020204" pitchFamily="34" charset="0"/>
              <a:buChar char="o"/>
            </a:pPr>
            <a:r>
              <a:rPr lang="en-US">
                <a:ea typeface="+mn-lt"/>
                <a:cs typeface="+mn-lt"/>
              </a:rPr>
              <a:t>This means there are no specific or extra practices required for configuration management that are not already required at lower levels.</a:t>
            </a:r>
          </a:p>
        </p:txBody>
      </p:sp>
    </p:spTree>
    <p:extLst>
      <p:ext uri="{BB962C8B-B14F-4D97-AF65-F5344CB8AC3E}">
        <p14:creationId xmlns:p14="http://schemas.microsoft.com/office/powerpoint/2010/main" val="130475680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EA6B8-F4B2-980D-F7BD-363604F60B43}"/>
              </a:ext>
            </a:extLst>
          </p:cNvPr>
          <p:cNvSpPr>
            <a:spLocks noGrp="1"/>
          </p:cNvSpPr>
          <p:nvPr>
            <p:ph type="title"/>
          </p:nvPr>
        </p:nvSpPr>
        <p:spPr/>
        <p:txBody>
          <a:bodyPr/>
          <a:lstStyle/>
          <a:p>
            <a:r>
              <a:rPr lang="en-US"/>
              <a:t>Monitor and control</a:t>
            </a:r>
          </a:p>
        </p:txBody>
      </p:sp>
      <p:sp>
        <p:nvSpPr>
          <p:cNvPr id="3" name="Content Placeholder 2">
            <a:extLst>
              <a:ext uri="{FF2B5EF4-FFF2-40B4-BE49-F238E27FC236}">
                <a16:creationId xmlns:a16="http://schemas.microsoft.com/office/drawing/2014/main" id="{02F413F4-01E9-9463-7F25-D8246BDFEE97}"/>
              </a:ext>
            </a:extLst>
          </p:cNvPr>
          <p:cNvSpPr>
            <a:spLocks noGrp="1"/>
          </p:cNvSpPr>
          <p:nvPr>
            <p:ph idx="1"/>
          </p:nvPr>
        </p:nvSpPr>
        <p:spPr>
          <a:xfrm>
            <a:off x="953650" y="2348809"/>
            <a:ext cx="10287000" cy="3890965"/>
          </a:xfrm>
        </p:spPr>
        <p:txBody>
          <a:bodyPr vert="horz" lIns="91440" tIns="45720" rIns="91440" bIns="45720" rtlCol="0" anchor="t">
            <a:normAutofit/>
          </a:bodyPr>
          <a:lstStyle/>
          <a:p>
            <a:r>
              <a:rPr lang="en-US"/>
              <a:t>This involves keeping track of project performance and progress to identify and address any issues quickly.</a:t>
            </a:r>
          </a:p>
          <a:p>
            <a:r>
              <a:rPr lang="en-US">
                <a:ea typeface="+mn-lt"/>
                <a:cs typeface="+mn-lt"/>
              </a:rPr>
              <a:t>This practice area is listed under CMMI Maturity Level 3 (ML3) Defined. </a:t>
            </a:r>
            <a:endParaRPr lang="en-US"/>
          </a:p>
          <a:p>
            <a:endParaRPr lang="en-US"/>
          </a:p>
        </p:txBody>
      </p:sp>
    </p:spTree>
    <p:extLst>
      <p:ext uri="{BB962C8B-B14F-4D97-AF65-F5344CB8AC3E}">
        <p14:creationId xmlns:p14="http://schemas.microsoft.com/office/powerpoint/2010/main" val="261809005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28316-0572-9B4D-FB01-4CABC5CD9114}"/>
              </a:ext>
            </a:extLst>
          </p:cNvPr>
          <p:cNvSpPr>
            <a:spLocks noGrp="1"/>
          </p:cNvSpPr>
          <p:nvPr>
            <p:ph type="title"/>
          </p:nvPr>
        </p:nvSpPr>
        <p:spPr/>
        <p:txBody>
          <a:bodyPr/>
          <a:lstStyle/>
          <a:p>
            <a:r>
              <a:rPr lang="en-US"/>
              <a:t>Planning</a:t>
            </a:r>
          </a:p>
        </p:txBody>
      </p:sp>
      <p:sp>
        <p:nvSpPr>
          <p:cNvPr id="3" name="Content Placeholder 2">
            <a:extLst>
              <a:ext uri="{FF2B5EF4-FFF2-40B4-BE49-F238E27FC236}">
                <a16:creationId xmlns:a16="http://schemas.microsoft.com/office/drawing/2014/main" id="{80C0BB1E-8574-A44C-0073-03DBE429EBA0}"/>
              </a:ext>
            </a:extLst>
          </p:cNvPr>
          <p:cNvSpPr>
            <a:spLocks noGrp="1"/>
          </p:cNvSpPr>
          <p:nvPr>
            <p:ph idx="1"/>
          </p:nvPr>
        </p:nvSpPr>
        <p:spPr/>
        <p:txBody>
          <a:bodyPr vert="horz" lIns="91440" tIns="45720" rIns="91440" bIns="45720" rtlCol="0" anchor="t">
            <a:normAutofit/>
          </a:bodyPr>
          <a:lstStyle/>
          <a:p>
            <a:r>
              <a:rPr lang="en-US"/>
              <a:t>This addresses the development of plans for projects, including things like defining the scope, timelines, resources, and activities needed to meet objectives. </a:t>
            </a:r>
          </a:p>
          <a:p>
            <a:r>
              <a:rPr lang="en-US">
                <a:ea typeface="+mn-lt"/>
                <a:cs typeface="+mn-lt"/>
              </a:rPr>
              <a:t>This practice area is listed under CMMI Maturity Level 3 (ML3) Defined and CMMI Maturity Level 4 (ML4) Quantitively Managed</a:t>
            </a:r>
            <a:endParaRPr lang="en-US"/>
          </a:p>
          <a:p>
            <a:endParaRPr lang="en-US"/>
          </a:p>
        </p:txBody>
      </p:sp>
    </p:spTree>
    <p:extLst>
      <p:ext uri="{BB962C8B-B14F-4D97-AF65-F5344CB8AC3E}">
        <p14:creationId xmlns:p14="http://schemas.microsoft.com/office/powerpoint/2010/main" val="42440324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902A5-BB19-2A29-6BED-51AC1D9B9611}"/>
              </a:ext>
            </a:extLst>
          </p:cNvPr>
          <p:cNvSpPr>
            <a:spLocks noGrp="1"/>
          </p:cNvSpPr>
          <p:nvPr>
            <p:ph type="title"/>
          </p:nvPr>
        </p:nvSpPr>
        <p:spPr>
          <a:xfrm>
            <a:off x="952500" y="584709"/>
            <a:ext cx="10287000" cy="1147762"/>
          </a:xfrm>
        </p:spPr>
        <p:txBody>
          <a:bodyPr/>
          <a:lstStyle/>
          <a:p>
            <a:pPr algn="ctr"/>
            <a:r>
              <a:rPr lang="en-US"/>
              <a:t>No process improvement strategies</a:t>
            </a:r>
          </a:p>
        </p:txBody>
      </p:sp>
      <p:sp>
        <p:nvSpPr>
          <p:cNvPr id="3" name="Content Placeholder 2">
            <a:extLst>
              <a:ext uri="{FF2B5EF4-FFF2-40B4-BE49-F238E27FC236}">
                <a16:creationId xmlns:a16="http://schemas.microsoft.com/office/drawing/2014/main" id="{E5970DB9-D6EC-EB84-61FC-6D5B4E60DF7B}"/>
              </a:ext>
            </a:extLst>
          </p:cNvPr>
          <p:cNvSpPr>
            <a:spLocks noGrp="1"/>
          </p:cNvSpPr>
          <p:nvPr>
            <p:ph idx="1"/>
          </p:nvPr>
        </p:nvSpPr>
        <p:spPr>
          <a:xfrm>
            <a:off x="952500" y="1926564"/>
            <a:ext cx="10287000" cy="5012398"/>
          </a:xfrm>
        </p:spPr>
        <p:txBody>
          <a:bodyPr vert="horz" lIns="91440" tIns="45720" rIns="91440" bIns="45720" rtlCol="0" anchor="t">
            <a:normAutofit fontScale="92500" lnSpcReduction="20000"/>
          </a:bodyPr>
          <a:lstStyle/>
          <a:p>
            <a:r>
              <a:rPr lang="en-US" sz="2000" b="1"/>
              <a:t>Organizations that do not have a process improvement strategy usually produce software products that are of lesser quality than organizations that do have these strategies. </a:t>
            </a:r>
          </a:p>
          <a:p>
            <a:endParaRPr lang="en-US" sz="2000" b="1"/>
          </a:p>
          <a:p>
            <a:r>
              <a:rPr lang="en-US" sz="2000" b="1"/>
              <a:t>Characteristics of an organization that do not have process improvement strategies:</a:t>
            </a:r>
          </a:p>
          <a:p>
            <a:pPr marL="541655" lvl="1" indent="-285750">
              <a:buFont typeface="Arial"/>
              <a:buChar char="•"/>
            </a:pPr>
            <a:r>
              <a:rPr lang="en-US" sz="2000"/>
              <a:t>They must delay releases of software because they could not get it done in time.</a:t>
            </a:r>
            <a:endParaRPr lang="en-US" sz="2000" b="1"/>
          </a:p>
          <a:p>
            <a:pPr marL="541655" lvl="1" indent="-285750">
              <a:buFont typeface="Arial"/>
              <a:buChar char="•"/>
            </a:pPr>
            <a:r>
              <a:rPr lang="en-US" sz="2000"/>
              <a:t>Their costs will exceed the original budget of the project.</a:t>
            </a:r>
          </a:p>
          <a:p>
            <a:pPr marL="541655" lvl="1" indent="-285750">
              <a:buFont typeface="Arial"/>
              <a:buChar char="•"/>
            </a:pPr>
            <a:r>
              <a:rPr lang="en-US" sz="2000"/>
              <a:t>They lack communication skills with stakeholders.</a:t>
            </a:r>
          </a:p>
          <a:p>
            <a:pPr marL="541655" lvl="1" indent="-285750">
              <a:buFont typeface="Arial"/>
              <a:buChar char="•"/>
            </a:pPr>
            <a:r>
              <a:rPr lang="en-US" sz="2000"/>
              <a:t>Employees are unable to collaborate effectively and productively.</a:t>
            </a:r>
          </a:p>
          <a:p>
            <a:pPr marL="541655" lvl="1" indent="-285750">
              <a:buFont typeface="Arial"/>
              <a:buChar char="•"/>
            </a:pPr>
            <a:r>
              <a:rPr lang="en-US" sz="2000"/>
              <a:t>They lack knowledge from past experiences.</a:t>
            </a:r>
          </a:p>
          <a:p>
            <a:pPr marL="541655" lvl="1" indent="-285750">
              <a:buFont typeface="Arial"/>
            </a:pPr>
            <a:endParaRPr lang="en-US" sz="2000"/>
          </a:p>
          <a:p>
            <a:r>
              <a:rPr lang="en-US" sz="2000" b="1"/>
              <a:t>If an organization wants to grow and be successful, they need to incorporate process improvement into their software development process.</a:t>
            </a:r>
          </a:p>
          <a:p>
            <a:endParaRPr lang="en-US" sz="1700" b="1"/>
          </a:p>
          <a:p>
            <a:pPr marL="255905" lvl="1"/>
            <a:r>
              <a:rPr lang="en-US"/>
              <a:t> </a:t>
            </a:r>
            <a:endParaRPr lang="en-US" b="1"/>
          </a:p>
        </p:txBody>
      </p:sp>
    </p:spTree>
    <p:extLst>
      <p:ext uri="{BB962C8B-B14F-4D97-AF65-F5344CB8AC3E}">
        <p14:creationId xmlns:p14="http://schemas.microsoft.com/office/powerpoint/2010/main" val="78491680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2F68EB-C8C6-4766-849C-8A0A26CEAC1D}"/>
              </a:ext>
            </a:extLst>
          </p:cNvPr>
          <p:cNvSpPr>
            <a:spLocks noGrp="1"/>
          </p:cNvSpPr>
          <p:nvPr>
            <p:ph type="title"/>
          </p:nvPr>
        </p:nvSpPr>
        <p:spPr/>
        <p:txBody>
          <a:bodyPr/>
          <a:lstStyle/>
          <a:p>
            <a:r>
              <a:rPr lang="en-US"/>
              <a:t>estimating</a:t>
            </a:r>
          </a:p>
        </p:txBody>
      </p:sp>
      <p:sp>
        <p:nvSpPr>
          <p:cNvPr id="3" name="Content Placeholder 2">
            <a:extLst>
              <a:ext uri="{FF2B5EF4-FFF2-40B4-BE49-F238E27FC236}">
                <a16:creationId xmlns:a16="http://schemas.microsoft.com/office/drawing/2014/main" id="{0364AB7E-6869-7C8F-FE95-597A88B5CF89}"/>
              </a:ext>
            </a:extLst>
          </p:cNvPr>
          <p:cNvSpPr>
            <a:spLocks noGrp="1"/>
          </p:cNvSpPr>
          <p:nvPr>
            <p:ph idx="1"/>
          </p:nvPr>
        </p:nvSpPr>
        <p:spPr/>
        <p:txBody>
          <a:bodyPr vert="horz" lIns="91440" tIns="45720" rIns="91440" bIns="45720" rtlCol="0" anchor="t">
            <a:normAutofit/>
          </a:bodyPr>
          <a:lstStyle/>
          <a:p>
            <a:r>
              <a:rPr lang="en-US"/>
              <a:t>This involves predicting a realistic amount of time, effort, and resources needed to complete a project or a portion of the project. </a:t>
            </a:r>
          </a:p>
          <a:p>
            <a:r>
              <a:rPr lang="en-US">
                <a:ea typeface="+mn-lt"/>
                <a:cs typeface="+mn-lt"/>
              </a:rPr>
              <a:t>This practice area is listed under CMMI Maturity Level 3 (ML3) Defined. </a:t>
            </a:r>
            <a:endParaRPr lang="en-US"/>
          </a:p>
        </p:txBody>
      </p:sp>
    </p:spTree>
    <p:extLst>
      <p:ext uri="{BB962C8B-B14F-4D97-AF65-F5344CB8AC3E}">
        <p14:creationId xmlns:p14="http://schemas.microsoft.com/office/powerpoint/2010/main" val="311763279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B89BE5-B7E8-4B12-C3F7-40A9B8741D42}"/>
              </a:ext>
            </a:extLst>
          </p:cNvPr>
          <p:cNvSpPr>
            <a:spLocks noGrp="1"/>
          </p:cNvSpPr>
          <p:nvPr>
            <p:ph type="title"/>
          </p:nvPr>
        </p:nvSpPr>
        <p:spPr/>
        <p:txBody>
          <a:bodyPr/>
          <a:lstStyle/>
          <a:p>
            <a:br>
              <a:rPr lang="en-US" b="0">
                <a:ea typeface="+mj-lt"/>
                <a:cs typeface="+mj-lt"/>
              </a:rPr>
            </a:br>
            <a:r>
              <a:rPr lang="en-US" b="0">
                <a:ea typeface="+mj-lt"/>
                <a:cs typeface="+mj-lt"/>
              </a:rPr>
              <a:t>Requirements Development and Management</a:t>
            </a:r>
            <a:endParaRPr lang="en-US"/>
          </a:p>
        </p:txBody>
      </p:sp>
      <p:sp>
        <p:nvSpPr>
          <p:cNvPr id="3" name="Content Placeholder 2">
            <a:extLst>
              <a:ext uri="{FF2B5EF4-FFF2-40B4-BE49-F238E27FC236}">
                <a16:creationId xmlns:a16="http://schemas.microsoft.com/office/drawing/2014/main" id="{0C8DFCAD-5960-B3C1-F23F-94F64217CABD}"/>
              </a:ext>
            </a:extLst>
          </p:cNvPr>
          <p:cNvSpPr>
            <a:spLocks noGrp="1"/>
          </p:cNvSpPr>
          <p:nvPr>
            <p:ph idx="1"/>
          </p:nvPr>
        </p:nvSpPr>
        <p:spPr/>
        <p:txBody>
          <a:bodyPr vert="horz" lIns="91440" tIns="45720" rIns="91440" bIns="45720" rtlCol="0" anchor="t">
            <a:normAutofit/>
          </a:bodyPr>
          <a:lstStyle/>
          <a:p>
            <a:r>
              <a:rPr lang="en-US"/>
              <a:t>This focuses on gathering, defining, and managing both the customer and project requirements to ensure that the final product meets the needs of the user. </a:t>
            </a:r>
          </a:p>
          <a:p>
            <a:r>
              <a:rPr lang="en-US">
                <a:ea typeface="+mn-lt"/>
                <a:cs typeface="+mn-lt"/>
              </a:rPr>
              <a:t>This practice area is listed under CMMI Maturity Level 3 (ML3) Defined. </a:t>
            </a:r>
            <a:endParaRPr lang="en-US"/>
          </a:p>
        </p:txBody>
      </p:sp>
    </p:spTree>
    <p:extLst>
      <p:ext uri="{BB962C8B-B14F-4D97-AF65-F5344CB8AC3E}">
        <p14:creationId xmlns:p14="http://schemas.microsoft.com/office/powerpoint/2010/main" val="278567208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F7B87-EBD4-9ADB-4E79-1905A01AD00F}"/>
              </a:ext>
            </a:extLst>
          </p:cNvPr>
          <p:cNvSpPr>
            <a:spLocks noGrp="1"/>
          </p:cNvSpPr>
          <p:nvPr>
            <p:ph type="title"/>
          </p:nvPr>
        </p:nvSpPr>
        <p:spPr/>
        <p:txBody>
          <a:bodyPr/>
          <a:lstStyle/>
          <a:p>
            <a:r>
              <a:rPr lang="en-US"/>
              <a:t>Governance</a:t>
            </a:r>
          </a:p>
        </p:txBody>
      </p:sp>
      <p:sp>
        <p:nvSpPr>
          <p:cNvPr id="3" name="Content Placeholder 2">
            <a:extLst>
              <a:ext uri="{FF2B5EF4-FFF2-40B4-BE49-F238E27FC236}">
                <a16:creationId xmlns:a16="http://schemas.microsoft.com/office/drawing/2014/main" id="{F6F2EE07-CC8D-A9EC-DED1-AD9327D3AD18}"/>
              </a:ext>
            </a:extLst>
          </p:cNvPr>
          <p:cNvSpPr>
            <a:spLocks noGrp="1"/>
          </p:cNvSpPr>
          <p:nvPr>
            <p:ph idx="1"/>
          </p:nvPr>
        </p:nvSpPr>
        <p:spPr/>
        <p:txBody>
          <a:bodyPr vert="horz" lIns="91440" tIns="45720" rIns="91440" bIns="45720" rtlCol="0" anchor="t">
            <a:normAutofit/>
          </a:bodyPr>
          <a:lstStyle/>
          <a:p>
            <a:r>
              <a:rPr lang="en-US"/>
              <a:t>This establishes policies, procedures, and standards to guide and control projects and processes. </a:t>
            </a:r>
          </a:p>
          <a:p>
            <a:r>
              <a:rPr lang="en-US">
                <a:ea typeface="+mn-lt"/>
                <a:cs typeface="+mn-lt"/>
              </a:rPr>
              <a:t>This practice area is listed under CMMI Maturity Level 3 (ML3) Defined and CMMI Maturity Level 4 (ML4) Quantitively Managed.</a:t>
            </a:r>
            <a:endParaRPr lang="en-US"/>
          </a:p>
          <a:p>
            <a:endParaRPr lang="en-US"/>
          </a:p>
        </p:txBody>
      </p:sp>
    </p:spTree>
    <p:extLst>
      <p:ext uri="{BB962C8B-B14F-4D97-AF65-F5344CB8AC3E}">
        <p14:creationId xmlns:p14="http://schemas.microsoft.com/office/powerpoint/2010/main" val="135738054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EA803-1E70-87C0-3B2B-CB765D3CA01B}"/>
              </a:ext>
            </a:extLst>
          </p:cNvPr>
          <p:cNvSpPr>
            <a:spLocks noGrp="1"/>
          </p:cNvSpPr>
          <p:nvPr>
            <p:ph type="title"/>
          </p:nvPr>
        </p:nvSpPr>
        <p:spPr/>
        <p:txBody>
          <a:bodyPr/>
          <a:lstStyle/>
          <a:p>
            <a:r>
              <a:rPr lang="en-US"/>
              <a:t>Implementation Infrastructure</a:t>
            </a:r>
          </a:p>
        </p:txBody>
      </p:sp>
      <p:sp>
        <p:nvSpPr>
          <p:cNvPr id="3" name="Content Placeholder 2">
            <a:extLst>
              <a:ext uri="{FF2B5EF4-FFF2-40B4-BE49-F238E27FC236}">
                <a16:creationId xmlns:a16="http://schemas.microsoft.com/office/drawing/2014/main" id="{EA50099B-FC0C-2E57-1185-2A42A57B0FCF}"/>
              </a:ext>
            </a:extLst>
          </p:cNvPr>
          <p:cNvSpPr>
            <a:spLocks noGrp="1"/>
          </p:cNvSpPr>
          <p:nvPr>
            <p:ph idx="1"/>
          </p:nvPr>
        </p:nvSpPr>
        <p:spPr/>
        <p:txBody>
          <a:bodyPr vert="horz" lIns="91440" tIns="45720" rIns="91440" bIns="45720" rtlCol="0" anchor="t">
            <a:normAutofit/>
          </a:bodyPr>
          <a:lstStyle/>
          <a:p>
            <a:r>
              <a:rPr lang="en-US"/>
              <a:t>This is done concerning the setup and maintenance of the environment needed to support projects and process implementation.</a:t>
            </a:r>
          </a:p>
          <a:p>
            <a:r>
              <a:rPr lang="en-US">
                <a:ea typeface="+mn-lt"/>
                <a:cs typeface="+mn-lt"/>
              </a:rPr>
              <a:t>This practice area is listed under CMMI Maturity Level 3 (ML3) Defined and CMMI Maturity Level 4 (ML4) Quantitively Managed.</a:t>
            </a:r>
            <a:endParaRPr lang="en-US"/>
          </a:p>
        </p:txBody>
      </p:sp>
    </p:spTree>
    <p:extLst>
      <p:ext uri="{BB962C8B-B14F-4D97-AF65-F5344CB8AC3E}">
        <p14:creationId xmlns:p14="http://schemas.microsoft.com/office/powerpoint/2010/main" val="329242071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6AFE12-20C8-C491-AFD5-DF1765199950}"/>
              </a:ext>
            </a:extLst>
          </p:cNvPr>
          <p:cNvSpPr>
            <a:spLocks noGrp="1"/>
          </p:cNvSpPr>
          <p:nvPr>
            <p:ph type="title"/>
          </p:nvPr>
        </p:nvSpPr>
        <p:spPr/>
        <p:txBody>
          <a:bodyPr/>
          <a:lstStyle/>
          <a:p>
            <a:r>
              <a:rPr lang="en-US"/>
              <a:t>Casual analysis and resolution</a:t>
            </a:r>
          </a:p>
        </p:txBody>
      </p:sp>
      <p:sp>
        <p:nvSpPr>
          <p:cNvPr id="3" name="Content Placeholder 2">
            <a:extLst>
              <a:ext uri="{FF2B5EF4-FFF2-40B4-BE49-F238E27FC236}">
                <a16:creationId xmlns:a16="http://schemas.microsoft.com/office/drawing/2014/main" id="{6C28C61D-DDBC-92AE-7040-9C95973C4829}"/>
              </a:ext>
            </a:extLst>
          </p:cNvPr>
          <p:cNvSpPr>
            <a:spLocks noGrp="1"/>
          </p:cNvSpPr>
          <p:nvPr>
            <p:ph idx="1"/>
          </p:nvPr>
        </p:nvSpPr>
        <p:spPr/>
        <p:txBody>
          <a:bodyPr vert="horz" lIns="91440" tIns="45720" rIns="91440" bIns="45720" rtlCol="0" anchor="t">
            <a:normAutofit/>
          </a:bodyPr>
          <a:lstStyle/>
          <a:p>
            <a:r>
              <a:rPr lang="en-US"/>
              <a:t>This involves identifying, analyzing, and resolving root causes of defects and preventing recurrence.</a:t>
            </a:r>
          </a:p>
          <a:p>
            <a:r>
              <a:rPr lang="en-US">
                <a:ea typeface="+mn-lt"/>
                <a:cs typeface="+mn-lt"/>
              </a:rPr>
              <a:t>This practice area is listed under CMMI Maturity Level 3 (ML3) Defined, CMMI Maturity Level 4 (ML4) Quantitively Managed, and CMMI Maturity Level 5 (ML5) Optimizing</a:t>
            </a:r>
            <a:endParaRPr lang="en-US"/>
          </a:p>
          <a:p>
            <a:endParaRPr lang="en-US"/>
          </a:p>
          <a:p>
            <a:endParaRPr lang="en-US"/>
          </a:p>
          <a:p>
            <a:endParaRPr lang="en-US"/>
          </a:p>
          <a:p>
            <a:endParaRPr lang="en-US"/>
          </a:p>
        </p:txBody>
      </p:sp>
    </p:spTree>
    <p:extLst>
      <p:ext uri="{BB962C8B-B14F-4D97-AF65-F5344CB8AC3E}">
        <p14:creationId xmlns:p14="http://schemas.microsoft.com/office/powerpoint/2010/main" val="305427123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A2AB5-E5F1-3B6E-468B-D146E827E138}"/>
              </a:ext>
            </a:extLst>
          </p:cNvPr>
          <p:cNvSpPr>
            <a:spLocks noGrp="1"/>
          </p:cNvSpPr>
          <p:nvPr>
            <p:ph type="title"/>
          </p:nvPr>
        </p:nvSpPr>
        <p:spPr>
          <a:xfrm>
            <a:off x="440435" y="613060"/>
            <a:ext cx="10287000" cy="1147762"/>
          </a:xfrm>
        </p:spPr>
        <p:txBody>
          <a:bodyPr/>
          <a:lstStyle/>
          <a:p>
            <a:r>
              <a:rPr lang="en-US" b="0">
                <a:ea typeface="+mj-lt"/>
                <a:cs typeface="+mj-lt"/>
              </a:rPr>
              <a:t>Decision Analysis and Resolution</a:t>
            </a:r>
            <a:endParaRPr lang="en-US"/>
          </a:p>
        </p:txBody>
      </p:sp>
      <p:sp>
        <p:nvSpPr>
          <p:cNvPr id="3" name="Content Placeholder 2">
            <a:extLst>
              <a:ext uri="{FF2B5EF4-FFF2-40B4-BE49-F238E27FC236}">
                <a16:creationId xmlns:a16="http://schemas.microsoft.com/office/drawing/2014/main" id="{CDDC134B-EFF6-7F25-8330-3287BA9C9333}"/>
              </a:ext>
            </a:extLst>
          </p:cNvPr>
          <p:cNvSpPr>
            <a:spLocks noGrp="1"/>
          </p:cNvSpPr>
          <p:nvPr>
            <p:ph idx="1"/>
          </p:nvPr>
        </p:nvSpPr>
        <p:spPr/>
        <p:txBody>
          <a:bodyPr vert="horz" lIns="91440" tIns="45720" rIns="91440" bIns="45720" rtlCol="0" anchor="t">
            <a:normAutofit/>
          </a:bodyPr>
          <a:lstStyle/>
          <a:p>
            <a:r>
              <a:rPr lang="en-US"/>
              <a:t>This focuses on using a formal evaluation process to make informed choices when evaluating possible decisions. </a:t>
            </a:r>
          </a:p>
          <a:p>
            <a:r>
              <a:rPr lang="en-US">
                <a:ea typeface="+mn-lt"/>
                <a:cs typeface="+mn-lt"/>
              </a:rPr>
              <a:t>This practice area is listed under CMMI Maturity Level 3 (ML3) Defined. </a:t>
            </a:r>
          </a:p>
        </p:txBody>
      </p:sp>
    </p:spTree>
    <p:extLst>
      <p:ext uri="{BB962C8B-B14F-4D97-AF65-F5344CB8AC3E}">
        <p14:creationId xmlns:p14="http://schemas.microsoft.com/office/powerpoint/2010/main" val="350135133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D5567-CF80-B233-079B-C39868989434}"/>
              </a:ext>
            </a:extLst>
          </p:cNvPr>
          <p:cNvSpPr>
            <a:spLocks noGrp="1"/>
          </p:cNvSpPr>
          <p:nvPr>
            <p:ph type="title"/>
          </p:nvPr>
        </p:nvSpPr>
        <p:spPr/>
        <p:txBody>
          <a:bodyPr/>
          <a:lstStyle/>
          <a:p>
            <a:r>
              <a:rPr lang="en-US"/>
              <a:t>Organization Training</a:t>
            </a:r>
          </a:p>
        </p:txBody>
      </p:sp>
      <p:sp>
        <p:nvSpPr>
          <p:cNvPr id="3" name="Content Placeholder 2">
            <a:extLst>
              <a:ext uri="{FF2B5EF4-FFF2-40B4-BE49-F238E27FC236}">
                <a16:creationId xmlns:a16="http://schemas.microsoft.com/office/drawing/2014/main" id="{1B86E67C-90D1-5777-4CD0-50D2F210D166}"/>
              </a:ext>
            </a:extLst>
          </p:cNvPr>
          <p:cNvSpPr>
            <a:spLocks noGrp="1"/>
          </p:cNvSpPr>
          <p:nvPr>
            <p:ph idx="1"/>
          </p:nvPr>
        </p:nvSpPr>
        <p:spPr/>
        <p:txBody>
          <a:bodyPr vert="horz" lIns="91440" tIns="45720" rIns="91440" bIns="45720" rtlCol="0" anchor="t">
            <a:normAutofit/>
          </a:bodyPr>
          <a:lstStyle/>
          <a:p>
            <a:r>
              <a:rPr lang="en-US"/>
              <a:t>This involves the development and delivery of training programs to improve the skills and knowledge of the organization. </a:t>
            </a:r>
          </a:p>
          <a:p>
            <a:r>
              <a:rPr lang="en-US">
                <a:ea typeface="+mn-lt"/>
                <a:cs typeface="+mn-lt"/>
              </a:rPr>
              <a:t>This practice area is listed under CMMI Maturity Level 3 (ML3) Defined. </a:t>
            </a:r>
            <a:endParaRPr lang="en-US"/>
          </a:p>
          <a:p>
            <a:endParaRPr lang="en-US"/>
          </a:p>
        </p:txBody>
      </p:sp>
    </p:spTree>
    <p:extLst>
      <p:ext uri="{BB962C8B-B14F-4D97-AF65-F5344CB8AC3E}">
        <p14:creationId xmlns:p14="http://schemas.microsoft.com/office/powerpoint/2010/main" val="123820004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9F9F9C-B601-3972-752D-0AE5A702DEBA}"/>
              </a:ext>
            </a:extLst>
          </p:cNvPr>
          <p:cNvSpPr>
            <a:spLocks noGrp="1"/>
          </p:cNvSpPr>
          <p:nvPr>
            <p:ph type="title"/>
          </p:nvPr>
        </p:nvSpPr>
        <p:spPr/>
        <p:txBody>
          <a:bodyPr/>
          <a:lstStyle/>
          <a:p>
            <a:r>
              <a:rPr lang="en-US"/>
              <a:t>Risk and Opportunity management</a:t>
            </a:r>
          </a:p>
        </p:txBody>
      </p:sp>
      <p:sp>
        <p:nvSpPr>
          <p:cNvPr id="3" name="Content Placeholder 2">
            <a:extLst>
              <a:ext uri="{FF2B5EF4-FFF2-40B4-BE49-F238E27FC236}">
                <a16:creationId xmlns:a16="http://schemas.microsoft.com/office/drawing/2014/main" id="{ECE42651-84A3-F185-205A-05095D887019}"/>
              </a:ext>
            </a:extLst>
          </p:cNvPr>
          <p:cNvSpPr>
            <a:spLocks noGrp="1"/>
          </p:cNvSpPr>
          <p:nvPr>
            <p:ph idx="1"/>
          </p:nvPr>
        </p:nvSpPr>
        <p:spPr/>
        <p:txBody>
          <a:bodyPr vert="horz" lIns="91440" tIns="45720" rIns="91440" bIns="45720" rtlCol="0" anchor="t">
            <a:normAutofit/>
          </a:bodyPr>
          <a:lstStyle/>
          <a:p>
            <a:r>
              <a:rPr lang="en-US"/>
              <a:t>This identifies, analyzes, and manages risks while identifying and leveraging opportunities to achieve both project and organizational objectives.</a:t>
            </a:r>
          </a:p>
          <a:p>
            <a:r>
              <a:rPr lang="en-US">
                <a:ea typeface="+mn-lt"/>
                <a:cs typeface="+mn-lt"/>
              </a:rPr>
              <a:t>This practice area is listed under CMMI Maturity Level 3 (ML3) Defined. </a:t>
            </a:r>
            <a:endParaRPr lang="en-US"/>
          </a:p>
        </p:txBody>
      </p:sp>
    </p:spTree>
    <p:extLst>
      <p:ext uri="{BB962C8B-B14F-4D97-AF65-F5344CB8AC3E}">
        <p14:creationId xmlns:p14="http://schemas.microsoft.com/office/powerpoint/2010/main" val="138940900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279578-86BF-D2D5-A212-F6DA47F27115}"/>
              </a:ext>
            </a:extLst>
          </p:cNvPr>
          <p:cNvSpPr>
            <a:spLocks noGrp="1"/>
          </p:cNvSpPr>
          <p:nvPr>
            <p:ph type="title"/>
          </p:nvPr>
        </p:nvSpPr>
        <p:spPr/>
        <p:txBody>
          <a:bodyPr/>
          <a:lstStyle/>
          <a:p>
            <a:r>
              <a:rPr lang="en-US"/>
              <a:t>Process Asset Development</a:t>
            </a:r>
          </a:p>
        </p:txBody>
      </p:sp>
      <p:sp>
        <p:nvSpPr>
          <p:cNvPr id="3" name="Content Placeholder 2">
            <a:extLst>
              <a:ext uri="{FF2B5EF4-FFF2-40B4-BE49-F238E27FC236}">
                <a16:creationId xmlns:a16="http://schemas.microsoft.com/office/drawing/2014/main" id="{600EB62B-D82F-0F8D-AB9F-078CD9B51FDE}"/>
              </a:ext>
            </a:extLst>
          </p:cNvPr>
          <p:cNvSpPr>
            <a:spLocks noGrp="1"/>
          </p:cNvSpPr>
          <p:nvPr>
            <p:ph idx="1"/>
          </p:nvPr>
        </p:nvSpPr>
        <p:spPr/>
        <p:txBody>
          <a:bodyPr vert="horz" lIns="91440" tIns="45720" rIns="91440" bIns="45720" rtlCol="0" anchor="t">
            <a:normAutofit/>
          </a:bodyPr>
          <a:lstStyle/>
          <a:p>
            <a:r>
              <a:rPr lang="en-US"/>
              <a:t>This involves both the creation and maintenance of process assets. This includes the documentation and tools needed to support effective process implementation. </a:t>
            </a:r>
          </a:p>
          <a:p>
            <a:r>
              <a:rPr lang="en-US">
                <a:ea typeface="+mn-lt"/>
                <a:cs typeface="+mn-lt"/>
              </a:rPr>
              <a:t>This practice area is listed under CMMI Maturity Level 3 (ML3) Defined. </a:t>
            </a:r>
            <a:endParaRPr lang="en-US"/>
          </a:p>
        </p:txBody>
      </p:sp>
    </p:spTree>
    <p:extLst>
      <p:ext uri="{BB962C8B-B14F-4D97-AF65-F5344CB8AC3E}">
        <p14:creationId xmlns:p14="http://schemas.microsoft.com/office/powerpoint/2010/main" val="288274852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2F51BE-8D6F-29DA-6DFF-77815ACA0D15}"/>
              </a:ext>
            </a:extLst>
          </p:cNvPr>
          <p:cNvSpPr>
            <a:spLocks noGrp="1"/>
          </p:cNvSpPr>
          <p:nvPr>
            <p:ph type="title"/>
          </p:nvPr>
        </p:nvSpPr>
        <p:spPr/>
        <p:txBody>
          <a:bodyPr/>
          <a:lstStyle/>
          <a:p>
            <a:r>
              <a:rPr lang="en-US"/>
              <a:t>Peer Reviews</a:t>
            </a:r>
          </a:p>
        </p:txBody>
      </p:sp>
      <p:sp>
        <p:nvSpPr>
          <p:cNvPr id="3" name="Content Placeholder 2">
            <a:extLst>
              <a:ext uri="{FF2B5EF4-FFF2-40B4-BE49-F238E27FC236}">
                <a16:creationId xmlns:a16="http://schemas.microsoft.com/office/drawing/2014/main" id="{867A6250-A086-97A8-A85C-76A480EEBD8D}"/>
              </a:ext>
            </a:extLst>
          </p:cNvPr>
          <p:cNvSpPr>
            <a:spLocks noGrp="1"/>
          </p:cNvSpPr>
          <p:nvPr>
            <p:ph idx="1"/>
          </p:nvPr>
        </p:nvSpPr>
        <p:spPr/>
        <p:txBody>
          <a:bodyPr vert="horz" lIns="91440" tIns="45720" rIns="91440" bIns="45720" rtlCol="0" anchor="t">
            <a:normAutofit/>
          </a:bodyPr>
          <a:lstStyle/>
          <a:p>
            <a:r>
              <a:rPr lang="en-US"/>
              <a:t>This involves conducting reviews of work performed by peers to identify any errors and improve quality. </a:t>
            </a:r>
          </a:p>
          <a:p>
            <a:r>
              <a:rPr lang="en-US">
                <a:ea typeface="+mn-lt"/>
                <a:cs typeface="+mn-lt"/>
              </a:rPr>
              <a:t>This practice area is listed under CMMI Maturity Level 3 (ML3) Defined. </a:t>
            </a:r>
            <a:endParaRPr lang="en-US"/>
          </a:p>
        </p:txBody>
      </p:sp>
    </p:spTree>
    <p:extLst>
      <p:ext uri="{BB962C8B-B14F-4D97-AF65-F5344CB8AC3E}">
        <p14:creationId xmlns:p14="http://schemas.microsoft.com/office/powerpoint/2010/main" val="40644620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1B646-D855-5FC1-03A9-3FA77E0518A2}"/>
              </a:ext>
            </a:extLst>
          </p:cNvPr>
          <p:cNvSpPr>
            <a:spLocks noGrp="1"/>
          </p:cNvSpPr>
          <p:nvPr>
            <p:ph type="title"/>
          </p:nvPr>
        </p:nvSpPr>
        <p:spPr/>
        <p:txBody>
          <a:bodyPr/>
          <a:lstStyle/>
          <a:p>
            <a:pPr algn="ctr"/>
            <a:r>
              <a:rPr lang="en-US"/>
              <a:t>Organizations that have process improvement strategies</a:t>
            </a:r>
          </a:p>
        </p:txBody>
      </p:sp>
      <p:sp>
        <p:nvSpPr>
          <p:cNvPr id="3" name="Content Placeholder 2">
            <a:extLst>
              <a:ext uri="{FF2B5EF4-FFF2-40B4-BE49-F238E27FC236}">
                <a16:creationId xmlns:a16="http://schemas.microsoft.com/office/drawing/2014/main" id="{779C851E-A484-C2F7-3CFF-19AC237A1256}"/>
              </a:ext>
            </a:extLst>
          </p:cNvPr>
          <p:cNvSpPr>
            <a:spLocks noGrp="1"/>
          </p:cNvSpPr>
          <p:nvPr>
            <p:ph idx="1"/>
          </p:nvPr>
        </p:nvSpPr>
        <p:spPr/>
        <p:txBody>
          <a:bodyPr vert="horz" lIns="91440" tIns="45720" rIns="91440" bIns="45720" rtlCol="0" anchor="t">
            <a:normAutofit/>
          </a:bodyPr>
          <a:lstStyle/>
          <a:p>
            <a:r>
              <a:rPr lang="en-US" b="1"/>
              <a:t>Organizations that have process improvement strategies reap the benefits. The benefits include:</a:t>
            </a:r>
          </a:p>
          <a:p>
            <a:pPr marL="0" indent="0">
              <a:buNone/>
            </a:pPr>
            <a:endParaRPr lang="en-US" b="1"/>
          </a:p>
          <a:p>
            <a:pPr marL="0" indent="0">
              <a:buNone/>
            </a:pPr>
            <a:r>
              <a:rPr lang="en-US" b="1"/>
              <a:t>1. Improved software quality </a:t>
            </a:r>
          </a:p>
          <a:p>
            <a:pPr marL="0" indent="0">
              <a:buNone/>
            </a:pPr>
            <a:r>
              <a:rPr lang="en-US" b="1"/>
              <a:t>2. Better communication with stakeholders </a:t>
            </a:r>
          </a:p>
          <a:p>
            <a:pPr marL="0" indent="0">
              <a:buNone/>
            </a:pPr>
            <a:r>
              <a:rPr lang="en-US" b="1"/>
              <a:t>3. Improved process efficiency and productivity </a:t>
            </a:r>
          </a:p>
          <a:p>
            <a:pPr marL="0" indent="0">
              <a:buNone/>
            </a:pPr>
            <a:r>
              <a:rPr lang="en-US" b="1"/>
              <a:t>4. Predictable project outcomes </a:t>
            </a:r>
          </a:p>
          <a:p>
            <a:pPr marL="0" indent="0">
              <a:buNone/>
            </a:pPr>
            <a:r>
              <a:rPr lang="en-US" b="1"/>
              <a:t>5. Effective Risk Management </a:t>
            </a:r>
          </a:p>
          <a:p>
            <a:pPr marL="0" indent="0">
              <a:buNone/>
            </a:pPr>
            <a:r>
              <a:rPr lang="en-US" b="1"/>
              <a:t>6. Improved Employee Satisfaction &amp; Reduced Job Turnover </a:t>
            </a:r>
          </a:p>
        </p:txBody>
      </p:sp>
    </p:spTree>
    <p:extLst>
      <p:ext uri="{BB962C8B-B14F-4D97-AF65-F5344CB8AC3E}">
        <p14:creationId xmlns:p14="http://schemas.microsoft.com/office/powerpoint/2010/main" val="397674716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AC234-10AD-908F-3247-C6CCBEBB6461}"/>
              </a:ext>
            </a:extLst>
          </p:cNvPr>
          <p:cNvSpPr>
            <a:spLocks noGrp="1"/>
          </p:cNvSpPr>
          <p:nvPr>
            <p:ph type="title"/>
          </p:nvPr>
        </p:nvSpPr>
        <p:spPr/>
        <p:txBody>
          <a:bodyPr/>
          <a:lstStyle/>
          <a:p>
            <a:r>
              <a:rPr lang="en-US"/>
              <a:t>Process Management</a:t>
            </a:r>
          </a:p>
        </p:txBody>
      </p:sp>
      <p:sp>
        <p:nvSpPr>
          <p:cNvPr id="3" name="Content Placeholder 2">
            <a:extLst>
              <a:ext uri="{FF2B5EF4-FFF2-40B4-BE49-F238E27FC236}">
                <a16:creationId xmlns:a16="http://schemas.microsoft.com/office/drawing/2014/main" id="{90D33A87-7FBA-E00A-1A9F-EAEECBDDC176}"/>
              </a:ext>
            </a:extLst>
          </p:cNvPr>
          <p:cNvSpPr>
            <a:spLocks noGrp="1"/>
          </p:cNvSpPr>
          <p:nvPr>
            <p:ph idx="1"/>
          </p:nvPr>
        </p:nvSpPr>
        <p:spPr/>
        <p:txBody>
          <a:bodyPr vert="horz" lIns="91440" tIns="45720" rIns="91440" bIns="45720" rtlCol="0" anchor="t">
            <a:normAutofit/>
          </a:bodyPr>
          <a:lstStyle/>
          <a:p>
            <a:r>
              <a:rPr lang="en-US"/>
              <a:t>This focuses on defining, planning, implementing, and governing of organizational processes. </a:t>
            </a:r>
          </a:p>
          <a:p>
            <a:r>
              <a:rPr lang="en-US">
                <a:ea typeface="+mn-lt"/>
                <a:cs typeface="+mn-lt"/>
              </a:rPr>
              <a:t>This practice area is listed under CMMI Maturity Level 3 (ML3) Defined and CMMI Maturity Level 4 (ML4) Quantitively Managed.</a:t>
            </a:r>
            <a:endParaRPr lang="en-US"/>
          </a:p>
          <a:p>
            <a:endParaRPr lang="en-US"/>
          </a:p>
        </p:txBody>
      </p:sp>
    </p:spTree>
    <p:extLst>
      <p:ext uri="{BB962C8B-B14F-4D97-AF65-F5344CB8AC3E}">
        <p14:creationId xmlns:p14="http://schemas.microsoft.com/office/powerpoint/2010/main" val="199030135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4C0AA-9EBC-47E0-4B97-99339A3C3824}"/>
              </a:ext>
            </a:extLst>
          </p:cNvPr>
          <p:cNvSpPr>
            <a:spLocks noGrp="1"/>
          </p:cNvSpPr>
          <p:nvPr>
            <p:ph type="title"/>
          </p:nvPr>
        </p:nvSpPr>
        <p:spPr/>
        <p:txBody>
          <a:bodyPr/>
          <a:lstStyle/>
          <a:p>
            <a:r>
              <a:rPr lang="en-US"/>
              <a:t>Verification and Validation</a:t>
            </a:r>
          </a:p>
        </p:txBody>
      </p:sp>
      <p:sp>
        <p:nvSpPr>
          <p:cNvPr id="3" name="Content Placeholder 2">
            <a:extLst>
              <a:ext uri="{FF2B5EF4-FFF2-40B4-BE49-F238E27FC236}">
                <a16:creationId xmlns:a16="http://schemas.microsoft.com/office/drawing/2014/main" id="{47E653B8-3B02-2312-F10C-ABDA232AE308}"/>
              </a:ext>
            </a:extLst>
          </p:cNvPr>
          <p:cNvSpPr>
            <a:spLocks noGrp="1"/>
          </p:cNvSpPr>
          <p:nvPr>
            <p:ph idx="1"/>
          </p:nvPr>
        </p:nvSpPr>
        <p:spPr/>
        <p:txBody>
          <a:bodyPr vert="horz" lIns="91440" tIns="45720" rIns="91440" bIns="45720" rtlCol="0" anchor="t">
            <a:normAutofit/>
          </a:bodyPr>
          <a:lstStyle/>
          <a:p>
            <a:r>
              <a:rPr lang="en-US"/>
              <a:t>This makes sure that products or services meet specified requirements and succeed in fulfilling their intended purpose.</a:t>
            </a:r>
          </a:p>
          <a:p>
            <a:r>
              <a:rPr lang="en-US">
                <a:ea typeface="+mn-lt"/>
                <a:cs typeface="+mn-lt"/>
              </a:rPr>
              <a:t>This practice area is listed under CMMI Maturity Level 3 (ML3) Defined. </a:t>
            </a:r>
            <a:endParaRPr lang="en-US"/>
          </a:p>
        </p:txBody>
      </p:sp>
    </p:spTree>
    <p:extLst>
      <p:ext uri="{BB962C8B-B14F-4D97-AF65-F5344CB8AC3E}">
        <p14:creationId xmlns:p14="http://schemas.microsoft.com/office/powerpoint/2010/main" val="370298744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3240D-CB76-6D51-8173-4AC216F2F46E}"/>
              </a:ext>
            </a:extLst>
          </p:cNvPr>
          <p:cNvSpPr>
            <a:spLocks noGrp="1"/>
          </p:cNvSpPr>
          <p:nvPr>
            <p:ph type="title"/>
          </p:nvPr>
        </p:nvSpPr>
        <p:spPr>
          <a:xfrm>
            <a:off x="1237307" y="2936341"/>
            <a:ext cx="9715500" cy="990600"/>
          </a:xfrm>
        </p:spPr>
        <p:txBody>
          <a:bodyPr/>
          <a:lstStyle/>
          <a:p>
            <a:pPr algn="ctr"/>
            <a:r>
              <a:rPr lang="en-US"/>
              <a:t>Domains Specific</a:t>
            </a:r>
          </a:p>
        </p:txBody>
      </p:sp>
    </p:spTree>
    <p:extLst>
      <p:ext uri="{BB962C8B-B14F-4D97-AF65-F5344CB8AC3E}">
        <p14:creationId xmlns:p14="http://schemas.microsoft.com/office/powerpoint/2010/main" val="87277417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08BD9-6047-8A6F-C25D-5F73084FD852}"/>
              </a:ext>
            </a:extLst>
          </p:cNvPr>
          <p:cNvSpPr>
            <a:spLocks noGrp="1"/>
          </p:cNvSpPr>
          <p:nvPr>
            <p:ph type="title"/>
          </p:nvPr>
        </p:nvSpPr>
        <p:spPr/>
        <p:txBody>
          <a:bodyPr/>
          <a:lstStyle/>
          <a:p>
            <a:r>
              <a:rPr lang="en-US"/>
              <a:t>Technical Solution (Development)</a:t>
            </a:r>
          </a:p>
        </p:txBody>
      </p:sp>
      <p:sp>
        <p:nvSpPr>
          <p:cNvPr id="3" name="Content Placeholder 2">
            <a:extLst>
              <a:ext uri="{FF2B5EF4-FFF2-40B4-BE49-F238E27FC236}">
                <a16:creationId xmlns:a16="http://schemas.microsoft.com/office/drawing/2014/main" id="{D63036A4-8765-1AE2-527E-A29CFD1E3E6D}"/>
              </a:ext>
            </a:extLst>
          </p:cNvPr>
          <p:cNvSpPr>
            <a:spLocks noGrp="1"/>
          </p:cNvSpPr>
          <p:nvPr>
            <p:ph idx="1"/>
          </p:nvPr>
        </p:nvSpPr>
        <p:spPr/>
        <p:txBody>
          <a:bodyPr vert="horz" lIns="91440" tIns="45720" rIns="91440" bIns="45720" rtlCol="0" anchor="t">
            <a:normAutofit/>
          </a:bodyPr>
          <a:lstStyle/>
          <a:p>
            <a:r>
              <a:rPr lang="en-US"/>
              <a:t>This concerns developing, implementing, and documenting technical solutions to meet the needed requirements.</a:t>
            </a:r>
          </a:p>
          <a:p>
            <a:r>
              <a:rPr lang="en-US">
                <a:ea typeface="+mn-lt"/>
                <a:cs typeface="+mn-lt"/>
              </a:rPr>
              <a:t>This practice area is listed under CMMI Maturity Level 3 (ML3) Defined. </a:t>
            </a:r>
            <a:endParaRPr lang="en-US"/>
          </a:p>
        </p:txBody>
      </p:sp>
    </p:spTree>
    <p:extLst>
      <p:ext uri="{BB962C8B-B14F-4D97-AF65-F5344CB8AC3E}">
        <p14:creationId xmlns:p14="http://schemas.microsoft.com/office/powerpoint/2010/main" val="86805449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B6AA35-7B31-5C0F-0C97-2C79EEE98321}"/>
              </a:ext>
            </a:extLst>
          </p:cNvPr>
          <p:cNvSpPr>
            <a:spLocks noGrp="1"/>
          </p:cNvSpPr>
          <p:nvPr>
            <p:ph type="title"/>
          </p:nvPr>
        </p:nvSpPr>
        <p:spPr/>
        <p:txBody>
          <a:bodyPr/>
          <a:lstStyle/>
          <a:p>
            <a:r>
              <a:rPr lang="en-US"/>
              <a:t>Product integration (Development)</a:t>
            </a:r>
          </a:p>
        </p:txBody>
      </p:sp>
      <p:sp>
        <p:nvSpPr>
          <p:cNvPr id="3" name="Content Placeholder 2">
            <a:extLst>
              <a:ext uri="{FF2B5EF4-FFF2-40B4-BE49-F238E27FC236}">
                <a16:creationId xmlns:a16="http://schemas.microsoft.com/office/drawing/2014/main" id="{96B8AF6B-18FD-027F-D1D0-2B6AC1D4F5F3}"/>
              </a:ext>
            </a:extLst>
          </p:cNvPr>
          <p:cNvSpPr>
            <a:spLocks noGrp="1"/>
          </p:cNvSpPr>
          <p:nvPr>
            <p:ph idx="1"/>
          </p:nvPr>
        </p:nvSpPr>
        <p:spPr/>
        <p:txBody>
          <a:bodyPr vert="horz" lIns="91440" tIns="45720" rIns="91440" bIns="45720" rtlCol="0" anchor="t">
            <a:normAutofit/>
          </a:bodyPr>
          <a:lstStyle/>
          <a:p>
            <a:r>
              <a:rPr lang="en-US"/>
              <a:t>This involves assembling the product using its components and ensuring that it is working properly.</a:t>
            </a:r>
          </a:p>
          <a:p>
            <a:r>
              <a:rPr lang="en-US">
                <a:ea typeface="+mn-lt"/>
                <a:cs typeface="+mn-lt"/>
              </a:rPr>
              <a:t>This practice area is listed under CMMI Maturity Level 3 (ML3) Defined. </a:t>
            </a:r>
            <a:endParaRPr lang="en-US"/>
          </a:p>
        </p:txBody>
      </p:sp>
    </p:spTree>
    <p:extLst>
      <p:ext uri="{BB962C8B-B14F-4D97-AF65-F5344CB8AC3E}">
        <p14:creationId xmlns:p14="http://schemas.microsoft.com/office/powerpoint/2010/main" val="375773725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2CFBC-FEDF-50EF-898F-EBD4897EBF98}"/>
              </a:ext>
            </a:extLst>
          </p:cNvPr>
          <p:cNvSpPr>
            <a:spLocks noGrp="1"/>
          </p:cNvSpPr>
          <p:nvPr>
            <p:ph type="title"/>
          </p:nvPr>
        </p:nvSpPr>
        <p:spPr/>
        <p:txBody>
          <a:bodyPr/>
          <a:lstStyle/>
          <a:p>
            <a:r>
              <a:rPr lang="en-US"/>
              <a:t>Data Management (Data)</a:t>
            </a:r>
          </a:p>
        </p:txBody>
      </p:sp>
      <p:sp>
        <p:nvSpPr>
          <p:cNvPr id="3" name="Content Placeholder 2">
            <a:extLst>
              <a:ext uri="{FF2B5EF4-FFF2-40B4-BE49-F238E27FC236}">
                <a16:creationId xmlns:a16="http://schemas.microsoft.com/office/drawing/2014/main" id="{3D806030-E197-56A6-2F76-8AC176AA9696}"/>
              </a:ext>
            </a:extLst>
          </p:cNvPr>
          <p:cNvSpPr>
            <a:spLocks noGrp="1"/>
          </p:cNvSpPr>
          <p:nvPr>
            <p:ph idx="1"/>
          </p:nvPr>
        </p:nvSpPr>
        <p:spPr/>
        <p:txBody>
          <a:bodyPr vert="horz" lIns="91440" tIns="45720" rIns="91440" bIns="45720" rtlCol="0" anchor="t">
            <a:normAutofit/>
          </a:bodyPr>
          <a:lstStyle/>
          <a:p>
            <a:r>
              <a:rPr lang="en-US"/>
              <a:t>This focuses on the proper handling, storage, and dissemination of data within an organization</a:t>
            </a:r>
          </a:p>
          <a:p>
            <a:r>
              <a:rPr lang="en-US">
                <a:ea typeface="+mn-lt"/>
                <a:cs typeface="+mn-lt"/>
              </a:rPr>
              <a:t>This practice area is listed under CMMI Maturity Level 3 (ML3) Defined. </a:t>
            </a:r>
            <a:endParaRPr lang="en-US"/>
          </a:p>
        </p:txBody>
      </p:sp>
    </p:spTree>
    <p:extLst>
      <p:ext uri="{BB962C8B-B14F-4D97-AF65-F5344CB8AC3E}">
        <p14:creationId xmlns:p14="http://schemas.microsoft.com/office/powerpoint/2010/main" val="160526131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7DF14-56E3-4409-240E-71FF9196712D}"/>
              </a:ext>
            </a:extLst>
          </p:cNvPr>
          <p:cNvSpPr>
            <a:spLocks noGrp="1"/>
          </p:cNvSpPr>
          <p:nvPr>
            <p:ph type="title"/>
          </p:nvPr>
        </p:nvSpPr>
        <p:spPr/>
        <p:txBody>
          <a:bodyPr/>
          <a:lstStyle/>
          <a:p>
            <a:r>
              <a:rPr lang="en-US"/>
              <a:t>Data Quality (Data)</a:t>
            </a:r>
          </a:p>
        </p:txBody>
      </p:sp>
      <p:sp>
        <p:nvSpPr>
          <p:cNvPr id="3" name="Content Placeholder 2">
            <a:extLst>
              <a:ext uri="{FF2B5EF4-FFF2-40B4-BE49-F238E27FC236}">
                <a16:creationId xmlns:a16="http://schemas.microsoft.com/office/drawing/2014/main" id="{ADC85C30-D991-82DF-B45F-F16698AF968B}"/>
              </a:ext>
            </a:extLst>
          </p:cNvPr>
          <p:cNvSpPr>
            <a:spLocks noGrp="1"/>
          </p:cNvSpPr>
          <p:nvPr>
            <p:ph idx="1"/>
          </p:nvPr>
        </p:nvSpPr>
        <p:spPr/>
        <p:txBody>
          <a:bodyPr vert="horz" lIns="91440" tIns="45720" rIns="91440" bIns="45720" rtlCol="0" anchor="t">
            <a:normAutofit/>
          </a:bodyPr>
          <a:lstStyle/>
          <a:p>
            <a:r>
              <a:rPr lang="en-US"/>
              <a:t>This makes sure that the data is complete, accurate, and reliable so that it may be used without any doubt.</a:t>
            </a:r>
          </a:p>
          <a:p>
            <a:r>
              <a:rPr lang="en-US">
                <a:ea typeface="+mn-lt"/>
                <a:cs typeface="+mn-lt"/>
              </a:rPr>
              <a:t>This practice area is listed under CMMI Maturity Level 3 (ML3) Defined. </a:t>
            </a:r>
            <a:endParaRPr lang="en-US"/>
          </a:p>
        </p:txBody>
      </p:sp>
    </p:spTree>
    <p:extLst>
      <p:ext uri="{BB962C8B-B14F-4D97-AF65-F5344CB8AC3E}">
        <p14:creationId xmlns:p14="http://schemas.microsoft.com/office/powerpoint/2010/main" val="393715019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B4D1AA-B000-8E3E-9F18-016910825B43}"/>
              </a:ext>
            </a:extLst>
          </p:cNvPr>
          <p:cNvSpPr>
            <a:spLocks noGrp="1"/>
          </p:cNvSpPr>
          <p:nvPr>
            <p:ph type="title"/>
          </p:nvPr>
        </p:nvSpPr>
        <p:spPr/>
        <p:txBody>
          <a:bodyPr/>
          <a:lstStyle/>
          <a:p>
            <a:r>
              <a:rPr lang="en-US"/>
              <a:t>Workforce empowerment (People)</a:t>
            </a:r>
          </a:p>
        </p:txBody>
      </p:sp>
      <p:sp>
        <p:nvSpPr>
          <p:cNvPr id="3" name="Content Placeholder 2">
            <a:extLst>
              <a:ext uri="{FF2B5EF4-FFF2-40B4-BE49-F238E27FC236}">
                <a16:creationId xmlns:a16="http://schemas.microsoft.com/office/drawing/2014/main" id="{2D855DEE-2D93-16B2-43E1-E85398E9532A}"/>
              </a:ext>
            </a:extLst>
          </p:cNvPr>
          <p:cNvSpPr>
            <a:spLocks noGrp="1"/>
          </p:cNvSpPr>
          <p:nvPr>
            <p:ph idx="1"/>
          </p:nvPr>
        </p:nvSpPr>
        <p:spPr/>
        <p:txBody>
          <a:bodyPr vert="horz" lIns="91440" tIns="45720" rIns="91440" bIns="45720" rtlCol="0" anchor="t">
            <a:normAutofit/>
          </a:bodyPr>
          <a:lstStyle/>
          <a:p>
            <a:r>
              <a:rPr lang="en-US"/>
              <a:t>This is meant to empower the workforce by providing the necessary tools, training, and environment needed to enhance productivity and satisfaction. </a:t>
            </a:r>
          </a:p>
          <a:p>
            <a:r>
              <a:rPr lang="en-US">
                <a:ea typeface="+mn-lt"/>
                <a:cs typeface="+mn-lt"/>
              </a:rPr>
              <a:t>This practice area is listed under CMMI Maturity Level 3 (ML3) Defined. </a:t>
            </a:r>
            <a:endParaRPr lang="en-US"/>
          </a:p>
        </p:txBody>
      </p:sp>
    </p:spTree>
    <p:extLst>
      <p:ext uri="{BB962C8B-B14F-4D97-AF65-F5344CB8AC3E}">
        <p14:creationId xmlns:p14="http://schemas.microsoft.com/office/powerpoint/2010/main" val="210269186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97A4A3-188E-8674-1807-10674D0EB866}"/>
              </a:ext>
            </a:extLst>
          </p:cNvPr>
          <p:cNvSpPr>
            <a:spLocks noGrp="1"/>
          </p:cNvSpPr>
          <p:nvPr>
            <p:ph type="title"/>
          </p:nvPr>
        </p:nvSpPr>
        <p:spPr/>
        <p:txBody>
          <a:bodyPr/>
          <a:lstStyle/>
          <a:p>
            <a:r>
              <a:rPr lang="en-US"/>
              <a:t>Enabling Safety (Safety)</a:t>
            </a:r>
          </a:p>
        </p:txBody>
      </p:sp>
      <p:sp>
        <p:nvSpPr>
          <p:cNvPr id="3" name="Content Placeholder 2">
            <a:extLst>
              <a:ext uri="{FF2B5EF4-FFF2-40B4-BE49-F238E27FC236}">
                <a16:creationId xmlns:a16="http://schemas.microsoft.com/office/drawing/2014/main" id="{8BC93DAE-FE3A-AA27-0AAE-3ECFB9CB7247}"/>
              </a:ext>
            </a:extLst>
          </p:cNvPr>
          <p:cNvSpPr>
            <a:spLocks noGrp="1"/>
          </p:cNvSpPr>
          <p:nvPr>
            <p:ph idx="1"/>
          </p:nvPr>
        </p:nvSpPr>
        <p:spPr/>
        <p:txBody>
          <a:bodyPr vert="horz" lIns="91440" tIns="45720" rIns="91440" bIns="45720" rtlCol="0" anchor="t">
            <a:normAutofit/>
          </a:bodyPr>
          <a:lstStyle/>
          <a:p>
            <a:r>
              <a:rPr lang="en-US"/>
              <a:t>Ensuring that the work environment is safe, and that the safety is properly maintained. This also involves ensuring products are used safely. </a:t>
            </a:r>
          </a:p>
          <a:p>
            <a:r>
              <a:rPr lang="en-US">
                <a:ea typeface="+mn-lt"/>
                <a:cs typeface="+mn-lt"/>
              </a:rPr>
              <a:t>This practice area is listed under CMMI Maturity Level 3 (ML3) Defined. </a:t>
            </a:r>
            <a:endParaRPr lang="en-US"/>
          </a:p>
        </p:txBody>
      </p:sp>
    </p:spTree>
    <p:extLst>
      <p:ext uri="{BB962C8B-B14F-4D97-AF65-F5344CB8AC3E}">
        <p14:creationId xmlns:p14="http://schemas.microsoft.com/office/powerpoint/2010/main" val="182428759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A7D62-B454-C832-12B3-E339644C5D88}"/>
              </a:ext>
            </a:extLst>
          </p:cNvPr>
          <p:cNvSpPr>
            <a:spLocks noGrp="1"/>
          </p:cNvSpPr>
          <p:nvPr>
            <p:ph type="title"/>
          </p:nvPr>
        </p:nvSpPr>
        <p:spPr/>
        <p:txBody>
          <a:bodyPr/>
          <a:lstStyle/>
          <a:p>
            <a:r>
              <a:rPr lang="en-US"/>
              <a:t>Enabling Security (Security)</a:t>
            </a:r>
          </a:p>
        </p:txBody>
      </p:sp>
      <p:sp>
        <p:nvSpPr>
          <p:cNvPr id="3" name="Content Placeholder 2">
            <a:extLst>
              <a:ext uri="{FF2B5EF4-FFF2-40B4-BE49-F238E27FC236}">
                <a16:creationId xmlns:a16="http://schemas.microsoft.com/office/drawing/2014/main" id="{DA342E6D-CD16-C63E-76A3-B57D3226824E}"/>
              </a:ext>
            </a:extLst>
          </p:cNvPr>
          <p:cNvSpPr>
            <a:spLocks noGrp="1"/>
          </p:cNvSpPr>
          <p:nvPr>
            <p:ph idx="1"/>
          </p:nvPr>
        </p:nvSpPr>
        <p:spPr/>
        <p:txBody>
          <a:bodyPr vert="horz" lIns="91440" tIns="45720" rIns="91440" bIns="45720" rtlCol="0" anchor="t">
            <a:normAutofit/>
          </a:bodyPr>
          <a:lstStyle/>
          <a:p>
            <a:r>
              <a:rPr lang="en-US"/>
              <a:t>Focuses on implementing security measures into business processes and technologies. </a:t>
            </a:r>
          </a:p>
          <a:p>
            <a:r>
              <a:rPr lang="en-US">
                <a:ea typeface="+mn-lt"/>
                <a:cs typeface="+mn-lt"/>
              </a:rPr>
              <a:t>This practice area is listed under CMMI Maturity Level 3 (ML3) Defined. </a:t>
            </a:r>
            <a:endParaRPr lang="en-US"/>
          </a:p>
        </p:txBody>
      </p:sp>
    </p:spTree>
    <p:extLst>
      <p:ext uri="{BB962C8B-B14F-4D97-AF65-F5344CB8AC3E}">
        <p14:creationId xmlns:p14="http://schemas.microsoft.com/office/powerpoint/2010/main" val="19082963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DB629-0EBF-6C88-1939-1458F3A7EDA1}"/>
              </a:ext>
            </a:extLst>
          </p:cNvPr>
          <p:cNvSpPr>
            <a:spLocks noGrp="1"/>
          </p:cNvSpPr>
          <p:nvPr>
            <p:ph type="title"/>
          </p:nvPr>
        </p:nvSpPr>
        <p:spPr/>
        <p:txBody>
          <a:bodyPr/>
          <a:lstStyle/>
          <a:p>
            <a:pPr algn="ctr"/>
            <a:r>
              <a:rPr lang="en-US"/>
              <a:t>Why some organizations won't incorporate process improvement strategies</a:t>
            </a:r>
          </a:p>
        </p:txBody>
      </p:sp>
      <p:sp>
        <p:nvSpPr>
          <p:cNvPr id="3" name="Content Placeholder 2">
            <a:extLst>
              <a:ext uri="{FF2B5EF4-FFF2-40B4-BE49-F238E27FC236}">
                <a16:creationId xmlns:a16="http://schemas.microsoft.com/office/drawing/2014/main" id="{58F7127D-9729-354F-1A15-F76369195C51}"/>
              </a:ext>
            </a:extLst>
          </p:cNvPr>
          <p:cNvSpPr>
            <a:spLocks noGrp="1"/>
          </p:cNvSpPr>
          <p:nvPr>
            <p:ph idx="1"/>
          </p:nvPr>
        </p:nvSpPr>
        <p:spPr/>
        <p:txBody>
          <a:bodyPr vert="horz" lIns="91440" tIns="45720" rIns="91440" bIns="45720" rtlCol="0" anchor="t">
            <a:normAutofit/>
          </a:bodyPr>
          <a:lstStyle/>
          <a:p>
            <a:r>
              <a:rPr lang="en-US" b="1" u="sng"/>
              <a:t>Team members and stakeholders are reluctant to change</a:t>
            </a:r>
            <a:r>
              <a:rPr lang="en-US" b="1"/>
              <a:t> – Some people do not want to give up the practice they have been using for years to incorporate new and improved practices.</a:t>
            </a:r>
          </a:p>
          <a:p>
            <a:r>
              <a:rPr lang="en-US" b="1" u="sng"/>
              <a:t>Unawareness</a:t>
            </a:r>
            <a:r>
              <a:rPr lang="en-US" b="1"/>
              <a:t> - Some organizations are unaware of the benefits that process improvement can hold.</a:t>
            </a:r>
          </a:p>
          <a:p>
            <a:r>
              <a:rPr lang="en-US" b="1" u="sng"/>
              <a:t>Only focused on short-term goals</a:t>
            </a:r>
            <a:r>
              <a:rPr lang="en-US" b="1"/>
              <a:t> - Process improvement can sometimes take months for their effects to show. </a:t>
            </a:r>
          </a:p>
          <a:p>
            <a:r>
              <a:rPr lang="en-US" b="1" u="sng"/>
              <a:t>Limited resources</a:t>
            </a:r>
            <a:r>
              <a:rPr lang="en-US" b="1"/>
              <a:t> - Some organizations cannot invest in process improvement because of their financial situations.</a:t>
            </a:r>
          </a:p>
          <a:p>
            <a:r>
              <a:rPr lang="en-US" b="1" u="sng"/>
              <a:t>Unsuccessful past efforts</a:t>
            </a:r>
            <a:r>
              <a:rPr lang="en-US" b="1"/>
              <a:t> - Some organizations may have tried to incorporate process improvement, and were unsuccessful, so now they are hesitant to try again.</a:t>
            </a:r>
          </a:p>
          <a:p>
            <a:endParaRPr lang="en-US" b="1"/>
          </a:p>
          <a:p>
            <a:endParaRPr lang="en-US" b="1"/>
          </a:p>
          <a:p>
            <a:endParaRPr lang="en-US"/>
          </a:p>
        </p:txBody>
      </p:sp>
    </p:spTree>
    <p:extLst>
      <p:ext uri="{BB962C8B-B14F-4D97-AF65-F5344CB8AC3E}">
        <p14:creationId xmlns:p14="http://schemas.microsoft.com/office/powerpoint/2010/main" val="3383294549"/>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2B5C5-5497-D359-CA87-3233C7FCAC66}"/>
              </a:ext>
            </a:extLst>
          </p:cNvPr>
          <p:cNvSpPr>
            <a:spLocks noGrp="1"/>
          </p:cNvSpPr>
          <p:nvPr>
            <p:ph type="title"/>
          </p:nvPr>
        </p:nvSpPr>
        <p:spPr/>
        <p:txBody>
          <a:bodyPr/>
          <a:lstStyle/>
          <a:p>
            <a:r>
              <a:rPr lang="en-US"/>
              <a:t>Managing Security Threats &amp; Vulnerabilities (Security)</a:t>
            </a:r>
          </a:p>
        </p:txBody>
      </p:sp>
      <p:sp>
        <p:nvSpPr>
          <p:cNvPr id="3" name="Content Placeholder 2">
            <a:extLst>
              <a:ext uri="{FF2B5EF4-FFF2-40B4-BE49-F238E27FC236}">
                <a16:creationId xmlns:a16="http://schemas.microsoft.com/office/drawing/2014/main" id="{B3654573-4AE4-E79D-C092-8DD2794B3CE0}"/>
              </a:ext>
            </a:extLst>
          </p:cNvPr>
          <p:cNvSpPr>
            <a:spLocks noGrp="1"/>
          </p:cNvSpPr>
          <p:nvPr>
            <p:ph idx="1"/>
          </p:nvPr>
        </p:nvSpPr>
        <p:spPr/>
        <p:txBody>
          <a:bodyPr vert="horz" lIns="91440" tIns="45720" rIns="91440" bIns="45720" rtlCol="0" anchor="t">
            <a:normAutofit/>
          </a:bodyPr>
          <a:lstStyle/>
          <a:p>
            <a:r>
              <a:rPr lang="en-US"/>
              <a:t>This involves identifying, assessing, and mitigating security threats and vulnerabilities. </a:t>
            </a:r>
          </a:p>
          <a:p>
            <a:r>
              <a:rPr lang="en-US">
                <a:ea typeface="+mn-lt"/>
                <a:cs typeface="+mn-lt"/>
              </a:rPr>
              <a:t>This practice area is listed under CMMI Maturity Level 3 (ML3) Defined. </a:t>
            </a:r>
            <a:endParaRPr lang="en-US"/>
          </a:p>
        </p:txBody>
      </p:sp>
    </p:spTree>
    <p:extLst>
      <p:ext uri="{BB962C8B-B14F-4D97-AF65-F5344CB8AC3E}">
        <p14:creationId xmlns:p14="http://schemas.microsoft.com/office/powerpoint/2010/main" val="144430061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9775B-35BC-360B-79B9-800ED4F9DDBE}"/>
              </a:ext>
            </a:extLst>
          </p:cNvPr>
          <p:cNvSpPr>
            <a:spLocks noGrp="1"/>
          </p:cNvSpPr>
          <p:nvPr>
            <p:ph type="title"/>
          </p:nvPr>
        </p:nvSpPr>
        <p:spPr/>
        <p:txBody>
          <a:bodyPr/>
          <a:lstStyle/>
          <a:p>
            <a:r>
              <a:rPr lang="en-US"/>
              <a:t>Continuity (services)</a:t>
            </a:r>
          </a:p>
        </p:txBody>
      </p:sp>
      <p:sp>
        <p:nvSpPr>
          <p:cNvPr id="3" name="Content Placeholder 2">
            <a:extLst>
              <a:ext uri="{FF2B5EF4-FFF2-40B4-BE49-F238E27FC236}">
                <a16:creationId xmlns:a16="http://schemas.microsoft.com/office/drawing/2014/main" id="{8C749FC1-E173-C1ED-0F2D-46B577410855}"/>
              </a:ext>
            </a:extLst>
          </p:cNvPr>
          <p:cNvSpPr>
            <a:spLocks noGrp="1"/>
          </p:cNvSpPr>
          <p:nvPr>
            <p:ph idx="1"/>
          </p:nvPr>
        </p:nvSpPr>
        <p:spPr/>
        <p:txBody>
          <a:bodyPr vert="horz" lIns="91440" tIns="45720" rIns="91440" bIns="45720" rtlCol="0" anchor="t">
            <a:normAutofit/>
          </a:bodyPr>
          <a:lstStyle/>
          <a:p>
            <a:r>
              <a:rPr lang="en-US"/>
              <a:t>This ensures that the business continuity and resilience will remain in face of disruptions. </a:t>
            </a:r>
          </a:p>
          <a:p>
            <a:r>
              <a:rPr lang="en-US">
                <a:ea typeface="+mn-lt"/>
                <a:cs typeface="+mn-lt"/>
              </a:rPr>
              <a:t>This practice area is listed under CMMI Maturity Level 3 (ML3) Defined. </a:t>
            </a:r>
            <a:endParaRPr lang="en-US"/>
          </a:p>
        </p:txBody>
      </p:sp>
    </p:spTree>
    <p:extLst>
      <p:ext uri="{BB962C8B-B14F-4D97-AF65-F5344CB8AC3E}">
        <p14:creationId xmlns:p14="http://schemas.microsoft.com/office/powerpoint/2010/main" val="269074266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1D769-1156-1DBE-9D6F-792246B845DD}"/>
              </a:ext>
            </a:extLst>
          </p:cNvPr>
          <p:cNvSpPr>
            <a:spLocks noGrp="1"/>
          </p:cNvSpPr>
          <p:nvPr>
            <p:ph type="title"/>
          </p:nvPr>
        </p:nvSpPr>
        <p:spPr/>
        <p:txBody>
          <a:bodyPr/>
          <a:lstStyle/>
          <a:p>
            <a:r>
              <a:rPr lang="en-US"/>
              <a:t>Incident Resolution and prevention (Services)</a:t>
            </a:r>
          </a:p>
        </p:txBody>
      </p:sp>
      <p:sp>
        <p:nvSpPr>
          <p:cNvPr id="3" name="Content Placeholder 2">
            <a:extLst>
              <a:ext uri="{FF2B5EF4-FFF2-40B4-BE49-F238E27FC236}">
                <a16:creationId xmlns:a16="http://schemas.microsoft.com/office/drawing/2014/main" id="{DD6B1649-FA78-21CC-0853-27927E481E71}"/>
              </a:ext>
            </a:extLst>
          </p:cNvPr>
          <p:cNvSpPr>
            <a:spLocks noGrp="1"/>
          </p:cNvSpPr>
          <p:nvPr>
            <p:ph idx="1"/>
          </p:nvPr>
        </p:nvSpPr>
        <p:spPr/>
        <p:txBody>
          <a:bodyPr vert="horz" lIns="91440" tIns="45720" rIns="91440" bIns="45720" rtlCol="0" anchor="t">
            <a:normAutofit/>
          </a:bodyPr>
          <a:lstStyle/>
          <a:p>
            <a:r>
              <a:rPr lang="en-US"/>
              <a:t>This is meant to efficiently resolve incidents and implement measures to prevent future occurrences. </a:t>
            </a:r>
          </a:p>
          <a:p>
            <a:r>
              <a:rPr lang="en-US">
                <a:ea typeface="+mn-lt"/>
                <a:cs typeface="+mn-lt"/>
              </a:rPr>
              <a:t>This practice area is listed under CMMI Maturity Level 3 (ML3) Defined. </a:t>
            </a:r>
            <a:endParaRPr lang="en-US"/>
          </a:p>
        </p:txBody>
      </p:sp>
    </p:spTree>
    <p:extLst>
      <p:ext uri="{BB962C8B-B14F-4D97-AF65-F5344CB8AC3E}">
        <p14:creationId xmlns:p14="http://schemas.microsoft.com/office/powerpoint/2010/main" val="267735004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CFDE5-1994-AF11-1C3D-EC6872F3AC18}"/>
              </a:ext>
            </a:extLst>
          </p:cNvPr>
          <p:cNvSpPr>
            <a:spLocks noGrp="1"/>
          </p:cNvSpPr>
          <p:nvPr>
            <p:ph type="title"/>
          </p:nvPr>
        </p:nvSpPr>
        <p:spPr/>
        <p:txBody>
          <a:bodyPr/>
          <a:lstStyle/>
          <a:p>
            <a:r>
              <a:rPr lang="en-US"/>
              <a:t>Service Delivery Management (services)</a:t>
            </a:r>
          </a:p>
        </p:txBody>
      </p:sp>
      <p:sp>
        <p:nvSpPr>
          <p:cNvPr id="3" name="Content Placeholder 2">
            <a:extLst>
              <a:ext uri="{FF2B5EF4-FFF2-40B4-BE49-F238E27FC236}">
                <a16:creationId xmlns:a16="http://schemas.microsoft.com/office/drawing/2014/main" id="{FC715B94-2ACE-6F13-1498-0C0B823B09A9}"/>
              </a:ext>
            </a:extLst>
          </p:cNvPr>
          <p:cNvSpPr>
            <a:spLocks noGrp="1"/>
          </p:cNvSpPr>
          <p:nvPr>
            <p:ph idx="1"/>
          </p:nvPr>
        </p:nvSpPr>
        <p:spPr/>
        <p:txBody>
          <a:bodyPr vert="horz" lIns="91440" tIns="45720" rIns="91440" bIns="45720" rtlCol="0" anchor="t">
            <a:normAutofit/>
          </a:bodyPr>
          <a:lstStyle/>
          <a:p>
            <a:r>
              <a:rPr lang="en-US"/>
              <a:t>This involves managing the delivery of services to meet customer expectations as well as their business needs. </a:t>
            </a:r>
          </a:p>
          <a:p>
            <a:r>
              <a:rPr lang="en-US">
                <a:ea typeface="+mn-lt"/>
                <a:cs typeface="+mn-lt"/>
              </a:rPr>
              <a:t>This practice area is listed under CMMI Maturity Level 3 (ML3) Defined. </a:t>
            </a:r>
            <a:endParaRPr lang="en-US"/>
          </a:p>
        </p:txBody>
      </p:sp>
    </p:spTree>
    <p:extLst>
      <p:ext uri="{BB962C8B-B14F-4D97-AF65-F5344CB8AC3E}">
        <p14:creationId xmlns:p14="http://schemas.microsoft.com/office/powerpoint/2010/main" val="10074888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A04DF-EFB9-D458-6E5B-AE170A4D5B2F}"/>
              </a:ext>
            </a:extLst>
          </p:cNvPr>
          <p:cNvSpPr>
            <a:spLocks noGrp="1"/>
          </p:cNvSpPr>
          <p:nvPr>
            <p:ph type="title"/>
          </p:nvPr>
        </p:nvSpPr>
        <p:spPr/>
        <p:txBody>
          <a:bodyPr/>
          <a:lstStyle/>
          <a:p>
            <a:r>
              <a:rPr lang="en-US"/>
              <a:t>Strategic Service Management (services)</a:t>
            </a:r>
          </a:p>
        </p:txBody>
      </p:sp>
      <p:sp>
        <p:nvSpPr>
          <p:cNvPr id="3" name="Content Placeholder 2">
            <a:extLst>
              <a:ext uri="{FF2B5EF4-FFF2-40B4-BE49-F238E27FC236}">
                <a16:creationId xmlns:a16="http://schemas.microsoft.com/office/drawing/2014/main" id="{482056F2-B8D7-890E-4D9A-8765F8CE35F4}"/>
              </a:ext>
            </a:extLst>
          </p:cNvPr>
          <p:cNvSpPr>
            <a:spLocks noGrp="1"/>
          </p:cNvSpPr>
          <p:nvPr>
            <p:ph idx="1"/>
          </p:nvPr>
        </p:nvSpPr>
        <p:spPr/>
        <p:txBody>
          <a:bodyPr vert="horz" lIns="91440" tIns="45720" rIns="91440" bIns="45720" rtlCol="0" anchor="t">
            <a:normAutofit/>
          </a:bodyPr>
          <a:lstStyle/>
          <a:p>
            <a:r>
              <a:rPr lang="en-US"/>
              <a:t>This is focused on aligning service delivery with strategic business objectives. </a:t>
            </a:r>
          </a:p>
          <a:p>
            <a:r>
              <a:rPr lang="en-US">
                <a:ea typeface="+mn-lt"/>
                <a:cs typeface="+mn-lt"/>
              </a:rPr>
              <a:t>This practice area is listed under CMMI Maturity Level 3 (ML3) Defined. </a:t>
            </a:r>
            <a:endParaRPr lang="en-US"/>
          </a:p>
        </p:txBody>
      </p:sp>
    </p:spTree>
    <p:extLst>
      <p:ext uri="{BB962C8B-B14F-4D97-AF65-F5344CB8AC3E}">
        <p14:creationId xmlns:p14="http://schemas.microsoft.com/office/powerpoint/2010/main" val="284703768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F786E0-F7B4-D45C-E8D2-CE1A4E46E8C8}"/>
              </a:ext>
            </a:extLst>
          </p:cNvPr>
          <p:cNvSpPr>
            <a:spLocks noGrp="1"/>
          </p:cNvSpPr>
          <p:nvPr>
            <p:ph type="title"/>
          </p:nvPr>
        </p:nvSpPr>
        <p:spPr/>
        <p:txBody>
          <a:bodyPr/>
          <a:lstStyle/>
          <a:p>
            <a:r>
              <a:rPr lang="en-US"/>
              <a:t>Supplier Agreement Management (suppliers)</a:t>
            </a:r>
          </a:p>
        </p:txBody>
      </p:sp>
      <p:sp>
        <p:nvSpPr>
          <p:cNvPr id="3" name="Content Placeholder 2">
            <a:extLst>
              <a:ext uri="{FF2B5EF4-FFF2-40B4-BE49-F238E27FC236}">
                <a16:creationId xmlns:a16="http://schemas.microsoft.com/office/drawing/2014/main" id="{CFEC95B3-0488-7B7D-120C-14A7828E0E89}"/>
              </a:ext>
            </a:extLst>
          </p:cNvPr>
          <p:cNvSpPr>
            <a:spLocks noGrp="1"/>
          </p:cNvSpPr>
          <p:nvPr>
            <p:ph idx="1"/>
          </p:nvPr>
        </p:nvSpPr>
        <p:spPr/>
        <p:txBody>
          <a:bodyPr vert="horz" lIns="91440" tIns="45720" rIns="91440" bIns="45720" rtlCol="0" anchor="t">
            <a:normAutofit/>
          </a:bodyPr>
          <a:lstStyle/>
          <a:p>
            <a:r>
              <a:rPr lang="en-US"/>
              <a:t>Involves managing contracts and relationships with suppliers to ensure that goods and services needed to meet specific requirements are delivered. </a:t>
            </a:r>
          </a:p>
          <a:p>
            <a:r>
              <a:rPr lang="en-US">
                <a:ea typeface="+mn-lt"/>
                <a:cs typeface="+mn-lt"/>
              </a:rPr>
              <a:t>This practice area is listed under CMMI Maturity Level 3 (ML3) Defined and CMMI Maturity Level 4 (ML4) Quantitively Managed.</a:t>
            </a:r>
            <a:endParaRPr lang="en-US"/>
          </a:p>
          <a:p>
            <a:endParaRPr lang="en-US"/>
          </a:p>
        </p:txBody>
      </p:sp>
    </p:spTree>
    <p:extLst>
      <p:ext uri="{BB962C8B-B14F-4D97-AF65-F5344CB8AC3E}">
        <p14:creationId xmlns:p14="http://schemas.microsoft.com/office/powerpoint/2010/main" val="30697332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37704-53D7-501B-896C-255E95CEB24E}"/>
              </a:ext>
            </a:extLst>
          </p:cNvPr>
          <p:cNvSpPr>
            <a:spLocks noGrp="1"/>
          </p:cNvSpPr>
          <p:nvPr>
            <p:ph type="title"/>
          </p:nvPr>
        </p:nvSpPr>
        <p:spPr/>
        <p:txBody>
          <a:bodyPr/>
          <a:lstStyle/>
          <a:p>
            <a:r>
              <a:rPr lang="en-US"/>
              <a:t>Enabling Virtual Work (Virtual)</a:t>
            </a:r>
          </a:p>
        </p:txBody>
      </p:sp>
      <p:sp>
        <p:nvSpPr>
          <p:cNvPr id="3" name="Content Placeholder 2">
            <a:extLst>
              <a:ext uri="{FF2B5EF4-FFF2-40B4-BE49-F238E27FC236}">
                <a16:creationId xmlns:a16="http://schemas.microsoft.com/office/drawing/2014/main" id="{CD5D9F0C-D6D9-4391-26BC-7CA6DFFAE9E7}"/>
              </a:ext>
            </a:extLst>
          </p:cNvPr>
          <p:cNvSpPr>
            <a:spLocks noGrp="1"/>
          </p:cNvSpPr>
          <p:nvPr>
            <p:ph idx="1"/>
          </p:nvPr>
        </p:nvSpPr>
        <p:spPr/>
        <p:txBody>
          <a:bodyPr vert="horz" lIns="91440" tIns="45720" rIns="91440" bIns="45720" rtlCol="0" anchor="t">
            <a:normAutofit/>
          </a:bodyPr>
          <a:lstStyle/>
          <a:p>
            <a:r>
              <a:rPr lang="en-US"/>
              <a:t>This is done concerning the challenges and strategies of managing virtual teams and remote work. </a:t>
            </a:r>
          </a:p>
          <a:p>
            <a:r>
              <a:rPr lang="en-US">
                <a:ea typeface="+mn-lt"/>
                <a:cs typeface="+mn-lt"/>
              </a:rPr>
              <a:t>This practice area is listed under CMMI Maturity Level 3 (ML3) Defined. </a:t>
            </a:r>
            <a:endParaRPr lang="en-US"/>
          </a:p>
        </p:txBody>
      </p:sp>
    </p:spTree>
    <p:extLst>
      <p:ext uri="{BB962C8B-B14F-4D97-AF65-F5344CB8AC3E}">
        <p14:creationId xmlns:p14="http://schemas.microsoft.com/office/powerpoint/2010/main" val="1723081311"/>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B267C6-5D35-C2A7-4108-999972D6BFC2}"/>
              </a:ext>
            </a:extLst>
          </p:cNvPr>
          <p:cNvSpPr>
            <a:spLocks noGrp="1"/>
          </p:cNvSpPr>
          <p:nvPr>
            <p:ph type="title"/>
          </p:nvPr>
        </p:nvSpPr>
        <p:spPr>
          <a:xfrm>
            <a:off x="952500" y="-249178"/>
            <a:ext cx="10287000" cy="1032744"/>
          </a:xfrm>
        </p:spPr>
        <p:txBody>
          <a:bodyPr/>
          <a:lstStyle/>
          <a:p>
            <a:pPr algn="ctr"/>
            <a:r>
              <a:rPr lang="en-US"/>
              <a:t>References</a:t>
            </a:r>
          </a:p>
        </p:txBody>
      </p:sp>
      <p:sp>
        <p:nvSpPr>
          <p:cNvPr id="3" name="Content Placeholder 2">
            <a:extLst>
              <a:ext uri="{FF2B5EF4-FFF2-40B4-BE49-F238E27FC236}">
                <a16:creationId xmlns:a16="http://schemas.microsoft.com/office/drawing/2014/main" id="{269023FD-B68D-3B18-89A6-6BBC339E8E89}"/>
              </a:ext>
            </a:extLst>
          </p:cNvPr>
          <p:cNvSpPr>
            <a:spLocks noGrp="1"/>
          </p:cNvSpPr>
          <p:nvPr>
            <p:ph idx="1"/>
          </p:nvPr>
        </p:nvSpPr>
        <p:spPr>
          <a:xfrm>
            <a:off x="952500" y="1293959"/>
            <a:ext cx="10287000" cy="4883003"/>
          </a:xfrm>
        </p:spPr>
        <p:txBody>
          <a:bodyPr vert="horz" lIns="91440" tIns="45720" rIns="91440" bIns="45720" rtlCol="0" anchor="t">
            <a:normAutofit/>
          </a:bodyPr>
          <a:lstStyle/>
          <a:p>
            <a:r>
              <a:rPr lang="en-US">
                <a:ea typeface="+mn-lt"/>
                <a:cs typeface="+mn-lt"/>
                <a:hlinkClick r:id="rId2"/>
              </a:rPr>
              <a:t>https://bssw.io/items/what-is-software-process-improvement#:~:text=Software%20Process%20Improvement%20is%20the,computational%20science%20and%20engineering%20projects</a:t>
            </a:r>
          </a:p>
          <a:p>
            <a:r>
              <a:rPr lang="en-US">
                <a:ea typeface="+mn-lt"/>
                <a:cs typeface="+mn-lt"/>
                <a:hlinkClick r:id="rId3"/>
              </a:rPr>
              <a:t>https://www.techopedia.com/software-process-improvement-a-critical-investment-or-time-waste#:~:text=Software%20process%20improvement%20is%20a,while%20reducing%20risks%20and%20costs</a:t>
            </a:r>
          </a:p>
          <a:p>
            <a:r>
              <a:rPr lang="en-US">
                <a:ea typeface="+mn-lt"/>
                <a:cs typeface="+mn-lt"/>
                <a:hlinkClick r:id="rId4"/>
              </a:rPr>
              <a:t>https://www.techtarget.com/searchsoftwarequality/definition/Capability-Maturity-Model</a:t>
            </a:r>
            <a:r>
              <a:rPr lang="en-US">
                <a:ea typeface="+mn-lt"/>
                <a:cs typeface="+mn-lt"/>
              </a:rPr>
              <a:t> </a:t>
            </a:r>
          </a:p>
          <a:p>
            <a:r>
              <a:rPr lang="en-US">
                <a:ea typeface="+mn-lt"/>
                <a:cs typeface="+mn-lt"/>
                <a:hlinkClick r:id="rId5"/>
              </a:rPr>
              <a:t>https://insights.sei.cmu.edu/documents/1111/1994_005_001_435267.pdf</a:t>
            </a:r>
            <a:r>
              <a:rPr lang="en-US">
                <a:ea typeface="+mn-lt"/>
                <a:cs typeface="+mn-lt"/>
              </a:rPr>
              <a:t> </a:t>
            </a:r>
          </a:p>
          <a:p>
            <a:r>
              <a:rPr lang="en-US">
                <a:ea typeface="+mn-lt"/>
                <a:cs typeface="+mn-lt"/>
                <a:hlinkClick r:id="rId6"/>
              </a:rPr>
              <a:t>https://consulting.itgonline.com/cmmi-consulting/cmmi-v3-and-the-transition-from-cmmi-v2/#CMMI_v30_Practice_Areas</a:t>
            </a:r>
          </a:p>
          <a:p>
            <a:r>
              <a:rPr lang="en-US">
                <a:ea typeface="+mn-lt"/>
                <a:cs typeface="+mn-lt"/>
                <a:hlinkClick r:id="rId7"/>
              </a:rPr>
              <a:t>https://www.thecoresolution.com/cmmi-version-3-0-update-coming-in-2024</a:t>
            </a:r>
            <a:endParaRPr lang="en-US">
              <a:ea typeface="+mn-lt"/>
              <a:cs typeface="+mn-lt"/>
            </a:endParaRPr>
          </a:p>
          <a:p>
            <a:r>
              <a:rPr lang="en-US">
                <a:ea typeface="+mn-lt"/>
                <a:cs typeface="+mn-lt"/>
                <a:hlinkClick r:id="rId8"/>
              </a:rPr>
              <a:t>https://cmmiinstitute.com/</a:t>
            </a:r>
          </a:p>
          <a:p>
            <a:endParaRPr lang="en-US">
              <a:ea typeface="+mn-lt"/>
              <a:cs typeface="+mn-lt"/>
            </a:endParaRPr>
          </a:p>
          <a:p>
            <a:endParaRPr lang="en-US">
              <a:ea typeface="+mn-lt"/>
              <a:cs typeface="+mn-lt"/>
            </a:endParaRPr>
          </a:p>
          <a:p>
            <a:endParaRPr lang="en-US">
              <a:ea typeface="+mn-lt"/>
              <a:cs typeface="+mn-lt"/>
            </a:endParaRPr>
          </a:p>
        </p:txBody>
      </p:sp>
    </p:spTree>
    <p:extLst>
      <p:ext uri="{BB962C8B-B14F-4D97-AF65-F5344CB8AC3E}">
        <p14:creationId xmlns:p14="http://schemas.microsoft.com/office/powerpoint/2010/main" val="110686008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B267C6-5D35-C2A7-4108-999972D6BFC2}"/>
              </a:ext>
            </a:extLst>
          </p:cNvPr>
          <p:cNvSpPr>
            <a:spLocks noGrp="1"/>
          </p:cNvSpPr>
          <p:nvPr>
            <p:ph type="title"/>
          </p:nvPr>
        </p:nvSpPr>
        <p:spPr>
          <a:xfrm>
            <a:off x="952500" y="-249178"/>
            <a:ext cx="10287000" cy="1032744"/>
          </a:xfrm>
        </p:spPr>
        <p:txBody>
          <a:bodyPr/>
          <a:lstStyle/>
          <a:p>
            <a:pPr algn="ctr"/>
            <a:r>
              <a:rPr lang="en-US"/>
              <a:t>References</a:t>
            </a:r>
          </a:p>
        </p:txBody>
      </p:sp>
      <p:sp>
        <p:nvSpPr>
          <p:cNvPr id="3" name="Content Placeholder 2">
            <a:extLst>
              <a:ext uri="{FF2B5EF4-FFF2-40B4-BE49-F238E27FC236}">
                <a16:creationId xmlns:a16="http://schemas.microsoft.com/office/drawing/2014/main" id="{269023FD-B68D-3B18-89A6-6BBC339E8E89}"/>
              </a:ext>
            </a:extLst>
          </p:cNvPr>
          <p:cNvSpPr>
            <a:spLocks noGrp="1"/>
          </p:cNvSpPr>
          <p:nvPr>
            <p:ph idx="1"/>
          </p:nvPr>
        </p:nvSpPr>
        <p:spPr>
          <a:xfrm>
            <a:off x="952500" y="1293959"/>
            <a:ext cx="10287000" cy="4883003"/>
          </a:xfrm>
        </p:spPr>
        <p:txBody>
          <a:bodyPr vert="horz" lIns="91440" tIns="45720" rIns="91440" bIns="45720" rtlCol="0" anchor="t">
            <a:normAutofit/>
          </a:bodyPr>
          <a:lstStyle/>
          <a:p>
            <a:r>
              <a:rPr lang="en-US">
                <a:ea typeface="+mn-lt"/>
                <a:cs typeface="+mn-lt"/>
                <a:hlinkClick r:id="rId2"/>
              </a:rPr>
              <a:t>https://www.thecoresolution.com/cmmi-v3-update-explained#:~:text=New%20Capability%20Area-,CMMI%20v3.,and%20Workforce%20Empowerment%20(WE).</a:t>
            </a:r>
          </a:p>
          <a:p>
            <a:r>
              <a:rPr lang="en-US">
                <a:ea typeface="+mn-lt"/>
                <a:cs typeface="+mn-lt"/>
                <a:hlinkClick r:id="rId3"/>
              </a:rPr>
              <a:t>https://consulting.itgonline.com/cmmi-consulting/cmmi-v3-and-the-transition-from-cmmi-v2/</a:t>
            </a:r>
            <a:endParaRPr lang="en-US">
              <a:ea typeface="+mn-lt"/>
              <a:cs typeface="+mn-lt"/>
            </a:endParaRPr>
          </a:p>
          <a:p>
            <a:r>
              <a:rPr lang="en-US">
                <a:ea typeface="+mn-lt"/>
                <a:cs typeface="+mn-lt"/>
                <a:hlinkClick r:id="rId4"/>
              </a:rPr>
              <a:t>https://cmmiinstitute.com/learning/appraisals/levels</a:t>
            </a:r>
          </a:p>
          <a:p>
            <a:r>
              <a:rPr lang="en-US">
                <a:ea typeface="+mn-lt"/>
                <a:cs typeface="+mn-lt"/>
                <a:hlinkClick r:id="rId5"/>
              </a:rPr>
              <a:t>https://en.wikipedia.org/wiki/Capability_Maturity_Model_Integration</a:t>
            </a:r>
            <a:endParaRPr lang="en-US">
              <a:ea typeface="+mn-lt"/>
              <a:cs typeface="+mn-lt"/>
            </a:endParaRPr>
          </a:p>
        </p:txBody>
      </p:sp>
    </p:spTree>
    <p:extLst>
      <p:ext uri="{BB962C8B-B14F-4D97-AF65-F5344CB8AC3E}">
        <p14:creationId xmlns:p14="http://schemas.microsoft.com/office/powerpoint/2010/main" val="11360994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09690F-FF30-36A3-54B6-268CCD16AE54}"/>
              </a:ext>
            </a:extLst>
          </p:cNvPr>
          <p:cNvSpPr>
            <a:spLocks noGrp="1"/>
          </p:cNvSpPr>
          <p:nvPr>
            <p:ph type="title"/>
          </p:nvPr>
        </p:nvSpPr>
        <p:spPr/>
        <p:txBody>
          <a:bodyPr/>
          <a:lstStyle/>
          <a:p>
            <a:pPr algn="ctr"/>
            <a:r>
              <a:rPr lang="en-US"/>
              <a:t>How to implement process improvement strategies</a:t>
            </a:r>
          </a:p>
        </p:txBody>
      </p:sp>
      <p:sp>
        <p:nvSpPr>
          <p:cNvPr id="3" name="Content Placeholder 2">
            <a:extLst>
              <a:ext uri="{FF2B5EF4-FFF2-40B4-BE49-F238E27FC236}">
                <a16:creationId xmlns:a16="http://schemas.microsoft.com/office/drawing/2014/main" id="{CE3089D5-8902-5D52-1EA2-9DB6D17AA735}"/>
              </a:ext>
            </a:extLst>
          </p:cNvPr>
          <p:cNvSpPr>
            <a:spLocks noGrp="1"/>
          </p:cNvSpPr>
          <p:nvPr>
            <p:ph idx="1"/>
          </p:nvPr>
        </p:nvSpPr>
        <p:spPr/>
        <p:txBody>
          <a:bodyPr vert="horz" lIns="91440" tIns="45720" rIns="91440" bIns="45720" rtlCol="0" anchor="t">
            <a:normAutofit/>
          </a:bodyPr>
          <a:lstStyle/>
          <a:p>
            <a:r>
              <a:rPr lang="en-US" b="1" u="sng"/>
              <a:t>Perform process assessment for gap analysis</a:t>
            </a:r>
            <a:r>
              <a:rPr lang="en-US" b="1"/>
              <a:t> - An organization must compare their current procedures with industry standards to figure out where improvements need to be made.</a:t>
            </a:r>
            <a:endParaRPr lang="en-US" b="1" u="sng"/>
          </a:p>
          <a:p>
            <a:r>
              <a:rPr lang="en-US" b="1" u="sng"/>
              <a:t>Define improvement goals aligned with reference models </a:t>
            </a:r>
            <a:r>
              <a:rPr lang="en-US" b="1"/>
              <a:t> - Organizations need to set specific goals using established standards for improving their processes and efficiency.</a:t>
            </a:r>
          </a:p>
          <a:p>
            <a:r>
              <a:rPr lang="en-US" b="1" u="sng"/>
              <a:t>Ensure process support commitment by stakeholders</a:t>
            </a:r>
            <a:r>
              <a:rPr lang="en-US" b="1"/>
              <a:t> - The involvement of stakeholders and understanding their needs is very important in achieving successful improvements.</a:t>
            </a:r>
          </a:p>
          <a:p>
            <a:r>
              <a:rPr lang="en-US" b="1" u="sng"/>
              <a:t>Develop continuous improvement framework</a:t>
            </a:r>
            <a:r>
              <a:rPr lang="en-US" b="1"/>
              <a:t> - Since processes are continually improving, organizations must establish improvement strategies and frameworks. </a:t>
            </a:r>
          </a:p>
          <a:p>
            <a:r>
              <a:rPr lang="en-US" b="1" u="sng"/>
              <a:t>Organize process training and support</a:t>
            </a:r>
            <a:r>
              <a:rPr lang="en-US" b="1"/>
              <a:t> - Organizations must provide proper training and support to be able to be have the skills and knowledge to be able to improve processes.</a:t>
            </a:r>
            <a:endParaRPr lang="en-US" b="1" u="sng"/>
          </a:p>
        </p:txBody>
      </p:sp>
    </p:spTree>
    <p:extLst>
      <p:ext uri="{BB962C8B-B14F-4D97-AF65-F5344CB8AC3E}">
        <p14:creationId xmlns:p14="http://schemas.microsoft.com/office/powerpoint/2010/main" val="1312416248"/>
      </p:ext>
    </p:extLst>
  </p:cSld>
  <p:clrMapOvr>
    <a:masterClrMapping/>
  </p:clrMapOvr>
</p:sld>
</file>

<file path=ppt/theme/theme1.xml><?xml version="1.0" encoding="utf-8"?>
<a:theme xmlns:a="http://schemas.openxmlformats.org/drawingml/2006/main" name="AfterglowVTI">
  <a:themeElements>
    <a:clrScheme name="Custom 7">
      <a:dk1>
        <a:sysClr val="windowText" lastClr="000000"/>
      </a:dk1>
      <a:lt1>
        <a:sysClr val="window" lastClr="FFFFFF"/>
      </a:lt1>
      <a:dk2>
        <a:srgbClr val="0A2E36"/>
      </a:dk2>
      <a:lt2>
        <a:srgbClr val="E7E6E6"/>
      </a:lt2>
      <a:accent1>
        <a:srgbClr val="188659"/>
      </a:accent1>
      <a:accent2>
        <a:srgbClr val="A3A300"/>
      </a:accent2>
      <a:accent3>
        <a:srgbClr val="00ADA8"/>
      </a:accent3>
      <a:accent4>
        <a:srgbClr val="EA0440"/>
      </a:accent4>
      <a:accent5>
        <a:srgbClr val="92278F"/>
      </a:accent5>
      <a:accent6>
        <a:srgbClr val="E15BC1"/>
      </a:accent6>
      <a:hlink>
        <a:srgbClr val="188659"/>
      </a:hlink>
      <a:folHlink>
        <a:srgbClr val="EA0440"/>
      </a:folHlink>
    </a:clrScheme>
    <a:fontScheme name="Trade Gothic">
      <a:majorFont>
        <a:latin typeface="Trade Gothic Next Cond"/>
        <a:ea typeface=""/>
        <a:cs typeface=""/>
      </a:majorFont>
      <a:minorFont>
        <a:latin typeface="Trade Gothic Next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fterglowVTI" id="{804DBEB7-1920-4C72-A0CB-091339F1875F}" vid="{D4C59F5A-9ECA-4C96-BDFD-0606A75324E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Widescreen</PresentationFormat>
  <Slides>88</Slides>
  <Notes>2</Notes>
  <HiddenSlides>0</HiddenSlides>
  <ScaleCrop>false</ScaleCrop>
  <HeadingPairs>
    <vt:vector size="4" baseType="variant">
      <vt:variant>
        <vt:lpstr>Theme</vt:lpstr>
      </vt:variant>
      <vt:variant>
        <vt:i4>1</vt:i4>
      </vt:variant>
      <vt:variant>
        <vt:lpstr>Slide Titles</vt:lpstr>
      </vt:variant>
      <vt:variant>
        <vt:i4>88</vt:i4>
      </vt:variant>
    </vt:vector>
  </HeadingPairs>
  <TitlesOfParts>
    <vt:vector size="89" baseType="lpstr">
      <vt:lpstr>AfterglowVTI</vt:lpstr>
      <vt:lpstr>CMMI-DEV V3</vt:lpstr>
      <vt:lpstr>Process improvement</vt:lpstr>
      <vt:lpstr>What is Process Improvement?</vt:lpstr>
      <vt:lpstr>the goal of process improvement</vt:lpstr>
      <vt:lpstr>Process improvement in organizations</vt:lpstr>
      <vt:lpstr>No process improvement strategies</vt:lpstr>
      <vt:lpstr>Organizations that have process improvement strategies</vt:lpstr>
      <vt:lpstr>Why some organizations won't incorporate process improvement strategies</vt:lpstr>
      <vt:lpstr>How to implement process improvement strategies</vt:lpstr>
      <vt:lpstr>Capability maturity models</vt:lpstr>
      <vt:lpstr>What is a Capability Maturity Model (CMM)?</vt:lpstr>
      <vt:lpstr>Capability Maturity model levels</vt:lpstr>
      <vt:lpstr>Capability maturity model levels in depth</vt:lpstr>
      <vt:lpstr>Standards, Methods, and process Guidelines</vt:lpstr>
      <vt:lpstr>Capability maturity model integrated</vt:lpstr>
      <vt:lpstr>What is capability maturity model integrated (cmmi)?</vt:lpstr>
      <vt:lpstr>Capability Maturity model integrated levels</vt:lpstr>
      <vt:lpstr>CAPABILITY MATURITY MODEL INTEGRATED LEVELS In depth</vt:lpstr>
      <vt:lpstr>Cmmi framework</vt:lpstr>
      <vt:lpstr>Models:</vt:lpstr>
      <vt:lpstr>Training:</vt:lpstr>
      <vt:lpstr>Appraisal:</vt:lpstr>
      <vt:lpstr>What is CMMI-dev?</vt:lpstr>
      <vt:lpstr>Some key features of CMMI-DEV include:</vt:lpstr>
      <vt:lpstr>PowerPoint Presentation</vt:lpstr>
      <vt:lpstr>CMMI-dev maturity levels</vt:lpstr>
      <vt:lpstr>Initial Level</vt:lpstr>
      <vt:lpstr>Managed Level</vt:lpstr>
      <vt:lpstr>Defined Level</vt:lpstr>
      <vt:lpstr>Quantitatively Managed Level</vt:lpstr>
      <vt:lpstr>Optimizing Level</vt:lpstr>
      <vt:lpstr>conclusion</vt:lpstr>
      <vt:lpstr>PowerPoint Presentation</vt:lpstr>
      <vt:lpstr>CMMI-DEV Version 3.0 Category Areas </vt:lpstr>
      <vt:lpstr>CMMI-DEV VERSION 3.0 CATEGORY AREAS  Process Management</vt:lpstr>
      <vt:lpstr>CMMI-DEV VERSION 3.0 CATEGORY AREAS  2. Project Management</vt:lpstr>
      <vt:lpstr>CMMI-DEV VERSION 3.0 CATEGORY AREAS  3. Engineering </vt:lpstr>
      <vt:lpstr>CMMI-DEV VERSION 3.0 CATEGORY AREAS  4. Support</vt:lpstr>
      <vt:lpstr>CMMI-DEV Version 3.0 Capability Areas </vt:lpstr>
      <vt:lpstr>CMMI-DEV VERSION 3.0 Capability AREAS  1. Requirements Management</vt:lpstr>
      <vt:lpstr>CMMI-DEV VERSION 3.0 Capability AREAS  2. Project Planning</vt:lpstr>
      <vt:lpstr>CMMI-DEV VERSION 3.0 Capability AREAS  3. Project Monitoring and Control</vt:lpstr>
      <vt:lpstr>CMMI-DEV VERSION 3.0 Capability AREAS  4. Supplier Agreement Management</vt:lpstr>
      <vt:lpstr>CMMI-DEV VERSION 3.0 Capability AREAS  5. Measurement and Analysis</vt:lpstr>
      <vt:lpstr>CMMI-DEV VERSION 3.0 Capability AREAS  6. Process and Product Quality Assurance</vt:lpstr>
      <vt:lpstr>CMMI-DEV VERSION 3.0 Capability AREAS  7. Configuration Management</vt:lpstr>
      <vt:lpstr>CMMI-DEV VERSION 3.0 Capability AREAS  8. Requirements Development</vt:lpstr>
      <vt:lpstr>CMMI-DEV VERSION 3.0 Capability AREAS  9. Technical Solution</vt:lpstr>
      <vt:lpstr>CMMI-DEV VERSION 3.0 Capability AREAS  10. Product Integration</vt:lpstr>
      <vt:lpstr>CMMI-DEV VERSION 3.0 Capability AREAS  11. Verification</vt:lpstr>
      <vt:lpstr>CMMI-DEV VERSION 3.0 Capability AREAS  12. Validation</vt:lpstr>
      <vt:lpstr>CMMI-DEV: Version 3.0 Practice areas</vt:lpstr>
      <vt:lpstr>Maturity Levels</vt:lpstr>
      <vt:lpstr>CMMI CORE PRACTICE AREAS</vt:lpstr>
      <vt:lpstr>Managing Performance and Management</vt:lpstr>
      <vt:lpstr>Process Quality assurance</vt:lpstr>
      <vt:lpstr>Configuration Management</vt:lpstr>
      <vt:lpstr>Monitor and control</vt:lpstr>
      <vt:lpstr>Planning</vt:lpstr>
      <vt:lpstr>estimating</vt:lpstr>
      <vt:lpstr> Requirements Development and Management</vt:lpstr>
      <vt:lpstr>Governance</vt:lpstr>
      <vt:lpstr>Implementation Infrastructure</vt:lpstr>
      <vt:lpstr>Casual analysis and resolution</vt:lpstr>
      <vt:lpstr>Decision Analysis and Resolution</vt:lpstr>
      <vt:lpstr>Organization Training</vt:lpstr>
      <vt:lpstr>Risk and Opportunity management</vt:lpstr>
      <vt:lpstr>Process Asset Development</vt:lpstr>
      <vt:lpstr>Peer Reviews</vt:lpstr>
      <vt:lpstr>Process Management</vt:lpstr>
      <vt:lpstr>Verification and Validation</vt:lpstr>
      <vt:lpstr>Domains Specific</vt:lpstr>
      <vt:lpstr>Technical Solution (Development)</vt:lpstr>
      <vt:lpstr>Product integration (Development)</vt:lpstr>
      <vt:lpstr>Data Management (Data)</vt:lpstr>
      <vt:lpstr>Data Quality (Data)</vt:lpstr>
      <vt:lpstr>Workforce empowerment (People)</vt:lpstr>
      <vt:lpstr>Enabling Safety (Safety)</vt:lpstr>
      <vt:lpstr>Enabling Security (Security)</vt:lpstr>
      <vt:lpstr>Managing Security Threats &amp; Vulnerabilities (Security)</vt:lpstr>
      <vt:lpstr>Continuity (services)</vt:lpstr>
      <vt:lpstr>Incident Resolution and prevention (Services)</vt:lpstr>
      <vt:lpstr>Service Delivery Management (services)</vt:lpstr>
      <vt:lpstr>Strategic Service Management (services)</vt:lpstr>
      <vt:lpstr>Supplier Agreement Management (suppliers)</vt:lpstr>
      <vt:lpstr>Enabling Virtual Work (Virtual)</vt:lpstr>
      <vt:lpstr>References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revision>2</cp:revision>
  <dcterms:created xsi:type="dcterms:W3CDTF">2024-03-15T13:06:44Z</dcterms:created>
  <dcterms:modified xsi:type="dcterms:W3CDTF">2024-03-20T18:33:58Z</dcterms:modified>
</cp:coreProperties>
</file>