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85"/>
  </p:notesMasterIdLst>
  <p:handoutMasterIdLst>
    <p:handoutMasterId r:id="rId86"/>
  </p:handoutMasterIdLst>
  <p:sldIdLst>
    <p:sldId id="419" r:id="rId5"/>
    <p:sldId id="420" r:id="rId6"/>
    <p:sldId id="331" r:id="rId7"/>
    <p:sldId id="332" r:id="rId8"/>
    <p:sldId id="422" r:id="rId9"/>
    <p:sldId id="450" r:id="rId10"/>
    <p:sldId id="423" r:id="rId11"/>
    <p:sldId id="427" r:id="rId12"/>
    <p:sldId id="428" r:id="rId13"/>
    <p:sldId id="430" r:id="rId14"/>
    <p:sldId id="429" r:id="rId15"/>
    <p:sldId id="431" r:id="rId16"/>
    <p:sldId id="451" r:id="rId17"/>
    <p:sldId id="432" r:id="rId18"/>
    <p:sldId id="433" r:id="rId19"/>
    <p:sldId id="434" r:id="rId20"/>
    <p:sldId id="435" r:id="rId21"/>
    <p:sldId id="436" r:id="rId22"/>
    <p:sldId id="438" r:id="rId23"/>
    <p:sldId id="441" r:id="rId24"/>
    <p:sldId id="440" r:id="rId25"/>
    <p:sldId id="439" r:id="rId26"/>
    <p:sldId id="442" r:id="rId27"/>
    <p:sldId id="443" r:id="rId28"/>
    <p:sldId id="444" r:id="rId29"/>
    <p:sldId id="445" r:id="rId30"/>
    <p:sldId id="446" r:id="rId31"/>
    <p:sldId id="452" r:id="rId32"/>
    <p:sldId id="453" r:id="rId33"/>
    <p:sldId id="454" r:id="rId34"/>
    <p:sldId id="448" r:id="rId35"/>
    <p:sldId id="449" r:id="rId36"/>
    <p:sldId id="462" r:id="rId37"/>
    <p:sldId id="466" r:id="rId38"/>
    <p:sldId id="476" r:id="rId39"/>
    <p:sldId id="477" r:id="rId40"/>
    <p:sldId id="478" r:id="rId41"/>
    <p:sldId id="479" r:id="rId42"/>
    <p:sldId id="492" r:id="rId43"/>
    <p:sldId id="493" r:id="rId44"/>
    <p:sldId id="494" r:id="rId45"/>
    <p:sldId id="495" r:id="rId46"/>
    <p:sldId id="496" r:id="rId47"/>
    <p:sldId id="497" r:id="rId48"/>
    <p:sldId id="498" r:id="rId49"/>
    <p:sldId id="499" r:id="rId50"/>
    <p:sldId id="500" r:id="rId51"/>
    <p:sldId id="502" r:id="rId52"/>
    <p:sldId id="503" r:id="rId53"/>
    <p:sldId id="504" r:id="rId54"/>
    <p:sldId id="505" r:id="rId55"/>
    <p:sldId id="480" r:id="rId56"/>
    <p:sldId id="481" r:id="rId57"/>
    <p:sldId id="482" r:id="rId58"/>
    <p:sldId id="483" r:id="rId59"/>
    <p:sldId id="484" r:id="rId60"/>
    <p:sldId id="485" r:id="rId61"/>
    <p:sldId id="486" r:id="rId62"/>
    <p:sldId id="487" r:id="rId63"/>
    <p:sldId id="488" r:id="rId64"/>
    <p:sldId id="489" r:id="rId65"/>
    <p:sldId id="490" r:id="rId66"/>
    <p:sldId id="491" r:id="rId67"/>
    <p:sldId id="455" r:id="rId68"/>
    <p:sldId id="456" r:id="rId69"/>
    <p:sldId id="457" r:id="rId70"/>
    <p:sldId id="459" r:id="rId71"/>
    <p:sldId id="460" r:id="rId72"/>
    <p:sldId id="463" r:id="rId73"/>
    <p:sldId id="464" r:id="rId74"/>
    <p:sldId id="467" r:id="rId75"/>
    <p:sldId id="468" r:id="rId76"/>
    <p:sldId id="469" r:id="rId77"/>
    <p:sldId id="470" r:id="rId78"/>
    <p:sldId id="471" r:id="rId79"/>
    <p:sldId id="472" r:id="rId80"/>
    <p:sldId id="473" r:id="rId81"/>
    <p:sldId id="474" r:id="rId82"/>
    <p:sldId id="506" r:id="rId83"/>
    <p:sldId id="475"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E55CA2-CFB5-4F41-AA76-F01F84AB92FA}">
          <p14:sldIdLst>
            <p14:sldId id="419"/>
            <p14:sldId id="420"/>
            <p14:sldId id="331"/>
            <p14:sldId id="332"/>
            <p14:sldId id="422"/>
            <p14:sldId id="450"/>
          </p14:sldIdLst>
        </p14:section>
        <p14:section name="DevOps Practices" id="{9F287188-DBD1-CF43-84C9-2E55D6DB24FA}">
          <p14:sldIdLst>
            <p14:sldId id="423"/>
          </p14:sldIdLst>
        </p14:section>
        <p14:section name="DevOps tools" id="{F97BCB54-BEAB-414C-9B49-80459C0840F2}">
          <p14:sldIdLst>
            <p14:sldId id="427"/>
            <p14:sldId id="428"/>
            <p14:sldId id="430"/>
            <p14:sldId id="429"/>
            <p14:sldId id="431"/>
            <p14:sldId id="451"/>
            <p14:sldId id="432"/>
            <p14:sldId id="433"/>
            <p14:sldId id="434"/>
            <p14:sldId id="435"/>
            <p14:sldId id="436"/>
            <p14:sldId id="438"/>
            <p14:sldId id="441"/>
            <p14:sldId id="440"/>
            <p14:sldId id="439"/>
            <p14:sldId id="442"/>
            <p14:sldId id="443"/>
            <p14:sldId id="444"/>
            <p14:sldId id="445"/>
            <p14:sldId id="446"/>
            <p14:sldId id="452"/>
            <p14:sldId id="453"/>
            <p14:sldId id="454"/>
            <p14:sldId id="448"/>
            <p14:sldId id="449"/>
            <p14:sldId id="462"/>
            <p14:sldId id="466"/>
            <p14:sldId id="476"/>
            <p14:sldId id="477"/>
            <p14:sldId id="478"/>
            <p14:sldId id="479"/>
            <p14:sldId id="492"/>
            <p14:sldId id="493"/>
            <p14:sldId id="494"/>
            <p14:sldId id="495"/>
            <p14:sldId id="496"/>
            <p14:sldId id="497"/>
            <p14:sldId id="498"/>
            <p14:sldId id="499"/>
            <p14:sldId id="500"/>
            <p14:sldId id="502"/>
            <p14:sldId id="503"/>
            <p14:sldId id="504"/>
            <p14:sldId id="505"/>
            <p14:sldId id="480"/>
            <p14:sldId id="481"/>
            <p14:sldId id="482"/>
            <p14:sldId id="483"/>
            <p14:sldId id="484"/>
            <p14:sldId id="485"/>
            <p14:sldId id="486"/>
            <p14:sldId id="487"/>
            <p14:sldId id="488"/>
            <p14:sldId id="489"/>
            <p14:sldId id="490"/>
            <p14:sldId id="491"/>
            <p14:sldId id="455"/>
            <p14:sldId id="456"/>
            <p14:sldId id="457"/>
            <p14:sldId id="459"/>
            <p14:sldId id="460"/>
            <p14:sldId id="463"/>
            <p14:sldId id="464"/>
            <p14:sldId id="467"/>
            <p14:sldId id="468"/>
            <p14:sldId id="469"/>
            <p14:sldId id="470"/>
            <p14:sldId id="471"/>
            <p14:sldId id="472"/>
            <p14:sldId id="473"/>
            <p14:sldId id="474"/>
            <p14:sldId id="506"/>
            <p14:sldId id="4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49B99-70CA-64F7-7790-5AF20FAB45A0}" v="463" dt="2024-04-10T15:29:21.305"/>
    <p1510:client id="{11403C70-34FF-03A8-CCA6-FFCE7C5DC366}" v="865" dt="2024-04-08T19:42:52.296"/>
    <p1510:client id="{16214E32-2B7F-39CD-7119-E9EADC751816}" v="300" dt="2024-04-10T09:30:18.880"/>
    <p1510:client id="{26EE0F29-EE4C-30C8-7C87-DEED38ED99CF}" v="293" dt="2024-04-09T15:04:42.538"/>
    <p1510:client id="{3703CC47-0564-C35B-D90F-56DA35CF7566}" v="312" dt="2024-04-10T06:12:37.074"/>
    <p1510:client id="{94C7AB16-A4CD-036F-7322-14B7671D7B30}" v="255" dt="2024-04-09T00:26:05.601"/>
    <p1510:client id="{CAC231A8-246C-E763-C34B-7298363EF6AA}" v="53" dt="2024-04-10T16:30:21.229"/>
    <p1510:client id="{D1CDB04B-A5A2-4D16-8C85-0FEAD2C5B00E}" v="4" dt="2024-04-10T14:55:38.314"/>
  </p1510:revLst>
</p1510:revInfo>
</file>

<file path=ppt/tableStyles.xml><?xml version="1.0" encoding="utf-8"?>
<a:tblStyleLst xmlns:a="http://schemas.openxmlformats.org/drawingml/2006/main" def="{D7AC3CCA-C797-4891-BE02-D94E43425B78}">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109" d="100"/>
          <a:sy n="109" d="100"/>
        </p:scale>
        <p:origin x="68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9C198B-720E-C672-0A1F-810B02D7D6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251430-053F-DF2E-13BD-5EF99EFB68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949AF-D433-4BA9-985A-0F5A71B8713D}" type="datetimeFigureOut">
              <a:rPr lang="en-US" smtClean="0"/>
              <a:t>4/10/24</a:t>
            </a:fld>
            <a:endParaRPr lang="en-US"/>
          </a:p>
        </p:txBody>
      </p:sp>
      <p:sp>
        <p:nvSpPr>
          <p:cNvPr id="4" name="Footer Placeholder 3">
            <a:extLst>
              <a:ext uri="{FF2B5EF4-FFF2-40B4-BE49-F238E27FC236}">
                <a16:creationId xmlns:a16="http://schemas.microsoft.com/office/drawing/2014/main" id="{A6DFFCF5-9E67-D641-CB26-31CBEB9DA5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DDB857-6406-8EE5-670A-A888D4D9E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894985-3448-4B54-B340-F6E34589E76C}" type="slidenum">
              <a:rPr lang="en-US" smtClean="0"/>
              <a:t>‹#›</a:t>
            </a:fld>
            <a:endParaRPr lang="en-US"/>
          </a:p>
        </p:txBody>
      </p:sp>
    </p:spTree>
    <p:extLst>
      <p:ext uri="{BB962C8B-B14F-4D97-AF65-F5344CB8AC3E}">
        <p14:creationId xmlns:p14="http://schemas.microsoft.com/office/powerpoint/2010/main" val="53175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46F2B-1084-40BA-9F0A-B1F6847335C5}" type="slidenum">
              <a:rPr lang="en-US" smtClean="0"/>
              <a:t>3</a:t>
            </a:fld>
            <a:endParaRPr lang="en-US"/>
          </a:p>
        </p:txBody>
      </p:sp>
    </p:spTree>
    <p:extLst>
      <p:ext uri="{BB962C8B-B14F-4D97-AF65-F5344CB8AC3E}">
        <p14:creationId xmlns:p14="http://schemas.microsoft.com/office/powerpoint/2010/main" val="113329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46F2B-1084-40BA-9F0A-B1F6847335C5}" type="slidenum">
              <a:rPr lang="en-US" smtClean="0"/>
              <a:t>4</a:t>
            </a:fld>
            <a:endParaRPr lang="en-US"/>
          </a:p>
        </p:txBody>
      </p:sp>
    </p:spTree>
    <p:extLst>
      <p:ext uri="{BB962C8B-B14F-4D97-AF65-F5344CB8AC3E}">
        <p14:creationId xmlns:p14="http://schemas.microsoft.com/office/powerpoint/2010/main" val="374509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46F2B-1084-40BA-9F0A-B1F6847335C5}" type="slidenum">
              <a:rPr lang="en-US" smtClean="0"/>
              <a:t>5</a:t>
            </a:fld>
            <a:endParaRPr lang="en-US"/>
          </a:p>
        </p:txBody>
      </p:sp>
    </p:spTree>
    <p:extLst>
      <p:ext uri="{BB962C8B-B14F-4D97-AF65-F5344CB8AC3E}">
        <p14:creationId xmlns:p14="http://schemas.microsoft.com/office/powerpoint/2010/main" val="377827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46F2B-1084-40BA-9F0A-B1F6847335C5}" type="slidenum">
              <a:rPr lang="en-US" smtClean="0"/>
              <a:t>7</a:t>
            </a:fld>
            <a:endParaRPr lang="en-US"/>
          </a:p>
        </p:txBody>
      </p:sp>
    </p:spTree>
    <p:extLst>
      <p:ext uri="{BB962C8B-B14F-4D97-AF65-F5344CB8AC3E}">
        <p14:creationId xmlns:p14="http://schemas.microsoft.com/office/powerpoint/2010/main" val="307055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B46F2B-1084-40BA-9F0A-B1F6847335C5}" type="slidenum">
              <a:rPr lang="en-US" smtClean="0"/>
              <a:t>32</a:t>
            </a:fld>
            <a:endParaRPr lang="en-US"/>
          </a:p>
        </p:txBody>
      </p:sp>
    </p:spTree>
    <p:extLst>
      <p:ext uri="{BB962C8B-B14F-4D97-AF65-F5344CB8AC3E}">
        <p14:creationId xmlns:p14="http://schemas.microsoft.com/office/powerpoint/2010/main" val="388159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2456284" y="4549768"/>
            <a:ext cx="9236032" cy="1639767"/>
          </a:xfrm>
        </p:spPr>
        <p:txBody>
          <a:bodyPr anchor="ctr">
            <a:normAutofit/>
          </a:bodyPr>
          <a:lstStyle>
            <a:lvl1pPr>
              <a:defRPr sz="4800" spc="0" baseline="0">
                <a:solidFill>
                  <a:schemeClr val="bg1"/>
                </a:solidFill>
              </a:defRPr>
            </a:lvl1pPr>
          </a:lstStyle>
          <a:p>
            <a:r>
              <a:rPr lang="en-US"/>
              <a:t>Click to add title</a:t>
            </a:r>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785376" y="4751091"/>
            <a:ext cx="1060704" cy="1225296"/>
          </a:xfrm>
        </p:spPr>
        <p:txBody>
          <a:bodyPr>
            <a:noAutofit/>
          </a:bodyPr>
          <a:lstStyle>
            <a:lvl1pPr marL="0" indent="0" algn="ctr">
              <a:buNone/>
              <a:defRPr sz="1200">
                <a:solidFill>
                  <a:schemeClr val="bg1"/>
                </a:solidFill>
              </a:defRPr>
            </a:lvl1pPr>
          </a:lstStyle>
          <a:p>
            <a:r>
              <a:rPr lang="en-US"/>
              <a:t>Click icon to add picture</a:t>
            </a:r>
          </a:p>
        </p:txBody>
      </p:sp>
      <p:sp>
        <p:nvSpPr>
          <p:cNvPr id="11" name="Rectangle 10">
            <a:extLst>
              <a:ext uri="{FF2B5EF4-FFF2-40B4-BE49-F238E27FC236}">
                <a16:creationId xmlns:a16="http://schemas.microsoft.com/office/drawing/2014/main" id="{63C27092-C66B-F15B-27C8-9D197E7DC6AC}"/>
              </a:ext>
              <a:ext uri="{C183D7F6-B498-43B3-948B-1728B52AA6E4}">
                <adec:decorative xmlns:adec="http://schemas.microsoft.com/office/drawing/2017/decorative" val="1"/>
              </a:ext>
            </a:extLst>
          </p:cNvPr>
          <p:cNvSpPr/>
          <p:nvPr userDrawn="1"/>
        </p:nvSpPr>
        <p:spPr>
          <a:xfrm>
            <a:off x="380512" y="4436569"/>
            <a:ext cx="1870432"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233F11-FC39-B975-A1C8-8D59FB19909E}"/>
              </a:ext>
              <a:ext uri="{C183D7F6-B498-43B3-948B-1728B52AA6E4}">
                <adec:decorative xmlns:adec="http://schemas.microsoft.com/office/drawing/2017/decorative" val="1"/>
              </a:ext>
            </a:extLst>
          </p:cNvPr>
          <p:cNvSpPr/>
          <p:nvPr userDrawn="1"/>
        </p:nvSpPr>
        <p:spPr>
          <a:xfrm>
            <a:off x="385494" y="4436569"/>
            <a:ext cx="11418886"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black and white swirl">
            <a:extLst>
              <a:ext uri="{FF2B5EF4-FFF2-40B4-BE49-F238E27FC236}">
                <a16:creationId xmlns:a16="http://schemas.microsoft.com/office/drawing/2014/main" id="{98138DC1-DEFD-0D46-996F-0FCA7D496217}"/>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l="3232" r="3232"/>
          <a:stretch/>
        </p:blipFill>
        <p:spPr bwMode="auto">
          <a:xfrm>
            <a:off x="0" y="0"/>
            <a:ext cx="12192000" cy="388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0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and Conten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A97AF1-4707-6817-C07C-3CF312C1C5EE}"/>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1" y="-8746"/>
            <a:ext cx="5911249" cy="686674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6094936" y="458695"/>
            <a:ext cx="5690715"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2" name="Table Placeholder 11">
            <a:extLst>
              <a:ext uri="{FF2B5EF4-FFF2-40B4-BE49-F238E27FC236}">
                <a16:creationId xmlns:a16="http://schemas.microsoft.com/office/drawing/2014/main" id="{74C7AB41-69EE-23E8-FBB8-C992CB3E5D1D}"/>
              </a:ext>
            </a:extLst>
          </p:cNvPr>
          <p:cNvSpPr>
            <a:spLocks noGrp="1"/>
          </p:cNvSpPr>
          <p:nvPr>
            <p:ph type="tbl" sz="quarter" idx="16"/>
          </p:nvPr>
        </p:nvSpPr>
        <p:spPr>
          <a:xfrm>
            <a:off x="395811" y="1642540"/>
            <a:ext cx="5076825" cy="3678237"/>
          </a:xfrm>
        </p:spPr>
        <p:txBody>
          <a:bodyPr/>
          <a:lstStyle>
            <a:lvl1pPr>
              <a:defRPr>
                <a:solidFill>
                  <a:schemeClr val="bg1"/>
                </a:solidFill>
              </a:defRPr>
            </a:lvl1pPr>
          </a:lstStyle>
          <a:p>
            <a:endParaRPr lang="en-US"/>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6086067" y="1642541"/>
            <a:ext cx="5699583" cy="3673088"/>
          </a:xfrm>
        </p:spPr>
        <p:txBody>
          <a:bodyPr anchor="ctr">
            <a:normAutofit/>
          </a:bodyPr>
          <a:lstStyle>
            <a:lvl1pPr marL="228600" indent="-228600">
              <a:lnSpc>
                <a:spcPct val="150000"/>
              </a:lnSpc>
              <a:buClr>
                <a:schemeClr val="bg1"/>
              </a:buClr>
              <a:buFont typeface="Arial" panose="020B0604020202020204" pitchFamily="34" charset="0"/>
              <a:buChar char="•"/>
              <a:defRPr sz="1800">
                <a:solidFill>
                  <a:schemeClr val="bg1"/>
                </a:solidFill>
              </a:defRPr>
            </a:lvl1pPr>
            <a:lvl2pPr marL="800100" indent="-342900">
              <a:lnSpc>
                <a:spcPct val="150000"/>
              </a:lnSpc>
              <a:buClr>
                <a:schemeClr val="bg1"/>
              </a:buClr>
              <a:buFont typeface="Arial" panose="020B0604020202020204" pitchFamily="34" charset="0"/>
              <a:buChar char="•"/>
              <a:defRPr sz="1800">
                <a:solidFill>
                  <a:schemeClr val="bg1"/>
                </a:solidFill>
              </a:defRPr>
            </a:lvl2pPr>
            <a:lvl3pPr marL="1200150" indent="-285750">
              <a:lnSpc>
                <a:spcPct val="150000"/>
              </a:lnSpc>
              <a:buClr>
                <a:schemeClr val="bg1"/>
              </a:buClr>
              <a:buFont typeface="Arial" panose="020B0604020202020204" pitchFamily="34" charset="0"/>
              <a:buChar char="•"/>
              <a:defRPr sz="1800">
                <a:solidFill>
                  <a:schemeClr val="bg1"/>
                </a:solidFill>
              </a:defRPr>
            </a:lvl3pPr>
            <a:lvl4pPr marL="1657350" indent="-285750">
              <a:lnSpc>
                <a:spcPct val="150000"/>
              </a:lnSpc>
              <a:buClr>
                <a:schemeClr val="bg1"/>
              </a:buClr>
              <a:buFont typeface="Arial" panose="020B0604020202020204" pitchFamily="34" charset="0"/>
              <a:buChar char="•"/>
              <a:defRPr sz="1800">
                <a:solidFill>
                  <a:schemeClr val="bg1"/>
                </a:solidFill>
              </a:defRPr>
            </a:lvl4pPr>
            <a:lvl5pPr marL="2114550" indent="-285750">
              <a:lnSpc>
                <a:spcPct val="150000"/>
              </a:lnSpc>
              <a:buClr>
                <a:schemeClr val="bg1"/>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16" name="Rectangle 15">
            <a:extLst>
              <a:ext uri="{FF2B5EF4-FFF2-40B4-BE49-F238E27FC236}">
                <a16:creationId xmlns:a16="http://schemas.microsoft.com/office/drawing/2014/main" id="{8EFC1479-F559-4482-4396-460E5C523677}"/>
              </a:ext>
              <a:ext uri="{C183D7F6-B498-43B3-948B-1728B52AA6E4}">
                <adec:decorative xmlns:adec="http://schemas.microsoft.com/office/drawing/2017/decorative" val="1"/>
              </a:ext>
            </a:extLst>
          </p:cNvPr>
          <p:cNvSpPr/>
          <p:nvPr userDrawn="1"/>
        </p:nvSpPr>
        <p:spPr>
          <a:xfrm>
            <a:off x="385494" y="453886"/>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Tree>
    <p:extLst>
      <p:ext uri="{BB962C8B-B14F-4D97-AF65-F5344CB8AC3E}">
        <p14:creationId xmlns:p14="http://schemas.microsoft.com/office/powerpoint/2010/main" val="3978368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4" name="Table Placeholder 13">
            <a:extLst>
              <a:ext uri="{FF2B5EF4-FFF2-40B4-BE49-F238E27FC236}">
                <a16:creationId xmlns:a16="http://schemas.microsoft.com/office/drawing/2014/main" id="{EB5D976C-C0FE-C5B0-4808-7B105B9EE5A4}"/>
              </a:ext>
            </a:extLst>
          </p:cNvPr>
          <p:cNvSpPr>
            <a:spLocks noGrp="1"/>
          </p:cNvSpPr>
          <p:nvPr>
            <p:ph type="tbl" sz="quarter" idx="15"/>
          </p:nvPr>
        </p:nvSpPr>
        <p:spPr>
          <a:xfrm>
            <a:off x="396875" y="1627188"/>
            <a:ext cx="11391900" cy="3678237"/>
          </a:xfrm>
        </p:spPr>
        <p:txBody>
          <a:bodyPr/>
          <a:lstStyle>
            <a:lvl1pPr marL="0" indent="0" algn="ctr">
              <a:buNone/>
              <a:defRPr>
                <a:solidFill>
                  <a:schemeClr val="bg1"/>
                </a:solidFill>
              </a:defRPr>
            </a:lvl1pPr>
          </a:lstStyle>
          <a:p>
            <a:r>
              <a:rPr lang="en-US"/>
              <a:t>Click icon to add table</a:t>
            </a:r>
          </a:p>
          <a:p>
            <a:endParaRPr lang="en-US"/>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19883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Below">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4BF6CA-03A6-38A2-CA52-82239523A347}"/>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10432111" y="1"/>
            <a:ext cx="1759889" cy="628820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3" name="Content Placeholder 12">
            <a:extLst>
              <a:ext uri="{FF2B5EF4-FFF2-40B4-BE49-F238E27FC236}">
                <a16:creationId xmlns:a16="http://schemas.microsoft.com/office/drawing/2014/main" id="{73D60827-7C62-0271-9254-20661A9635BE}"/>
              </a:ext>
            </a:extLst>
          </p:cNvPr>
          <p:cNvSpPr>
            <a:spLocks noGrp="1"/>
          </p:cNvSpPr>
          <p:nvPr>
            <p:ph sz="quarter" idx="15"/>
          </p:nvPr>
        </p:nvSpPr>
        <p:spPr>
          <a:xfrm>
            <a:off x="465101" y="1436880"/>
            <a:ext cx="8851900" cy="2188430"/>
          </a:xfrm>
        </p:spPr>
        <p:txBody>
          <a:bodyPr anchor="ctr">
            <a:normAutofit/>
          </a:bodyPr>
          <a:lstStyle>
            <a:lvl1pPr marL="228600" indent="-228600">
              <a:lnSpc>
                <a:spcPct val="10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0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0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2">
            <a:extLst>
              <a:ext uri="{FF2B5EF4-FFF2-40B4-BE49-F238E27FC236}">
                <a16:creationId xmlns:a16="http://schemas.microsoft.com/office/drawing/2014/main" id="{94526E10-5C50-1BCC-4E1F-3C8DB81D6D8F}"/>
              </a:ext>
            </a:extLst>
          </p:cNvPr>
          <p:cNvSpPr>
            <a:spLocks noGrp="1"/>
          </p:cNvSpPr>
          <p:nvPr>
            <p:ph sz="quarter" idx="16"/>
          </p:nvPr>
        </p:nvSpPr>
        <p:spPr>
          <a:xfrm>
            <a:off x="465101" y="3974371"/>
            <a:ext cx="8851900" cy="2188430"/>
          </a:xfrm>
        </p:spPr>
        <p:txBody>
          <a:bodyPr anchor="ctr">
            <a:normAutofit/>
          </a:bodyPr>
          <a:lstStyle>
            <a:lvl1pPr marL="228600" indent="-228600">
              <a:lnSpc>
                <a:spcPct val="10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0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0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0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4" name="Straight Connector 3">
            <a:extLst>
              <a:ext uri="{FF2B5EF4-FFF2-40B4-BE49-F238E27FC236}">
                <a16:creationId xmlns:a16="http://schemas.microsoft.com/office/drawing/2014/main" id="{D0DE5D75-0A18-AA28-06EB-453D400DA056}"/>
              </a:ext>
              <a:ext uri="{C183D7F6-B498-43B3-948B-1728B52AA6E4}">
                <adec:decorative xmlns:adec="http://schemas.microsoft.com/office/drawing/2017/decorative" val="1"/>
              </a:ext>
            </a:extLst>
          </p:cNvPr>
          <p:cNvCxnSpPr>
            <a:cxnSpLocks/>
          </p:cNvCxnSpPr>
          <p:nvPr userDrawn="1"/>
        </p:nvCxnSpPr>
        <p:spPr>
          <a:xfrm>
            <a:off x="401395" y="3735019"/>
            <a:ext cx="87187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45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31432346-1A22-EB7D-7E1D-C74928074B6E}"/>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379704" y="0"/>
            <a:ext cx="785860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70A3C53-C7F2-6B70-E8F4-17E4C5F10946}"/>
              </a:ext>
              <a:ext uri="{C183D7F6-B498-43B3-948B-1728B52AA6E4}">
                <adec:decorative xmlns:adec="http://schemas.microsoft.com/office/drawing/2017/decorative" val="1"/>
              </a:ext>
            </a:extLst>
          </p:cNvPr>
          <p:cNvGrpSpPr/>
          <p:nvPr userDrawn="1"/>
        </p:nvGrpSpPr>
        <p:grpSpPr>
          <a:xfrm>
            <a:off x="380512" y="3809267"/>
            <a:ext cx="11423868" cy="1854341"/>
            <a:chOff x="380512" y="4436569"/>
            <a:chExt cx="11423868" cy="1854341"/>
          </a:xfrm>
        </p:grpSpPr>
        <p:sp>
          <p:nvSpPr>
            <p:cNvPr id="4" name="Rectangle 3">
              <a:extLst>
                <a:ext uri="{FF2B5EF4-FFF2-40B4-BE49-F238E27FC236}">
                  <a16:creationId xmlns:a16="http://schemas.microsoft.com/office/drawing/2014/main" id="{6D74BE2B-7E34-405D-C5C9-381B69EB5A77}"/>
                </a:ext>
              </a:extLst>
            </p:cNvPr>
            <p:cNvSpPr/>
            <p:nvPr/>
          </p:nvSpPr>
          <p:spPr>
            <a:xfrm>
              <a:off x="385494" y="4436569"/>
              <a:ext cx="11418886"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Rectangle 5">
              <a:extLst>
                <a:ext uri="{FF2B5EF4-FFF2-40B4-BE49-F238E27FC236}">
                  <a16:creationId xmlns:a16="http://schemas.microsoft.com/office/drawing/2014/main" id="{9911ED5A-29B2-DBED-90E3-68A163A985CE}"/>
                </a:ext>
              </a:extLst>
            </p:cNvPr>
            <p:cNvSpPr/>
            <p:nvPr/>
          </p:nvSpPr>
          <p:spPr>
            <a:xfrm>
              <a:off x="380512" y="4436569"/>
              <a:ext cx="1870432" cy="18543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4" name="Title 13">
            <a:extLst>
              <a:ext uri="{FF2B5EF4-FFF2-40B4-BE49-F238E27FC236}">
                <a16:creationId xmlns:a16="http://schemas.microsoft.com/office/drawing/2014/main" id="{931CB768-0E88-1C6D-5C99-04229DEF1B4C}"/>
              </a:ext>
            </a:extLst>
          </p:cNvPr>
          <p:cNvSpPr>
            <a:spLocks noGrp="1"/>
          </p:cNvSpPr>
          <p:nvPr>
            <p:ph type="title"/>
          </p:nvPr>
        </p:nvSpPr>
        <p:spPr>
          <a:xfrm>
            <a:off x="2336900" y="3875351"/>
            <a:ext cx="5901409" cy="1722759"/>
          </a:xfrm>
        </p:spPr>
        <p:txBody>
          <a:bodyPr anchor="ctr">
            <a:noAutofit/>
          </a:bodyPr>
          <a:lstStyle>
            <a:lvl1pPr>
              <a:defRPr sz="4000" spc="0" baseline="0">
                <a:solidFill>
                  <a:schemeClr val="bg1"/>
                </a:solidFill>
              </a:defRPr>
            </a:lvl1pPr>
          </a:lstStyle>
          <a:p>
            <a:endParaRPr lang="en-US"/>
          </a:p>
        </p:txBody>
      </p:sp>
      <p:sp>
        <p:nvSpPr>
          <p:cNvPr id="16" name="Picture Placeholder 15">
            <a:extLst>
              <a:ext uri="{FF2B5EF4-FFF2-40B4-BE49-F238E27FC236}">
                <a16:creationId xmlns:a16="http://schemas.microsoft.com/office/drawing/2014/main" id="{FDC653A0-554F-80A4-AEAE-FD96D2ED8E4D}"/>
              </a:ext>
            </a:extLst>
          </p:cNvPr>
          <p:cNvSpPr>
            <a:spLocks noGrp="1"/>
          </p:cNvSpPr>
          <p:nvPr>
            <p:ph type="pic" sz="quarter" idx="13"/>
          </p:nvPr>
        </p:nvSpPr>
        <p:spPr>
          <a:xfrm>
            <a:off x="785376" y="4133963"/>
            <a:ext cx="1060704" cy="1225296"/>
          </a:xfrm>
        </p:spPr>
        <p:txBody>
          <a:bodyPr>
            <a:normAutofit/>
          </a:bodyPr>
          <a:lstStyle>
            <a:lvl1pPr marL="0" indent="0" algn="ctr">
              <a:buNone/>
              <a:defRPr sz="1600">
                <a:solidFill>
                  <a:schemeClr val="bg1"/>
                </a:solidFill>
              </a:defRPr>
            </a:lvl1pPr>
          </a:lstStyle>
          <a:p>
            <a:endParaRPr lang="en-US"/>
          </a:p>
        </p:txBody>
      </p:sp>
      <p:sp>
        <p:nvSpPr>
          <p:cNvPr id="18" name="Text Placeholder 17">
            <a:extLst>
              <a:ext uri="{FF2B5EF4-FFF2-40B4-BE49-F238E27FC236}">
                <a16:creationId xmlns:a16="http://schemas.microsoft.com/office/drawing/2014/main" id="{4A876CB1-4F57-21BB-71E5-C3104D8AF5F0}"/>
              </a:ext>
            </a:extLst>
          </p:cNvPr>
          <p:cNvSpPr>
            <a:spLocks noGrp="1"/>
          </p:cNvSpPr>
          <p:nvPr>
            <p:ph type="body" sz="quarter" idx="14"/>
          </p:nvPr>
        </p:nvSpPr>
        <p:spPr>
          <a:xfrm>
            <a:off x="8480425" y="3875088"/>
            <a:ext cx="2925763" cy="1722437"/>
          </a:xfrm>
        </p:spPr>
        <p:txBody>
          <a:bodyPr anchor="ctr">
            <a:normAutofit/>
          </a:bodyPr>
          <a:lstStyle>
            <a:lvl1pPr marL="0" indent="0" algn="r">
              <a:buNone/>
              <a:defRPr sz="1800" cap="all" baseline="0">
                <a:solidFill>
                  <a:schemeClr val="bg1"/>
                </a:solidFill>
                <a:latin typeface="+mj-lt"/>
              </a:defRPr>
            </a:lvl1pPr>
            <a:lvl2pPr marL="457200" indent="0" algn="r">
              <a:buNone/>
              <a:defRPr sz="1600" cap="all" baseline="0">
                <a:solidFill>
                  <a:schemeClr val="bg1"/>
                </a:solidFill>
                <a:latin typeface="+mj-lt"/>
              </a:defRPr>
            </a:lvl2pPr>
            <a:lvl3pPr marL="914400" indent="0" algn="r">
              <a:buNone/>
              <a:defRPr sz="1400" cap="all" baseline="0">
                <a:solidFill>
                  <a:schemeClr val="bg1"/>
                </a:solidFill>
                <a:latin typeface="+mj-lt"/>
              </a:defRPr>
            </a:lvl3pPr>
            <a:lvl4pPr marL="1371600" indent="0" algn="r">
              <a:buNone/>
              <a:defRPr cap="all" baseline="0">
                <a:solidFill>
                  <a:schemeClr val="bg1"/>
                </a:solidFill>
                <a:latin typeface="+mj-lt"/>
              </a:defRPr>
            </a:lvl4pPr>
            <a:lvl5pPr marL="1828800" indent="0" algn="r">
              <a:buNone/>
              <a:defRPr cap="all" baseline="0">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p>
            <a:r>
              <a:rPr lang="en-US" sz="1000">
                <a:solidFill>
                  <a:schemeClr val="bg2"/>
                </a:solidFill>
              </a:rPr>
              <a:t>Presentation Title </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99D05-E437-2B83-4E32-F78736EB26FC}"/>
              </a:ext>
            </a:extLst>
          </p:cNvPr>
          <p:cNvSpPr>
            <a:spLocks noGrp="1"/>
          </p:cNvSpPr>
          <p:nvPr>
            <p:ph type="dt" sz="half" idx="10"/>
          </p:nvPr>
        </p:nvSpPr>
        <p:spPr/>
        <p:txBody>
          <a:bodyPr/>
          <a:lstStyle/>
          <a:p>
            <a:fld id="{364B10C5-30DF-4B0E-96F5-0CF2034530AA}" type="datetimeFigureOut">
              <a:rPr lang="ru-RU" smtClean="0"/>
              <a:t>10.04.2024</a:t>
            </a:fld>
            <a:endParaRPr lang="ru-RU"/>
          </a:p>
        </p:txBody>
      </p:sp>
      <p:sp>
        <p:nvSpPr>
          <p:cNvPr id="3" name="Footer Placeholder 2">
            <a:extLst>
              <a:ext uri="{FF2B5EF4-FFF2-40B4-BE49-F238E27FC236}">
                <a16:creationId xmlns:a16="http://schemas.microsoft.com/office/drawing/2014/main" id="{24E0E401-9CC9-3F38-01DF-30DF41BE4654}"/>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78A2A69A-959B-2A68-4759-059AAFF6443B}"/>
              </a:ext>
            </a:extLst>
          </p:cNvPr>
          <p:cNvSpPr>
            <a:spLocks noGrp="1"/>
          </p:cNvSpPr>
          <p:nvPr>
            <p:ph type="sldNum" sz="quarter" idx="12"/>
          </p:nvPr>
        </p:nvSpPr>
        <p:spPr/>
        <p:txBody>
          <a:bodyPr/>
          <a:lstStyle/>
          <a:p>
            <a:fld id="{02A8ED57-C52C-4720-BD95-ECA25FB61598}" type="slidenum">
              <a:rPr lang="ru-RU" smtClean="0"/>
              <a:t>‹#›</a:t>
            </a:fld>
            <a:endParaRPr lang="ru-RU"/>
          </a:p>
        </p:txBody>
      </p:sp>
    </p:spTree>
    <p:extLst>
      <p:ext uri="{BB962C8B-B14F-4D97-AF65-F5344CB8AC3E}">
        <p14:creationId xmlns:p14="http://schemas.microsoft.com/office/powerpoint/2010/main" val="30247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9FFC-8669-65DB-B53A-06A3A2FCB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8B814CF-C1FD-653D-C7F0-6FC541002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1D56810-D95B-6464-7DD4-07121FF044B5}"/>
              </a:ext>
            </a:extLst>
          </p:cNvPr>
          <p:cNvSpPr>
            <a:spLocks noGrp="1"/>
          </p:cNvSpPr>
          <p:nvPr>
            <p:ph type="dt" sz="half" idx="10"/>
          </p:nvPr>
        </p:nvSpPr>
        <p:spPr/>
        <p:txBody>
          <a:bodyPr/>
          <a:lstStyle/>
          <a:p>
            <a:fld id="{ED135F70-1349-41E5-829B-30A05A37D590}" type="datetimeFigureOut">
              <a:rPr lang="en-IN" smtClean="0"/>
              <a:t>10/04/24</a:t>
            </a:fld>
            <a:endParaRPr lang="en-IN"/>
          </a:p>
        </p:txBody>
      </p:sp>
      <p:sp>
        <p:nvSpPr>
          <p:cNvPr id="5" name="Footer Placeholder 4">
            <a:extLst>
              <a:ext uri="{FF2B5EF4-FFF2-40B4-BE49-F238E27FC236}">
                <a16:creationId xmlns:a16="http://schemas.microsoft.com/office/drawing/2014/main" id="{1835F5FA-425C-1AC9-5973-EC38B8FB7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4B3062-C82E-72BA-CEBF-94BC6305BD1D}"/>
              </a:ext>
            </a:extLst>
          </p:cNvPr>
          <p:cNvSpPr>
            <a:spLocks noGrp="1"/>
          </p:cNvSpPr>
          <p:nvPr>
            <p:ph type="sldNum" sz="quarter" idx="12"/>
          </p:nvPr>
        </p:nvSpPr>
        <p:spPr/>
        <p:txBody>
          <a:bodyPr/>
          <a:lstStyle/>
          <a:p>
            <a:fld id="{F9377D1B-E089-4E40-90BF-5C524BFE51AA}" type="slidenum">
              <a:rPr lang="en-IN" smtClean="0"/>
              <a:t>‹#›</a:t>
            </a:fld>
            <a:endParaRPr lang="en-IN"/>
          </a:p>
        </p:txBody>
      </p:sp>
    </p:spTree>
    <p:extLst>
      <p:ext uri="{BB962C8B-B14F-4D97-AF65-F5344CB8AC3E}">
        <p14:creationId xmlns:p14="http://schemas.microsoft.com/office/powerpoint/2010/main" val="247972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2" name="Picture Placeholder 28" descr="A black and white swirl">
            <a:extLst>
              <a:ext uri="{FF2B5EF4-FFF2-40B4-BE49-F238E27FC236}">
                <a16:creationId xmlns:a16="http://schemas.microsoft.com/office/drawing/2014/main" id="{E0E98391-1458-F827-27BD-1108152C3044}"/>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t="14117" b="14117"/>
          <a:stretch/>
        </p:blipFill>
        <p:spPr bwMode="auto">
          <a:xfrm>
            <a:off x="8850313" y="-10048"/>
            <a:ext cx="3341687" cy="62880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396414" y="1999625"/>
            <a:ext cx="7755923" cy="3416926"/>
          </a:xfrm>
        </p:spPr>
        <p:txBody>
          <a:bodyPr>
            <a:normAutofit/>
          </a:bodyPr>
          <a:lstStyle>
            <a:lvl1pPr marL="0" indent="0">
              <a:lnSpc>
                <a:spcPct val="150000"/>
              </a:lnSpc>
              <a:buNone/>
              <a:defRPr sz="2400">
                <a:solidFill>
                  <a:schemeClr val="bg1"/>
                </a:solidFill>
              </a:defRPr>
            </a:lvl1pPr>
            <a:lvl2pPr marL="457200" indent="0">
              <a:lnSpc>
                <a:spcPct val="150000"/>
              </a:lnSpc>
              <a:buNone/>
              <a:defRPr sz="2000">
                <a:solidFill>
                  <a:schemeClr val="bg1"/>
                </a:solidFill>
              </a:defRPr>
            </a:lvl2pPr>
            <a:lvl3pPr marL="914400" indent="0">
              <a:lnSpc>
                <a:spcPct val="150000"/>
              </a:lnSpc>
              <a:buNone/>
              <a:defRPr sz="1800">
                <a:solidFill>
                  <a:schemeClr val="bg1"/>
                </a:solidFill>
              </a:defRPr>
            </a:lvl3pPr>
            <a:lvl4pPr marL="1371600" indent="0">
              <a:lnSpc>
                <a:spcPct val="150000"/>
              </a:lnSpc>
              <a:buNone/>
              <a:defRPr sz="1600">
                <a:solidFill>
                  <a:schemeClr val="bg1"/>
                </a:solidFill>
              </a:defRPr>
            </a:lvl4pPr>
            <a:lvl5pPr marL="1828800" indent="0">
              <a:lnSpc>
                <a:spcPct val="15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24" name="Rectangle 23">
            <a:extLst>
              <a:ext uri="{FF2B5EF4-FFF2-40B4-BE49-F238E27FC236}">
                <a16:creationId xmlns:a16="http://schemas.microsoft.com/office/drawing/2014/main" id="{63C27092-C66B-F15B-27C8-9D197E7DC6AC}"/>
              </a:ext>
              <a:ext uri="{C183D7F6-B498-43B3-948B-1728B52AA6E4}">
                <adec:decorative xmlns:adec="http://schemas.microsoft.com/office/drawing/2017/decorative" val="1"/>
              </a:ext>
            </a:extLst>
          </p:cNvPr>
          <p:cNvSpPr/>
          <p:nvPr userDrawn="1"/>
        </p:nvSpPr>
        <p:spPr>
          <a:xfrm>
            <a:off x="5919142" y="481564"/>
            <a:ext cx="5875094" cy="577967"/>
          </a:xfrm>
          <a:prstGeom prst="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498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63D3AF-244F-8916-F651-821F8358D47A}"/>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0" y="-8746"/>
            <a:ext cx="5543492" cy="686674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EFC1479-F559-4482-4396-460E5C523677}"/>
              </a:ext>
              <a:ext uri="{C183D7F6-B498-43B3-948B-1728B52AA6E4}">
                <adec:decorative xmlns:adec="http://schemas.microsoft.com/office/drawing/2017/decorative" val="1"/>
              </a:ext>
            </a:extLst>
          </p:cNvPr>
          <p:cNvSpPr/>
          <p:nvPr userDrawn="1"/>
        </p:nvSpPr>
        <p:spPr>
          <a:xfrm>
            <a:off x="385494" y="453886"/>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6094936" y="458695"/>
            <a:ext cx="5690715"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20" name="Picture Placeholder 19">
            <a:extLst>
              <a:ext uri="{FF2B5EF4-FFF2-40B4-BE49-F238E27FC236}">
                <a16:creationId xmlns:a16="http://schemas.microsoft.com/office/drawing/2014/main" id="{5B5B2B5D-6426-1B4B-A686-FDC69069D84A}"/>
              </a:ext>
            </a:extLst>
          </p:cNvPr>
          <p:cNvSpPr>
            <a:spLocks noGrp="1"/>
          </p:cNvSpPr>
          <p:nvPr>
            <p:ph type="pic" sz="quarter" idx="16" hasCustomPrompt="1"/>
          </p:nvPr>
        </p:nvSpPr>
        <p:spPr>
          <a:xfrm>
            <a:off x="922338" y="1587500"/>
            <a:ext cx="3703320" cy="4279392"/>
          </a:xfrm>
        </p:spPr>
        <p:txBody>
          <a:bodyPr/>
          <a:lstStyle>
            <a:lvl1pPr marL="0" indent="0" algn="ctr">
              <a:buNone/>
              <a:defRPr>
                <a:solidFill>
                  <a:schemeClr val="bg1"/>
                </a:solidFill>
              </a:defRPr>
            </a:lvl1pPr>
          </a:lstStyle>
          <a:p>
            <a:r>
              <a:rPr lang="en-US"/>
              <a:t>Click Icon to add picture</a:t>
            </a:r>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6096115" y="1552237"/>
            <a:ext cx="5689537" cy="3875371"/>
          </a:xfrm>
        </p:spPr>
        <p:txBody>
          <a:bodyPr anchor="ctr">
            <a:normAutofit/>
          </a:bodyPr>
          <a:lstStyle>
            <a:lvl1pPr marL="0" indent="0">
              <a:lnSpc>
                <a:spcPct val="150000"/>
              </a:lnSpc>
              <a:buNone/>
              <a:defRPr sz="2400">
                <a:solidFill>
                  <a:schemeClr val="bg1"/>
                </a:solidFill>
              </a:defRPr>
            </a:lvl1pPr>
            <a:lvl2pPr marL="457200" indent="0">
              <a:lnSpc>
                <a:spcPct val="150000"/>
              </a:lnSpc>
              <a:buNone/>
              <a:defRPr sz="2000">
                <a:solidFill>
                  <a:schemeClr val="bg1"/>
                </a:solidFill>
              </a:defRPr>
            </a:lvl2pPr>
            <a:lvl3pPr marL="914400" indent="0">
              <a:lnSpc>
                <a:spcPct val="150000"/>
              </a:lnSpc>
              <a:buNone/>
              <a:defRPr sz="1800">
                <a:solidFill>
                  <a:schemeClr val="bg1"/>
                </a:solidFill>
              </a:defRPr>
            </a:lvl3pPr>
            <a:lvl4pPr marL="1371600" indent="0">
              <a:lnSpc>
                <a:spcPct val="150000"/>
              </a:lnSpc>
              <a:buNone/>
              <a:defRPr sz="1600">
                <a:solidFill>
                  <a:schemeClr val="bg1"/>
                </a:solidFill>
              </a:defRPr>
            </a:lvl4pPr>
            <a:lvl5pPr marL="1828800" indent="0">
              <a:lnSpc>
                <a:spcPct val="150000"/>
              </a:lnSpc>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Tree>
    <p:extLst>
      <p:ext uri="{BB962C8B-B14F-4D97-AF65-F5344CB8AC3E}">
        <p14:creationId xmlns:p14="http://schemas.microsoft.com/office/powerpoint/2010/main" val="971906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pic>
        <p:nvPicPr>
          <p:cNvPr id="3" name="Picture 2" descr="A black and white swirl">
            <a:extLst>
              <a:ext uri="{FF2B5EF4-FFF2-40B4-BE49-F238E27FC236}">
                <a16:creationId xmlns:a16="http://schemas.microsoft.com/office/drawing/2014/main" id="{A724E2E5-65AF-7BFA-A4CB-B46550665E73}"/>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l="3404" r="3404"/>
          <a:stretch/>
        </p:blipFill>
        <p:spPr bwMode="auto">
          <a:xfrm>
            <a:off x="1" y="1615964"/>
            <a:ext cx="12192000" cy="389613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hasCustomPrompt="1"/>
          </p:nvPr>
        </p:nvSpPr>
        <p:spPr>
          <a:xfrm>
            <a:off x="295934" y="3175280"/>
            <a:ext cx="9340439" cy="3112929"/>
          </a:xfrm>
        </p:spPr>
        <p:txBody>
          <a:bodyPr>
            <a:noAutofit/>
          </a:bodyPr>
          <a:lstStyle>
            <a:lvl1pPr marL="0" indent="0">
              <a:lnSpc>
                <a:spcPct val="90000"/>
              </a:lnSpc>
              <a:buNone/>
              <a:defRPr sz="4800" cap="all" baseline="0">
                <a:solidFill>
                  <a:schemeClr val="bg1"/>
                </a:solidFill>
                <a:latin typeface="+mj-lt"/>
              </a:defRPr>
            </a:lvl1pPr>
            <a:lvl2pPr marL="457200" indent="0">
              <a:lnSpc>
                <a:spcPct val="150000"/>
              </a:lnSpc>
              <a:buNone/>
              <a:defRPr sz="4400" cap="all" baseline="0">
                <a:solidFill>
                  <a:schemeClr val="bg1"/>
                </a:solidFill>
                <a:latin typeface="+mj-lt"/>
              </a:defRPr>
            </a:lvl2pPr>
            <a:lvl3pPr marL="914400" indent="0">
              <a:lnSpc>
                <a:spcPct val="150000"/>
              </a:lnSpc>
              <a:buNone/>
              <a:defRPr sz="4000" cap="all" baseline="0">
                <a:solidFill>
                  <a:schemeClr val="bg1"/>
                </a:solidFill>
                <a:latin typeface="+mj-lt"/>
              </a:defRPr>
            </a:lvl3pPr>
            <a:lvl4pPr marL="1371600" indent="0">
              <a:lnSpc>
                <a:spcPct val="150000"/>
              </a:lnSpc>
              <a:buNone/>
              <a:defRPr sz="3600" cap="all" baseline="0">
                <a:solidFill>
                  <a:schemeClr val="bg1"/>
                </a:solidFill>
                <a:latin typeface="+mj-lt"/>
              </a:defRPr>
            </a:lvl4pPr>
            <a:lvl5pPr marL="1828800" indent="0">
              <a:lnSpc>
                <a:spcPct val="150000"/>
              </a:lnSpc>
              <a:buNone/>
              <a:defRPr sz="3600" cap="all" baseline="0">
                <a:solidFill>
                  <a:schemeClr val="bg1"/>
                </a:solidFill>
                <a:latin typeface="+mj-lt"/>
              </a:defRPr>
            </a:lvl5pPr>
          </a:lstStyle>
          <a:p>
            <a:pPr lvl="0"/>
            <a:r>
              <a:rPr lang="en-US"/>
              <a:t>Click to add text</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79121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EFC1479-F559-4482-4396-460E5C523677}"/>
              </a:ext>
              <a:ext uri="{C183D7F6-B498-43B3-948B-1728B52AA6E4}">
                <adec:decorative xmlns:adec="http://schemas.microsoft.com/office/drawing/2017/decorative" val="1"/>
              </a:ext>
            </a:extLst>
          </p:cNvPr>
          <p:cNvSpPr/>
          <p:nvPr userDrawn="1"/>
        </p:nvSpPr>
        <p:spPr>
          <a:xfrm>
            <a:off x="385494" y="453886"/>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6094936" y="458695"/>
            <a:ext cx="5690715"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20" name="Picture Placeholder 19">
            <a:extLst>
              <a:ext uri="{FF2B5EF4-FFF2-40B4-BE49-F238E27FC236}">
                <a16:creationId xmlns:a16="http://schemas.microsoft.com/office/drawing/2014/main" id="{5B5B2B5D-6426-1B4B-A686-FDC69069D84A}"/>
              </a:ext>
            </a:extLst>
          </p:cNvPr>
          <p:cNvSpPr>
            <a:spLocks noGrp="1"/>
          </p:cNvSpPr>
          <p:nvPr>
            <p:ph type="pic" sz="quarter" idx="16" hasCustomPrompt="1"/>
          </p:nvPr>
        </p:nvSpPr>
        <p:spPr>
          <a:xfrm>
            <a:off x="837273" y="1840378"/>
            <a:ext cx="4206240" cy="3639312"/>
          </a:xfrm>
        </p:spPr>
        <p:txBody>
          <a:bodyPr/>
          <a:lstStyle>
            <a:lvl1pPr marL="0" indent="0" algn="ctr">
              <a:buNone/>
              <a:defRPr>
                <a:solidFill>
                  <a:schemeClr val="bg1"/>
                </a:solidFill>
              </a:defRPr>
            </a:lvl1pPr>
          </a:lstStyle>
          <a:p>
            <a:r>
              <a:rPr lang="en-US"/>
              <a:t>Click Icon to add picture</a:t>
            </a:r>
          </a:p>
        </p:txBody>
      </p:sp>
      <p:sp>
        <p:nvSpPr>
          <p:cNvPr id="15" name="Content Placeholder 14">
            <a:extLst>
              <a:ext uri="{FF2B5EF4-FFF2-40B4-BE49-F238E27FC236}">
                <a16:creationId xmlns:a16="http://schemas.microsoft.com/office/drawing/2014/main" id="{C69E6AB5-CF7E-0DCA-92AE-733A87121D51}"/>
              </a:ext>
            </a:extLst>
          </p:cNvPr>
          <p:cNvSpPr>
            <a:spLocks noGrp="1"/>
          </p:cNvSpPr>
          <p:nvPr>
            <p:ph sz="quarter" idx="15"/>
          </p:nvPr>
        </p:nvSpPr>
        <p:spPr>
          <a:xfrm>
            <a:off x="6096115" y="1652717"/>
            <a:ext cx="5689537" cy="3875371"/>
          </a:xfrm>
        </p:spPr>
        <p:txBody>
          <a:bodyPr anchor="ctr">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800100" indent="-342900">
              <a:lnSpc>
                <a:spcPct val="150000"/>
              </a:lnSpc>
              <a:buClr>
                <a:schemeClr val="bg1"/>
              </a:buClr>
              <a:buFont typeface="Arial" panose="020B0604020202020204" pitchFamily="34" charset="0"/>
              <a:buChar char="•"/>
              <a:defRPr sz="2000">
                <a:solidFill>
                  <a:schemeClr val="bg1"/>
                </a:solidFill>
              </a:defRPr>
            </a:lvl2pPr>
            <a:lvl3pPr marL="1200150" indent="-285750">
              <a:lnSpc>
                <a:spcPct val="150000"/>
              </a:lnSpc>
              <a:buClr>
                <a:schemeClr val="bg1"/>
              </a:buClr>
              <a:buFont typeface="Arial" panose="020B0604020202020204" pitchFamily="34" charset="0"/>
              <a:buChar char="•"/>
              <a:defRPr sz="1800">
                <a:solidFill>
                  <a:schemeClr val="bg1"/>
                </a:solidFill>
              </a:defRPr>
            </a:lvl3pPr>
            <a:lvl4pPr marL="1657350" indent="-285750">
              <a:lnSpc>
                <a:spcPct val="150000"/>
              </a:lnSpc>
              <a:buClr>
                <a:schemeClr val="bg1"/>
              </a:buClr>
              <a:buFont typeface="Arial" panose="020B0604020202020204" pitchFamily="34" charset="0"/>
              <a:buChar char="•"/>
              <a:defRPr sz="1600">
                <a:solidFill>
                  <a:schemeClr val="bg1"/>
                </a:solidFill>
              </a:defRPr>
            </a:lvl4pPr>
            <a:lvl5pPr marL="2114550" indent="-28575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Tree>
    <p:extLst>
      <p:ext uri="{BB962C8B-B14F-4D97-AF65-F5344CB8AC3E}">
        <p14:creationId xmlns:p14="http://schemas.microsoft.com/office/powerpoint/2010/main" val="3211543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5FBB47C-E74F-E7E0-2A5C-1AB30FAE1555}"/>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b="19626"/>
          <a:stretch/>
        </p:blipFill>
        <p:spPr bwMode="auto">
          <a:xfrm>
            <a:off x="0" y="7951"/>
            <a:ext cx="12192000" cy="551210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41CAE057-BA1C-87F2-5035-56D2FA63F4A5}"/>
              </a:ext>
              <a:ext uri="{C183D7F6-B498-43B3-948B-1728B52AA6E4}">
                <adec:decorative xmlns:adec="http://schemas.microsoft.com/office/drawing/2017/decorative" val="1"/>
              </a:ext>
            </a:extLst>
          </p:cNvPr>
          <p:cNvCxnSpPr>
            <a:cxnSpLocks/>
          </p:cNvCxnSpPr>
          <p:nvPr userDrawn="1"/>
        </p:nvCxnSpPr>
        <p:spPr>
          <a:xfrm>
            <a:off x="396414" y="436054"/>
            <a:ext cx="113277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7">
            <a:extLst>
              <a:ext uri="{FF2B5EF4-FFF2-40B4-BE49-F238E27FC236}">
                <a16:creationId xmlns:a16="http://schemas.microsoft.com/office/drawing/2014/main" id="{F2DA19F2-20FB-A2EC-AA7B-8BFE6CE3A4E8}"/>
              </a:ext>
            </a:extLst>
          </p:cNvPr>
          <p:cNvSpPr>
            <a:spLocks noGrp="1"/>
          </p:cNvSpPr>
          <p:nvPr>
            <p:ph type="title"/>
          </p:nvPr>
        </p:nvSpPr>
        <p:spPr>
          <a:xfrm>
            <a:off x="396414" y="1148722"/>
            <a:ext cx="4769716" cy="4754878"/>
          </a:xfrm>
        </p:spPr>
        <p:txBody>
          <a:bodyPr anchor="b">
            <a:normAutofit/>
          </a:bodyPr>
          <a:lstStyle>
            <a:lvl1pPr>
              <a:defRPr sz="4800" spc="0" baseline="0">
                <a:solidFill>
                  <a:schemeClr val="bg1"/>
                </a:solidFill>
              </a:defRPr>
            </a:lvl1pPr>
          </a:lstStyle>
          <a:p>
            <a:r>
              <a:rPr lang="en-US"/>
              <a:t>Click to edit Master title style</a:t>
            </a:r>
          </a:p>
        </p:txBody>
      </p:sp>
      <p:sp>
        <p:nvSpPr>
          <p:cNvPr id="20" name="Picture Placeholder 19">
            <a:extLst>
              <a:ext uri="{FF2B5EF4-FFF2-40B4-BE49-F238E27FC236}">
                <a16:creationId xmlns:a16="http://schemas.microsoft.com/office/drawing/2014/main" id="{5B5B2B5D-6426-1B4B-A686-FDC69069D84A}"/>
              </a:ext>
            </a:extLst>
          </p:cNvPr>
          <p:cNvSpPr>
            <a:spLocks noGrp="1"/>
          </p:cNvSpPr>
          <p:nvPr>
            <p:ph type="pic" sz="quarter" idx="16" hasCustomPrompt="1"/>
          </p:nvPr>
        </p:nvSpPr>
        <p:spPr>
          <a:xfrm>
            <a:off x="5232257" y="1008049"/>
            <a:ext cx="5833872" cy="5047488"/>
          </a:xfrm>
        </p:spPr>
        <p:txBody>
          <a:bodyPr/>
          <a:lstStyle>
            <a:lvl1pPr marL="0" indent="0" algn="ctr">
              <a:buNone/>
              <a:defRPr>
                <a:solidFill>
                  <a:schemeClr val="bg1"/>
                </a:solidFill>
              </a:defRPr>
            </a:lvl1pPr>
          </a:lstStyle>
          <a:p>
            <a:r>
              <a:rPr lang="en-US"/>
              <a:t>Click Icon to add picture</a:t>
            </a:r>
          </a:p>
        </p:txBody>
      </p:sp>
      <p:cxnSp>
        <p:nvCxnSpPr>
          <p:cNvPr id="3" name="Straight Connector 2">
            <a:extLst>
              <a:ext uri="{FF2B5EF4-FFF2-40B4-BE49-F238E27FC236}">
                <a16:creationId xmlns:a16="http://schemas.microsoft.com/office/drawing/2014/main" id="{2AA1DD0D-C777-E7A4-3A12-EEF5F8DF0A13}"/>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Tree>
    <p:extLst>
      <p:ext uri="{BB962C8B-B14F-4D97-AF65-F5344CB8AC3E}">
        <p14:creationId xmlns:p14="http://schemas.microsoft.com/office/powerpoint/2010/main" val="4037543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2" name="Content Placeholder 11">
            <a:extLst>
              <a:ext uri="{FF2B5EF4-FFF2-40B4-BE49-F238E27FC236}">
                <a16:creationId xmlns:a16="http://schemas.microsoft.com/office/drawing/2014/main" id="{D28DF3F1-4512-2D0A-AB8D-DA07BFC88207}"/>
              </a:ext>
            </a:extLst>
          </p:cNvPr>
          <p:cNvSpPr>
            <a:spLocks noGrp="1"/>
          </p:cNvSpPr>
          <p:nvPr>
            <p:ph sz="quarter" idx="15"/>
          </p:nvPr>
        </p:nvSpPr>
        <p:spPr>
          <a:xfrm>
            <a:off x="449263" y="2076051"/>
            <a:ext cx="5459412" cy="3403174"/>
          </a:xfrm>
        </p:spPr>
        <p:txBody>
          <a:bodyPr tIns="0">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14F4CC2C-F1C8-A8C5-29F3-E9E86029CD05}"/>
              </a:ext>
            </a:extLst>
          </p:cNvPr>
          <p:cNvSpPr>
            <a:spLocks noGrp="1"/>
          </p:cNvSpPr>
          <p:nvPr>
            <p:ph sz="quarter" idx="16"/>
          </p:nvPr>
        </p:nvSpPr>
        <p:spPr>
          <a:xfrm>
            <a:off x="6014376" y="2076051"/>
            <a:ext cx="5799860" cy="3403174"/>
          </a:xfrm>
        </p:spPr>
        <p:txBody>
          <a:bodyPr tIns="0">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62545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s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1D62B-795C-2350-9AA8-368DD47A6701}"/>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385494" y="0"/>
            <a:ext cx="11418885" cy="14781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2" name="Content Placeholder 11">
            <a:extLst>
              <a:ext uri="{FF2B5EF4-FFF2-40B4-BE49-F238E27FC236}">
                <a16:creationId xmlns:a16="http://schemas.microsoft.com/office/drawing/2014/main" id="{D28DF3F1-4512-2D0A-AB8D-DA07BFC88207}"/>
              </a:ext>
            </a:extLst>
          </p:cNvPr>
          <p:cNvSpPr>
            <a:spLocks noGrp="1"/>
          </p:cNvSpPr>
          <p:nvPr>
            <p:ph sz="quarter" idx="15"/>
          </p:nvPr>
        </p:nvSpPr>
        <p:spPr>
          <a:xfrm>
            <a:off x="449263" y="2076051"/>
            <a:ext cx="5459412" cy="3403174"/>
          </a:xfrm>
        </p:spPr>
        <p:txBody>
          <a:bodyPr tIns="0">
            <a:normAutofit/>
          </a:bodyPr>
          <a:lstStyle>
            <a:lvl1pPr marL="228600" indent="-228600">
              <a:lnSpc>
                <a:spcPct val="15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5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5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14F4CC2C-F1C8-A8C5-29F3-E9E86029CD05}"/>
              </a:ext>
            </a:extLst>
          </p:cNvPr>
          <p:cNvSpPr>
            <a:spLocks noGrp="1"/>
          </p:cNvSpPr>
          <p:nvPr>
            <p:ph sz="quarter" idx="16"/>
          </p:nvPr>
        </p:nvSpPr>
        <p:spPr>
          <a:xfrm>
            <a:off x="6014376" y="2076051"/>
            <a:ext cx="5799860" cy="3403174"/>
          </a:xfrm>
        </p:spPr>
        <p:txBody>
          <a:bodyPr tIns="0">
            <a:normAutofit/>
          </a:bodyPr>
          <a:lstStyle>
            <a:lvl1pPr marL="228600" indent="-228600">
              <a:lnSpc>
                <a:spcPct val="150000"/>
              </a:lnSpc>
              <a:spcBef>
                <a:spcPts val="600"/>
              </a:spcBef>
              <a:spcAft>
                <a:spcPts val="600"/>
              </a:spcAft>
              <a:buClr>
                <a:schemeClr val="bg1"/>
              </a:buClr>
              <a:buFont typeface="Arial" panose="020B0604020202020204" pitchFamily="34" charset="0"/>
              <a:buChar char="•"/>
              <a:defRPr sz="1800">
                <a:solidFill>
                  <a:schemeClr val="bg1"/>
                </a:solidFill>
              </a:defRPr>
            </a:lvl1pPr>
            <a:lvl2pPr marL="685800" indent="-228600">
              <a:lnSpc>
                <a:spcPct val="150000"/>
              </a:lnSpc>
              <a:spcBef>
                <a:spcPts val="600"/>
              </a:spcBef>
              <a:spcAft>
                <a:spcPts val="600"/>
              </a:spcAft>
              <a:buClr>
                <a:schemeClr val="bg1"/>
              </a:buClr>
              <a:buFont typeface="Arial" panose="020B0604020202020204" pitchFamily="34" charset="0"/>
              <a:buChar char="•"/>
              <a:defRPr sz="1600">
                <a:solidFill>
                  <a:schemeClr val="bg1"/>
                </a:solidFill>
              </a:defRPr>
            </a:lvl2pPr>
            <a:lvl3pPr marL="1143000" indent="-228600">
              <a:lnSpc>
                <a:spcPct val="150000"/>
              </a:lnSpc>
              <a:spcBef>
                <a:spcPts val="600"/>
              </a:spcBef>
              <a:spcAft>
                <a:spcPts val="600"/>
              </a:spcAft>
              <a:buClr>
                <a:schemeClr val="bg1"/>
              </a:buClr>
              <a:buFont typeface="Arial" panose="020B0604020202020204" pitchFamily="34" charset="0"/>
              <a:buChar char="•"/>
              <a:defRPr sz="1400">
                <a:solidFill>
                  <a:schemeClr val="bg1"/>
                </a:solidFill>
              </a:defRPr>
            </a:lvl3pPr>
            <a:lvl4pPr marL="16002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4pPr>
            <a:lvl5pPr marL="2057400" indent="-228600">
              <a:lnSpc>
                <a:spcPct val="150000"/>
              </a:lnSpc>
              <a:spcBef>
                <a:spcPts val="600"/>
              </a:spcBef>
              <a:spcAft>
                <a:spcPts val="600"/>
              </a:spcAft>
              <a:buClr>
                <a:schemeClr val="bg1"/>
              </a:buClr>
              <a:buFont typeface="Arial" panose="020B0604020202020204" pitchFamily="34" charset="0"/>
              <a:buChar cha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61905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s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271CA-F4C0-8ACD-DCD5-CE8BC096B763}"/>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bwMode="auto">
          <a:xfrm>
            <a:off x="5478449" y="-8746"/>
            <a:ext cx="6713552" cy="686674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71D1600-337E-EA73-771F-930F52CB3F0E}"/>
              </a:ext>
            </a:extLst>
          </p:cNvPr>
          <p:cNvSpPr>
            <a:spLocks noGrp="1"/>
          </p:cNvSpPr>
          <p:nvPr>
            <p:ph type="title" hasCustomPrompt="1"/>
          </p:nvPr>
        </p:nvSpPr>
        <p:spPr>
          <a:xfrm>
            <a:off x="397764" y="481564"/>
            <a:ext cx="5511330" cy="577967"/>
          </a:xfrm>
          <a:ln w="12700">
            <a:solidFill>
              <a:schemeClr val="bg1"/>
            </a:solidFill>
          </a:ln>
        </p:spPr>
        <p:txBody>
          <a:bodyPr lIns="182880" anchor="ctr">
            <a:normAutofit/>
          </a:bodyPr>
          <a:lstStyle>
            <a:lvl1pPr>
              <a:defRPr sz="1800" spc="0" baseline="0">
                <a:solidFill>
                  <a:schemeClr val="bg1"/>
                </a:solidFill>
              </a:defRPr>
            </a:lvl1pPr>
          </a:lstStyle>
          <a:p>
            <a:r>
              <a:rPr lang="en-US"/>
              <a:t>Click to add title</a:t>
            </a:r>
          </a:p>
        </p:txBody>
      </p:sp>
      <p:sp>
        <p:nvSpPr>
          <p:cNvPr id="12" name="Content Placeholder 11">
            <a:extLst>
              <a:ext uri="{FF2B5EF4-FFF2-40B4-BE49-F238E27FC236}">
                <a16:creationId xmlns:a16="http://schemas.microsoft.com/office/drawing/2014/main" id="{D28DF3F1-4512-2D0A-AB8D-DA07BFC88207}"/>
              </a:ext>
            </a:extLst>
          </p:cNvPr>
          <p:cNvSpPr>
            <a:spLocks noGrp="1"/>
          </p:cNvSpPr>
          <p:nvPr>
            <p:ph sz="quarter" idx="15"/>
          </p:nvPr>
        </p:nvSpPr>
        <p:spPr>
          <a:xfrm>
            <a:off x="405590" y="1690570"/>
            <a:ext cx="4558296" cy="3988857"/>
          </a:xfrm>
        </p:spPr>
        <p:txBody>
          <a:bodyPr tIns="0" anchor="ctr">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14F4CC2C-F1C8-A8C5-29F3-E9E86029CD05}"/>
              </a:ext>
            </a:extLst>
          </p:cNvPr>
          <p:cNvSpPr>
            <a:spLocks noGrp="1"/>
          </p:cNvSpPr>
          <p:nvPr>
            <p:ph sz="quarter" idx="16"/>
          </p:nvPr>
        </p:nvSpPr>
        <p:spPr>
          <a:xfrm>
            <a:off x="5908675" y="1690570"/>
            <a:ext cx="5895513" cy="3988857"/>
          </a:xfrm>
        </p:spPr>
        <p:txBody>
          <a:bodyPr tIns="0">
            <a:normAutofit/>
          </a:bodyPr>
          <a:lstStyle>
            <a:lvl1pPr marL="228600" indent="-228600">
              <a:lnSpc>
                <a:spcPct val="150000"/>
              </a:lnSpc>
              <a:buClr>
                <a:schemeClr val="bg1"/>
              </a:buClr>
              <a:buFont typeface="Arial" panose="020B0604020202020204" pitchFamily="34" charset="0"/>
              <a:buChar char="•"/>
              <a:defRPr sz="2400">
                <a:solidFill>
                  <a:schemeClr val="bg1"/>
                </a:solidFill>
              </a:defRPr>
            </a:lvl1pPr>
            <a:lvl2pPr marL="685800" indent="-228600">
              <a:lnSpc>
                <a:spcPct val="150000"/>
              </a:lnSpc>
              <a:buClr>
                <a:schemeClr val="bg1"/>
              </a:buClr>
              <a:buFont typeface="Arial" panose="020B0604020202020204" pitchFamily="34" charset="0"/>
              <a:buChar char="•"/>
              <a:defRPr sz="2000">
                <a:solidFill>
                  <a:schemeClr val="bg1"/>
                </a:solidFill>
              </a:defRPr>
            </a:lvl2pPr>
            <a:lvl3pPr marL="1143000" indent="-228600">
              <a:lnSpc>
                <a:spcPct val="150000"/>
              </a:lnSpc>
              <a:buClr>
                <a:schemeClr val="bg1"/>
              </a:buClr>
              <a:buFont typeface="Arial" panose="020B0604020202020204" pitchFamily="34" charset="0"/>
              <a:buChar char="•"/>
              <a:defRPr sz="1800">
                <a:solidFill>
                  <a:schemeClr val="bg1"/>
                </a:solidFill>
              </a:defRPr>
            </a:lvl3pPr>
            <a:lvl4pPr marL="1600200" indent="-228600">
              <a:lnSpc>
                <a:spcPct val="150000"/>
              </a:lnSpc>
              <a:buClr>
                <a:schemeClr val="bg1"/>
              </a:buClr>
              <a:buFont typeface="Arial" panose="020B0604020202020204" pitchFamily="34" charset="0"/>
              <a:buChar char="•"/>
              <a:defRPr sz="1600">
                <a:solidFill>
                  <a:schemeClr val="bg1"/>
                </a:solidFill>
              </a:defRPr>
            </a:lvl4pPr>
            <a:lvl5pPr marL="2057400" indent="-228600">
              <a:lnSpc>
                <a:spcPct val="150000"/>
              </a:lnSpc>
              <a:buClr>
                <a:schemeClr val="bg1"/>
              </a:buClr>
              <a:buFont typeface="Arial" panose="020B0604020202020204" pitchFamily="34"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465722B-32FD-2BCE-1067-F139CC4B55F7}"/>
              </a:ext>
              <a:ext uri="{C183D7F6-B498-43B3-948B-1728B52AA6E4}">
                <adec:decorative xmlns:adec="http://schemas.microsoft.com/office/drawing/2017/decorative" val="1"/>
              </a:ext>
            </a:extLst>
          </p:cNvPr>
          <p:cNvCxnSpPr>
            <a:cxnSpLocks/>
          </p:cNvCxnSpPr>
          <p:nvPr userDrawn="1"/>
        </p:nvCxnSpPr>
        <p:spPr>
          <a:xfrm>
            <a:off x="396414" y="6288214"/>
            <a:ext cx="10411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EF5C4616-E184-49C3-8BC8-3E1D4501180B}"/>
              </a:ext>
            </a:extLst>
          </p:cNvPr>
          <p:cNvSpPr>
            <a:spLocks noGrp="1"/>
          </p:cNvSpPr>
          <p:nvPr>
            <p:ph type="pic" sz="quarter" idx="14"/>
          </p:nvPr>
        </p:nvSpPr>
        <p:spPr>
          <a:xfrm>
            <a:off x="11158320" y="5764735"/>
            <a:ext cx="630936" cy="731520"/>
          </a:xfrm>
        </p:spPr>
        <p:txBody>
          <a:bodyPr lIns="0" tIns="0" rIns="0">
            <a:noAutofit/>
          </a:bodyPr>
          <a:lstStyle>
            <a:lvl1pPr marL="0" indent="0" algn="ctr">
              <a:buNone/>
              <a:defRPr sz="800">
                <a:solidFill>
                  <a:schemeClr val="bg1"/>
                </a:solidFill>
              </a:defRPr>
            </a:lvl1pPr>
          </a:lstStyle>
          <a:p>
            <a:r>
              <a:rPr lang="en-US"/>
              <a:t>Click icon to add picture</a:t>
            </a:r>
          </a:p>
        </p:txBody>
      </p:sp>
      <p:sp>
        <p:nvSpPr>
          <p:cNvPr id="8" name="Date Placeholder 31">
            <a:extLst>
              <a:ext uri="{FF2B5EF4-FFF2-40B4-BE49-F238E27FC236}">
                <a16:creationId xmlns:a16="http://schemas.microsoft.com/office/drawing/2014/main" id="{8F7643C2-0A22-3184-3406-C4EB5803B805}"/>
              </a:ext>
            </a:extLst>
          </p:cNvPr>
          <p:cNvSpPr>
            <a:spLocks noGrp="1"/>
          </p:cNvSpPr>
          <p:nvPr>
            <p:ph type="dt" sz="half" idx="10"/>
          </p:nvPr>
        </p:nvSpPr>
        <p:spPr>
          <a:xfrm>
            <a:off x="248482" y="6375679"/>
            <a:ext cx="2329722" cy="348462"/>
          </a:xfrm>
        </p:spPr>
        <p:txBody>
          <a:bodyPr/>
          <a:lstStyle/>
          <a:p>
            <a:r>
              <a:rPr lang="en-US" sz="1000">
                <a:solidFill>
                  <a:schemeClr val="bg2"/>
                </a:solidFill>
              </a:rPr>
              <a:t>2/29/20XX</a:t>
            </a:r>
          </a:p>
        </p:txBody>
      </p:sp>
      <p:sp>
        <p:nvSpPr>
          <p:cNvPr id="7" name="Footer Placeholder 30">
            <a:extLst>
              <a:ext uri="{FF2B5EF4-FFF2-40B4-BE49-F238E27FC236}">
                <a16:creationId xmlns:a16="http://schemas.microsoft.com/office/drawing/2014/main" id="{9B1D2931-D686-3D17-0236-95C4A8A10F06}"/>
              </a:ext>
            </a:extLst>
          </p:cNvPr>
          <p:cNvSpPr>
            <a:spLocks noGrp="1"/>
          </p:cNvSpPr>
          <p:nvPr>
            <p:ph type="ftr" sz="quarter" idx="11"/>
          </p:nvPr>
        </p:nvSpPr>
        <p:spPr>
          <a:xfrm>
            <a:off x="4037537" y="6375679"/>
            <a:ext cx="4114800" cy="345796"/>
          </a:xfrm>
        </p:spPr>
        <p:txBody>
          <a:bodyPr/>
          <a:lstStyle>
            <a:lvl1pPr>
              <a:defRPr cap="all" baseline="0"/>
            </a:lvl1pPr>
          </a:lstStyle>
          <a:p>
            <a:r>
              <a:rPr lang="en-US" sz="1000">
                <a:solidFill>
                  <a:schemeClr val="bg2"/>
                </a:solidFill>
              </a:rPr>
              <a:t>Presentation Title </a:t>
            </a:r>
          </a:p>
        </p:txBody>
      </p:sp>
      <p:sp>
        <p:nvSpPr>
          <p:cNvPr id="9" name="Slide Number Placeholder 32">
            <a:extLst>
              <a:ext uri="{FF2B5EF4-FFF2-40B4-BE49-F238E27FC236}">
                <a16:creationId xmlns:a16="http://schemas.microsoft.com/office/drawing/2014/main" id="{740BAC83-41F6-1CDC-2F0C-89FA97C6CB1B}"/>
              </a:ext>
            </a:extLst>
          </p:cNvPr>
          <p:cNvSpPr>
            <a:spLocks noGrp="1"/>
          </p:cNvSpPr>
          <p:nvPr>
            <p:ph type="sldNum" sz="quarter" idx="12"/>
          </p:nvPr>
        </p:nvSpPr>
        <p:spPr>
          <a:xfrm>
            <a:off x="9484513" y="6375679"/>
            <a:ext cx="2329723" cy="345796"/>
          </a:xfrm>
        </p:spPr>
        <p:txBody>
          <a:bodyPr/>
          <a:lstStyle/>
          <a:p>
            <a:fld id="{71766878-3199-4EAB-94E7-2D6D11070E14}" type="slidenum">
              <a:rPr lang="en-US" sz="1000" smtClean="0">
                <a:solidFill>
                  <a:schemeClr val="bg2"/>
                </a:solidFill>
              </a:rPr>
              <a:pPr/>
              <a:t>‹#›</a:t>
            </a:fld>
            <a:endParaRPr lang="en-US" sz="1000">
              <a:solidFill>
                <a:schemeClr val="bg2"/>
              </a:solidFill>
            </a:endParaRPr>
          </a:p>
        </p:txBody>
      </p:sp>
      <p:sp>
        <p:nvSpPr>
          <p:cNvPr id="11" name="Rectangle 10">
            <a:extLst>
              <a:ext uri="{FF2B5EF4-FFF2-40B4-BE49-F238E27FC236}">
                <a16:creationId xmlns:a16="http://schemas.microsoft.com/office/drawing/2014/main" id="{0F5851EA-2240-1F4B-775C-C9DBF7C2C44E}"/>
              </a:ext>
              <a:ext uri="{C183D7F6-B498-43B3-948B-1728B52AA6E4}">
                <adec:decorative xmlns:adec="http://schemas.microsoft.com/office/drawing/2017/decorative" val="1"/>
              </a:ext>
            </a:extLst>
          </p:cNvPr>
          <p:cNvSpPr/>
          <p:nvPr userDrawn="1"/>
        </p:nvSpPr>
        <p:spPr>
          <a:xfrm>
            <a:off x="405590" y="473982"/>
            <a:ext cx="11400157" cy="57796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42904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tx1">
                <a:lumMod val="95000"/>
                <a:lumOff val="5000"/>
              </a:schemeClr>
            </a:gs>
            <a:gs pos="19000">
              <a:schemeClr val="accent5">
                <a:lumMod val="0"/>
                <a:lumOff val="100000"/>
              </a:schemeClr>
            </a:gs>
            <a:gs pos="6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solidFill>
              </a:defRPr>
            </a:lvl1pPr>
          </a:lstStyle>
          <a:p>
            <a:r>
              <a:rPr lang="en-US"/>
              <a:t>2/29/20XX</a:t>
            </a: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solidFill>
              </a:defRPr>
            </a:lvl1pPr>
          </a:lstStyle>
          <a:p>
            <a:r>
              <a:rPr lang="en-US"/>
              <a:t>Presentation Title </a:t>
            </a: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solidFill>
              </a:defRPr>
            </a:lvl1pPr>
          </a:lstStyle>
          <a:p>
            <a:fld id="{71766878-3199-4EAB-94E7-2D6D11070E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88" r:id="rId6"/>
    <p:sldLayoutId id="2147483689" r:id="rId7"/>
    <p:sldLayoutId id="2147483690" r:id="rId8"/>
    <p:sldLayoutId id="2147483691" r:id="rId9"/>
    <p:sldLayoutId id="2147483692" r:id="rId10"/>
    <p:sldLayoutId id="2147483693" r:id="rId11"/>
    <p:sldLayoutId id="2147483694" r:id="rId12"/>
    <p:sldLayoutId id="2147483649" r:id="rId13"/>
    <p:sldLayoutId id="2147483695" r:id="rId14"/>
    <p:sldLayoutId id="2147483696"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100" kern="1200" cap="all" spc="20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0.png"/><Relationship Id="rId3" Type="http://schemas.openxmlformats.org/officeDocument/2006/relationships/slide" Target="slide15.xml"/><Relationship Id="rId7" Type="http://schemas.openxmlformats.org/officeDocument/2006/relationships/image" Target="../media/image140.png"/><Relationship Id="rId12" Type="http://schemas.openxmlformats.org/officeDocument/2006/relationships/slide" Target="slide18.xml"/><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 Target="slide16.xml"/><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50.png"/><Relationship Id="rId4" Type="http://schemas.openxmlformats.org/officeDocument/2006/relationships/image" Target="../media/image13.png"/><Relationship Id="rId9" Type="http://schemas.openxmlformats.org/officeDocument/2006/relationships/slide" Target="slide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tekhdecoded.com/top-6-technology-trends-for-2021/" TargetMode="External"/><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8" Type="http://schemas.openxmlformats.org/officeDocument/2006/relationships/hyperlink" Target="https://kubernetes.io/docs/tutorials/kubernetes-basics/" TargetMode="External"/><Relationship Id="rId13" Type="http://schemas.openxmlformats.org/officeDocument/2006/relationships/hyperlink" Target="https://www.redhat.com/en/topics/automation/what-is-infrastructure-as-code" TargetMode="External"/><Relationship Id="rId3" Type="http://schemas.openxmlformats.org/officeDocument/2006/relationships/hyperlink" Target="https://itrevolution.com/the-three-ways-principles-underpinning-devops/" TargetMode="External"/><Relationship Id="rId7" Type="http://schemas.openxmlformats.org/officeDocument/2006/relationships/hyperlink" Target="https://www.docker.com/get-started" TargetMode="External"/><Relationship Id="rId12" Type="http://schemas.openxmlformats.org/officeDocument/2006/relationships/hyperlink" Target="https://git-scm.com/doc" TargetMode="External"/><Relationship Id="rId2" Type="http://schemas.openxmlformats.org/officeDocument/2006/relationships/hyperlink" Target="https://aws.amazon.com/devops/what-is-devops/" TargetMode="External"/><Relationship Id="rId16" Type="http://schemas.openxmlformats.org/officeDocument/2006/relationships/hyperlink" Target="https://itrevolution.com/book/the-devops-handbook/" TargetMode="External"/><Relationship Id="rId1" Type="http://schemas.openxmlformats.org/officeDocument/2006/relationships/slideLayout" Target="../slideLayouts/slideLayout14.xml"/><Relationship Id="rId6" Type="http://schemas.openxmlformats.org/officeDocument/2006/relationships/hyperlink" Target="https://www.redhat.com/en/topics/devops/what-is-devops-tools" TargetMode="External"/><Relationship Id="rId11" Type="http://schemas.openxmlformats.org/officeDocument/2006/relationships/hyperlink" Target="https://learn.hashicorp.com/collections/terraform/aws-get-started" TargetMode="External"/><Relationship Id="rId5" Type="http://schemas.openxmlformats.org/officeDocument/2006/relationships/hyperlink" Target="https://www.redhat.com/en/topics/devops/what-is-ci-cd" TargetMode="External"/><Relationship Id="rId15" Type="http://schemas.openxmlformats.org/officeDocument/2006/relationships/hyperlink" Target="https://landing.google.com/sre/books/" TargetMode="External"/><Relationship Id="rId10" Type="http://schemas.openxmlformats.org/officeDocument/2006/relationships/hyperlink" Target="https://www.jenkins.io/doc/" TargetMode="External"/><Relationship Id="rId4" Type="http://schemas.openxmlformats.org/officeDocument/2006/relationships/hyperlink" Target="https://www.atlassian.com/devops/devops-culture" TargetMode="External"/><Relationship Id="rId9" Type="http://schemas.openxmlformats.org/officeDocument/2006/relationships/hyperlink" Target="https://docs.ansible.com/ansible/latest/index.html" TargetMode="External"/><Relationship Id="rId14" Type="http://schemas.openxmlformats.org/officeDocument/2006/relationships/hyperlink" Target="https://aws.amazon.com/devops/best-practi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6B82222-EF0B-7AB3-9C6D-E2C4CD11E0D3}"/>
              </a:ext>
            </a:extLst>
          </p:cNvPr>
          <p:cNvSpPr/>
          <p:nvPr/>
        </p:nvSpPr>
        <p:spPr>
          <a:xfrm>
            <a:off x="5211192" y="1979720"/>
            <a:ext cx="6980808" cy="6087800"/>
          </a:xfrm>
          <a:prstGeom prst="ellipse">
            <a:avLst/>
          </a:prstGeom>
          <a:gradFill>
            <a:gsLst>
              <a:gs pos="78000">
                <a:schemeClr val="tx1">
                  <a:lumMod val="88000"/>
                  <a:lumOff val="12000"/>
                </a:schemeClr>
              </a:gs>
              <a:gs pos="31000">
                <a:schemeClr val="accent5">
                  <a:lumMod val="0"/>
                  <a:lumOff val="100000"/>
                </a:schemeClr>
              </a:gs>
              <a:gs pos="6000">
                <a:schemeClr val="accent5">
                  <a:lumMod val="100000"/>
                </a:schemeClr>
              </a:gs>
            </a:gsLst>
            <a:path path="circle">
              <a:fillToRect l="50000" t="-80000" r="50000" b="180000"/>
            </a:path>
          </a:gradFill>
          <a:ln>
            <a:noFill/>
          </a:ln>
          <a:effectLst>
            <a:outerShdw blurRad="50800" dist="50800" dir="5400000" sx="200000" sy="200000" algn="ctr" rotWithShape="0">
              <a:srgbClr val="000000"/>
            </a:outerShdw>
            <a:softEdge rad="1155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Group 3">
            <a:extLst>
              <a:ext uri="{FF2B5EF4-FFF2-40B4-BE49-F238E27FC236}">
                <a16:creationId xmlns:a16="http://schemas.microsoft.com/office/drawing/2014/main" id="{8EBAF7DD-8E1D-B80B-93CA-E9AD2B9F089C}"/>
              </a:ext>
            </a:extLst>
          </p:cNvPr>
          <p:cNvGrpSpPr/>
          <p:nvPr/>
        </p:nvGrpSpPr>
        <p:grpSpPr>
          <a:xfrm rot="16200000" flipV="1">
            <a:off x="-1057893" y="1456267"/>
            <a:ext cx="3643536" cy="1106806"/>
            <a:chOff x="8230329" y="5360525"/>
            <a:chExt cx="3643536" cy="1106806"/>
          </a:xfrm>
        </p:grpSpPr>
        <p:sp>
          <p:nvSpPr>
            <p:cNvPr id="5" name="Rectangle 4">
              <a:extLst>
                <a:ext uri="{FF2B5EF4-FFF2-40B4-BE49-F238E27FC236}">
                  <a16:creationId xmlns:a16="http://schemas.microsoft.com/office/drawing/2014/main" id="{1C1486EA-AEBF-D67D-F9D6-C77690B3A7CF}"/>
                </a:ext>
              </a:extLst>
            </p:cNvPr>
            <p:cNvSpPr/>
            <p:nvPr/>
          </p:nvSpPr>
          <p:spPr>
            <a:xfrm rot="10800000" flipV="1">
              <a:off x="11782425"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D2FC10-26CF-90E7-7390-92F47F76F137}"/>
                </a:ext>
              </a:extLst>
            </p:cNvPr>
            <p:cNvSpPr/>
            <p:nvPr/>
          </p:nvSpPr>
          <p:spPr>
            <a:xfrm flipH="1">
              <a:off x="8230329" y="6375891"/>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09C0DE58-74B7-C711-AECB-6BB162B66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302" y="2774835"/>
            <a:ext cx="5336741" cy="4083165"/>
          </a:xfrm>
          <a:prstGeom prst="rect">
            <a:avLst/>
          </a:prstGeom>
        </p:spPr>
      </p:pic>
      <p:sp>
        <p:nvSpPr>
          <p:cNvPr id="17" name="TextBox 16">
            <a:extLst>
              <a:ext uri="{FF2B5EF4-FFF2-40B4-BE49-F238E27FC236}">
                <a16:creationId xmlns:a16="http://schemas.microsoft.com/office/drawing/2014/main" id="{0C172B96-FD3D-0C16-2399-689A6B3E5BF2}"/>
              </a:ext>
            </a:extLst>
          </p:cNvPr>
          <p:cNvSpPr txBox="1"/>
          <p:nvPr/>
        </p:nvSpPr>
        <p:spPr>
          <a:xfrm>
            <a:off x="10269005" y="-2025071"/>
            <a:ext cx="7388133" cy="1631216"/>
          </a:xfrm>
          <a:prstGeom prst="rect">
            <a:avLst/>
          </a:prstGeom>
          <a:noFill/>
          <a:effectLst>
            <a:outerShdw blurRad="50800" dist="38100" dir="5400000" algn="t" rotWithShape="0">
              <a:prstClr val="black">
                <a:alpha val="40000"/>
              </a:prstClr>
            </a:outerShdw>
          </a:effectLst>
        </p:spPr>
        <p:txBody>
          <a:bodyPr wrap="square" rtlCol="0" anchor="ctr">
            <a:spAutoFit/>
          </a:bodyPr>
          <a:lstStyle/>
          <a:p>
            <a:r>
              <a:rPr lang="en-US" altLang="ko-KR" sz="6000">
                <a:solidFill>
                  <a:schemeClr val="bg1"/>
                </a:solidFill>
                <a:latin typeface="Arial Black" panose="020B0A04020102020204" pitchFamily="34" charset="0"/>
              </a:rPr>
              <a:t>DevOps</a:t>
            </a:r>
          </a:p>
          <a:p>
            <a:r>
              <a:rPr lang="en-US" sz="2000">
                <a:solidFill>
                  <a:schemeClr val="bg1"/>
                </a:solidFill>
                <a:latin typeface="Montserrat" pitchFamily="2" charset="77"/>
              </a:rPr>
              <a:t>Building bridges between teams, tools, and success</a:t>
            </a:r>
            <a:r>
              <a:rPr lang="en-US" sz="2000">
                <a:latin typeface="Montserrat" pitchFamily="2" charset="77"/>
              </a:rPr>
              <a:t>."</a:t>
            </a:r>
            <a:endParaRPr lang="ko-KR" altLang="en-US" sz="2400" i="1">
              <a:solidFill>
                <a:schemeClr val="bg1"/>
              </a:solidFill>
              <a:latin typeface="Montserrat" pitchFamily="2" charset="77"/>
              <a:cs typeface="Arial" pitchFamily="34" charset="0"/>
            </a:endParaRPr>
          </a:p>
          <a:p>
            <a:endParaRPr lang="ko-KR" altLang="en-US" sz="2000" i="1">
              <a:solidFill>
                <a:schemeClr val="bg1"/>
              </a:solidFill>
              <a:latin typeface="Arial Black" panose="020B0A04020102020204" pitchFamily="34" charset="0"/>
              <a:cs typeface="Arial" pitchFamily="34" charset="0"/>
            </a:endParaRPr>
          </a:p>
        </p:txBody>
      </p:sp>
      <p:sp>
        <p:nvSpPr>
          <p:cNvPr id="3" name="TextBox 2">
            <a:extLst>
              <a:ext uri="{FF2B5EF4-FFF2-40B4-BE49-F238E27FC236}">
                <a16:creationId xmlns:a16="http://schemas.microsoft.com/office/drawing/2014/main" id="{60A514EB-D904-F4CA-EBF4-A913CED23F4F}"/>
              </a:ext>
            </a:extLst>
          </p:cNvPr>
          <p:cNvSpPr txBox="1"/>
          <p:nvPr/>
        </p:nvSpPr>
        <p:spPr>
          <a:xfrm flipH="1">
            <a:off x="2615463" y="8060477"/>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MEMBER-4</a:t>
            </a:r>
          </a:p>
          <a:p>
            <a:r>
              <a:rPr lang="en-US" err="1">
                <a:solidFill>
                  <a:schemeClr val="bg1"/>
                </a:solidFill>
                <a:latin typeface="Montserrat" panose="00000500000000000000" pitchFamily="2" charset="0"/>
              </a:rPr>
              <a:t>Daivik</a:t>
            </a:r>
            <a:r>
              <a:rPr lang="en-US">
                <a:solidFill>
                  <a:schemeClr val="bg1"/>
                </a:solidFill>
                <a:latin typeface="Montserrat" panose="00000500000000000000" pitchFamily="2" charset="0"/>
              </a:rPr>
              <a:t> Singla</a:t>
            </a:r>
            <a:endParaRPr lang="en-IN">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37D0F410-4A6A-DE5D-877A-1CB58F678992}"/>
              </a:ext>
            </a:extLst>
          </p:cNvPr>
          <p:cNvSpPr txBox="1"/>
          <p:nvPr/>
        </p:nvSpPr>
        <p:spPr>
          <a:xfrm flipH="1">
            <a:off x="-3211231" y="4377289"/>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MEMBER-2</a:t>
            </a:r>
          </a:p>
          <a:p>
            <a:r>
              <a:rPr lang="en-US" err="1">
                <a:solidFill>
                  <a:schemeClr val="bg1"/>
                </a:solidFill>
                <a:latin typeface="Montserrat" panose="00000500000000000000" pitchFamily="2" charset="0"/>
              </a:rPr>
              <a:t>Gaganjot</a:t>
            </a:r>
            <a:r>
              <a:rPr lang="en-US">
                <a:solidFill>
                  <a:schemeClr val="bg1"/>
                </a:solidFill>
                <a:latin typeface="Montserrat" panose="00000500000000000000" pitchFamily="2" charset="0"/>
              </a:rPr>
              <a:t> Malhotra</a:t>
            </a:r>
            <a:endParaRPr lang="en-IN">
              <a:solidFill>
                <a:schemeClr val="bg1"/>
              </a:solidFill>
              <a:latin typeface="Montserrat" panose="00000500000000000000" pitchFamily="2" charset="0"/>
            </a:endParaRPr>
          </a:p>
        </p:txBody>
      </p:sp>
      <p:sp>
        <p:nvSpPr>
          <p:cNvPr id="12" name="TextBox 11">
            <a:extLst>
              <a:ext uri="{FF2B5EF4-FFF2-40B4-BE49-F238E27FC236}">
                <a16:creationId xmlns:a16="http://schemas.microsoft.com/office/drawing/2014/main" id="{DFE0A5E4-444A-F3BF-B6DC-CDD4605D95CF}"/>
              </a:ext>
            </a:extLst>
          </p:cNvPr>
          <p:cNvSpPr txBox="1"/>
          <p:nvPr/>
        </p:nvSpPr>
        <p:spPr>
          <a:xfrm flipH="1">
            <a:off x="2017572" y="-1817443"/>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MEMBER-1</a:t>
            </a:r>
          </a:p>
          <a:p>
            <a:r>
              <a:rPr lang="en-US" err="1">
                <a:solidFill>
                  <a:schemeClr val="bg1"/>
                </a:solidFill>
                <a:latin typeface="Montserrat" panose="00000500000000000000" pitchFamily="2" charset="0"/>
              </a:rPr>
              <a:t>Shivam</a:t>
            </a:r>
            <a:r>
              <a:rPr lang="en-US">
                <a:solidFill>
                  <a:schemeClr val="bg1"/>
                </a:solidFill>
                <a:latin typeface="Montserrat" panose="00000500000000000000" pitchFamily="2" charset="0"/>
              </a:rPr>
              <a:t> Sharma</a:t>
            </a:r>
            <a:endParaRPr lang="en-IN">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8872EA04-13B0-C9CC-E105-866C72B926F7}"/>
              </a:ext>
            </a:extLst>
          </p:cNvPr>
          <p:cNvSpPr txBox="1"/>
          <p:nvPr/>
        </p:nvSpPr>
        <p:spPr>
          <a:xfrm>
            <a:off x="3402957" y="2141316"/>
            <a:ext cx="184731" cy="369332"/>
          </a:xfrm>
          <a:prstGeom prst="rect">
            <a:avLst/>
          </a:prstGeom>
          <a:noFill/>
        </p:spPr>
        <p:txBody>
          <a:bodyPr wrap="none" rtlCol="0">
            <a:spAutoFit/>
          </a:bodyPr>
          <a:lstStyle/>
          <a:p>
            <a:endParaRPr lang="en-US"/>
          </a:p>
        </p:txBody>
      </p:sp>
      <p:sp>
        <p:nvSpPr>
          <p:cNvPr id="14" name="TextBox 13">
            <a:extLst>
              <a:ext uri="{FF2B5EF4-FFF2-40B4-BE49-F238E27FC236}">
                <a16:creationId xmlns:a16="http://schemas.microsoft.com/office/drawing/2014/main" id="{4E40DB1F-398E-10D5-2999-E01600C6C7CA}"/>
              </a:ext>
            </a:extLst>
          </p:cNvPr>
          <p:cNvSpPr txBox="1"/>
          <p:nvPr/>
        </p:nvSpPr>
        <p:spPr>
          <a:xfrm>
            <a:off x="7928658" y="1192192"/>
            <a:ext cx="184731" cy="369332"/>
          </a:xfrm>
          <a:prstGeom prst="rect">
            <a:avLst/>
          </a:prstGeom>
          <a:noFill/>
        </p:spPr>
        <p:txBody>
          <a:bodyPr wrap="none" rtlCol="0">
            <a:spAutoFit/>
          </a:bodyPr>
          <a:lstStyle/>
          <a:p>
            <a:endParaRPr lang="en-US"/>
          </a:p>
        </p:txBody>
      </p:sp>
      <p:sp>
        <p:nvSpPr>
          <p:cNvPr id="15" name="TextBox 14">
            <a:extLst>
              <a:ext uri="{FF2B5EF4-FFF2-40B4-BE49-F238E27FC236}">
                <a16:creationId xmlns:a16="http://schemas.microsoft.com/office/drawing/2014/main" id="{85D762B7-D428-2758-E479-AC8509608422}"/>
              </a:ext>
            </a:extLst>
          </p:cNvPr>
          <p:cNvSpPr txBox="1"/>
          <p:nvPr/>
        </p:nvSpPr>
        <p:spPr>
          <a:xfrm flipH="1">
            <a:off x="-2907905" y="8417531"/>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MEMBER-3</a:t>
            </a:r>
          </a:p>
          <a:p>
            <a:r>
              <a:rPr lang="en-US" err="1">
                <a:solidFill>
                  <a:schemeClr val="bg1"/>
                </a:solidFill>
                <a:latin typeface="Montserrat" panose="00000500000000000000" pitchFamily="2" charset="0"/>
              </a:rPr>
              <a:t>Rajveer</a:t>
            </a:r>
            <a:r>
              <a:rPr lang="en-US">
                <a:solidFill>
                  <a:schemeClr val="bg1"/>
                </a:solidFill>
                <a:latin typeface="Montserrat" panose="00000500000000000000" pitchFamily="2" charset="0"/>
              </a:rPr>
              <a:t> Singh</a:t>
            </a:r>
            <a:endParaRPr lang="en-IN">
              <a:solidFill>
                <a:schemeClr val="bg1"/>
              </a:solidFill>
              <a:latin typeface="Montserrat" panose="00000500000000000000" pitchFamily="2" charset="0"/>
            </a:endParaRPr>
          </a:p>
        </p:txBody>
      </p:sp>
    </p:spTree>
    <p:extLst>
      <p:ext uri="{BB962C8B-B14F-4D97-AF65-F5344CB8AC3E}">
        <p14:creationId xmlns:p14="http://schemas.microsoft.com/office/powerpoint/2010/main" val="207605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2.29167E-6 -4.81481E-6 L -0.01627 0.01852 " pathEditMode="relative" rAng="0" ptsTypes="AA">
                                      <p:cBhvr>
                                        <p:cTn id="6" dur="3000" fill="hold"/>
                                        <p:tgtEl>
                                          <p:spTgt spid="7"/>
                                        </p:tgtEl>
                                        <p:attrNameLst>
                                          <p:attrName>ppt_x</p:attrName>
                                          <p:attrName>ppt_y</p:attrName>
                                        </p:attrNameLst>
                                      </p:cBhvr>
                                      <p:rCtr x="-820" y="926"/>
                                    </p:animMotion>
                                  </p:childTnLst>
                                </p:cTn>
                              </p:par>
                              <p:par>
                                <p:cTn id="7" presetID="42" presetClass="path" presetSubtype="0" repeatCount="indefinite" accel="50000" decel="50000" autoRev="1" fill="hold" grpId="0" nodeType="withEffect">
                                  <p:stCondLst>
                                    <p:cond delay="0"/>
                                  </p:stCondLst>
                                  <p:childTnLst>
                                    <p:animMotion origin="layout" path="M -0.00872 -0.03912 L -0.00872 0.00232 " pathEditMode="relative" rAng="0" ptsTypes="AA">
                                      <p:cBhvr>
                                        <p:cTn id="8" dur="3000" fill="hold"/>
                                        <p:tgtEl>
                                          <p:spTgt spid="17"/>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6E22A2F-8772-8001-15E4-542F58497E4D}"/>
              </a:ext>
            </a:extLst>
          </p:cNvPr>
          <p:cNvSpPr txBox="1"/>
          <p:nvPr/>
        </p:nvSpPr>
        <p:spPr>
          <a:xfrm>
            <a:off x="9469510" y="2715304"/>
            <a:ext cx="40851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7200">
                <a:solidFill>
                  <a:prstClr val="white"/>
                </a:solidFill>
                <a:latin typeface="+mj-lt"/>
              </a:rPr>
              <a:t>Tools</a:t>
            </a:r>
            <a:endParaRPr kumimoji="0" lang="en-IN" sz="7200" b="0" i="0" u="none" strike="noStrike" kern="1200" cap="none" spc="0" normalizeH="0" baseline="0" noProof="0">
              <a:ln>
                <a:noFill/>
              </a:ln>
              <a:solidFill>
                <a:prstClr val="white"/>
              </a:solidFill>
              <a:effectLst/>
              <a:uLnTx/>
              <a:uFillTx/>
              <a:latin typeface="+mj-lt"/>
              <a:ea typeface="+mn-ea"/>
              <a:cs typeface="+mn-cs"/>
            </a:endParaRPr>
          </a:p>
        </p:txBody>
      </p:sp>
      <p:grpSp>
        <p:nvGrpSpPr>
          <p:cNvPr id="23" name="Group 22">
            <a:extLst>
              <a:ext uri="{FF2B5EF4-FFF2-40B4-BE49-F238E27FC236}">
                <a16:creationId xmlns:a16="http://schemas.microsoft.com/office/drawing/2014/main" id="{5C8F17B2-2285-2339-80ED-FDA23E4AE3B7}"/>
              </a:ext>
            </a:extLst>
          </p:cNvPr>
          <p:cNvGrpSpPr/>
          <p:nvPr/>
        </p:nvGrpSpPr>
        <p:grpSpPr>
          <a:xfrm>
            <a:off x="-2080806" y="0"/>
            <a:ext cx="11550316" cy="6858000"/>
            <a:chOff x="0" y="0"/>
            <a:chExt cx="11550316" cy="6858000"/>
          </a:xfrm>
          <a:solidFill>
            <a:schemeClr val="bg2">
              <a:lumMod val="10000"/>
            </a:schemeClr>
          </a:solidFill>
        </p:grpSpPr>
        <p:grpSp>
          <p:nvGrpSpPr>
            <p:cNvPr id="24" name="Group 23">
              <a:extLst>
                <a:ext uri="{FF2B5EF4-FFF2-40B4-BE49-F238E27FC236}">
                  <a16:creationId xmlns:a16="http://schemas.microsoft.com/office/drawing/2014/main" id="{20134B0C-656E-C3EF-C178-6A0344ACE953}"/>
                </a:ext>
              </a:extLst>
            </p:cNvPr>
            <p:cNvGrpSpPr/>
            <p:nvPr/>
          </p:nvGrpSpPr>
          <p:grpSpPr>
            <a:xfrm>
              <a:off x="0" y="0"/>
              <a:ext cx="11550316" cy="6858000"/>
              <a:chOff x="0" y="0"/>
              <a:chExt cx="11550316" cy="6858000"/>
            </a:xfrm>
            <a:grpFill/>
          </p:grpSpPr>
          <p:sp>
            <p:nvSpPr>
              <p:cNvPr id="26" name="Freeform: Shape 1">
                <a:extLst>
                  <a:ext uri="{FF2B5EF4-FFF2-40B4-BE49-F238E27FC236}">
                    <a16:creationId xmlns:a16="http://schemas.microsoft.com/office/drawing/2014/main" id="{B54CC8AC-846E-0738-2C5D-68A67882A05F}"/>
                  </a:ext>
                </a:extLst>
              </p:cNvPr>
              <p:cNvSpPr/>
              <p:nvPr/>
            </p:nvSpPr>
            <p:spPr>
              <a:xfrm>
                <a:off x="0"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5067701 h 6858000"/>
                  <a:gd name="connsiteX3" fmla="*/ 11401122 w 11550316"/>
                  <a:gd name="connsiteY3" fmla="*/ 5067701 h 6858000"/>
                  <a:gd name="connsiteX4" fmla="*/ 11550316 w 11550316"/>
                  <a:gd name="connsiteY4" fmla="*/ 5216895 h 6858000"/>
                  <a:gd name="connsiteX5" fmla="*/ 11550316 w 11550316"/>
                  <a:gd name="connsiteY5" fmla="*/ 5813656 h 6858000"/>
                  <a:gd name="connsiteX6" fmla="*/ 11401122 w 11550316"/>
                  <a:gd name="connsiteY6" fmla="*/ 5962850 h 6858000"/>
                  <a:gd name="connsiteX7" fmla="*/ 10992051 w 11550316"/>
                  <a:gd name="connsiteY7" fmla="*/ 5962850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5067701"/>
                    </a:lnTo>
                    <a:lnTo>
                      <a:pt x="11401122" y="5067701"/>
                    </a:lnTo>
                    <a:cubicBezTo>
                      <a:pt x="11483520" y="5067701"/>
                      <a:pt x="11550316" y="5134497"/>
                      <a:pt x="11550316" y="5216895"/>
                    </a:cubicBezTo>
                    <a:lnTo>
                      <a:pt x="11550316" y="5813656"/>
                    </a:lnTo>
                    <a:cubicBezTo>
                      <a:pt x="11550316" y="5896054"/>
                      <a:pt x="11483520" y="5962850"/>
                      <a:pt x="11401122" y="5962850"/>
                    </a:cubicBezTo>
                    <a:lnTo>
                      <a:pt x="10992051" y="5962850"/>
                    </a:lnTo>
                    <a:lnTo>
                      <a:pt x="10992051" y="6858000"/>
                    </a:lnTo>
                    <a:lnTo>
                      <a:pt x="0" y="6858000"/>
                    </a:lnTo>
                    <a:close/>
                  </a:path>
                </a:pathLst>
              </a:custGeom>
              <a:grp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783AAE-B032-8143-1615-036D8539B7DB}"/>
                  </a:ext>
                </a:extLst>
              </p:cNvPr>
              <p:cNvSpPr txBox="1"/>
              <p:nvPr/>
            </p:nvSpPr>
            <p:spPr>
              <a:xfrm>
                <a:off x="7122160" y="235336"/>
                <a:ext cx="2336800" cy="2215991"/>
              </a:xfrm>
              <a:prstGeom prst="rect">
                <a:avLst/>
              </a:prstGeom>
              <a:grp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04</a:t>
                </a:r>
                <a:endParaRPr kumimoji="0" lang="en-IN" sz="96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endParaRPr>
              </a:p>
            </p:txBody>
          </p:sp>
          <p:sp>
            <p:nvSpPr>
              <p:cNvPr id="29" name="TextBox 28">
                <a:extLst>
                  <a:ext uri="{FF2B5EF4-FFF2-40B4-BE49-F238E27FC236}">
                    <a16:creationId xmlns:a16="http://schemas.microsoft.com/office/drawing/2014/main" id="{A0632F84-BD09-C37F-A45F-44666EC83E5A}"/>
                  </a:ext>
                </a:extLst>
              </p:cNvPr>
              <p:cNvSpPr txBox="1"/>
              <p:nvPr/>
            </p:nvSpPr>
            <p:spPr>
              <a:xfrm>
                <a:off x="7133311" y="1866552"/>
                <a:ext cx="2428240" cy="58477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200">
                    <a:solidFill>
                      <a:prstClr val="white"/>
                    </a:solidFill>
                    <a:latin typeface="Arial Rounded MT Bold" panose="020F0704030504030204" pitchFamily="34" charset="0"/>
                  </a:rPr>
                  <a:t>Jenkins</a:t>
                </a:r>
                <a:endPar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
            <p:nvSpPr>
              <p:cNvPr id="38" name="TextBox 37">
                <a:extLst>
                  <a:ext uri="{FF2B5EF4-FFF2-40B4-BE49-F238E27FC236}">
                    <a16:creationId xmlns:a16="http://schemas.microsoft.com/office/drawing/2014/main" id="{244696C9-B35E-A76D-D0A6-18A0E74C24EA}"/>
                  </a:ext>
                </a:extLst>
              </p:cNvPr>
              <p:cNvSpPr txBox="1"/>
              <p:nvPr/>
            </p:nvSpPr>
            <p:spPr>
              <a:xfrm>
                <a:off x="10991516" y="5069840"/>
                <a:ext cx="558800" cy="9233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4</a:t>
                </a:r>
              </a:p>
            </p:txBody>
          </p:sp>
        </p:grpSp>
        <p:sp>
          <p:nvSpPr>
            <p:cNvPr id="25" name="TextBox 24">
              <a:extLst>
                <a:ext uri="{FF2B5EF4-FFF2-40B4-BE49-F238E27FC236}">
                  <a16:creationId xmlns:a16="http://schemas.microsoft.com/office/drawing/2014/main" id="{FC3CE5B1-F816-98F3-05E5-50A442414912}"/>
                </a:ext>
              </a:extLst>
            </p:cNvPr>
            <p:cNvSpPr txBox="1"/>
            <p:nvPr/>
          </p:nvSpPr>
          <p:spPr>
            <a:xfrm>
              <a:off x="6651879" y="2686663"/>
              <a:ext cx="4070549" cy="2677656"/>
            </a:xfrm>
            <a:prstGeom prst="rect">
              <a:avLst/>
            </a:prstGeom>
            <a:grp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automation server used for </a:t>
              </a:r>
              <a:r>
                <a:rPr lang="en-IN" sz="2400">
                  <a:solidFill>
                    <a:prstClr val="white"/>
                  </a:solidFill>
                  <a:latin typeface="Arial Rounded MT Bold" panose="020F0704030504030204" pitchFamily="34" charset="0"/>
                </a:rPr>
                <a:t>doing</a:t>
              </a: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 CI/CD pipelines, automating build, test, and deployment processes.</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grpSp>
      <p:grpSp>
        <p:nvGrpSpPr>
          <p:cNvPr id="2" name="Group 1">
            <a:extLst>
              <a:ext uri="{FF2B5EF4-FFF2-40B4-BE49-F238E27FC236}">
                <a16:creationId xmlns:a16="http://schemas.microsoft.com/office/drawing/2014/main" id="{5219D5EF-5E9B-A995-B42C-965F3514D0AA}"/>
              </a:ext>
            </a:extLst>
          </p:cNvPr>
          <p:cNvGrpSpPr/>
          <p:nvPr/>
        </p:nvGrpSpPr>
        <p:grpSpPr>
          <a:xfrm>
            <a:off x="-2787135" y="0"/>
            <a:ext cx="11550316" cy="6858000"/>
            <a:chOff x="-1" y="0"/>
            <a:chExt cx="11550316" cy="6858000"/>
          </a:xfrm>
        </p:grpSpPr>
        <p:grpSp>
          <p:nvGrpSpPr>
            <p:cNvPr id="3" name="Group 2">
              <a:extLst>
                <a:ext uri="{FF2B5EF4-FFF2-40B4-BE49-F238E27FC236}">
                  <a16:creationId xmlns:a16="http://schemas.microsoft.com/office/drawing/2014/main" id="{AEDD346F-AC5F-CF2B-E244-0E4580BCF539}"/>
                </a:ext>
              </a:extLst>
            </p:cNvPr>
            <p:cNvGrpSpPr/>
            <p:nvPr/>
          </p:nvGrpSpPr>
          <p:grpSpPr>
            <a:xfrm>
              <a:off x="-1" y="0"/>
              <a:ext cx="11550316" cy="6858000"/>
              <a:chOff x="-1" y="0"/>
              <a:chExt cx="11550316" cy="6858000"/>
            </a:xfrm>
          </p:grpSpPr>
          <p:sp>
            <p:nvSpPr>
              <p:cNvPr id="5" name="Freeform: Shape 9">
                <a:extLst>
                  <a:ext uri="{FF2B5EF4-FFF2-40B4-BE49-F238E27FC236}">
                    <a16:creationId xmlns:a16="http://schemas.microsoft.com/office/drawing/2014/main" id="{4DF242F6-5585-E6D6-16DA-78AE85BE6FD1}"/>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3759868 h 6858000"/>
                  <a:gd name="connsiteX3" fmla="*/ 11401122 w 11550316"/>
                  <a:gd name="connsiteY3" fmla="*/ 3759868 h 6858000"/>
                  <a:gd name="connsiteX4" fmla="*/ 11550316 w 11550316"/>
                  <a:gd name="connsiteY4" fmla="*/ 3909062 h 6858000"/>
                  <a:gd name="connsiteX5" fmla="*/ 11550316 w 11550316"/>
                  <a:gd name="connsiteY5" fmla="*/ 4505823 h 6858000"/>
                  <a:gd name="connsiteX6" fmla="*/ 11401122 w 11550316"/>
                  <a:gd name="connsiteY6" fmla="*/ 4655017 h 6858000"/>
                  <a:gd name="connsiteX7" fmla="*/ 10992051 w 11550316"/>
                  <a:gd name="connsiteY7" fmla="*/ 4655017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3759868"/>
                    </a:lnTo>
                    <a:lnTo>
                      <a:pt x="11401122" y="3759868"/>
                    </a:lnTo>
                    <a:cubicBezTo>
                      <a:pt x="11483520" y="3759868"/>
                      <a:pt x="11550316" y="3826664"/>
                      <a:pt x="11550316" y="3909062"/>
                    </a:cubicBezTo>
                    <a:lnTo>
                      <a:pt x="11550316" y="4505823"/>
                    </a:lnTo>
                    <a:cubicBezTo>
                      <a:pt x="11550316" y="4588221"/>
                      <a:pt x="11483520" y="4655017"/>
                      <a:pt x="11401122" y="4655017"/>
                    </a:cubicBezTo>
                    <a:lnTo>
                      <a:pt x="10992051" y="4655017"/>
                    </a:lnTo>
                    <a:lnTo>
                      <a:pt x="10992051" y="6858000"/>
                    </a:lnTo>
                    <a:lnTo>
                      <a:pt x="0" y="6858000"/>
                    </a:lnTo>
                    <a:close/>
                  </a:path>
                </a:pathLst>
              </a:custGeom>
              <a:solidFill>
                <a:schemeClr val="bg2">
                  <a:lumMod val="25000"/>
                </a:schemeClr>
              </a:solidFill>
              <a:ln>
                <a:solidFill>
                  <a:srgbClr val="7030A0"/>
                </a:solidFill>
              </a:ln>
              <a:effectLst>
                <a:outerShdw blurRad="127000" dist="63500" algn="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192EDE-7F7A-5050-4A3A-1E8B3F05853F}"/>
                  </a:ext>
                </a:extLst>
              </p:cNvPr>
              <p:cNvSpPr txBox="1"/>
              <p:nvPr/>
            </p:nvSpPr>
            <p:spPr>
              <a:xfrm>
                <a:off x="6837802" y="266938"/>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03</a:t>
                </a:r>
              </a:p>
            </p:txBody>
          </p:sp>
          <p:sp>
            <p:nvSpPr>
              <p:cNvPr id="7" name="TextBox 6">
                <a:extLst>
                  <a:ext uri="{FF2B5EF4-FFF2-40B4-BE49-F238E27FC236}">
                    <a16:creationId xmlns:a16="http://schemas.microsoft.com/office/drawing/2014/main" id="{2EC8739D-631B-E3A8-146F-C5029428DA01}"/>
                  </a:ext>
                </a:extLst>
              </p:cNvPr>
              <p:cNvSpPr txBox="1"/>
              <p:nvPr/>
            </p:nvSpPr>
            <p:spPr>
              <a:xfrm>
                <a:off x="6837802" y="1899614"/>
                <a:ext cx="28358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Docker</a:t>
                </a:r>
              </a:p>
            </p:txBody>
          </p:sp>
          <p:sp>
            <p:nvSpPr>
              <p:cNvPr id="8" name="TextBox 7">
                <a:extLst>
                  <a:ext uri="{FF2B5EF4-FFF2-40B4-BE49-F238E27FC236}">
                    <a16:creationId xmlns:a16="http://schemas.microsoft.com/office/drawing/2014/main" id="{10F002BB-A28B-1FA2-BD96-C472CCEEA1F4}"/>
                  </a:ext>
                </a:extLst>
              </p:cNvPr>
              <p:cNvSpPr txBox="1"/>
              <p:nvPr/>
            </p:nvSpPr>
            <p:spPr>
              <a:xfrm>
                <a:off x="10991515" y="3759200"/>
                <a:ext cx="558800" cy="923330"/>
              </a:xfrm>
              <a:prstGeom prst="rect">
                <a:avLst/>
              </a:prstGeom>
              <a:solidFill>
                <a:schemeClr val="bg2">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3</a:t>
                </a:r>
              </a:p>
            </p:txBody>
          </p:sp>
        </p:grpSp>
        <p:sp>
          <p:nvSpPr>
            <p:cNvPr id="4" name="TextBox 3">
              <a:extLst>
                <a:ext uri="{FF2B5EF4-FFF2-40B4-BE49-F238E27FC236}">
                  <a16:creationId xmlns:a16="http://schemas.microsoft.com/office/drawing/2014/main" id="{6F05DF0A-7ED1-FF57-8384-2DC41AA84320}"/>
                </a:ext>
              </a:extLst>
            </p:cNvPr>
            <p:cNvSpPr txBox="1"/>
            <p:nvPr/>
          </p:nvSpPr>
          <p:spPr>
            <a:xfrm>
              <a:off x="6837802" y="2574925"/>
              <a:ext cx="34045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 containerization platform that allows applications to be packaged with their dependencies and run consistently across different environments.</a:t>
              </a:r>
            </a:p>
          </p:txBody>
        </p:sp>
      </p:grpSp>
      <p:grpSp>
        <p:nvGrpSpPr>
          <p:cNvPr id="10" name="Group 9">
            <a:extLst>
              <a:ext uri="{FF2B5EF4-FFF2-40B4-BE49-F238E27FC236}">
                <a16:creationId xmlns:a16="http://schemas.microsoft.com/office/drawing/2014/main" id="{677EE4EF-787E-B12D-28F3-3413E9C9C575}"/>
              </a:ext>
            </a:extLst>
          </p:cNvPr>
          <p:cNvGrpSpPr/>
          <p:nvPr/>
        </p:nvGrpSpPr>
        <p:grpSpPr>
          <a:xfrm>
            <a:off x="-8003493" y="32252"/>
            <a:ext cx="11550316" cy="6858000"/>
            <a:chOff x="-1" y="0"/>
            <a:chExt cx="11550316" cy="6858000"/>
          </a:xfrm>
        </p:grpSpPr>
        <p:grpSp>
          <p:nvGrpSpPr>
            <p:cNvPr id="11" name="Group 10">
              <a:extLst>
                <a:ext uri="{FF2B5EF4-FFF2-40B4-BE49-F238E27FC236}">
                  <a16:creationId xmlns:a16="http://schemas.microsoft.com/office/drawing/2014/main" id="{1D82C1FF-9BC2-9BF9-5B26-30B9E381A2FC}"/>
                </a:ext>
              </a:extLst>
            </p:cNvPr>
            <p:cNvGrpSpPr/>
            <p:nvPr/>
          </p:nvGrpSpPr>
          <p:grpSpPr>
            <a:xfrm>
              <a:off x="-1" y="0"/>
              <a:ext cx="11550316" cy="6858000"/>
              <a:chOff x="-1" y="0"/>
              <a:chExt cx="11550316" cy="6858000"/>
            </a:xfrm>
          </p:grpSpPr>
          <p:sp>
            <p:nvSpPr>
              <p:cNvPr id="14" name="Freeform: Shape 1">
                <a:extLst>
                  <a:ext uri="{FF2B5EF4-FFF2-40B4-BE49-F238E27FC236}">
                    <a16:creationId xmlns:a16="http://schemas.microsoft.com/office/drawing/2014/main" id="{3BDF19E8-179F-BC68-509A-B3B966B5E2E3}"/>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2452035 h 6858000"/>
                  <a:gd name="connsiteX3" fmla="*/ 11401122 w 11550316"/>
                  <a:gd name="connsiteY3" fmla="*/ 2452035 h 6858000"/>
                  <a:gd name="connsiteX4" fmla="*/ 11550316 w 11550316"/>
                  <a:gd name="connsiteY4" fmla="*/ 2601229 h 6858000"/>
                  <a:gd name="connsiteX5" fmla="*/ 11550316 w 11550316"/>
                  <a:gd name="connsiteY5" fmla="*/ 3197990 h 6858000"/>
                  <a:gd name="connsiteX6" fmla="*/ 11401122 w 11550316"/>
                  <a:gd name="connsiteY6" fmla="*/ 3347184 h 6858000"/>
                  <a:gd name="connsiteX7" fmla="*/ 10992051 w 11550316"/>
                  <a:gd name="connsiteY7" fmla="*/ 3347184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2452035"/>
                    </a:lnTo>
                    <a:lnTo>
                      <a:pt x="11401122" y="2452035"/>
                    </a:lnTo>
                    <a:cubicBezTo>
                      <a:pt x="11483520" y="2452035"/>
                      <a:pt x="11550316" y="2518831"/>
                      <a:pt x="11550316" y="2601229"/>
                    </a:cubicBezTo>
                    <a:lnTo>
                      <a:pt x="11550316" y="3197990"/>
                    </a:lnTo>
                    <a:cubicBezTo>
                      <a:pt x="11550316" y="3280388"/>
                      <a:pt x="11483520" y="3347184"/>
                      <a:pt x="11401122" y="3347184"/>
                    </a:cubicBezTo>
                    <a:lnTo>
                      <a:pt x="10992051" y="3347184"/>
                    </a:lnTo>
                    <a:lnTo>
                      <a:pt x="10992051" y="6858000"/>
                    </a:lnTo>
                    <a:lnTo>
                      <a:pt x="0" y="6858000"/>
                    </a:lnTo>
                    <a:close/>
                  </a:path>
                </a:pathLst>
              </a:custGeom>
              <a:solidFill>
                <a:schemeClr val="bg2">
                  <a:lumMod val="50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bg2">
                      <a:lumMod val="25000"/>
                    </a:scheme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3F1F06-A0B3-44B0-13E1-0BC54735E3DD}"/>
                  </a:ext>
                </a:extLst>
              </p:cNvPr>
              <p:cNvSpPr txBox="1"/>
              <p:nvPr/>
            </p:nvSpPr>
            <p:spPr>
              <a:xfrm>
                <a:off x="6729218" y="1866552"/>
                <a:ext cx="29250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Kubernetes</a:t>
                </a:r>
              </a:p>
            </p:txBody>
          </p:sp>
          <p:sp>
            <p:nvSpPr>
              <p:cNvPr id="16" name="TextBox 15">
                <a:extLst>
                  <a:ext uri="{FF2B5EF4-FFF2-40B4-BE49-F238E27FC236}">
                    <a16:creationId xmlns:a16="http://schemas.microsoft.com/office/drawing/2014/main" id="{D9F10296-706E-83BA-6439-FDE6081543B4}"/>
                  </a:ext>
                </a:extLst>
              </p:cNvPr>
              <p:cNvSpPr txBox="1"/>
              <p:nvPr/>
            </p:nvSpPr>
            <p:spPr>
              <a:xfrm>
                <a:off x="10991515" y="2359887"/>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2</a:t>
                </a:r>
              </a:p>
            </p:txBody>
          </p:sp>
        </p:grpSp>
        <p:sp>
          <p:nvSpPr>
            <p:cNvPr id="12" name="TextBox 11">
              <a:extLst>
                <a:ext uri="{FF2B5EF4-FFF2-40B4-BE49-F238E27FC236}">
                  <a16:creationId xmlns:a16="http://schemas.microsoft.com/office/drawing/2014/main" id="{F22291FA-0BA2-CE41-7E12-C083836DE234}"/>
                </a:ext>
              </a:extLst>
            </p:cNvPr>
            <p:cNvSpPr txBox="1"/>
            <p:nvPr/>
          </p:nvSpPr>
          <p:spPr>
            <a:xfrm>
              <a:off x="6555520" y="117668"/>
              <a:ext cx="2327818"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02</a:t>
              </a:r>
            </a:p>
          </p:txBody>
        </p:sp>
        <p:sp>
          <p:nvSpPr>
            <p:cNvPr id="13" name="TextBox 12">
              <a:extLst>
                <a:ext uri="{FF2B5EF4-FFF2-40B4-BE49-F238E27FC236}">
                  <a16:creationId xmlns:a16="http://schemas.microsoft.com/office/drawing/2014/main" id="{177455A5-9D60-E437-EFDA-E7EC34CFCD0E}"/>
                </a:ext>
              </a:extLst>
            </p:cNvPr>
            <p:cNvSpPr txBox="1"/>
            <p:nvPr/>
          </p:nvSpPr>
          <p:spPr>
            <a:xfrm>
              <a:off x="6729218" y="2676717"/>
              <a:ext cx="371096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container orchestration platform that automates the deployment, scaling, and management of containerized applications.</a:t>
              </a:r>
            </a:p>
          </p:txBody>
        </p:sp>
      </p:grpSp>
      <p:grpSp>
        <p:nvGrpSpPr>
          <p:cNvPr id="9" name="Group 8">
            <a:extLst>
              <a:ext uri="{FF2B5EF4-FFF2-40B4-BE49-F238E27FC236}">
                <a16:creationId xmlns:a16="http://schemas.microsoft.com/office/drawing/2014/main" id="{2F2B027C-FD35-C5F4-1BEA-C946E55B089E}"/>
              </a:ext>
            </a:extLst>
          </p:cNvPr>
          <p:cNvGrpSpPr/>
          <p:nvPr/>
        </p:nvGrpSpPr>
        <p:grpSpPr>
          <a:xfrm>
            <a:off x="-8647464" y="32252"/>
            <a:ext cx="11550316" cy="6858000"/>
            <a:chOff x="-1" y="0"/>
            <a:chExt cx="11550316" cy="6858000"/>
          </a:xfrm>
        </p:grpSpPr>
        <p:grpSp>
          <p:nvGrpSpPr>
            <p:cNvPr id="17" name="Group 16">
              <a:extLst>
                <a:ext uri="{FF2B5EF4-FFF2-40B4-BE49-F238E27FC236}">
                  <a16:creationId xmlns:a16="http://schemas.microsoft.com/office/drawing/2014/main" id="{C64C2DA7-B111-A00F-530A-632C1431E932}"/>
                </a:ext>
              </a:extLst>
            </p:cNvPr>
            <p:cNvGrpSpPr/>
            <p:nvPr/>
          </p:nvGrpSpPr>
          <p:grpSpPr>
            <a:xfrm>
              <a:off x="-1" y="0"/>
              <a:ext cx="11550316" cy="6858000"/>
              <a:chOff x="-1" y="0"/>
              <a:chExt cx="11550316" cy="6858000"/>
            </a:xfrm>
          </p:grpSpPr>
          <p:sp>
            <p:nvSpPr>
              <p:cNvPr id="20" name="Freeform: Shape 1">
                <a:extLst>
                  <a:ext uri="{FF2B5EF4-FFF2-40B4-BE49-F238E27FC236}">
                    <a16:creationId xmlns:a16="http://schemas.microsoft.com/office/drawing/2014/main" id="{EC1DCAD6-39C4-A567-E800-DEB3E9F976C2}"/>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1159844 h 6858000"/>
                  <a:gd name="connsiteX3" fmla="*/ 11401122 w 11550316"/>
                  <a:gd name="connsiteY3" fmla="*/ 1159844 h 6858000"/>
                  <a:gd name="connsiteX4" fmla="*/ 11550316 w 11550316"/>
                  <a:gd name="connsiteY4" fmla="*/ 1309038 h 6858000"/>
                  <a:gd name="connsiteX5" fmla="*/ 11550316 w 11550316"/>
                  <a:gd name="connsiteY5" fmla="*/ 1905799 h 6858000"/>
                  <a:gd name="connsiteX6" fmla="*/ 11401122 w 11550316"/>
                  <a:gd name="connsiteY6" fmla="*/ 2054993 h 6858000"/>
                  <a:gd name="connsiteX7" fmla="*/ 10992051 w 11550316"/>
                  <a:gd name="connsiteY7" fmla="*/ 2054993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1159844"/>
                    </a:lnTo>
                    <a:lnTo>
                      <a:pt x="11401122" y="1159844"/>
                    </a:lnTo>
                    <a:cubicBezTo>
                      <a:pt x="11483520" y="1159844"/>
                      <a:pt x="11550316" y="1226640"/>
                      <a:pt x="11550316" y="1309038"/>
                    </a:cubicBezTo>
                    <a:lnTo>
                      <a:pt x="11550316" y="1905799"/>
                    </a:lnTo>
                    <a:cubicBezTo>
                      <a:pt x="11550316" y="1988197"/>
                      <a:pt x="11483520" y="2054993"/>
                      <a:pt x="11401122" y="2054993"/>
                    </a:cubicBezTo>
                    <a:lnTo>
                      <a:pt x="10992051" y="2054993"/>
                    </a:lnTo>
                    <a:lnTo>
                      <a:pt x="10992051" y="6858000"/>
                    </a:lnTo>
                    <a:lnTo>
                      <a:pt x="0" y="6858000"/>
                    </a:lnTo>
                    <a:close/>
                  </a:path>
                </a:pathLst>
              </a:custGeom>
              <a:solidFill>
                <a:schemeClr val="bg2">
                  <a:lumMod val="75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2FED27F-47B6-6BA6-6618-D7C397EA8BEE}"/>
                  </a:ext>
                </a:extLst>
              </p:cNvPr>
              <p:cNvSpPr txBox="1"/>
              <p:nvPr/>
            </p:nvSpPr>
            <p:spPr>
              <a:xfrm>
                <a:off x="6831313" y="2020313"/>
                <a:ext cx="4708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a:ln>
                      <a:noFill/>
                    </a:ln>
                    <a:effectLst/>
                    <a:uLnTx/>
                    <a:uFillTx/>
                    <a:latin typeface="Arial Rounded MT Bold" panose="020F0704030504030204" pitchFamily="34" charset="0"/>
                    <a:ea typeface="+mn-ea"/>
                    <a:cs typeface="+mn-cs"/>
                  </a:rPr>
                  <a:t>Ansible, Chef, Puppet:</a:t>
                </a:r>
              </a:p>
            </p:txBody>
          </p:sp>
          <p:sp>
            <p:nvSpPr>
              <p:cNvPr id="22" name="TextBox 21">
                <a:extLst>
                  <a:ext uri="{FF2B5EF4-FFF2-40B4-BE49-F238E27FC236}">
                    <a16:creationId xmlns:a16="http://schemas.microsoft.com/office/drawing/2014/main" id="{9A8AFC3E-AE7F-0A6A-E66F-D7FDC7F9BBE4}"/>
                  </a:ext>
                </a:extLst>
              </p:cNvPr>
              <p:cNvSpPr txBox="1"/>
              <p:nvPr/>
            </p:nvSpPr>
            <p:spPr>
              <a:xfrm>
                <a:off x="10991515" y="1127760"/>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effectLst/>
                    <a:uLnTx/>
                    <a:uFillTx/>
                    <a:latin typeface="Stencil" panose="040409050D0802020404" pitchFamily="82" charset="0"/>
                    <a:ea typeface="+mn-ea"/>
                    <a:cs typeface="+mn-cs"/>
                  </a:rPr>
                  <a:t>1</a:t>
                </a:r>
              </a:p>
            </p:txBody>
          </p:sp>
        </p:grpSp>
        <p:sp>
          <p:nvSpPr>
            <p:cNvPr id="18" name="TextBox 17">
              <a:extLst>
                <a:ext uri="{FF2B5EF4-FFF2-40B4-BE49-F238E27FC236}">
                  <a16:creationId xmlns:a16="http://schemas.microsoft.com/office/drawing/2014/main" id="{C873339E-E428-6AAC-0BA7-D08DA4210BAE}"/>
                </a:ext>
              </a:extLst>
            </p:cNvPr>
            <p:cNvSpPr txBox="1"/>
            <p:nvPr/>
          </p:nvSpPr>
          <p:spPr>
            <a:xfrm>
              <a:off x="6842023" y="230833"/>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tx1">
                      <a:alpha val="15000"/>
                    </a:schemeClr>
                  </a:solidFill>
                  <a:effectLst/>
                  <a:uLnTx/>
                  <a:uFillTx/>
                  <a:latin typeface="Stencil" panose="040409050D0802020404" pitchFamily="82" charset="0"/>
                  <a:ea typeface="+mn-ea"/>
                  <a:cs typeface="+mn-cs"/>
                </a:rPr>
                <a:t>01</a:t>
              </a:r>
            </a:p>
          </p:txBody>
        </p:sp>
        <p:sp>
          <p:nvSpPr>
            <p:cNvPr id="19" name="TextBox 18">
              <a:extLst>
                <a:ext uri="{FF2B5EF4-FFF2-40B4-BE49-F238E27FC236}">
                  <a16:creationId xmlns:a16="http://schemas.microsoft.com/office/drawing/2014/main" id="{90798E3C-A811-1ABF-E521-7710FFD3BA6F}"/>
                </a:ext>
              </a:extLst>
            </p:cNvPr>
            <p:cNvSpPr txBox="1"/>
            <p:nvPr/>
          </p:nvSpPr>
          <p:spPr>
            <a:xfrm>
              <a:off x="6831313" y="2677657"/>
              <a:ext cx="41602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effectLst/>
                  <a:uLnTx/>
                  <a:uFillTx/>
                  <a:latin typeface="Arial Rounded MT Bold" panose="020F0704030504030204" pitchFamily="34" charset="0"/>
                  <a:ea typeface="+mn-ea"/>
                  <a:cs typeface="+mn-cs"/>
                </a:rPr>
                <a:t>Configuration management tools used for automating the provisioning and configuration of infrastructure resources.</a:t>
              </a:r>
            </a:p>
          </p:txBody>
        </p:sp>
      </p:grpSp>
    </p:spTree>
    <p:extLst>
      <p:ext uri="{BB962C8B-B14F-4D97-AF65-F5344CB8AC3E}">
        <p14:creationId xmlns:p14="http://schemas.microsoft.com/office/powerpoint/2010/main" val="340935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6E22A2F-8772-8001-15E4-542F58497E4D}"/>
              </a:ext>
            </a:extLst>
          </p:cNvPr>
          <p:cNvSpPr txBox="1"/>
          <p:nvPr/>
        </p:nvSpPr>
        <p:spPr>
          <a:xfrm>
            <a:off x="9392170" y="2611895"/>
            <a:ext cx="40851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7200">
                <a:solidFill>
                  <a:prstClr val="white"/>
                </a:solidFill>
                <a:latin typeface="+mj-lt"/>
              </a:rPr>
              <a:t>Tools</a:t>
            </a:r>
            <a:endParaRPr kumimoji="0" lang="en-IN" sz="7200" b="0" i="0" u="none" strike="noStrike" kern="1200" cap="none" spc="0" normalizeH="0" baseline="0" noProof="0">
              <a:ln>
                <a:noFill/>
              </a:ln>
              <a:solidFill>
                <a:prstClr val="white"/>
              </a:solidFill>
              <a:effectLst/>
              <a:uLnTx/>
              <a:uFillTx/>
              <a:latin typeface="+mj-lt"/>
              <a:ea typeface="+mn-ea"/>
              <a:cs typeface="+mn-cs"/>
            </a:endParaRPr>
          </a:p>
        </p:txBody>
      </p:sp>
      <p:grpSp>
        <p:nvGrpSpPr>
          <p:cNvPr id="23" name="Group 22">
            <a:extLst>
              <a:ext uri="{FF2B5EF4-FFF2-40B4-BE49-F238E27FC236}">
                <a16:creationId xmlns:a16="http://schemas.microsoft.com/office/drawing/2014/main" id="{5C8F17B2-2285-2339-80ED-FDA23E4AE3B7}"/>
              </a:ext>
            </a:extLst>
          </p:cNvPr>
          <p:cNvGrpSpPr/>
          <p:nvPr/>
        </p:nvGrpSpPr>
        <p:grpSpPr>
          <a:xfrm>
            <a:off x="-2080806" y="0"/>
            <a:ext cx="11550316" cy="6858000"/>
            <a:chOff x="0" y="0"/>
            <a:chExt cx="11550316" cy="6858000"/>
          </a:xfrm>
          <a:solidFill>
            <a:schemeClr val="bg2">
              <a:lumMod val="10000"/>
            </a:schemeClr>
          </a:solidFill>
        </p:grpSpPr>
        <p:grpSp>
          <p:nvGrpSpPr>
            <p:cNvPr id="24" name="Group 23">
              <a:extLst>
                <a:ext uri="{FF2B5EF4-FFF2-40B4-BE49-F238E27FC236}">
                  <a16:creationId xmlns:a16="http://schemas.microsoft.com/office/drawing/2014/main" id="{20134B0C-656E-C3EF-C178-6A0344ACE953}"/>
                </a:ext>
              </a:extLst>
            </p:cNvPr>
            <p:cNvGrpSpPr/>
            <p:nvPr/>
          </p:nvGrpSpPr>
          <p:grpSpPr>
            <a:xfrm>
              <a:off x="0" y="0"/>
              <a:ext cx="11550316" cy="6858000"/>
              <a:chOff x="0" y="0"/>
              <a:chExt cx="11550316" cy="6858000"/>
            </a:xfrm>
            <a:grpFill/>
          </p:grpSpPr>
          <p:sp>
            <p:nvSpPr>
              <p:cNvPr id="26" name="Freeform: Shape 1">
                <a:extLst>
                  <a:ext uri="{FF2B5EF4-FFF2-40B4-BE49-F238E27FC236}">
                    <a16:creationId xmlns:a16="http://schemas.microsoft.com/office/drawing/2014/main" id="{B54CC8AC-846E-0738-2C5D-68A67882A05F}"/>
                  </a:ext>
                </a:extLst>
              </p:cNvPr>
              <p:cNvSpPr/>
              <p:nvPr/>
            </p:nvSpPr>
            <p:spPr>
              <a:xfrm>
                <a:off x="0"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5067701 h 6858000"/>
                  <a:gd name="connsiteX3" fmla="*/ 11401122 w 11550316"/>
                  <a:gd name="connsiteY3" fmla="*/ 5067701 h 6858000"/>
                  <a:gd name="connsiteX4" fmla="*/ 11550316 w 11550316"/>
                  <a:gd name="connsiteY4" fmla="*/ 5216895 h 6858000"/>
                  <a:gd name="connsiteX5" fmla="*/ 11550316 w 11550316"/>
                  <a:gd name="connsiteY5" fmla="*/ 5813656 h 6858000"/>
                  <a:gd name="connsiteX6" fmla="*/ 11401122 w 11550316"/>
                  <a:gd name="connsiteY6" fmla="*/ 5962850 h 6858000"/>
                  <a:gd name="connsiteX7" fmla="*/ 10992051 w 11550316"/>
                  <a:gd name="connsiteY7" fmla="*/ 5962850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5067701"/>
                    </a:lnTo>
                    <a:lnTo>
                      <a:pt x="11401122" y="5067701"/>
                    </a:lnTo>
                    <a:cubicBezTo>
                      <a:pt x="11483520" y="5067701"/>
                      <a:pt x="11550316" y="5134497"/>
                      <a:pt x="11550316" y="5216895"/>
                    </a:cubicBezTo>
                    <a:lnTo>
                      <a:pt x="11550316" y="5813656"/>
                    </a:lnTo>
                    <a:cubicBezTo>
                      <a:pt x="11550316" y="5896054"/>
                      <a:pt x="11483520" y="5962850"/>
                      <a:pt x="11401122" y="5962850"/>
                    </a:cubicBezTo>
                    <a:lnTo>
                      <a:pt x="10992051" y="5962850"/>
                    </a:lnTo>
                    <a:lnTo>
                      <a:pt x="10992051" y="6858000"/>
                    </a:lnTo>
                    <a:lnTo>
                      <a:pt x="0" y="6858000"/>
                    </a:lnTo>
                    <a:close/>
                  </a:path>
                </a:pathLst>
              </a:custGeom>
              <a:grp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783AAE-B032-8143-1615-036D8539B7DB}"/>
                  </a:ext>
                </a:extLst>
              </p:cNvPr>
              <p:cNvSpPr txBox="1"/>
              <p:nvPr/>
            </p:nvSpPr>
            <p:spPr>
              <a:xfrm>
                <a:off x="7122160" y="235336"/>
                <a:ext cx="2336800" cy="2215991"/>
              </a:xfrm>
              <a:prstGeom prst="rect">
                <a:avLst/>
              </a:prstGeom>
              <a:grp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04</a:t>
                </a:r>
                <a:endParaRPr kumimoji="0" lang="en-IN" sz="96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endParaRPr>
              </a:p>
            </p:txBody>
          </p:sp>
          <p:sp>
            <p:nvSpPr>
              <p:cNvPr id="29" name="TextBox 28">
                <a:extLst>
                  <a:ext uri="{FF2B5EF4-FFF2-40B4-BE49-F238E27FC236}">
                    <a16:creationId xmlns:a16="http://schemas.microsoft.com/office/drawing/2014/main" id="{A0632F84-BD09-C37F-A45F-44666EC83E5A}"/>
                  </a:ext>
                </a:extLst>
              </p:cNvPr>
              <p:cNvSpPr txBox="1"/>
              <p:nvPr/>
            </p:nvSpPr>
            <p:spPr>
              <a:xfrm>
                <a:off x="7133311" y="1866552"/>
                <a:ext cx="2428240" cy="58477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200">
                    <a:solidFill>
                      <a:prstClr val="white"/>
                    </a:solidFill>
                    <a:latin typeface="Arial Rounded MT Bold" panose="020F0704030504030204" pitchFamily="34" charset="0"/>
                  </a:rPr>
                  <a:t>Jenkins</a:t>
                </a:r>
                <a:endPar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
            <p:nvSpPr>
              <p:cNvPr id="38" name="TextBox 37">
                <a:extLst>
                  <a:ext uri="{FF2B5EF4-FFF2-40B4-BE49-F238E27FC236}">
                    <a16:creationId xmlns:a16="http://schemas.microsoft.com/office/drawing/2014/main" id="{244696C9-B35E-A76D-D0A6-18A0E74C24EA}"/>
                  </a:ext>
                </a:extLst>
              </p:cNvPr>
              <p:cNvSpPr txBox="1"/>
              <p:nvPr/>
            </p:nvSpPr>
            <p:spPr>
              <a:xfrm>
                <a:off x="10991516" y="5069840"/>
                <a:ext cx="558800" cy="9233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4</a:t>
                </a:r>
              </a:p>
            </p:txBody>
          </p:sp>
        </p:grpSp>
        <p:sp>
          <p:nvSpPr>
            <p:cNvPr id="25" name="TextBox 24">
              <a:extLst>
                <a:ext uri="{FF2B5EF4-FFF2-40B4-BE49-F238E27FC236}">
                  <a16:creationId xmlns:a16="http://schemas.microsoft.com/office/drawing/2014/main" id="{FC3CE5B1-F816-98F3-05E5-50A442414912}"/>
                </a:ext>
              </a:extLst>
            </p:cNvPr>
            <p:cNvSpPr txBox="1"/>
            <p:nvPr/>
          </p:nvSpPr>
          <p:spPr>
            <a:xfrm>
              <a:off x="6651879" y="2686663"/>
              <a:ext cx="4070549" cy="2677656"/>
            </a:xfrm>
            <a:prstGeom prst="rect">
              <a:avLst/>
            </a:prstGeom>
            <a:grp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automation server used for </a:t>
              </a:r>
              <a:r>
                <a:rPr lang="en-IN" sz="2400">
                  <a:solidFill>
                    <a:prstClr val="white"/>
                  </a:solidFill>
                  <a:latin typeface="Arial Rounded MT Bold" panose="020F0704030504030204" pitchFamily="34" charset="0"/>
                </a:rPr>
                <a:t>doing</a:t>
              </a: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 CI/CD pipelines, automating build, test, and deployment processes.</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grpSp>
      <p:grpSp>
        <p:nvGrpSpPr>
          <p:cNvPr id="2" name="Group 1">
            <a:extLst>
              <a:ext uri="{FF2B5EF4-FFF2-40B4-BE49-F238E27FC236}">
                <a16:creationId xmlns:a16="http://schemas.microsoft.com/office/drawing/2014/main" id="{5219D5EF-5E9B-A995-B42C-965F3514D0AA}"/>
              </a:ext>
            </a:extLst>
          </p:cNvPr>
          <p:cNvGrpSpPr/>
          <p:nvPr/>
        </p:nvGrpSpPr>
        <p:grpSpPr>
          <a:xfrm>
            <a:off x="-2787135" y="0"/>
            <a:ext cx="11550316" cy="6858000"/>
            <a:chOff x="-1" y="0"/>
            <a:chExt cx="11550316" cy="6858000"/>
          </a:xfrm>
        </p:grpSpPr>
        <p:grpSp>
          <p:nvGrpSpPr>
            <p:cNvPr id="3" name="Group 2">
              <a:extLst>
                <a:ext uri="{FF2B5EF4-FFF2-40B4-BE49-F238E27FC236}">
                  <a16:creationId xmlns:a16="http://schemas.microsoft.com/office/drawing/2014/main" id="{AEDD346F-AC5F-CF2B-E244-0E4580BCF539}"/>
                </a:ext>
              </a:extLst>
            </p:cNvPr>
            <p:cNvGrpSpPr/>
            <p:nvPr/>
          </p:nvGrpSpPr>
          <p:grpSpPr>
            <a:xfrm>
              <a:off x="-1" y="0"/>
              <a:ext cx="11550316" cy="6858000"/>
              <a:chOff x="-1" y="0"/>
              <a:chExt cx="11550316" cy="6858000"/>
            </a:xfrm>
          </p:grpSpPr>
          <p:sp>
            <p:nvSpPr>
              <p:cNvPr id="5" name="Freeform: Shape 9">
                <a:extLst>
                  <a:ext uri="{FF2B5EF4-FFF2-40B4-BE49-F238E27FC236}">
                    <a16:creationId xmlns:a16="http://schemas.microsoft.com/office/drawing/2014/main" id="{4DF242F6-5585-E6D6-16DA-78AE85BE6FD1}"/>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3759868 h 6858000"/>
                  <a:gd name="connsiteX3" fmla="*/ 11401122 w 11550316"/>
                  <a:gd name="connsiteY3" fmla="*/ 3759868 h 6858000"/>
                  <a:gd name="connsiteX4" fmla="*/ 11550316 w 11550316"/>
                  <a:gd name="connsiteY4" fmla="*/ 3909062 h 6858000"/>
                  <a:gd name="connsiteX5" fmla="*/ 11550316 w 11550316"/>
                  <a:gd name="connsiteY5" fmla="*/ 4505823 h 6858000"/>
                  <a:gd name="connsiteX6" fmla="*/ 11401122 w 11550316"/>
                  <a:gd name="connsiteY6" fmla="*/ 4655017 h 6858000"/>
                  <a:gd name="connsiteX7" fmla="*/ 10992051 w 11550316"/>
                  <a:gd name="connsiteY7" fmla="*/ 4655017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3759868"/>
                    </a:lnTo>
                    <a:lnTo>
                      <a:pt x="11401122" y="3759868"/>
                    </a:lnTo>
                    <a:cubicBezTo>
                      <a:pt x="11483520" y="3759868"/>
                      <a:pt x="11550316" y="3826664"/>
                      <a:pt x="11550316" y="3909062"/>
                    </a:cubicBezTo>
                    <a:lnTo>
                      <a:pt x="11550316" y="4505823"/>
                    </a:lnTo>
                    <a:cubicBezTo>
                      <a:pt x="11550316" y="4588221"/>
                      <a:pt x="11483520" y="4655017"/>
                      <a:pt x="11401122" y="4655017"/>
                    </a:cubicBezTo>
                    <a:lnTo>
                      <a:pt x="10992051" y="4655017"/>
                    </a:lnTo>
                    <a:lnTo>
                      <a:pt x="10992051" y="6858000"/>
                    </a:lnTo>
                    <a:lnTo>
                      <a:pt x="0" y="6858000"/>
                    </a:lnTo>
                    <a:close/>
                  </a:path>
                </a:pathLst>
              </a:custGeom>
              <a:solidFill>
                <a:schemeClr val="bg2">
                  <a:lumMod val="25000"/>
                </a:schemeClr>
              </a:solidFill>
              <a:ln>
                <a:solidFill>
                  <a:srgbClr val="7030A0"/>
                </a:solidFill>
              </a:ln>
              <a:effectLst>
                <a:outerShdw blurRad="127000" dist="63500" algn="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192EDE-7F7A-5050-4A3A-1E8B3F05853F}"/>
                  </a:ext>
                </a:extLst>
              </p:cNvPr>
              <p:cNvSpPr txBox="1"/>
              <p:nvPr/>
            </p:nvSpPr>
            <p:spPr>
              <a:xfrm>
                <a:off x="6837802" y="266938"/>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03</a:t>
                </a:r>
              </a:p>
            </p:txBody>
          </p:sp>
          <p:sp>
            <p:nvSpPr>
              <p:cNvPr id="7" name="TextBox 6">
                <a:extLst>
                  <a:ext uri="{FF2B5EF4-FFF2-40B4-BE49-F238E27FC236}">
                    <a16:creationId xmlns:a16="http://schemas.microsoft.com/office/drawing/2014/main" id="{2EC8739D-631B-E3A8-146F-C5029428DA01}"/>
                  </a:ext>
                </a:extLst>
              </p:cNvPr>
              <p:cNvSpPr txBox="1"/>
              <p:nvPr/>
            </p:nvSpPr>
            <p:spPr>
              <a:xfrm>
                <a:off x="6837802" y="1899614"/>
                <a:ext cx="28358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Docker</a:t>
                </a:r>
              </a:p>
            </p:txBody>
          </p:sp>
          <p:sp>
            <p:nvSpPr>
              <p:cNvPr id="8" name="TextBox 7">
                <a:extLst>
                  <a:ext uri="{FF2B5EF4-FFF2-40B4-BE49-F238E27FC236}">
                    <a16:creationId xmlns:a16="http://schemas.microsoft.com/office/drawing/2014/main" id="{10F002BB-A28B-1FA2-BD96-C472CCEEA1F4}"/>
                  </a:ext>
                </a:extLst>
              </p:cNvPr>
              <p:cNvSpPr txBox="1"/>
              <p:nvPr/>
            </p:nvSpPr>
            <p:spPr>
              <a:xfrm>
                <a:off x="10991515" y="3759200"/>
                <a:ext cx="558800" cy="923330"/>
              </a:xfrm>
              <a:prstGeom prst="rect">
                <a:avLst/>
              </a:prstGeom>
              <a:solidFill>
                <a:schemeClr val="bg2">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3</a:t>
                </a:r>
              </a:p>
            </p:txBody>
          </p:sp>
        </p:grpSp>
        <p:sp>
          <p:nvSpPr>
            <p:cNvPr id="4" name="TextBox 3">
              <a:extLst>
                <a:ext uri="{FF2B5EF4-FFF2-40B4-BE49-F238E27FC236}">
                  <a16:creationId xmlns:a16="http://schemas.microsoft.com/office/drawing/2014/main" id="{6F05DF0A-7ED1-FF57-8384-2DC41AA84320}"/>
                </a:ext>
              </a:extLst>
            </p:cNvPr>
            <p:cNvSpPr txBox="1"/>
            <p:nvPr/>
          </p:nvSpPr>
          <p:spPr>
            <a:xfrm>
              <a:off x="6837802" y="2574925"/>
              <a:ext cx="34045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 containerization platform that allows applications to be packaged with their dependencies and run consistently across different environments.</a:t>
              </a:r>
            </a:p>
          </p:txBody>
        </p:sp>
      </p:grpSp>
      <p:grpSp>
        <p:nvGrpSpPr>
          <p:cNvPr id="10" name="Group 9">
            <a:extLst>
              <a:ext uri="{FF2B5EF4-FFF2-40B4-BE49-F238E27FC236}">
                <a16:creationId xmlns:a16="http://schemas.microsoft.com/office/drawing/2014/main" id="{677EE4EF-787E-B12D-28F3-3413E9C9C575}"/>
              </a:ext>
            </a:extLst>
          </p:cNvPr>
          <p:cNvGrpSpPr/>
          <p:nvPr/>
        </p:nvGrpSpPr>
        <p:grpSpPr>
          <a:xfrm>
            <a:off x="-3606137" y="0"/>
            <a:ext cx="11550316" cy="6858000"/>
            <a:chOff x="-1" y="0"/>
            <a:chExt cx="11550316" cy="6858000"/>
          </a:xfrm>
        </p:grpSpPr>
        <p:grpSp>
          <p:nvGrpSpPr>
            <p:cNvPr id="11" name="Group 10">
              <a:extLst>
                <a:ext uri="{FF2B5EF4-FFF2-40B4-BE49-F238E27FC236}">
                  <a16:creationId xmlns:a16="http://schemas.microsoft.com/office/drawing/2014/main" id="{1D82C1FF-9BC2-9BF9-5B26-30B9E381A2FC}"/>
                </a:ext>
              </a:extLst>
            </p:cNvPr>
            <p:cNvGrpSpPr/>
            <p:nvPr/>
          </p:nvGrpSpPr>
          <p:grpSpPr>
            <a:xfrm>
              <a:off x="-1" y="0"/>
              <a:ext cx="11550316" cy="6858000"/>
              <a:chOff x="-1" y="0"/>
              <a:chExt cx="11550316" cy="6858000"/>
            </a:xfrm>
          </p:grpSpPr>
          <p:sp>
            <p:nvSpPr>
              <p:cNvPr id="14" name="Freeform: Shape 1">
                <a:extLst>
                  <a:ext uri="{FF2B5EF4-FFF2-40B4-BE49-F238E27FC236}">
                    <a16:creationId xmlns:a16="http://schemas.microsoft.com/office/drawing/2014/main" id="{3BDF19E8-179F-BC68-509A-B3B966B5E2E3}"/>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2452035 h 6858000"/>
                  <a:gd name="connsiteX3" fmla="*/ 11401122 w 11550316"/>
                  <a:gd name="connsiteY3" fmla="*/ 2452035 h 6858000"/>
                  <a:gd name="connsiteX4" fmla="*/ 11550316 w 11550316"/>
                  <a:gd name="connsiteY4" fmla="*/ 2601229 h 6858000"/>
                  <a:gd name="connsiteX5" fmla="*/ 11550316 w 11550316"/>
                  <a:gd name="connsiteY5" fmla="*/ 3197990 h 6858000"/>
                  <a:gd name="connsiteX6" fmla="*/ 11401122 w 11550316"/>
                  <a:gd name="connsiteY6" fmla="*/ 3347184 h 6858000"/>
                  <a:gd name="connsiteX7" fmla="*/ 10992051 w 11550316"/>
                  <a:gd name="connsiteY7" fmla="*/ 3347184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2452035"/>
                    </a:lnTo>
                    <a:lnTo>
                      <a:pt x="11401122" y="2452035"/>
                    </a:lnTo>
                    <a:cubicBezTo>
                      <a:pt x="11483520" y="2452035"/>
                      <a:pt x="11550316" y="2518831"/>
                      <a:pt x="11550316" y="2601229"/>
                    </a:cubicBezTo>
                    <a:lnTo>
                      <a:pt x="11550316" y="3197990"/>
                    </a:lnTo>
                    <a:cubicBezTo>
                      <a:pt x="11550316" y="3280388"/>
                      <a:pt x="11483520" y="3347184"/>
                      <a:pt x="11401122" y="3347184"/>
                    </a:cubicBezTo>
                    <a:lnTo>
                      <a:pt x="10992051" y="3347184"/>
                    </a:lnTo>
                    <a:lnTo>
                      <a:pt x="10992051" y="6858000"/>
                    </a:lnTo>
                    <a:lnTo>
                      <a:pt x="0" y="6858000"/>
                    </a:lnTo>
                    <a:close/>
                  </a:path>
                </a:pathLst>
              </a:custGeom>
              <a:solidFill>
                <a:schemeClr val="bg2">
                  <a:lumMod val="50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bg2">
                      <a:lumMod val="25000"/>
                    </a:scheme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3F1F06-A0B3-44B0-13E1-0BC54735E3DD}"/>
                  </a:ext>
                </a:extLst>
              </p:cNvPr>
              <p:cNvSpPr txBox="1"/>
              <p:nvPr/>
            </p:nvSpPr>
            <p:spPr>
              <a:xfrm>
                <a:off x="6729218" y="1866552"/>
                <a:ext cx="29250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Kubernetes</a:t>
                </a:r>
              </a:p>
            </p:txBody>
          </p:sp>
          <p:sp>
            <p:nvSpPr>
              <p:cNvPr id="16" name="TextBox 15">
                <a:extLst>
                  <a:ext uri="{FF2B5EF4-FFF2-40B4-BE49-F238E27FC236}">
                    <a16:creationId xmlns:a16="http://schemas.microsoft.com/office/drawing/2014/main" id="{D9F10296-706E-83BA-6439-FDE6081543B4}"/>
                  </a:ext>
                </a:extLst>
              </p:cNvPr>
              <p:cNvSpPr txBox="1"/>
              <p:nvPr/>
            </p:nvSpPr>
            <p:spPr>
              <a:xfrm>
                <a:off x="10991515" y="2359887"/>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2</a:t>
                </a:r>
              </a:p>
            </p:txBody>
          </p:sp>
        </p:grpSp>
        <p:sp>
          <p:nvSpPr>
            <p:cNvPr id="12" name="TextBox 11">
              <a:extLst>
                <a:ext uri="{FF2B5EF4-FFF2-40B4-BE49-F238E27FC236}">
                  <a16:creationId xmlns:a16="http://schemas.microsoft.com/office/drawing/2014/main" id="{F22291FA-0BA2-CE41-7E12-C083836DE234}"/>
                </a:ext>
              </a:extLst>
            </p:cNvPr>
            <p:cNvSpPr txBox="1"/>
            <p:nvPr/>
          </p:nvSpPr>
          <p:spPr>
            <a:xfrm>
              <a:off x="6555520" y="117668"/>
              <a:ext cx="2327818"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02</a:t>
              </a:r>
            </a:p>
          </p:txBody>
        </p:sp>
        <p:sp>
          <p:nvSpPr>
            <p:cNvPr id="13" name="TextBox 12">
              <a:extLst>
                <a:ext uri="{FF2B5EF4-FFF2-40B4-BE49-F238E27FC236}">
                  <a16:creationId xmlns:a16="http://schemas.microsoft.com/office/drawing/2014/main" id="{177455A5-9D60-E437-EFDA-E7EC34CFCD0E}"/>
                </a:ext>
              </a:extLst>
            </p:cNvPr>
            <p:cNvSpPr txBox="1"/>
            <p:nvPr/>
          </p:nvSpPr>
          <p:spPr>
            <a:xfrm>
              <a:off x="6729218" y="2676717"/>
              <a:ext cx="371096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container orchestration platform that automates the deployment, scaling, and management of containerized applications.</a:t>
              </a:r>
            </a:p>
          </p:txBody>
        </p:sp>
      </p:grpSp>
      <p:grpSp>
        <p:nvGrpSpPr>
          <p:cNvPr id="9" name="Group 8">
            <a:extLst>
              <a:ext uri="{FF2B5EF4-FFF2-40B4-BE49-F238E27FC236}">
                <a16:creationId xmlns:a16="http://schemas.microsoft.com/office/drawing/2014/main" id="{2F2B027C-FD35-C5F4-1BEA-C946E55B089E}"/>
              </a:ext>
            </a:extLst>
          </p:cNvPr>
          <p:cNvGrpSpPr/>
          <p:nvPr/>
        </p:nvGrpSpPr>
        <p:grpSpPr>
          <a:xfrm>
            <a:off x="-8647464" y="32252"/>
            <a:ext cx="11550316" cy="6858000"/>
            <a:chOff x="-1" y="0"/>
            <a:chExt cx="11550316" cy="6858000"/>
          </a:xfrm>
        </p:grpSpPr>
        <p:grpSp>
          <p:nvGrpSpPr>
            <p:cNvPr id="17" name="Group 16">
              <a:extLst>
                <a:ext uri="{FF2B5EF4-FFF2-40B4-BE49-F238E27FC236}">
                  <a16:creationId xmlns:a16="http://schemas.microsoft.com/office/drawing/2014/main" id="{C64C2DA7-B111-A00F-530A-632C1431E932}"/>
                </a:ext>
              </a:extLst>
            </p:cNvPr>
            <p:cNvGrpSpPr/>
            <p:nvPr/>
          </p:nvGrpSpPr>
          <p:grpSpPr>
            <a:xfrm>
              <a:off x="-1" y="0"/>
              <a:ext cx="11550316" cy="6858000"/>
              <a:chOff x="-1" y="0"/>
              <a:chExt cx="11550316" cy="6858000"/>
            </a:xfrm>
          </p:grpSpPr>
          <p:sp>
            <p:nvSpPr>
              <p:cNvPr id="20" name="Freeform: Shape 1">
                <a:extLst>
                  <a:ext uri="{FF2B5EF4-FFF2-40B4-BE49-F238E27FC236}">
                    <a16:creationId xmlns:a16="http://schemas.microsoft.com/office/drawing/2014/main" id="{EC1DCAD6-39C4-A567-E800-DEB3E9F976C2}"/>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1159844 h 6858000"/>
                  <a:gd name="connsiteX3" fmla="*/ 11401122 w 11550316"/>
                  <a:gd name="connsiteY3" fmla="*/ 1159844 h 6858000"/>
                  <a:gd name="connsiteX4" fmla="*/ 11550316 w 11550316"/>
                  <a:gd name="connsiteY4" fmla="*/ 1309038 h 6858000"/>
                  <a:gd name="connsiteX5" fmla="*/ 11550316 w 11550316"/>
                  <a:gd name="connsiteY5" fmla="*/ 1905799 h 6858000"/>
                  <a:gd name="connsiteX6" fmla="*/ 11401122 w 11550316"/>
                  <a:gd name="connsiteY6" fmla="*/ 2054993 h 6858000"/>
                  <a:gd name="connsiteX7" fmla="*/ 10992051 w 11550316"/>
                  <a:gd name="connsiteY7" fmla="*/ 2054993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1159844"/>
                    </a:lnTo>
                    <a:lnTo>
                      <a:pt x="11401122" y="1159844"/>
                    </a:lnTo>
                    <a:cubicBezTo>
                      <a:pt x="11483520" y="1159844"/>
                      <a:pt x="11550316" y="1226640"/>
                      <a:pt x="11550316" y="1309038"/>
                    </a:cubicBezTo>
                    <a:lnTo>
                      <a:pt x="11550316" y="1905799"/>
                    </a:lnTo>
                    <a:cubicBezTo>
                      <a:pt x="11550316" y="1988197"/>
                      <a:pt x="11483520" y="2054993"/>
                      <a:pt x="11401122" y="2054993"/>
                    </a:cubicBezTo>
                    <a:lnTo>
                      <a:pt x="10992051" y="2054993"/>
                    </a:lnTo>
                    <a:lnTo>
                      <a:pt x="10992051" y="6858000"/>
                    </a:lnTo>
                    <a:lnTo>
                      <a:pt x="0" y="6858000"/>
                    </a:lnTo>
                    <a:close/>
                  </a:path>
                </a:pathLst>
              </a:custGeom>
              <a:solidFill>
                <a:schemeClr val="bg2">
                  <a:lumMod val="75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2FED27F-47B6-6BA6-6618-D7C397EA8BEE}"/>
                  </a:ext>
                </a:extLst>
              </p:cNvPr>
              <p:cNvSpPr txBox="1"/>
              <p:nvPr/>
            </p:nvSpPr>
            <p:spPr>
              <a:xfrm>
                <a:off x="6831313" y="2020313"/>
                <a:ext cx="4708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a:ln>
                      <a:noFill/>
                    </a:ln>
                    <a:effectLst/>
                    <a:uLnTx/>
                    <a:uFillTx/>
                    <a:latin typeface="Arial Rounded MT Bold" panose="020F0704030504030204" pitchFamily="34" charset="0"/>
                    <a:ea typeface="+mn-ea"/>
                    <a:cs typeface="+mn-cs"/>
                  </a:rPr>
                  <a:t>Ansible, Chef, Puppet:</a:t>
                </a:r>
              </a:p>
            </p:txBody>
          </p:sp>
          <p:sp>
            <p:nvSpPr>
              <p:cNvPr id="22" name="TextBox 21">
                <a:extLst>
                  <a:ext uri="{FF2B5EF4-FFF2-40B4-BE49-F238E27FC236}">
                    <a16:creationId xmlns:a16="http://schemas.microsoft.com/office/drawing/2014/main" id="{9A8AFC3E-AE7F-0A6A-E66F-D7FDC7F9BBE4}"/>
                  </a:ext>
                </a:extLst>
              </p:cNvPr>
              <p:cNvSpPr txBox="1"/>
              <p:nvPr/>
            </p:nvSpPr>
            <p:spPr>
              <a:xfrm>
                <a:off x="10991515" y="1127760"/>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effectLst/>
                    <a:uLnTx/>
                    <a:uFillTx/>
                    <a:latin typeface="Stencil" panose="040409050D0802020404" pitchFamily="82" charset="0"/>
                    <a:ea typeface="+mn-ea"/>
                    <a:cs typeface="+mn-cs"/>
                  </a:rPr>
                  <a:t>1</a:t>
                </a:r>
              </a:p>
            </p:txBody>
          </p:sp>
        </p:grpSp>
        <p:sp>
          <p:nvSpPr>
            <p:cNvPr id="18" name="TextBox 17">
              <a:extLst>
                <a:ext uri="{FF2B5EF4-FFF2-40B4-BE49-F238E27FC236}">
                  <a16:creationId xmlns:a16="http://schemas.microsoft.com/office/drawing/2014/main" id="{C873339E-E428-6AAC-0BA7-D08DA4210BAE}"/>
                </a:ext>
              </a:extLst>
            </p:cNvPr>
            <p:cNvSpPr txBox="1"/>
            <p:nvPr/>
          </p:nvSpPr>
          <p:spPr>
            <a:xfrm>
              <a:off x="6842023" y="230833"/>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tx1">
                      <a:alpha val="15000"/>
                    </a:schemeClr>
                  </a:solidFill>
                  <a:effectLst/>
                  <a:uLnTx/>
                  <a:uFillTx/>
                  <a:latin typeface="Stencil" panose="040409050D0802020404" pitchFamily="82" charset="0"/>
                  <a:ea typeface="+mn-ea"/>
                  <a:cs typeface="+mn-cs"/>
                </a:rPr>
                <a:t>01</a:t>
              </a:r>
            </a:p>
          </p:txBody>
        </p:sp>
        <p:sp>
          <p:nvSpPr>
            <p:cNvPr id="19" name="TextBox 18">
              <a:extLst>
                <a:ext uri="{FF2B5EF4-FFF2-40B4-BE49-F238E27FC236}">
                  <a16:creationId xmlns:a16="http://schemas.microsoft.com/office/drawing/2014/main" id="{90798E3C-A811-1ABF-E521-7710FFD3BA6F}"/>
                </a:ext>
              </a:extLst>
            </p:cNvPr>
            <p:cNvSpPr txBox="1"/>
            <p:nvPr/>
          </p:nvSpPr>
          <p:spPr>
            <a:xfrm>
              <a:off x="6831313" y="2677657"/>
              <a:ext cx="41602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effectLst/>
                  <a:uLnTx/>
                  <a:uFillTx/>
                  <a:latin typeface="Arial Rounded MT Bold" panose="020F0704030504030204" pitchFamily="34" charset="0"/>
                  <a:ea typeface="+mn-ea"/>
                  <a:cs typeface="+mn-cs"/>
                </a:rPr>
                <a:t>Configuration management tools used for automating the provisioning and configuration of infrastructure resources.</a:t>
              </a:r>
            </a:p>
          </p:txBody>
        </p:sp>
      </p:grpSp>
    </p:spTree>
    <p:extLst>
      <p:ext uri="{BB962C8B-B14F-4D97-AF65-F5344CB8AC3E}">
        <p14:creationId xmlns:p14="http://schemas.microsoft.com/office/powerpoint/2010/main" val="3112048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6E22A2F-8772-8001-15E4-542F58497E4D}"/>
              </a:ext>
            </a:extLst>
          </p:cNvPr>
          <p:cNvSpPr txBox="1"/>
          <p:nvPr/>
        </p:nvSpPr>
        <p:spPr>
          <a:xfrm>
            <a:off x="9301574" y="2543533"/>
            <a:ext cx="40851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7200">
                <a:solidFill>
                  <a:prstClr val="white"/>
                </a:solidFill>
                <a:latin typeface="+mj-lt"/>
              </a:rPr>
              <a:t>Tools</a:t>
            </a:r>
            <a:endParaRPr kumimoji="0" lang="en-IN" sz="7200" b="0" i="0" u="none" strike="noStrike" kern="1200" cap="none" spc="0" normalizeH="0" baseline="0" noProof="0">
              <a:ln>
                <a:noFill/>
              </a:ln>
              <a:solidFill>
                <a:prstClr val="white"/>
              </a:solidFill>
              <a:effectLst/>
              <a:uLnTx/>
              <a:uFillTx/>
              <a:latin typeface="+mj-lt"/>
              <a:ea typeface="+mn-ea"/>
              <a:cs typeface="+mn-cs"/>
            </a:endParaRPr>
          </a:p>
        </p:txBody>
      </p:sp>
      <p:grpSp>
        <p:nvGrpSpPr>
          <p:cNvPr id="23" name="Group 22">
            <a:extLst>
              <a:ext uri="{FF2B5EF4-FFF2-40B4-BE49-F238E27FC236}">
                <a16:creationId xmlns:a16="http://schemas.microsoft.com/office/drawing/2014/main" id="{5C8F17B2-2285-2339-80ED-FDA23E4AE3B7}"/>
              </a:ext>
            </a:extLst>
          </p:cNvPr>
          <p:cNvGrpSpPr/>
          <p:nvPr/>
        </p:nvGrpSpPr>
        <p:grpSpPr>
          <a:xfrm>
            <a:off x="-2080806" y="0"/>
            <a:ext cx="11550316" cy="6858000"/>
            <a:chOff x="0" y="0"/>
            <a:chExt cx="11550316" cy="6858000"/>
          </a:xfrm>
          <a:solidFill>
            <a:schemeClr val="bg2">
              <a:lumMod val="10000"/>
            </a:schemeClr>
          </a:solidFill>
        </p:grpSpPr>
        <p:grpSp>
          <p:nvGrpSpPr>
            <p:cNvPr id="24" name="Group 23">
              <a:extLst>
                <a:ext uri="{FF2B5EF4-FFF2-40B4-BE49-F238E27FC236}">
                  <a16:creationId xmlns:a16="http://schemas.microsoft.com/office/drawing/2014/main" id="{20134B0C-656E-C3EF-C178-6A0344ACE953}"/>
                </a:ext>
              </a:extLst>
            </p:cNvPr>
            <p:cNvGrpSpPr/>
            <p:nvPr/>
          </p:nvGrpSpPr>
          <p:grpSpPr>
            <a:xfrm>
              <a:off x="0" y="0"/>
              <a:ext cx="11550316" cy="6858000"/>
              <a:chOff x="0" y="0"/>
              <a:chExt cx="11550316" cy="6858000"/>
            </a:xfrm>
            <a:grpFill/>
          </p:grpSpPr>
          <p:sp>
            <p:nvSpPr>
              <p:cNvPr id="26" name="Freeform: Shape 1">
                <a:extLst>
                  <a:ext uri="{FF2B5EF4-FFF2-40B4-BE49-F238E27FC236}">
                    <a16:creationId xmlns:a16="http://schemas.microsoft.com/office/drawing/2014/main" id="{B54CC8AC-846E-0738-2C5D-68A67882A05F}"/>
                  </a:ext>
                </a:extLst>
              </p:cNvPr>
              <p:cNvSpPr/>
              <p:nvPr/>
            </p:nvSpPr>
            <p:spPr>
              <a:xfrm>
                <a:off x="0"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5067701 h 6858000"/>
                  <a:gd name="connsiteX3" fmla="*/ 11401122 w 11550316"/>
                  <a:gd name="connsiteY3" fmla="*/ 5067701 h 6858000"/>
                  <a:gd name="connsiteX4" fmla="*/ 11550316 w 11550316"/>
                  <a:gd name="connsiteY4" fmla="*/ 5216895 h 6858000"/>
                  <a:gd name="connsiteX5" fmla="*/ 11550316 w 11550316"/>
                  <a:gd name="connsiteY5" fmla="*/ 5813656 h 6858000"/>
                  <a:gd name="connsiteX6" fmla="*/ 11401122 w 11550316"/>
                  <a:gd name="connsiteY6" fmla="*/ 5962850 h 6858000"/>
                  <a:gd name="connsiteX7" fmla="*/ 10992051 w 11550316"/>
                  <a:gd name="connsiteY7" fmla="*/ 5962850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5067701"/>
                    </a:lnTo>
                    <a:lnTo>
                      <a:pt x="11401122" y="5067701"/>
                    </a:lnTo>
                    <a:cubicBezTo>
                      <a:pt x="11483520" y="5067701"/>
                      <a:pt x="11550316" y="5134497"/>
                      <a:pt x="11550316" y="5216895"/>
                    </a:cubicBezTo>
                    <a:lnTo>
                      <a:pt x="11550316" y="5813656"/>
                    </a:lnTo>
                    <a:cubicBezTo>
                      <a:pt x="11550316" y="5896054"/>
                      <a:pt x="11483520" y="5962850"/>
                      <a:pt x="11401122" y="5962850"/>
                    </a:cubicBezTo>
                    <a:lnTo>
                      <a:pt x="10992051" y="5962850"/>
                    </a:lnTo>
                    <a:lnTo>
                      <a:pt x="10992051" y="6858000"/>
                    </a:lnTo>
                    <a:lnTo>
                      <a:pt x="0" y="6858000"/>
                    </a:lnTo>
                    <a:close/>
                  </a:path>
                </a:pathLst>
              </a:custGeom>
              <a:grp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783AAE-B032-8143-1615-036D8539B7DB}"/>
                  </a:ext>
                </a:extLst>
              </p:cNvPr>
              <p:cNvSpPr txBox="1"/>
              <p:nvPr/>
            </p:nvSpPr>
            <p:spPr>
              <a:xfrm>
                <a:off x="7122160" y="235336"/>
                <a:ext cx="2336800" cy="2215991"/>
              </a:xfrm>
              <a:prstGeom prst="rect">
                <a:avLst/>
              </a:prstGeom>
              <a:grp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04</a:t>
                </a:r>
                <a:endParaRPr kumimoji="0" lang="en-IN" sz="96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endParaRPr>
              </a:p>
            </p:txBody>
          </p:sp>
          <p:sp>
            <p:nvSpPr>
              <p:cNvPr id="29" name="TextBox 28">
                <a:extLst>
                  <a:ext uri="{FF2B5EF4-FFF2-40B4-BE49-F238E27FC236}">
                    <a16:creationId xmlns:a16="http://schemas.microsoft.com/office/drawing/2014/main" id="{A0632F84-BD09-C37F-A45F-44666EC83E5A}"/>
                  </a:ext>
                </a:extLst>
              </p:cNvPr>
              <p:cNvSpPr txBox="1"/>
              <p:nvPr/>
            </p:nvSpPr>
            <p:spPr>
              <a:xfrm>
                <a:off x="7133311" y="1866552"/>
                <a:ext cx="2428240" cy="58477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200">
                    <a:solidFill>
                      <a:prstClr val="white"/>
                    </a:solidFill>
                    <a:latin typeface="Arial Rounded MT Bold" panose="020F0704030504030204" pitchFamily="34" charset="0"/>
                  </a:rPr>
                  <a:t>Jenkins</a:t>
                </a:r>
                <a:endPar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
            <p:nvSpPr>
              <p:cNvPr id="38" name="TextBox 37">
                <a:extLst>
                  <a:ext uri="{FF2B5EF4-FFF2-40B4-BE49-F238E27FC236}">
                    <a16:creationId xmlns:a16="http://schemas.microsoft.com/office/drawing/2014/main" id="{244696C9-B35E-A76D-D0A6-18A0E74C24EA}"/>
                  </a:ext>
                </a:extLst>
              </p:cNvPr>
              <p:cNvSpPr txBox="1"/>
              <p:nvPr/>
            </p:nvSpPr>
            <p:spPr>
              <a:xfrm>
                <a:off x="10991516" y="5069840"/>
                <a:ext cx="558800" cy="9233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4</a:t>
                </a:r>
              </a:p>
            </p:txBody>
          </p:sp>
        </p:grpSp>
        <p:sp>
          <p:nvSpPr>
            <p:cNvPr id="25" name="TextBox 24">
              <a:extLst>
                <a:ext uri="{FF2B5EF4-FFF2-40B4-BE49-F238E27FC236}">
                  <a16:creationId xmlns:a16="http://schemas.microsoft.com/office/drawing/2014/main" id="{FC3CE5B1-F816-98F3-05E5-50A442414912}"/>
                </a:ext>
              </a:extLst>
            </p:cNvPr>
            <p:cNvSpPr txBox="1"/>
            <p:nvPr/>
          </p:nvSpPr>
          <p:spPr>
            <a:xfrm>
              <a:off x="6651879" y="2686663"/>
              <a:ext cx="4070549" cy="2677656"/>
            </a:xfrm>
            <a:prstGeom prst="rect">
              <a:avLst/>
            </a:prstGeom>
            <a:grp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automation server used for </a:t>
              </a:r>
              <a:r>
                <a:rPr lang="en-IN" sz="2400">
                  <a:solidFill>
                    <a:prstClr val="white"/>
                  </a:solidFill>
                  <a:latin typeface="Arial Rounded MT Bold" panose="020F0704030504030204" pitchFamily="34" charset="0"/>
                </a:rPr>
                <a:t>doing</a:t>
              </a: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 CI/CD pipelines, automating build, test, and deployment processes.</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grpSp>
      <p:grpSp>
        <p:nvGrpSpPr>
          <p:cNvPr id="2" name="Group 1">
            <a:extLst>
              <a:ext uri="{FF2B5EF4-FFF2-40B4-BE49-F238E27FC236}">
                <a16:creationId xmlns:a16="http://schemas.microsoft.com/office/drawing/2014/main" id="{5219D5EF-5E9B-A995-B42C-965F3514D0AA}"/>
              </a:ext>
            </a:extLst>
          </p:cNvPr>
          <p:cNvGrpSpPr/>
          <p:nvPr/>
        </p:nvGrpSpPr>
        <p:grpSpPr>
          <a:xfrm>
            <a:off x="-2787135" y="0"/>
            <a:ext cx="11550316" cy="6858000"/>
            <a:chOff x="-1" y="0"/>
            <a:chExt cx="11550316" cy="6858000"/>
          </a:xfrm>
        </p:grpSpPr>
        <p:grpSp>
          <p:nvGrpSpPr>
            <p:cNvPr id="3" name="Group 2">
              <a:extLst>
                <a:ext uri="{FF2B5EF4-FFF2-40B4-BE49-F238E27FC236}">
                  <a16:creationId xmlns:a16="http://schemas.microsoft.com/office/drawing/2014/main" id="{AEDD346F-AC5F-CF2B-E244-0E4580BCF539}"/>
                </a:ext>
              </a:extLst>
            </p:cNvPr>
            <p:cNvGrpSpPr/>
            <p:nvPr/>
          </p:nvGrpSpPr>
          <p:grpSpPr>
            <a:xfrm>
              <a:off x="-1" y="0"/>
              <a:ext cx="11550316" cy="6858000"/>
              <a:chOff x="-1" y="0"/>
              <a:chExt cx="11550316" cy="6858000"/>
            </a:xfrm>
          </p:grpSpPr>
          <p:sp>
            <p:nvSpPr>
              <p:cNvPr id="5" name="Freeform: Shape 9">
                <a:extLst>
                  <a:ext uri="{FF2B5EF4-FFF2-40B4-BE49-F238E27FC236}">
                    <a16:creationId xmlns:a16="http://schemas.microsoft.com/office/drawing/2014/main" id="{4DF242F6-5585-E6D6-16DA-78AE85BE6FD1}"/>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3759868 h 6858000"/>
                  <a:gd name="connsiteX3" fmla="*/ 11401122 w 11550316"/>
                  <a:gd name="connsiteY3" fmla="*/ 3759868 h 6858000"/>
                  <a:gd name="connsiteX4" fmla="*/ 11550316 w 11550316"/>
                  <a:gd name="connsiteY4" fmla="*/ 3909062 h 6858000"/>
                  <a:gd name="connsiteX5" fmla="*/ 11550316 w 11550316"/>
                  <a:gd name="connsiteY5" fmla="*/ 4505823 h 6858000"/>
                  <a:gd name="connsiteX6" fmla="*/ 11401122 w 11550316"/>
                  <a:gd name="connsiteY6" fmla="*/ 4655017 h 6858000"/>
                  <a:gd name="connsiteX7" fmla="*/ 10992051 w 11550316"/>
                  <a:gd name="connsiteY7" fmla="*/ 4655017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3759868"/>
                    </a:lnTo>
                    <a:lnTo>
                      <a:pt x="11401122" y="3759868"/>
                    </a:lnTo>
                    <a:cubicBezTo>
                      <a:pt x="11483520" y="3759868"/>
                      <a:pt x="11550316" y="3826664"/>
                      <a:pt x="11550316" y="3909062"/>
                    </a:cubicBezTo>
                    <a:lnTo>
                      <a:pt x="11550316" y="4505823"/>
                    </a:lnTo>
                    <a:cubicBezTo>
                      <a:pt x="11550316" y="4588221"/>
                      <a:pt x="11483520" y="4655017"/>
                      <a:pt x="11401122" y="4655017"/>
                    </a:cubicBezTo>
                    <a:lnTo>
                      <a:pt x="10992051" y="4655017"/>
                    </a:lnTo>
                    <a:lnTo>
                      <a:pt x="10992051" y="6858000"/>
                    </a:lnTo>
                    <a:lnTo>
                      <a:pt x="0" y="6858000"/>
                    </a:lnTo>
                    <a:close/>
                  </a:path>
                </a:pathLst>
              </a:custGeom>
              <a:solidFill>
                <a:schemeClr val="bg2">
                  <a:lumMod val="25000"/>
                </a:schemeClr>
              </a:solidFill>
              <a:ln>
                <a:solidFill>
                  <a:srgbClr val="7030A0"/>
                </a:solidFill>
              </a:ln>
              <a:effectLst>
                <a:outerShdw blurRad="127000" dist="63500" algn="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192EDE-7F7A-5050-4A3A-1E8B3F05853F}"/>
                  </a:ext>
                </a:extLst>
              </p:cNvPr>
              <p:cNvSpPr txBox="1"/>
              <p:nvPr/>
            </p:nvSpPr>
            <p:spPr>
              <a:xfrm>
                <a:off x="6837802" y="266938"/>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03</a:t>
                </a:r>
              </a:p>
            </p:txBody>
          </p:sp>
          <p:sp>
            <p:nvSpPr>
              <p:cNvPr id="7" name="TextBox 6">
                <a:extLst>
                  <a:ext uri="{FF2B5EF4-FFF2-40B4-BE49-F238E27FC236}">
                    <a16:creationId xmlns:a16="http://schemas.microsoft.com/office/drawing/2014/main" id="{2EC8739D-631B-E3A8-146F-C5029428DA01}"/>
                  </a:ext>
                </a:extLst>
              </p:cNvPr>
              <p:cNvSpPr txBox="1"/>
              <p:nvPr/>
            </p:nvSpPr>
            <p:spPr>
              <a:xfrm>
                <a:off x="6837802" y="1899614"/>
                <a:ext cx="28358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Docker</a:t>
                </a:r>
              </a:p>
            </p:txBody>
          </p:sp>
          <p:sp>
            <p:nvSpPr>
              <p:cNvPr id="8" name="TextBox 7">
                <a:extLst>
                  <a:ext uri="{FF2B5EF4-FFF2-40B4-BE49-F238E27FC236}">
                    <a16:creationId xmlns:a16="http://schemas.microsoft.com/office/drawing/2014/main" id="{10F002BB-A28B-1FA2-BD96-C472CCEEA1F4}"/>
                  </a:ext>
                </a:extLst>
              </p:cNvPr>
              <p:cNvSpPr txBox="1"/>
              <p:nvPr/>
            </p:nvSpPr>
            <p:spPr>
              <a:xfrm>
                <a:off x="10991515" y="3759200"/>
                <a:ext cx="558800" cy="923330"/>
              </a:xfrm>
              <a:prstGeom prst="rect">
                <a:avLst/>
              </a:prstGeom>
              <a:solidFill>
                <a:schemeClr val="bg2">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3</a:t>
                </a:r>
              </a:p>
            </p:txBody>
          </p:sp>
        </p:grpSp>
        <p:sp>
          <p:nvSpPr>
            <p:cNvPr id="4" name="TextBox 3">
              <a:extLst>
                <a:ext uri="{FF2B5EF4-FFF2-40B4-BE49-F238E27FC236}">
                  <a16:creationId xmlns:a16="http://schemas.microsoft.com/office/drawing/2014/main" id="{6F05DF0A-7ED1-FF57-8384-2DC41AA84320}"/>
                </a:ext>
              </a:extLst>
            </p:cNvPr>
            <p:cNvSpPr txBox="1"/>
            <p:nvPr/>
          </p:nvSpPr>
          <p:spPr>
            <a:xfrm>
              <a:off x="6837802" y="2574925"/>
              <a:ext cx="34045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 containerization platform that allows applications to be packaged with their dependencies and run consistently across different environments.</a:t>
              </a:r>
            </a:p>
          </p:txBody>
        </p:sp>
      </p:grpSp>
      <p:grpSp>
        <p:nvGrpSpPr>
          <p:cNvPr id="10" name="Group 9">
            <a:extLst>
              <a:ext uri="{FF2B5EF4-FFF2-40B4-BE49-F238E27FC236}">
                <a16:creationId xmlns:a16="http://schemas.microsoft.com/office/drawing/2014/main" id="{677EE4EF-787E-B12D-28F3-3413E9C9C575}"/>
              </a:ext>
            </a:extLst>
          </p:cNvPr>
          <p:cNvGrpSpPr/>
          <p:nvPr/>
        </p:nvGrpSpPr>
        <p:grpSpPr>
          <a:xfrm>
            <a:off x="-3606137" y="0"/>
            <a:ext cx="11550316" cy="6858000"/>
            <a:chOff x="-1" y="0"/>
            <a:chExt cx="11550316" cy="6858000"/>
          </a:xfrm>
        </p:grpSpPr>
        <p:grpSp>
          <p:nvGrpSpPr>
            <p:cNvPr id="11" name="Group 10">
              <a:extLst>
                <a:ext uri="{FF2B5EF4-FFF2-40B4-BE49-F238E27FC236}">
                  <a16:creationId xmlns:a16="http://schemas.microsoft.com/office/drawing/2014/main" id="{1D82C1FF-9BC2-9BF9-5B26-30B9E381A2FC}"/>
                </a:ext>
              </a:extLst>
            </p:cNvPr>
            <p:cNvGrpSpPr/>
            <p:nvPr/>
          </p:nvGrpSpPr>
          <p:grpSpPr>
            <a:xfrm>
              <a:off x="-1" y="0"/>
              <a:ext cx="11550316" cy="6858000"/>
              <a:chOff x="-1" y="0"/>
              <a:chExt cx="11550316" cy="6858000"/>
            </a:xfrm>
          </p:grpSpPr>
          <p:sp>
            <p:nvSpPr>
              <p:cNvPr id="14" name="Freeform: Shape 1">
                <a:extLst>
                  <a:ext uri="{FF2B5EF4-FFF2-40B4-BE49-F238E27FC236}">
                    <a16:creationId xmlns:a16="http://schemas.microsoft.com/office/drawing/2014/main" id="{3BDF19E8-179F-BC68-509A-B3B966B5E2E3}"/>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2452035 h 6858000"/>
                  <a:gd name="connsiteX3" fmla="*/ 11401122 w 11550316"/>
                  <a:gd name="connsiteY3" fmla="*/ 2452035 h 6858000"/>
                  <a:gd name="connsiteX4" fmla="*/ 11550316 w 11550316"/>
                  <a:gd name="connsiteY4" fmla="*/ 2601229 h 6858000"/>
                  <a:gd name="connsiteX5" fmla="*/ 11550316 w 11550316"/>
                  <a:gd name="connsiteY5" fmla="*/ 3197990 h 6858000"/>
                  <a:gd name="connsiteX6" fmla="*/ 11401122 w 11550316"/>
                  <a:gd name="connsiteY6" fmla="*/ 3347184 h 6858000"/>
                  <a:gd name="connsiteX7" fmla="*/ 10992051 w 11550316"/>
                  <a:gd name="connsiteY7" fmla="*/ 3347184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2452035"/>
                    </a:lnTo>
                    <a:lnTo>
                      <a:pt x="11401122" y="2452035"/>
                    </a:lnTo>
                    <a:cubicBezTo>
                      <a:pt x="11483520" y="2452035"/>
                      <a:pt x="11550316" y="2518831"/>
                      <a:pt x="11550316" y="2601229"/>
                    </a:cubicBezTo>
                    <a:lnTo>
                      <a:pt x="11550316" y="3197990"/>
                    </a:lnTo>
                    <a:cubicBezTo>
                      <a:pt x="11550316" y="3280388"/>
                      <a:pt x="11483520" y="3347184"/>
                      <a:pt x="11401122" y="3347184"/>
                    </a:cubicBezTo>
                    <a:lnTo>
                      <a:pt x="10992051" y="3347184"/>
                    </a:lnTo>
                    <a:lnTo>
                      <a:pt x="10992051" y="6858000"/>
                    </a:lnTo>
                    <a:lnTo>
                      <a:pt x="0" y="6858000"/>
                    </a:lnTo>
                    <a:close/>
                  </a:path>
                </a:pathLst>
              </a:custGeom>
              <a:solidFill>
                <a:schemeClr val="bg2">
                  <a:lumMod val="50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bg2">
                      <a:lumMod val="25000"/>
                    </a:scheme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3F1F06-A0B3-44B0-13E1-0BC54735E3DD}"/>
                  </a:ext>
                </a:extLst>
              </p:cNvPr>
              <p:cNvSpPr txBox="1"/>
              <p:nvPr/>
            </p:nvSpPr>
            <p:spPr>
              <a:xfrm>
                <a:off x="6729218" y="1866552"/>
                <a:ext cx="29250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Kubernetes</a:t>
                </a:r>
              </a:p>
            </p:txBody>
          </p:sp>
          <p:sp>
            <p:nvSpPr>
              <p:cNvPr id="16" name="TextBox 15">
                <a:extLst>
                  <a:ext uri="{FF2B5EF4-FFF2-40B4-BE49-F238E27FC236}">
                    <a16:creationId xmlns:a16="http://schemas.microsoft.com/office/drawing/2014/main" id="{D9F10296-706E-83BA-6439-FDE6081543B4}"/>
                  </a:ext>
                </a:extLst>
              </p:cNvPr>
              <p:cNvSpPr txBox="1"/>
              <p:nvPr/>
            </p:nvSpPr>
            <p:spPr>
              <a:xfrm>
                <a:off x="10991515" y="2359887"/>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2</a:t>
                </a:r>
              </a:p>
            </p:txBody>
          </p:sp>
        </p:grpSp>
        <p:sp>
          <p:nvSpPr>
            <p:cNvPr id="12" name="TextBox 11">
              <a:extLst>
                <a:ext uri="{FF2B5EF4-FFF2-40B4-BE49-F238E27FC236}">
                  <a16:creationId xmlns:a16="http://schemas.microsoft.com/office/drawing/2014/main" id="{F22291FA-0BA2-CE41-7E12-C083836DE234}"/>
                </a:ext>
              </a:extLst>
            </p:cNvPr>
            <p:cNvSpPr txBox="1"/>
            <p:nvPr/>
          </p:nvSpPr>
          <p:spPr>
            <a:xfrm>
              <a:off x="6555520" y="117668"/>
              <a:ext cx="2327818"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02</a:t>
              </a:r>
            </a:p>
          </p:txBody>
        </p:sp>
        <p:sp>
          <p:nvSpPr>
            <p:cNvPr id="13" name="TextBox 12">
              <a:extLst>
                <a:ext uri="{FF2B5EF4-FFF2-40B4-BE49-F238E27FC236}">
                  <a16:creationId xmlns:a16="http://schemas.microsoft.com/office/drawing/2014/main" id="{177455A5-9D60-E437-EFDA-E7EC34CFCD0E}"/>
                </a:ext>
              </a:extLst>
            </p:cNvPr>
            <p:cNvSpPr txBox="1"/>
            <p:nvPr/>
          </p:nvSpPr>
          <p:spPr>
            <a:xfrm>
              <a:off x="6729218" y="2676717"/>
              <a:ext cx="371096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container orchestration platform that automates the deployment, scaling, and management of containerized applications.</a:t>
              </a:r>
            </a:p>
          </p:txBody>
        </p:sp>
      </p:grpSp>
      <p:grpSp>
        <p:nvGrpSpPr>
          <p:cNvPr id="9" name="Group 8">
            <a:extLst>
              <a:ext uri="{FF2B5EF4-FFF2-40B4-BE49-F238E27FC236}">
                <a16:creationId xmlns:a16="http://schemas.microsoft.com/office/drawing/2014/main" id="{2F2B027C-FD35-C5F4-1BEA-C946E55B089E}"/>
              </a:ext>
            </a:extLst>
          </p:cNvPr>
          <p:cNvGrpSpPr/>
          <p:nvPr/>
        </p:nvGrpSpPr>
        <p:grpSpPr>
          <a:xfrm>
            <a:off x="-4295038" y="0"/>
            <a:ext cx="11550316" cy="6858000"/>
            <a:chOff x="-1" y="0"/>
            <a:chExt cx="11550316" cy="6858000"/>
          </a:xfrm>
        </p:grpSpPr>
        <p:grpSp>
          <p:nvGrpSpPr>
            <p:cNvPr id="17" name="Group 16">
              <a:extLst>
                <a:ext uri="{FF2B5EF4-FFF2-40B4-BE49-F238E27FC236}">
                  <a16:creationId xmlns:a16="http://schemas.microsoft.com/office/drawing/2014/main" id="{C64C2DA7-B111-A00F-530A-632C1431E932}"/>
                </a:ext>
              </a:extLst>
            </p:cNvPr>
            <p:cNvGrpSpPr/>
            <p:nvPr/>
          </p:nvGrpSpPr>
          <p:grpSpPr>
            <a:xfrm>
              <a:off x="-1" y="0"/>
              <a:ext cx="11550316" cy="6858000"/>
              <a:chOff x="-1" y="0"/>
              <a:chExt cx="11550316" cy="6858000"/>
            </a:xfrm>
          </p:grpSpPr>
          <p:sp>
            <p:nvSpPr>
              <p:cNvPr id="20" name="Freeform: Shape 1">
                <a:extLst>
                  <a:ext uri="{FF2B5EF4-FFF2-40B4-BE49-F238E27FC236}">
                    <a16:creationId xmlns:a16="http://schemas.microsoft.com/office/drawing/2014/main" id="{EC1DCAD6-39C4-A567-E800-DEB3E9F976C2}"/>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1159844 h 6858000"/>
                  <a:gd name="connsiteX3" fmla="*/ 11401122 w 11550316"/>
                  <a:gd name="connsiteY3" fmla="*/ 1159844 h 6858000"/>
                  <a:gd name="connsiteX4" fmla="*/ 11550316 w 11550316"/>
                  <a:gd name="connsiteY4" fmla="*/ 1309038 h 6858000"/>
                  <a:gd name="connsiteX5" fmla="*/ 11550316 w 11550316"/>
                  <a:gd name="connsiteY5" fmla="*/ 1905799 h 6858000"/>
                  <a:gd name="connsiteX6" fmla="*/ 11401122 w 11550316"/>
                  <a:gd name="connsiteY6" fmla="*/ 2054993 h 6858000"/>
                  <a:gd name="connsiteX7" fmla="*/ 10992051 w 11550316"/>
                  <a:gd name="connsiteY7" fmla="*/ 2054993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1159844"/>
                    </a:lnTo>
                    <a:lnTo>
                      <a:pt x="11401122" y="1159844"/>
                    </a:lnTo>
                    <a:cubicBezTo>
                      <a:pt x="11483520" y="1159844"/>
                      <a:pt x="11550316" y="1226640"/>
                      <a:pt x="11550316" y="1309038"/>
                    </a:cubicBezTo>
                    <a:lnTo>
                      <a:pt x="11550316" y="1905799"/>
                    </a:lnTo>
                    <a:cubicBezTo>
                      <a:pt x="11550316" y="1988197"/>
                      <a:pt x="11483520" y="2054993"/>
                      <a:pt x="11401122" y="2054993"/>
                    </a:cubicBezTo>
                    <a:lnTo>
                      <a:pt x="10992051" y="2054993"/>
                    </a:lnTo>
                    <a:lnTo>
                      <a:pt x="10992051" y="6858000"/>
                    </a:lnTo>
                    <a:lnTo>
                      <a:pt x="0" y="6858000"/>
                    </a:lnTo>
                    <a:close/>
                  </a:path>
                </a:pathLst>
              </a:custGeom>
              <a:solidFill>
                <a:schemeClr val="bg2">
                  <a:lumMod val="75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2FED27F-47B6-6BA6-6618-D7C397EA8BEE}"/>
                  </a:ext>
                </a:extLst>
              </p:cNvPr>
              <p:cNvSpPr txBox="1"/>
              <p:nvPr/>
            </p:nvSpPr>
            <p:spPr>
              <a:xfrm>
                <a:off x="6831313" y="2020313"/>
                <a:ext cx="4708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a:ln>
                      <a:noFill/>
                    </a:ln>
                    <a:effectLst/>
                    <a:uLnTx/>
                    <a:uFillTx/>
                    <a:latin typeface="Arial Rounded MT Bold" panose="020F0704030504030204" pitchFamily="34" charset="0"/>
                    <a:ea typeface="+mn-ea"/>
                    <a:cs typeface="+mn-cs"/>
                  </a:rPr>
                  <a:t>Ansible, Chef, Puppet:</a:t>
                </a:r>
              </a:p>
            </p:txBody>
          </p:sp>
          <p:sp>
            <p:nvSpPr>
              <p:cNvPr id="22" name="TextBox 21">
                <a:extLst>
                  <a:ext uri="{FF2B5EF4-FFF2-40B4-BE49-F238E27FC236}">
                    <a16:creationId xmlns:a16="http://schemas.microsoft.com/office/drawing/2014/main" id="{9A8AFC3E-AE7F-0A6A-E66F-D7FDC7F9BBE4}"/>
                  </a:ext>
                </a:extLst>
              </p:cNvPr>
              <p:cNvSpPr txBox="1"/>
              <p:nvPr/>
            </p:nvSpPr>
            <p:spPr>
              <a:xfrm>
                <a:off x="10991515" y="1127760"/>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effectLst/>
                    <a:uLnTx/>
                    <a:uFillTx/>
                    <a:latin typeface="Stencil" panose="040409050D0802020404" pitchFamily="82" charset="0"/>
                    <a:ea typeface="+mn-ea"/>
                    <a:cs typeface="+mn-cs"/>
                  </a:rPr>
                  <a:t>1</a:t>
                </a:r>
              </a:p>
            </p:txBody>
          </p:sp>
        </p:grpSp>
        <p:sp>
          <p:nvSpPr>
            <p:cNvPr id="18" name="TextBox 17">
              <a:extLst>
                <a:ext uri="{FF2B5EF4-FFF2-40B4-BE49-F238E27FC236}">
                  <a16:creationId xmlns:a16="http://schemas.microsoft.com/office/drawing/2014/main" id="{C873339E-E428-6AAC-0BA7-D08DA4210BAE}"/>
                </a:ext>
              </a:extLst>
            </p:cNvPr>
            <p:cNvSpPr txBox="1"/>
            <p:nvPr/>
          </p:nvSpPr>
          <p:spPr>
            <a:xfrm>
              <a:off x="6842023" y="230833"/>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tx1">
                      <a:alpha val="15000"/>
                    </a:schemeClr>
                  </a:solidFill>
                  <a:effectLst/>
                  <a:uLnTx/>
                  <a:uFillTx/>
                  <a:latin typeface="Stencil" panose="040409050D0802020404" pitchFamily="82" charset="0"/>
                  <a:ea typeface="+mn-ea"/>
                  <a:cs typeface="+mn-cs"/>
                </a:rPr>
                <a:t>01</a:t>
              </a:r>
            </a:p>
          </p:txBody>
        </p:sp>
        <p:sp>
          <p:nvSpPr>
            <p:cNvPr id="19" name="TextBox 18">
              <a:extLst>
                <a:ext uri="{FF2B5EF4-FFF2-40B4-BE49-F238E27FC236}">
                  <a16:creationId xmlns:a16="http://schemas.microsoft.com/office/drawing/2014/main" id="{90798E3C-A811-1ABF-E521-7710FFD3BA6F}"/>
                </a:ext>
              </a:extLst>
            </p:cNvPr>
            <p:cNvSpPr txBox="1"/>
            <p:nvPr/>
          </p:nvSpPr>
          <p:spPr>
            <a:xfrm>
              <a:off x="6831313" y="2677657"/>
              <a:ext cx="41602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effectLst/>
                  <a:uLnTx/>
                  <a:uFillTx/>
                  <a:latin typeface="Arial Rounded MT Bold" panose="020F0704030504030204" pitchFamily="34" charset="0"/>
                  <a:ea typeface="+mn-ea"/>
                  <a:cs typeface="+mn-cs"/>
                </a:rPr>
                <a:t>Configuration management tools used for automating the provisioning and configuration of infrastructure resources.</a:t>
              </a:r>
            </a:p>
          </p:txBody>
        </p:sp>
      </p:grpSp>
    </p:spTree>
    <p:extLst>
      <p:ext uri="{BB962C8B-B14F-4D97-AF65-F5344CB8AC3E}">
        <p14:creationId xmlns:p14="http://schemas.microsoft.com/office/powerpoint/2010/main" val="120536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058D8E-0380-5473-118D-42752A30A8DC}"/>
              </a:ext>
            </a:extLst>
          </p:cNvPr>
          <p:cNvSpPr txBox="1"/>
          <p:nvPr/>
        </p:nvSpPr>
        <p:spPr>
          <a:xfrm>
            <a:off x="2345448" y="2449116"/>
            <a:ext cx="7746610" cy="1107996"/>
          </a:xfrm>
          <a:prstGeom prst="rect">
            <a:avLst/>
          </a:prstGeom>
          <a:noFill/>
        </p:spPr>
        <p:txBody>
          <a:bodyPr wrap="square" rtlCol="0">
            <a:spAutoFit/>
          </a:bodyPr>
          <a:lstStyle/>
          <a:p>
            <a:r>
              <a:rPr lang="en-US" sz="6600">
                <a:solidFill>
                  <a:schemeClr val="bg1"/>
                </a:solidFill>
                <a:latin typeface="+mj-lt"/>
              </a:rPr>
              <a:t>CULTURAL PHILOSOPHY</a:t>
            </a:r>
          </a:p>
        </p:txBody>
      </p:sp>
    </p:spTree>
    <p:extLst>
      <p:ext uri="{BB962C8B-B14F-4D97-AF65-F5344CB8AC3E}">
        <p14:creationId xmlns:p14="http://schemas.microsoft.com/office/powerpoint/2010/main" val="2124605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FE419A12-6B35-DFB1-6A53-072CEB2A9EDD}"/>
                  </a:ext>
                </a:extLst>
              </p:cNvPr>
              <p:cNvGraphicFramePr>
                <a:graphicFrameLocks noChangeAspect="1"/>
              </p:cNvGraphicFramePr>
              <p:nvPr>
                <p:extLst>
                  <p:ext uri="{D42A27DB-BD31-4B8C-83A1-F6EECF244321}">
                    <p14:modId xmlns:p14="http://schemas.microsoft.com/office/powerpoint/2010/main" val="49194468"/>
                  </p:ext>
                </p:extLst>
              </p:nvPr>
            </p:nvGraphicFramePr>
            <p:xfrm>
              <a:off x="0" y="0"/>
              <a:ext cx="6096000" cy="3429000"/>
            </p:xfrm>
            <a:graphic>
              <a:graphicData uri="http://schemas.microsoft.com/office/powerpoint/2016/slidezoom">
                <pslz:sldZm>
                  <pslz:sldZmObj sldId="433" cId="4229706628">
                    <pslz:zmPr id="{80D19D43-0FFD-1043-9388-A821E3DAE07A}" returnToParent="0" transitionDur="1000">
                      <p166:blipFill xmlns:p166="http://schemas.microsoft.com/office/powerpoint/2016/6/main">
                        <a:blip r:embed="rId2"/>
                        <a:stretch>
                          <a:fillRect/>
                        </a:stretch>
                      </p166:blipFill>
                      <p166:spPr xmlns:p166="http://schemas.microsoft.com/office/powerpoint/2016/6/main">
                        <a:xfrm>
                          <a:off x="0" y="0"/>
                          <a:ext cx="6096000" cy="3429000"/>
                        </a:xfrm>
                        <a:prstGeom prst="rect">
                          <a:avLst/>
                        </a:prstGeom>
                        <a:ln w="3175">
                          <a:noFill/>
                        </a:ln>
                      </p166:spPr>
                    </pslz:zmPr>
                  </pslz:sldZmObj>
                </pslz:sldZm>
              </a:graphicData>
            </a:graphic>
          </p:graphicFrame>
        </mc:Choice>
        <mc:Fallback xmlns="">
          <p:pic>
            <p:nvPicPr>
              <p:cNvPr id="15" name="Slide Zoom 14">
                <a:hlinkClick r:id="rId3" action="ppaction://hlinksldjump"/>
                <a:extLst>
                  <a:ext uri="{FF2B5EF4-FFF2-40B4-BE49-F238E27FC236}">
                    <a16:creationId xmlns:a16="http://schemas.microsoft.com/office/drawing/2014/main" id="{FE419A12-6B35-DFB1-6A53-072CEB2A9EDD}"/>
                  </a:ext>
                </a:extLst>
              </p:cNvPr>
              <p:cNvPicPr>
                <a:picLocks noGrp="1" noRot="1" noChangeAspect="1" noMove="1" noResize="1" noEditPoints="1" noAdjustHandles="1" noChangeArrowheads="1" noChangeShapeType="1"/>
              </p:cNvPicPr>
              <p:nvPr/>
            </p:nvPicPr>
            <p:blipFill>
              <a:blip r:embed="rId4"/>
              <a:stretch>
                <a:fillRect/>
              </a:stretch>
            </p:blipFill>
            <p:spPr>
              <a:xfrm>
                <a:off x="0" y="0"/>
                <a:ext cx="6096000" cy="3429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58457B39-41D1-58A4-8197-33890BCD63E4}"/>
                  </a:ext>
                </a:extLst>
              </p:cNvPr>
              <p:cNvGraphicFramePr>
                <a:graphicFrameLocks noChangeAspect="1"/>
              </p:cNvGraphicFramePr>
              <p:nvPr>
                <p:extLst>
                  <p:ext uri="{D42A27DB-BD31-4B8C-83A1-F6EECF244321}">
                    <p14:modId xmlns:p14="http://schemas.microsoft.com/office/powerpoint/2010/main" val="4159668284"/>
                  </p:ext>
                </p:extLst>
              </p:nvPr>
            </p:nvGraphicFramePr>
            <p:xfrm>
              <a:off x="6096000" y="0"/>
              <a:ext cx="6096000" cy="3429000"/>
            </p:xfrm>
            <a:graphic>
              <a:graphicData uri="http://schemas.microsoft.com/office/powerpoint/2016/slidezoom">
                <pslz:sldZm>
                  <pslz:sldZmObj sldId="434" cId="3089286612">
                    <pslz:zmPr id="{376B2F04-8772-F946-A857-5A84CC60C653}" returnToParent="0" transitionDur="1000">
                      <p166:blipFill xmlns:p166="http://schemas.microsoft.com/office/powerpoint/2016/6/main">
                        <a:blip r:embed="rId5"/>
                        <a:stretch>
                          <a:fillRect/>
                        </a:stretch>
                      </p166:blipFill>
                      <p166:spPr xmlns:p166="http://schemas.microsoft.com/office/powerpoint/2016/6/main">
                        <a:xfrm>
                          <a:off x="0" y="0"/>
                          <a:ext cx="6096000" cy="3429000"/>
                        </a:xfrm>
                        <a:prstGeom prst="rect">
                          <a:avLst/>
                        </a:prstGeom>
                        <a:ln w="3175">
                          <a:noFill/>
                        </a:ln>
                      </p166:spPr>
                    </pslz:zmPr>
                  </pslz:sldZmObj>
                </pslz:sldZm>
              </a:graphicData>
            </a:graphic>
          </p:graphicFrame>
        </mc:Choice>
        <mc:Fallback xmlns="">
          <p:pic>
            <p:nvPicPr>
              <p:cNvPr id="17" name="Slide Zoom 16">
                <a:hlinkClick r:id="rId6" action="ppaction://hlinksldjump"/>
                <a:extLst>
                  <a:ext uri="{FF2B5EF4-FFF2-40B4-BE49-F238E27FC236}">
                    <a16:creationId xmlns:a16="http://schemas.microsoft.com/office/drawing/2014/main" id="{58457B39-41D1-58A4-8197-33890BCD63E4}"/>
                  </a:ext>
                </a:extLst>
              </p:cNvPr>
              <p:cNvPicPr>
                <a:picLocks noGrp="1" noRot="1" noChangeAspect="1" noMove="1" noResize="1" noEditPoints="1" noAdjustHandles="1" noChangeArrowheads="1" noChangeShapeType="1"/>
              </p:cNvPicPr>
              <p:nvPr/>
            </p:nvPicPr>
            <p:blipFill>
              <a:blip r:embed="rId7"/>
              <a:stretch>
                <a:fillRect/>
              </a:stretch>
            </p:blipFill>
            <p:spPr>
              <a:xfrm>
                <a:off x="6096000" y="0"/>
                <a:ext cx="6096000" cy="3429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615C8EAB-85B2-FADE-8D71-429A8FF15126}"/>
                  </a:ext>
                </a:extLst>
              </p:cNvPr>
              <p:cNvGraphicFramePr>
                <a:graphicFrameLocks noChangeAspect="1"/>
              </p:cNvGraphicFramePr>
              <p:nvPr>
                <p:extLst>
                  <p:ext uri="{D42A27DB-BD31-4B8C-83A1-F6EECF244321}">
                    <p14:modId xmlns:p14="http://schemas.microsoft.com/office/powerpoint/2010/main" val="3408179253"/>
                  </p:ext>
                </p:extLst>
              </p:nvPr>
            </p:nvGraphicFramePr>
            <p:xfrm>
              <a:off x="0" y="3429000"/>
              <a:ext cx="6096000" cy="3429000"/>
            </p:xfrm>
            <a:graphic>
              <a:graphicData uri="http://schemas.microsoft.com/office/powerpoint/2016/slidezoom">
                <pslz:sldZm>
                  <pslz:sldZmObj sldId="435" cId="3216881570">
                    <pslz:zmPr id="{14C938CC-99AE-2B49-9D91-D36B2CF2777C}" returnToParent="0" transitionDur="1000">
                      <p166:blipFill xmlns:p166="http://schemas.microsoft.com/office/powerpoint/2016/6/main">
                        <a:blip r:embed="rId8"/>
                        <a:stretch>
                          <a:fillRect/>
                        </a:stretch>
                      </p166:blipFill>
                      <p166:spPr xmlns:p166="http://schemas.microsoft.com/office/powerpoint/2016/6/main">
                        <a:xfrm>
                          <a:off x="0" y="0"/>
                          <a:ext cx="6096000" cy="3429000"/>
                        </a:xfrm>
                        <a:prstGeom prst="rect">
                          <a:avLst/>
                        </a:prstGeom>
                        <a:ln w="3175">
                          <a:noFill/>
                        </a:ln>
                      </p166:spPr>
                    </pslz:zmPr>
                  </pslz:sldZmObj>
                </pslz:sldZm>
              </a:graphicData>
            </a:graphic>
          </p:graphicFrame>
        </mc:Choice>
        <mc:Fallback xmlns="">
          <p:pic>
            <p:nvPicPr>
              <p:cNvPr id="19" name="Slide Zoom 18">
                <a:hlinkClick r:id="rId9" action="ppaction://hlinksldjump"/>
                <a:extLst>
                  <a:ext uri="{FF2B5EF4-FFF2-40B4-BE49-F238E27FC236}">
                    <a16:creationId xmlns:a16="http://schemas.microsoft.com/office/drawing/2014/main" id="{615C8EAB-85B2-FADE-8D71-429A8FF15126}"/>
                  </a:ext>
                </a:extLst>
              </p:cNvPr>
              <p:cNvPicPr>
                <a:picLocks noGrp="1" noRot="1" noChangeAspect="1" noMove="1" noResize="1" noEditPoints="1" noAdjustHandles="1" noChangeArrowheads="1" noChangeShapeType="1"/>
              </p:cNvPicPr>
              <p:nvPr/>
            </p:nvPicPr>
            <p:blipFill>
              <a:blip r:embed="rId10"/>
              <a:stretch>
                <a:fillRect/>
              </a:stretch>
            </p:blipFill>
            <p:spPr>
              <a:xfrm>
                <a:off x="0" y="3429000"/>
                <a:ext cx="6096000" cy="3429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24D01D4C-914F-0A69-BB17-60F04A8170DA}"/>
                  </a:ext>
                </a:extLst>
              </p:cNvPr>
              <p:cNvGraphicFramePr>
                <a:graphicFrameLocks noChangeAspect="1"/>
              </p:cNvGraphicFramePr>
              <p:nvPr>
                <p:extLst>
                  <p:ext uri="{D42A27DB-BD31-4B8C-83A1-F6EECF244321}">
                    <p14:modId xmlns:p14="http://schemas.microsoft.com/office/powerpoint/2010/main" val="3912269824"/>
                  </p:ext>
                </p:extLst>
              </p:nvPr>
            </p:nvGraphicFramePr>
            <p:xfrm>
              <a:off x="6096000" y="3429000"/>
              <a:ext cx="6096000" cy="3429000"/>
            </p:xfrm>
            <a:graphic>
              <a:graphicData uri="http://schemas.microsoft.com/office/powerpoint/2016/slidezoom">
                <pslz:sldZm>
                  <pslz:sldZmObj sldId="436" cId="2054606816">
                    <pslz:zmPr id="{9D255356-B6B4-C047-9EF4-1CF54502A2F8}" transitionDur="1000">
                      <p166:blipFill xmlns:p166="http://schemas.microsoft.com/office/powerpoint/2016/6/main">
                        <a:blip r:embed="rId11"/>
                        <a:stretch>
                          <a:fillRect/>
                        </a:stretch>
                      </p166:blipFill>
                      <p166:spPr xmlns:p166="http://schemas.microsoft.com/office/powerpoint/2016/6/main">
                        <a:xfrm>
                          <a:off x="0" y="0"/>
                          <a:ext cx="6096000" cy="3429000"/>
                        </a:xfrm>
                        <a:prstGeom prst="rect">
                          <a:avLst/>
                        </a:prstGeom>
                        <a:ln w="3175">
                          <a:noFill/>
                        </a:ln>
                      </p166:spPr>
                    </pslz:zmPr>
                  </pslz:sldZmObj>
                </pslz:sldZm>
              </a:graphicData>
            </a:graphic>
          </p:graphicFrame>
        </mc:Choice>
        <mc:Fallback xmlns="">
          <p:pic>
            <p:nvPicPr>
              <p:cNvPr id="21" name="Slide Zoom 20">
                <a:hlinkClick r:id="rId12" action="ppaction://hlinksldjump"/>
                <a:extLst>
                  <a:ext uri="{FF2B5EF4-FFF2-40B4-BE49-F238E27FC236}">
                    <a16:creationId xmlns:a16="http://schemas.microsoft.com/office/drawing/2014/main" id="{24D01D4C-914F-0A69-BB17-60F04A8170DA}"/>
                  </a:ext>
                </a:extLst>
              </p:cNvPr>
              <p:cNvPicPr>
                <a:picLocks noGrp="1" noRot="1" noChangeAspect="1" noMove="1" noResize="1" noEditPoints="1" noAdjustHandles="1" noChangeArrowheads="1" noChangeShapeType="1"/>
              </p:cNvPicPr>
              <p:nvPr/>
            </p:nvPicPr>
            <p:blipFill>
              <a:blip r:embed="rId13"/>
              <a:stretch>
                <a:fillRect/>
              </a:stretch>
            </p:blipFill>
            <p:spPr>
              <a:xfrm>
                <a:off x="6096000" y="3429000"/>
                <a:ext cx="6096000" cy="3429000"/>
              </a:xfrm>
              <a:prstGeom prst="rect">
                <a:avLst/>
              </a:prstGeom>
              <a:ln w="3175">
                <a:noFill/>
              </a:ln>
            </p:spPr>
          </p:pic>
        </mc:Fallback>
      </mc:AlternateContent>
    </p:spTree>
    <p:extLst>
      <p:ext uri="{BB962C8B-B14F-4D97-AF65-F5344CB8AC3E}">
        <p14:creationId xmlns:p14="http://schemas.microsoft.com/office/powerpoint/2010/main" val="477673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tx1">
                <a:lumMod val="95000"/>
                <a:lumOff val="5000"/>
              </a:schemeClr>
            </a:gs>
            <a:gs pos="0">
              <a:schemeClr val="accent5">
                <a:lumMod val="0"/>
                <a:lumOff val="100000"/>
              </a:schemeClr>
            </a:gs>
            <a:gs pos="20000">
              <a:srgbClr val="FF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DFFE27B-A9C9-FD1D-3A7F-71BEB7080B9A}"/>
              </a:ext>
            </a:extLst>
          </p:cNvPr>
          <p:cNvSpPr/>
          <p:nvPr/>
        </p:nvSpPr>
        <p:spPr>
          <a:xfrm>
            <a:off x="8763000" y="3429000"/>
            <a:ext cx="3429000" cy="3429000"/>
          </a:xfrm>
          <a:custGeom>
            <a:avLst/>
            <a:gdLst>
              <a:gd name="connsiteX0" fmla="*/ 3429000 w 3429000"/>
              <a:gd name="connsiteY0" fmla="*/ 0 h 3429000"/>
              <a:gd name="connsiteX1" fmla="*/ 3429000 w 3429000"/>
              <a:gd name="connsiteY1" fmla="*/ 3429000 h 3429000"/>
              <a:gd name="connsiteX2" fmla="*/ 0 w 3429000"/>
              <a:gd name="connsiteY2" fmla="*/ 3429000 h 3429000"/>
              <a:gd name="connsiteX3" fmla="*/ 3429000 w 3429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3429000" y="0"/>
                </a:moveTo>
                <a:lnTo>
                  <a:pt x="3429000" y="3429000"/>
                </a:lnTo>
                <a:lnTo>
                  <a:pt x="0" y="3429000"/>
                </a:lnTo>
                <a:cubicBezTo>
                  <a:pt x="0" y="1535216"/>
                  <a:pt x="1535216" y="0"/>
                  <a:pt x="3429000" y="0"/>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87335E9-1DDD-EE53-786D-0F81E8DE3959}"/>
              </a:ext>
            </a:extLst>
          </p:cNvPr>
          <p:cNvSpPr txBox="1"/>
          <p:nvPr/>
        </p:nvSpPr>
        <p:spPr>
          <a:xfrm>
            <a:off x="752103" y="889659"/>
            <a:ext cx="7453745" cy="5139869"/>
          </a:xfrm>
          <a:prstGeom prst="rect">
            <a:avLst/>
          </a:prstGeom>
          <a:noFill/>
        </p:spPr>
        <p:txBody>
          <a:bodyPr wrap="square" rtlCol="0">
            <a:spAutoFit/>
          </a:bodyPr>
          <a:lstStyle/>
          <a:p>
            <a:r>
              <a:rPr lang="en-US" sz="4000">
                <a:solidFill>
                  <a:schemeClr val="bg1"/>
                </a:solidFill>
                <a:latin typeface="Baloo Bhaijaan" panose="03080902040302020200" pitchFamily="66" charset="-78"/>
                <a:cs typeface="Baloo Bhaijaan" panose="03080902040302020200" pitchFamily="66" charset="-78"/>
              </a:rPr>
              <a:t>COLLABORATION</a:t>
            </a:r>
          </a:p>
          <a:p>
            <a:endParaRPr lang="en-US" sz="4000">
              <a:solidFill>
                <a:schemeClr val="bg1"/>
              </a:solidFill>
              <a:latin typeface="Baloo Bhaijaan" panose="03080902040302020200" pitchFamily="66" charset="-78"/>
              <a:cs typeface="Baloo Bhaijaan" panose="03080902040302020200" pitchFamily="66" charset="-78"/>
            </a:endParaRPr>
          </a:p>
          <a:p>
            <a:pPr marL="457200" indent="-457200">
              <a:buAutoNum type="arabicPeriod"/>
            </a:pPr>
            <a:r>
              <a:rPr lang="en-US" sz="2000">
                <a:solidFill>
                  <a:schemeClr val="bg1"/>
                </a:solidFill>
                <a:latin typeface="Montserrat" pitchFamily="2" charset="77"/>
                <a:cs typeface="Baloo Bhaijaan" panose="03080902040302020200" pitchFamily="66" charset="-78"/>
              </a:rPr>
              <a:t>One hallmark of a healthy DevOps culture is collaboration between teams, which starts with visibility. </a:t>
            </a:r>
          </a:p>
          <a:p>
            <a:pPr marL="457200" indent="-457200">
              <a:buAutoNum type="arabicPeriod"/>
            </a:pPr>
            <a:endParaRPr lang="en-US" sz="2000">
              <a:solidFill>
                <a:schemeClr val="bg1"/>
              </a:solidFill>
              <a:latin typeface="Montserrat" pitchFamily="2" charset="77"/>
              <a:cs typeface="Baloo Bhaijaan" panose="03080902040302020200" pitchFamily="66" charset="-78"/>
            </a:endParaRPr>
          </a:p>
          <a:p>
            <a:pPr marL="457200" indent="-457200">
              <a:buFontTx/>
              <a:buAutoNum type="arabicPeriod"/>
            </a:pPr>
            <a:r>
              <a:rPr lang="en-US" sz="2000">
                <a:solidFill>
                  <a:schemeClr val="bg1"/>
                </a:solidFill>
                <a:latin typeface="Montserrat" pitchFamily="2" charset="77"/>
                <a:cs typeface="Baloo Bhaijaan" panose="03080902040302020200" pitchFamily="66" charset="-78"/>
              </a:rPr>
              <a:t>Different teams such as development and IT operations must share their DevOps processes, priorities, and concerns with each other.</a:t>
            </a:r>
          </a:p>
          <a:p>
            <a:pPr marL="457200" indent="-457200">
              <a:buFontTx/>
              <a:buAutoNum type="arabicPeriod"/>
            </a:pPr>
            <a:endParaRPr lang="en-US" sz="2000">
              <a:solidFill>
                <a:schemeClr val="bg1"/>
              </a:solidFill>
              <a:latin typeface="Montserrat" pitchFamily="2" charset="77"/>
              <a:cs typeface="Baloo Bhaijaan" panose="03080902040302020200" pitchFamily="66" charset="-78"/>
            </a:endParaRPr>
          </a:p>
          <a:p>
            <a:pPr marL="457200" indent="-457200">
              <a:buAutoNum type="arabicPeriod"/>
            </a:pPr>
            <a:r>
              <a:rPr lang="en-US" sz="2000">
                <a:solidFill>
                  <a:schemeClr val="bg1"/>
                </a:solidFill>
                <a:latin typeface="Montserrat" pitchFamily="2" charset="77"/>
                <a:cs typeface="Baloo Bhaijaan" panose="03080902040302020200" pitchFamily="66" charset="-78"/>
              </a:rPr>
              <a:t>These teams must also plan to work together and align on goals and measures of success as they relate to the business.</a:t>
            </a:r>
          </a:p>
          <a:p>
            <a:endParaRPr lang="en-US" sz="2800">
              <a:solidFill>
                <a:schemeClr val="bg1"/>
              </a:solidFill>
              <a:latin typeface="Baloo Bhaijaan" panose="03080902040302020200" pitchFamily="66" charset="-78"/>
              <a:cs typeface="Baloo Bhaijaan" panose="03080902040302020200" pitchFamily="66" charset="-78"/>
            </a:endParaRPr>
          </a:p>
        </p:txBody>
      </p:sp>
      <p:sp>
        <p:nvSpPr>
          <p:cNvPr id="6" name="Terminator 5">
            <a:extLst>
              <a:ext uri="{FF2B5EF4-FFF2-40B4-BE49-F238E27FC236}">
                <a16:creationId xmlns:a16="http://schemas.microsoft.com/office/drawing/2014/main" id="{A824B78B-D1F8-12EF-480D-9CFF7DFD6DE6}"/>
              </a:ext>
            </a:extLst>
          </p:cNvPr>
          <p:cNvSpPr/>
          <p:nvPr/>
        </p:nvSpPr>
        <p:spPr>
          <a:xfrm>
            <a:off x="878774" y="1484416"/>
            <a:ext cx="3978234" cy="83127"/>
          </a:xfrm>
          <a:prstGeom prst="flowChartTermina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0B0E696-EAFD-ADEF-3F7D-13FA94839DC5}"/>
              </a:ext>
            </a:extLst>
          </p:cNvPr>
          <p:cNvSpPr txBox="1"/>
          <p:nvPr/>
        </p:nvSpPr>
        <p:spPr>
          <a:xfrm>
            <a:off x="10354407" y="4451800"/>
            <a:ext cx="1238491" cy="2215991"/>
          </a:xfrm>
          <a:prstGeom prst="rect">
            <a:avLst/>
          </a:prstGeom>
          <a:noFill/>
        </p:spPr>
        <p:txBody>
          <a:bodyPr wrap="square" rtlCol="0">
            <a:spAutoFit/>
          </a:bodyPr>
          <a:lstStyle/>
          <a:p>
            <a:r>
              <a:rPr lang="en-US" sz="13800">
                <a:solidFill>
                  <a:schemeClr val="bg1"/>
                </a:solidFill>
                <a:latin typeface="Baloo Bhaijaan" panose="03080902040302020200" pitchFamily="66" charset="-78"/>
                <a:cs typeface="Baloo Bhaijaan" panose="03080902040302020200" pitchFamily="66" charset="-78"/>
              </a:rPr>
              <a:t>C</a:t>
            </a:r>
          </a:p>
        </p:txBody>
      </p:sp>
    </p:spTree>
    <p:extLst>
      <p:ext uri="{BB962C8B-B14F-4D97-AF65-F5344CB8AC3E}">
        <p14:creationId xmlns:p14="http://schemas.microsoft.com/office/powerpoint/2010/main" val="4229706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tx1">
                <a:lumMod val="95000"/>
                <a:lumOff val="5000"/>
              </a:schemeClr>
            </a:gs>
            <a:gs pos="0">
              <a:schemeClr val="accent5">
                <a:lumMod val="0"/>
                <a:lumOff val="100000"/>
              </a:schemeClr>
            </a:gs>
            <a:gs pos="21000">
              <a:srgbClr val="00B05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DFFE27B-A9C9-FD1D-3A7F-71BEB7080B9A}"/>
              </a:ext>
            </a:extLst>
          </p:cNvPr>
          <p:cNvSpPr/>
          <p:nvPr/>
        </p:nvSpPr>
        <p:spPr>
          <a:xfrm flipH="1">
            <a:off x="0" y="3429000"/>
            <a:ext cx="3429000" cy="3429000"/>
          </a:xfrm>
          <a:custGeom>
            <a:avLst/>
            <a:gdLst>
              <a:gd name="connsiteX0" fmla="*/ 3429000 w 3429000"/>
              <a:gd name="connsiteY0" fmla="*/ 0 h 3429000"/>
              <a:gd name="connsiteX1" fmla="*/ 3429000 w 3429000"/>
              <a:gd name="connsiteY1" fmla="*/ 3429000 h 3429000"/>
              <a:gd name="connsiteX2" fmla="*/ 0 w 3429000"/>
              <a:gd name="connsiteY2" fmla="*/ 3429000 h 3429000"/>
              <a:gd name="connsiteX3" fmla="*/ 3429000 w 3429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3429000" y="0"/>
                </a:moveTo>
                <a:lnTo>
                  <a:pt x="3429000" y="3429000"/>
                </a:lnTo>
                <a:lnTo>
                  <a:pt x="0" y="3429000"/>
                </a:lnTo>
                <a:cubicBezTo>
                  <a:pt x="0" y="1535216"/>
                  <a:pt x="1535216" y="0"/>
                  <a:pt x="3429000" y="0"/>
                </a:cubicBez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2D050"/>
              </a:solidFill>
            </a:endParaRPr>
          </a:p>
        </p:txBody>
      </p:sp>
      <p:sp>
        <p:nvSpPr>
          <p:cNvPr id="2" name="TextBox 1">
            <a:extLst>
              <a:ext uri="{FF2B5EF4-FFF2-40B4-BE49-F238E27FC236}">
                <a16:creationId xmlns:a16="http://schemas.microsoft.com/office/drawing/2014/main" id="{B6FEE1B8-47EA-9018-F178-914317B37AB0}"/>
              </a:ext>
            </a:extLst>
          </p:cNvPr>
          <p:cNvSpPr txBox="1"/>
          <p:nvPr/>
        </p:nvSpPr>
        <p:spPr>
          <a:xfrm>
            <a:off x="4269026" y="859065"/>
            <a:ext cx="7453745" cy="5016758"/>
          </a:xfrm>
          <a:prstGeom prst="rect">
            <a:avLst/>
          </a:prstGeom>
          <a:noFill/>
        </p:spPr>
        <p:txBody>
          <a:bodyPr wrap="square" rtlCol="0">
            <a:spAutoFit/>
          </a:bodyPr>
          <a:lstStyle/>
          <a:p>
            <a:r>
              <a:rPr lang="en-US" sz="4000">
                <a:solidFill>
                  <a:schemeClr val="bg1"/>
                </a:solidFill>
                <a:latin typeface="Baloo Bhaijaan" panose="03080902040302020200" pitchFamily="66" charset="-78"/>
                <a:cs typeface="Baloo Bhaijaan" panose="03080902040302020200" pitchFamily="66" charset="-78"/>
              </a:rPr>
              <a:t>RESPONSIBILITY</a:t>
            </a:r>
          </a:p>
          <a:p>
            <a:endParaRPr lang="en-US" sz="4000">
              <a:solidFill>
                <a:schemeClr val="bg1"/>
              </a:solidFill>
              <a:latin typeface="Baloo Bhaijaan" panose="03080902040302020200" pitchFamily="66" charset="-78"/>
              <a:cs typeface="Baloo Bhaijaan" panose="03080902040302020200" pitchFamily="66" charset="-78"/>
            </a:endParaRPr>
          </a:p>
          <a:p>
            <a:pPr marL="457200" indent="-457200">
              <a:buAutoNum type="arabicPeriod"/>
            </a:pPr>
            <a:r>
              <a:rPr lang="en-US" sz="2000">
                <a:solidFill>
                  <a:schemeClr val="bg1"/>
                </a:solidFill>
                <a:latin typeface="Montserrat" pitchFamily="2" charset="77"/>
                <a:cs typeface="Baloo Bhaijaan" panose="03080902040302020200" pitchFamily="66" charset="-78"/>
              </a:rPr>
              <a:t>As teams align, they take ownership and become involved in additional lifecycle phases—not just the ones central to their roles. </a:t>
            </a:r>
          </a:p>
          <a:p>
            <a:pPr marL="457200" indent="-457200">
              <a:buAutoNum type="arabicPeriod"/>
            </a:pPr>
            <a:endParaRPr lang="en-US" sz="2000">
              <a:solidFill>
                <a:schemeClr val="bg1"/>
              </a:solidFill>
              <a:latin typeface="Montserrat" pitchFamily="2" charset="77"/>
              <a:cs typeface="Baloo Bhaijaan" panose="03080902040302020200" pitchFamily="66" charset="-78"/>
            </a:endParaRPr>
          </a:p>
          <a:p>
            <a:pPr marL="457200" indent="-457200">
              <a:buAutoNum type="arabicPeriod"/>
            </a:pPr>
            <a:r>
              <a:rPr lang="en-US" sz="2000">
                <a:solidFill>
                  <a:schemeClr val="bg1"/>
                </a:solidFill>
                <a:latin typeface="Montserrat" pitchFamily="2" charset="77"/>
                <a:cs typeface="Baloo Bhaijaan" panose="03080902040302020200" pitchFamily="66" charset="-78"/>
              </a:rPr>
              <a:t>Developers become accountable not only to the innovation and quality established in the develop phase, but also to the performance and stability their changes bring in the operate phase. </a:t>
            </a:r>
          </a:p>
          <a:p>
            <a:pPr marL="457200" indent="-457200">
              <a:buAutoNum type="arabicPeriod"/>
            </a:pPr>
            <a:endParaRPr lang="en-US" sz="2000">
              <a:solidFill>
                <a:schemeClr val="bg1"/>
              </a:solidFill>
              <a:latin typeface="Montserrat" pitchFamily="2" charset="77"/>
              <a:cs typeface="Baloo Bhaijaan" panose="03080902040302020200" pitchFamily="66" charset="-78"/>
            </a:endParaRPr>
          </a:p>
          <a:p>
            <a:pPr marL="457200" indent="-457200">
              <a:buAutoNum type="arabicPeriod"/>
            </a:pPr>
            <a:r>
              <a:rPr lang="en-US" sz="2000">
                <a:solidFill>
                  <a:schemeClr val="bg1"/>
                </a:solidFill>
                <a:latin typeface="Montserrat" pitchFamily="2" charset="77"/>
                <a:cs typeface="Baloo Bhaijaan" panose="03080902040302020200" pitchFamily="66" charset="-78"/>
              </a:rPr>
              <a:t>At the same time, IT operations staff should include governance, security, and compliance in the plan and develop phase.</a:t>
            </a:r>
          </a:p>
        </p:txBody>
      </p:sp>
      <p:sp>
        <p:nvSpPr>
          <p:cNvPr id="3" name="Terminator 2">
            <a:extLst>
              <a:ext uri="{FF2B5EF4-FFF2-40B4-BE49-F238E27FC236}">
                <a16:creationId xmlns:a16="http://schemas.microsoft.com/office/drawing/2014/main" id="{874CF496-F8F8-4D9A-EB25-CC4CDC070E9D}"/>
              </a:ext>
            </a:extLst>
          </p:cNvPr>
          <p:cNvSpPr/>
          <p:nvPr/>
        </p:nvSpPr>
        <p:spPr>
          <a:xfrm>
            <a:off x="4269026" y="1502001"/>
            <a:ext cx="3978234" cy="83127"/>
          </a:xfrm>
          <a:prstGeom prst="flowChartTerminato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0803B-D779-67AE-B1CB-6A179D774261}"/>
              </a:ext>
            </a:extLst>
          </p:cNvPr>
          <p:cNvSpPr txBox="1"/>
          <p:nvPr/>
        </p:nvSpPr>
        <p:spPr>
          <a:xfrm>
            <a:off x="630116" y="4610063"/>
            <a:ext cx="1238491" cy="1862048"/>
          </a:xfrm>
          <a:prstGeom prst="rect">
            <a:avLst/>
          </a:prstGeom>
          <a:noFill/>
        </p:spPr>
        <p:txBody>
          <a:bodyPr wrap="square" rtlCol="0">
            <a:spAutoFit/>
          </a:bodyPr>
          <a:lstStyle/>
          <a:p>
            <a:r>
              <a:rPr lang="en-US" sz="11500">
                <a:solidFill>
                  <a:schemeClr val="bg1"/>
                </a:solidFill>
                <a:latin typeface="Baloo Bhaijaan" panose="03080902040302020200" pitchFamily="66" charset="-78"/>
                <a:cs typeface="Baloo Bhaijaan" panose="03080902040302020200" pitchFamily="66" charset="-78"/>
              </a:rPr>
              <a:t>R</a:t>
            </a:r>
          </a:p>
        </p:txBody>
      </p:sp>
    </p:spTree>
    <p:extLst>
      <p:ext uri="{BB962C8B-B14F-4D97-AF65-F5344CB8AC3E}">
        <p14:creationId xmlns:p14="http://schemas.microsoft.com/office/powerpoint/2010/main" val="308928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tx1">
                <a:lumMod val="95000"/>
                <a:lumOff val="5000"/>
              </a:schemeClr>
            </a:gs>
            <a:gs pos="0">
              <a:schemeClr val="accent5">
                <a:lumMod val="0"/>
                <a:lumOff val="100000"/>
              </a:schemeClr>
            </a:gs>
            <a:gs pos="25000">
              <a:srgbClr val="00B0F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DFFE27B-A9C9-FD1D-3A7F-71BEB7080B9A}"/>
              </a:ext>
            </a:extLst>
          </p:cNvPr>
          <p:cNvSpPr/>
          <p:nvPr/>
        </p:nvSpPr>
        <p:spPr>
          <a:xfrm flipV="1">
            <a:off x="8763000" y="0"/>
            <a:ext cx="3429000" cy="3429000"/>
          </a:xfrm>
          <a:custGeom>
            <a:avLst/>
            <a:gdLst>
              <a:gd name="connsiteX0" fmla="*/ 3429000 w 3429000"/>
              <a:gd name="connsiteY0" fmla="*/ 0 h 3429000"/>
              <a:gd name="connsiteX1" fmla="*/ 3429000 w 3429000"/>
              <a:gd name="connsiteY1" fmla="*/ 3429000 h 3429000"/>
              <a:gd name="connsiteX2" fmla="*/ 0 w 3429000"/>
              <a:gd name="connsiteY2" fmla="*/ 3429000 h 3429000"/>
              <a:gd name="connsiteX3" fmla="*/ 3429000 w 3429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3429000" y="0"/>
                </a:moveTo>
                <a:lnTo>
                  <a:pt x="3429000" y="3429000"/>
                </a:lnTo>
                <a:lnTo>
                  <a:pt x="0" y="3429000"/>
                </a:lnTo>
                <a:cubicBezTo>
                  <a:pt x="0" y="1535216"/>
                  <a:pt x="1535216" y="0"/>
                  <a:pt x="3429000" y="0"/>
                </a:cubicBez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2D050"/>
              </a:solidFill>
            </a:endParaRPr>
          </a:p>
        </p:txBody>
      </p:sp>
      <p:sp>
        <p:nvSpPr>
          <p:cNvPr id="2" name="TextBox 1">
            <a:extLst>
              <a:ext uri="{FF2B5EF4-FFF2-40B4-BE49-F238E27FC236}">
                <a16:creationId xmlns:a16="http://schemas.microsoft.com/office/drawing/2014/main" id="{B6FEE1B8-47EA-9018-F178-914317B37AB0}"/>
              </a:ext>
            </a:extLst>
          </p:cNvPr>
          <p:cNvSpPr txBox="1"/>
          <p:nvPr/>
        </p:nvSpPr>
        <p:spPr>
          <a:xfrm>
            <a:off x="815059" y="999742"/>
            <a:ext cx="7660726" cy="5386090"/>
          </a:xfrm>
          <a:prstGeom prst="rect">
            <a:avLst/>
          </a:prstGeom>
          <a:noFill/>
        </p:spPr>
        <p:txBody>
          <a:bodyPr wrap="square" rtlCol="0">
            <a:spAutoFit/>
          </a:bodyPr>
          <a:lstStyle/>
          <a:p>
            <a:r>
              <a:rPr lang="en-US" sz="4000">
                <a:solidFill>
                  <a:schemeClr val="bg1"/>
                </a:solidFill>
                <a:latin typeface="Baloo Bhaijaan" panose="03080902040302020200" pitchFamily="66" charset="-78"/>
                <a:cs typeface="Baloo Bhaijaan" panose="03080902040302020200" pitchFamily="66" charset="-78"/>
              </a:rPr>
              <a:t>RELEASE CYCLES</a:t>
            </a:r>
          </a:p>
          <a:p>
            <a:endParaRPr lang="en-US" sz="4000">
              <a:solidFill>
                <a:schemeClr val="bg1"/>
              </a:solidFill>
              <a:latin typeface="Baloo Bhaijaan" panose="03080902040302020200" pitchFamily="66" charset="-78"/>
              <a:cs typeface="Baloo Bhaijaan" panose="03080902040302020200" pitchFamily="66" charset="-78"/>
            </a:endParaRPr>
          </a:p>
          <a:p>
            <a:pPr marL="457200" indent="-457200">
              <a:buAutoNum type="arabicPeriod"/>
            </a:pPr>
            <a:r>
              <a:rPr lang="en-US" sz="2400">
                <a:solidFill>
                  <a:schemeClr val="bg1"/>
                </a:solidFill>
                <a:latin typeface="Montserrat" pitchFamily="2" charset="77"/>
                <a:cs typeface="Baloo Bhaijaan" panose="03080902040302020200" pitchFamily="66" charset="-78"/>
              </a:rPr>
              <a:t>DevOps teams remain agile by releasing software in short cycles. </a:t>
            </a:r>
          </a:p>
          <a:p>
            <a:pPr marL="457200" indent="-457200">
              <a:buAutoNum type="arabicPeriod"/>
            </a:pPr>
            <a:endParaRPr lang="en-US" sz="2400">
              <a:solidFill>
                <a:schemeClr val="bg1"/>
              </a:solidFill>
              <a:latin typeface="Montserrat" pitchFamily="2" charset="77"/>
              <a:cs typeface="Baloo Bhaijaan" panose="03080902040302020200" pitchFamily="66" charset="-78"/>
            </a:endParaRPr>
          </a:p>
          <a:p>
            <a:pPr marL="457200" indent="-457200">
              <a:buAutoNum type="arabicPeriod"/>
            </a:pPr>
            <a:r>
              <a:rPr lang="en-US" sz="2400">
                <a:solidFill>
                  <a:schemeClr val="bg1"/>
                </a:solidFill>
                <a:latin typeface="Montserrat" pitchFamily="2" charset="77"/>
                <a:cs typeface="Baloo Bhaijaan" panose="03080902040302020200" pitchFamily="66" charset="-78"/>
              </a:rPr>
              <a:t>Shorter release cycles make planning and risk management easier since progress is incremental, which also reduces the impact on system stability. </a:t>
            </a:r>
          </a:p>
          <a:p>
            <a:pPr marL="457200" indent="-457200">
              <a:buAutoNum type="arabicPeriod"/>
            </a:pPr>
            <a:endParaRPr lang="en-US" sz="2400">
              <a:solidFill>
                <a:schemeClr val="bg1"/>
              </a:solidFill>
              <a:latin typeface="Montserrat" pitchFamily="2" charset="77"/>
              <a:cs typeface="Baloo Bhaijaan" panose="03080902040302020200" pitchFamily="66" charset="-78"/>
            </a:endParaRPr>
          </a:p>
          <a:p>
            <a:pPr marL="457200" indent="-457200">
              <a:buAutoNum type="arabicPeriod"/>
            </a:pPr>
            <a:r>
              <a:rPr lang="en-US" sz="2400">
                <a:solidFill>
                  <a:schemeClr val="bg1"/>
                </a:solidFill>
                <a:latin typeface="Montserrat" pitchFamily="2" charset="77"/>
                <a:cs typeface="Baloo Bhaijaan" panose="03080902040302020200" pitchFamily="66" charset="-78"/>
              </a:rPr>
              <a:t>Shortening the release cycle also allows organizations to adapt and react to evolving customer needs and competitive pressure.</a:t>
            </a:r>
          </a:p>
        </p:txBody>
      </p:sp>
      <p:sp>
        <p:nvSpPr>
          <p:cNvPr id="3" name="Terminator 2">
            <a:extLst>
              <a:ext uri="{FF2B5EF4-FFF2-40B4-BE49-F238E27FC236}">
                <a16:creationId xmlns:a16="http://schemas.microsoft.com/office/drawing/2014/main" id="{874CF496-F8F8-4D9A-EB25-CC4CDC070E9D}"/>
              </a:ext>
            </a:extLst>
          </p:cNvPr>
          <p:cNvSpPr/>
          <p:nvPr/>
        </p:nvSpPr>
        <p:spPr>
          <a:xfrm>
            <a:off x="815059" y="1714500"/>
            <a:ext cx="3978234" cy="83127"/>
          </a:xfrm>
          <a:prstGeom prst="flowChartTerminator">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0803B-D779-67AE-B1CB-6A179D774261}"/>
              </a:ext>
            </a:extLst>
          </p:cNvPr>
          <p:cNvSpPr txBox="1"/>
          <p:nvPr/>
        </p:nvSpPr>
        <p:spPr>
          <a:xfrm>
            <a:off x="10477500" y="530431"/>
            <a:ext cx="1238491" cy="1862048"/>
          </a:xfrm>
          <a:prstGeom prst="rect">
            <a:avLst/>
          </a:prstGeom>
          <a:noFill/>
        </p:spPr>
        <p:txBody>
          <a:bodyPr wrap="square" rtlCol="0">
            <a:spAutoFit/>
          </a:bodyPr>
          <a:lstStyle/>
          <a:p>
            <a:r>
              <a:rPr lang="en-US" sz="11500">
                <a:solidFill>
                  <a:schemeClr val="bg1"/>
                </a:solidFill>
                <a:latin typeface="Baloo Bhaijaan" panose="03080902040302020200" pitchFamily="66" charset="-78"/>
                <a:cs typeface="Baloo Bhaijaan" panose="03080902040302020200" pitchFamily="66" charset="-78"/>
              </a:rPr>
              <a:t>R</a:t>
            </a:r>
          </a:p>
        </p:txBody>
      </p:sp>
    </p:spTree>
    <p:extLst>
      <p:ext uri="{BB962C8B-B14F-4D97-AF65-F5344CB8AC3E}">
        <p14:creationId xmlns:p14="http://schemas.microsoft.com/office/powerpoint/2010/main" val="321688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tx1">
                <a:lumMod val="95000"/>
                <a:lumOff val="5000"/>
              </a:schemeClr>
            </a:gs>
            <a:gs pos="0">
              <a:schemeClr val="accent5">
                <a:lumMod val="0"/>
                <a:lumOff val="100000"/>
              </a:schemeClr>
            </a:gs>
            <a:gs pos="18000">
              <a:srgbClr val="FBD9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DFFE27B-A9C9-FD1D-3A7F-71BEB7080B9A}"/>
              </a:ext>
            </a:extLst>
          </p:cNvPr>
          <p:cNvSpPr/>
          <p:nvPr/>
        </p:nvSpPr>
        <p:spPr>
          <a:xfrm flipH="1" flipV="1">
            <a:off x="0" y="0"/>
            <a:ext cx="3429000" cy="3429000"/>
          </a:xfrm>
          <a:custGeom>
            <a:avLst/>
            <a:gdLst>
              <a:gd name="connsiteX0" fmla="*/ 3429000 w 3429000"/>
              <a:gd name="connsiteY0" fmla="*/ 0 h 3429000"/>
              <a:gd name="connsiteX1" fmla="*/ 3429000 w 3429000"/>
              <a:gd name="connsiteY1" fmla="*/ 3429000 h 3429000"/>
              <a:gd name="connsiteX2" fmla="*/ 0 w 3429000"/>
              <a:gd name="connsiteY2" fmla="*/ 3429000 h 3429000"/>
              <a:gd name="connsiteX3" fmla="*/ 3429000 w 3429000"/>
              <a:gd name="connsiteY3" fmla="*/ 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3429000" y="0"/>
                </a:moveTo>
                <a:lnTo>
                  <a:pt x="3429000" y="3429000"/>
                </a:lnTo>
                <a:lnTo>
                  <a:pt x="0" y="3429000"/>
                </a:lnTo>
                <a:cubicBezTo>
                  <a:pt x="0" y="1535216"/>
                  <a:pt x="1535216" y="0"/>
                  <a:pt x="3429000" y="0"/>
                </a:cubicBezTo>
                <a:close/>
              </a:path>
            </a:pathLst>
          </a:cu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2D050"/>
              </a:solidFill>
            </a:endParaRPr>
          </a:p>
        </p:txBody>
      </p:sp>
      <p:sp>
        <p:nvSpPr>
          <p:cNvPr id="2" name="TextBox 1">
            <a:extLst>
              <a:ext uri="{FF2B5EF4-FFF2-40B4-BE49-F238E27FC236}">
                <a16:creationId xmlns:a16="http://schemas.microsoft.com/office/drawing/2014/main" id="{B6FEE1B8-47EA-9018-F178-914317B37AB0}"/>
              </a:ext>
            </a:extLst>
          </p:cNvPr>
          <p:cNvSpPr txBox="1"/>
          <p:nvPr/>
        </p:nvSpPr>
        <p:spPr>
          <a:xfrm>
            <a:off x="4585549" y="735955"/>
            <a:ext cx="7453745" cy="5386090"/>
          </a:xfrm>
          <a:prstGeom prst="rect">
            <a:avLst/>
          </a:prstGeom>
          <a:noFill/>
        </p:spPr>
        <p:txBody>
          <a:bodyPr wrap="square" rtlCol="0">
            <a:spAutoFit/>
          </a:bodyPr>
          <a:lstStyle/>
          <a:p>
            <a:r>
              <a:rPr lang="en-US" sz="4000">
                <a:solidFill>
                  <a:schemeClr val="bg1"/>
                </a:solidFill>
                <a:latin typeface="Baloo Bhaijaan" panose="03080902040302020200" pitchFamily="66" charset="-78"/>
                <a:cs typeface="Baloo Bhaijaan" panose="03080902040302020200" pitchFamily="66" charset="-78"/>
              </a:rPr>
              <a:t>LEARNINGS</a:t>
            </a:r>
          </a:p>
          <a:p>
            <a:endParaRPr lang="en-US" sz="4000">
              <a:solidFill>
                <a:schemeClr val="bg1"/>
              </a:solidFill>
              <a:latin typeface="Baloo Bhaijaan" panose="03080902040302020200" pitchFamily="66" charset="-78"/>
              <a:cs typeface="Baloo Bhaijaan" panose="03080902040302020200" pitchFamily="66" charset="-78"/>
            </a:endParaRPr>
          </a:p>
          <a:p>
            <a:pPr marL="457200" indent="-457200">
              <a:buAutoNum type="arabicPeriod"/>
            </a:pPr>
            <a:r>
              <a:rPr lang="en-US" sz="2400">
                <a:solidFill>
                  <a:schemeClr val="bg1"/>
                </a:solidFill>
                <a:latin typeface="Montserrat" pitchFamily="2" charset="77"/>
                <a:cs typeface="Baloo Bhaijaan" panose="03080902040302020200" pitchFamily="66" charset="-78"/>
              </a:rPr>
              <a:t>High-performing DevOps teams establish a growth mindset. </a:t>
            </a:r>
          </a:p>
          <a:p>
            <a:pPr marL="457200" indent="-457200">
              <a:buAutoNum type="arabicPeriod"/>
            </a:pPr>
            <a:endParaRPr lang="en-US" sz="2400">
              <a:solidFill>
                <a:schemeClr val="bg1"/>
              </a:solidFill>
              <a:latin typeface="Montserrat" pitchFamily="2" charset="77"/>
              <a:cs typeface="Baloo Bhaijaan" panose="03080902040302020200" pitchFamily="66" charset="-78"/>
            </a:endParaRPr>
          </a:p>
          <a:p>
            <a:pPr marL="457200" indent="-457200">
              <a:buAutoNum type="arabicPeriod"/>
            </a:pPr>
            <a:r>
              <a:rPr lang="en-US" sz="2400">
                <a:solidFill>
                  <a:schemeClr val="bg1"/>
                </a:solidFill>
                <a:latin typeface="Montserrat" pitchFamily="2" charset="77"/>
                <a:cs typeface="Baloo Bhaijaan" panose="03080902040302020200" pitchFamily="66" charset="-78"/>
              </a:rPr>
              <a:t>They fail fast and incorporate learnings into their processes, continually improving, increasing customer satisfaction, and accelerating innovation and market adaptability. </a:t>
            </a:r>
          </a:p>
          <a:p>
            <a:pPr marL="457200" indent="-457200">
              <a:buAutoNum type="arabicPeriod"/>
            </a:pPr>
            <a:endParaRPr lang="en-US" sz="2400">
              <a:solidFill>
                <a:schemeClr val="bg1"/>
              </a:solidFill>
              <a:latin typeface="Montserrat" pitchFamily="2" charset="77"/>
              <a:cs typeface="Baloo Bhaijaan" panose="03080902040302020200" pitchFamily="66" charset="-78"/>
            </a:endParaRPr>
          </a:p>
          <a:p>
            <a:pPr marL="457200" indent="-457200">
              <a:buAutoNum type="arabicPeriod"/>
            </a:pPr>
            <a:r>
              <a:rPr lang="en-US" sz="2400">
                <a:solidFill>
                  <a:schemeClr val="bg1"/>
                </a:solidFill>
                <a:latin typeface="Montserrat" pitchFamily="2" charset="77"/>
                <a:cs typeface="Baloo Bhaijaan" panose="03080902040302020200" pitchFamily="66" charset="-78"/>
              </a:rPr>
              <a:t>DevOps is a journey, so there is always room to grow.</a:t>
            </a:r>
          </a:p>
        </p:txBody>
      </p:sp>
      <p:sp>
        <p:nvSpPr>
          <p:cNvPr id="3" name="Terminator 2">
            <a:extLst>
              <a:ext uri="{FF2B5EF4-FFF2-40B4-BE49-F238E27FC236}">
                <a16:creationId xmlns:a16="http://schemas.microsoft.com/office/drawing/2014/main" id="{874CF496-F8F8-4D9A-EB25-CC4CDC070E9D}"/>
              </a:ext>
            </a:extLst>
          </p:cNvPr>
          <p:cNvSpPr/>
          <p:nvPr/>
        </p:nvSpPr>
        <p:spPr>
          <a:xfrm>
            <a:off x="4585549" y="1345223"/>
            <a:ext cx="2729651" cy="45719"/>
          </a:xfrm>
          <a:prstGeom prst="flowChartTerminator">
            <a:avLst/>
          </a:prstGeom>
          <a:solidFill>
            <a:srgbClr val="FBD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0803B-D779-67AE-B1CB-6A179D774261}"/>
              </a:ext>
            </a:extLst>
          </p:cNvPr>
          <p:cNvSpPr txBox="1"/>
          <p:nvPr/>
        </p:nvSpPr>
        <p:spPr>
          <a:xfrm>
            <a:off x="682870" y="688694"/>
            <a:ext cx="1238491" cy="1862048"/>
          </a:xfrm>
          <a:prstGeom prst="rect">
            <a:avLst/>
          </a:prstGeom>
          <a:noFill/>
        </p:spPr>
        <p:txBody>
          <a:bodyPr wrap="square" rtlCol="0">
            <a:spAutoFit/>
          </a:bodyPr>
          <a:lstStyle/>
          <a:p>
            <a:r>
              <a:rPr lang="en-US" sz="11500">
                <a:solidFill>
                  <a:schemeClr val="bg1"/>
                </a:solidFill>
                <a:latin typeface="Baloo Bhaijaan" panose="03080902040302020200" pitchFamily="66" charset="-78"/>
                <a:cs typeface="Baloo Bhaijaan" panose="03080902040302020200" pitchFamily="66" charset="-78"/>
              </a:rPr>
              <a:t>L</a:t>
            </a:r>
          </a:p>
        </p:txBody>
      </p:sp>
    </p:spTree>
    <p:extLst>
      <p:ext uri="{BB962C8B-B14F-4D97-AF65-F5344CB8AC3E}">
        <p14:creationId xmlns:p14="http://schemas.microsoft.com/office/powerpoint/2010/main" val="2054606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2B2AED-2C59-EE3D-EA1C-5005626F94FF}"/>
              </a:ext>
            </a:extLst>
          </p:cNvPr>
          <p:cNvSpPr/>
          <p:nvPr/>
        </p:nvSpPr>
        <p:spPr>
          <a:xfrm>
            <a:off x="104362" y="3230216"/>
            <a:ext cx="2984017" cy="298173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B08CA0-1E6D-4FAE-CCC0-716B8786BE73}"/>
              </a:ext>
            </a:extLst>
          </p:cNvPr>
          <p:cNvSpPr txBox="1"/>
          <p:nvPr/>
        </p:nvSpPr>
        <p:spPr>
          <a:xfrm>
            <a:off x="255105" y="388999"/>
            <a:ext cx="6626087" cy="1015663"/>
          </a:xfrm>
          <a:prstGeom prst="rect">
            <a:avLst/>
          </a:prstGeom>
          <a:noFill/>
        </p:spPr>
        <p:txBody>
          <a:bodyPr wrap="square" rtlCol="0">
            <a:spAutoFit/>
          </a:bodyPr>
          <a:lstStyle/>
          <a:p>
            <a:r>
              <a:rPr lang="en-US" sz="6000">
                <a:solidFill>
                  <a:schemeClr val="bg1"/>
                </a:solidFill>
                <a:latin typeface="Baloo Bhaijaan" panose="03080902040302020200" pitchFamily="66" charset="-78"/>
                <a:cs typeface="Baloo Bhaijaan" panose="03080902040302020200" pitchFamily="66" charset="-78"/>
              </a:rPr>
              <a:t>DevOps LIFECYCLE</a:t>
            </a:r>
          </a:p>
        </p:txBody>
      </p:sp>
      <p:sp>
        <p:nvSpPr>
          <p:cNvPr id="3" name="TextBox 2">
            <a:extLst>
              <a:ext uri="{FF2B5EF4-FFF2-40B4-BE49-F238E27FC236}">
                <a16:creationId xmlns:a16="http://schemas.microsoft.com/office/drawing/2014/main" id="{2CD2813C-6747-5EDE-C202-B7E1225682C3}"/>
              </a:ext>
            </a:extLst>
          </p:cNvPr>
          <p:cNvSpPr txBox="1"/>
          <p:nvPr/>
        </p:nvSpPr>
        <p:spPr>
          <a:xfrm>
            <a:off x="240610" y="3230217"/>
            <a:ext cx="2875722" cy="2954655"/>
          </a:xfrm>
          <a:prstGeom prst="rect">
            <a:avLst/>
          </a:prstGeom>
          <a:noFill/>
        </p:spPr>
        <p:txBody>
          <a:bodyPr wrap="square" rtlCol="0">
            <a:spAutoFit/>
          </a:bodyPr>
          <a:lstStyle/>
          <a:p>
            <a:r>
              <a:rPr lang="en-US" sz="3200">
                <a:latin typeface="+mj-lt"/>
              </a:rPr>
              <a:t>01  PLAN</a:t>
            </a:r>
          </a:p>
          <a:p>
            <a:r>
              <a:rPr lang="en-US" sz="1400">
                <a:latin typeface="Montserrat" pitchFamily="2" charset="77"/>
              </a:rPr>
              <a:t>In the plan phase, DevOps teams ideate, define, and describe features and capabilities of the applications and systems they are building. They track progress at low and high levels of granularity—from single-product tasks to tasks that span portfolios of multiple products. </a:t>
            </a:r>
          </a:p>
        </p:txBody>
      </p:sp>
      <p:sp>
        <p:nvSpPr>
          <p:cNvPr id="8" name="TextBox 7">
            <a:extLst>
              <a:ext uri="{FF2B5EF4-FFF2-40B4-BE49-F238E27FC236}">
                <a16:creationId xmlns:a16="http://schemas.microsoft.com/office/drawing/2014/main" id="{B8AA3723-77CF-9CED-F828-2A5ECD82CAF1}"/>
              </a:ext>
            </a:extLst>
          </p:cNvPr>
          <p:cNvSpPr txBox="1"/>
          <p:nvPr/>
        </p:nvSpPr>
        <p:spPr>
          <a:xfrm>
            <a:off x="3234980" y="3230216"/>
            <a:ext cx="3067878" cy="2954655"/>
          </a:xfrm>
          <a:prstGeom prst="rect">
            <a:avLst/>
          </a:prstGeom>
          <a:noFill/>
        </p:spPr>
        <p:txBody>
          <a:bodyPr wrap="square" rtlCol="0">
            <a:spAutoFit/>
          </a:bodyPr>
          <a:lstStyle/>
          <a:p>
            <a:r>
              <a:rPr lang="en-US" sz="3200">
                <a:latin typeface="+mj-lt"/>
              </a:rPr>
              <a:t>02  DEVELOP</a:t>
            </a:r>
          </a:p>
          <a:p>
            <a:r>
              <a:rPr lang="en-US" sz="1400">
                <a:latin typeface="Montserrat" pitchFamily="2" charset="77"/>
              </a:rPr>
              <a:t>The develop phase includes all aspects of coding—writing, testing, reviewing, and the integration of code by team members as well as building that code into build artifacts that can be deployed into various environments. DevOps teams seek to innovate rapidly without sacrificing quality, stability, and productivity. </a:t>
            </a:r>
          </a:p>
        </p:txBody>
      </p:sp>
      <p:sp>
        <p:nvSpPr>
          <p:cNvPr id="9" name="TextBox 8">
            <a:extLst>
              <a:ext uri="{FF2B5EF4-FFF2-40B4-BE49-F238E27FC236}">
                <a16:creationId xmlns:a16="http://schemas.microsoft.com/office/drawing/2014/main" id="{B05792DC-BDA3-0CA6-B5A6-A4F2752A7C90}"/>
              </a:ext>
            </a:extLst>
          </p:cNvPr>
          <p:cNvSpPr txBox="1"/>
          <p:nvPr/>
        </p:nvSpPr>
        <p:spPr>
          <a:xfrm>
            <a:off x="6332261" y="3230217"/>
            <a:ext cx="2875722" cy="2739211"/>
          </a:xfrm>
          <a:prstGeom prst="rect">
            <a:avLst/>
          </a:prstGeom>
          <a:noFill/>
        </p:spPr>
        <p:txBody>
          <a:bodyPr wrap="square" rtlCol="0">
            <a:spAutoFit/>
          </a:bodyPr>
          <a:lstStyle/>
          <a:p>
            <a:r>
              <a:rPr lang="en-US" sz="3200">
                <a:latin typeface="+mj-lt"/>
              </a:rPr>
              <a:t>03  DELIVER</a:t>
            </a:r>
          </a:p>
          <a:p>
            <a:r>
              <a:rPr lang="en-US" sz="1400">
                <a:latin typeface="Montserrat" pitchFamily="2" charset="77"/>
              </a:rPr>
              <a:t>Delivery is the process of deploying applications into production environments in a consistent and reliable way. The deliver phase also includes deploying and configuring the fully governed foundational infrastructure that makes up those environments.</a:t>
            </a:r>
          </a:p>
        </p:txBody>
      </p:sp>
      <p:sp>
        <p:nvSpPr>
          <p:cNvPr id="10" name="TextBox 9">
            <a:extLst>
              <a:ext uri="{FF2B5EF4-FFF2-40B4-BE49-F238E27FC236}">
                <a16:creationId xmlns:a16="http://schemas.microsoft.com/office/drawing/2014/main" id="{EA69CBBB-122F-0FDF-1BBC-891F75545273}"/>
              </a:ext>
            </a:extLst>
          </p:cNvPr>
          <p:cNvSpPr txBox="1"/>
          <p:nvPr/>
        </p:nvSpPr>
        <p:spPr>
          <a:xfrm>
            <a:off x="9356034" y="3230216"/>
            <a:ext cx="2875722" cy="2739211"/>
          </a:xfrm>
          <a:prstGeom prst="rect">
            <a:avLst/>
          </a:prstGeom>
          <a:noFill/>
        </p:spPr>
        <p:txBody>
          <a:bodyPr wrap="square" rtlCol="0">
            <a:spAutoFit/>
          </a:bodyPr>
          <a:lstStyle/>
          <a:p>
            <a:r>
              <a:rPr lang="en-US" sz="3200">
                <a:latin typeface="+mj-lt"/>
              </a:rPr>
              <a:t>04  OPERATE</a:t>
            </a:r>
          </a:p>
          <a:p>
            <a:r>
              <a:rPr lang="en-US" sz="1400">
                <a:latin typeface="Montserrat" pitchFamily="2" charset="77"/>
              </a:rPr>
              <a:t>The operate phase involves maintaining, monitoring, and troubleshooting applications in production environments. In adopting DevOps practices, teams work to ensure system reliability, high availability, and aim for zero downtime while reinforcing security and governance</a:t>
            </a:r>
          </a:p>
        </p:txBody>
      </p:sp>
      <p:pic>
        <p:nvPicPr>
          <p:cNvPr id="11" name="Picture 10">
            <a:extLst>
              <a:ext uri="{FF2B5EF4-FFF2-40B4-BE49-F238E27FC236}">
                <a16:creationId xmlns:a16="http://schemas.microsoft.com/office/drawing/2014/main" id="{B962B79A-C710-6B85-74D9-DECE48798B99}"/>
              </a:ext>
            </a:extLst>
          </p:cNvPr>
          <p:cNvPicPr>
            <a:picLocks noChangeAspect="1"/>
          </p:cNvPicPr>
          <p:nvPr/>
        </p:nvPicPr>
        <p:blipFill>
          <a:blip r:embed="rId2"/>
          <a:stretch>
            <a:fillRect/>
          </a:stretch>
        </p:blipFill>
        <p:spPr>
          <a:xfrm>
            <a:off x="7729332" y="388999"/>
            <a:ext cx="3982864" cy="2363354"/>
          </a:xfrm>
          <a:prstGeom prst="rect">
            <a:avLst/>
          </a:prstGeom>
          <a:effectLst>
            <a:softEdge rad="127000"/>
          </a:effectLst>
        </p:spPr>
      </p:pic>
    </p:spTree>
    <p:extLst>
      <p:ext uri="{BB962C8B-B14F-4D97-AF65-F5344CB8AC3E}">
        <p14:creationId xmlns:p14="http://schemas.microsoft.com/office/powerpoint/2010/main" val="18074489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6B82222-EF0B-7AB3-9C6D-E2C4CD11E0D3}"/>
              </a:ext>
            </a:extLst>
          </p:cNvPr>
          <p:cNvSpPr/>
          <p:nvPr/>
        </p:nvSpPr>
        <p:spPr>
          <a:xfrm>
            <a:off x="5211192" y="1979720"/>
            <a:ext cx="6980808" cy="6087800"/>
          </a:xfrm>
          <a:prstGeom prst="ellipse">
            <a:avLst/>
          </a:prstGeom>
          <a:gradFill>
            <a:gsLst>
              <a:gs pos="78000">
                <a:schemeClr val="tx1">
                  <a:lumMod val="88000"/>
                  <a:lumOff val="12000"/>
                </a:schemeClr>
              </a:gs>
              <a:gs pos="31000">
                <a:schemeClr val="accent5">
                  <a:lumMod val="0"/>
                  <a:lumOff val="100000"/>
                </a:schemeClr>
              </a:gs>
              <a:gs pos="6000">
                <a:schemeClr val="accent5">
                  <a:lumMod val="100000"/>
                </a:schemeClr>
              </a:gs>
            </a:gsLst>
            <a:path path="circle">
              <a:fillToRect l="50000" t="-80000" r="50000" b="180000"/>
            </a:path>
          </a:gradFill>
          <a:ln>
            <a:noFill/>
          </a:ln>
          <a:effectLst>
            <a:outerShdw blurRad="50800" dist="50800" dir="5400000" sx="200000" sy="200000" algn="ctr" rotWithShape="0">
              <a:srgbClr val="000000"/>
            </a:outerShdw>
            <a:softEdge rad="1155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Group 3">
            <a:extLst>
              <a:ext uri="{FF2B5EF4-FFF2-40B4-BE49-F238E27FC236}">
                <a16:creationId xmlns:a16="http://schemas.microsoft.com/office/drawing/2014/main" id="{8EBAF7DD-8E1D-B80B-93CA-E9AD2B9F089C}"/>
              </a:ext>
            </a:extLst>
          </p:cNvPr>
          <p:cNvGrpSpPr/>
          <p:nvPr/>
        </p:nvGrpSpPr>
        <p:grpSpPr>
          <a:xfrm rot="16200000" flipV="1">
            <a:off x="-1057893" y="1456267"/>
            <a:ext cx="3643536" cy="1106806"/>
            <a:chOff x="8230329" y="5360525"/>
            <a:chExt cx="3643536" cy="1106806"/>
          </a:xfrm>
        </p:grpSpPr>
        <p:sp>
          <p:nvSpPr>
            <p:cNvPr id="5" name="Rectangle 4">
              <a:extLst>
                <a:ext uri="{FF2B5EF4-FFF2-40B4-BE49-F238E27FC236}">
                  <a16:creationId xmlns:a16="http://schemas.microsoft.com/office/drawing/2014/main" id="{1C1486EA-AEBF-D67D-F9D6-C77690B3A7CF}"/>
                </a:ext>
              </a:extLst>
            </p:cNvPr>
            <p:cNvSpPr/>
            <p:nvPr/>
          </p:nvSpPr>
          <p:spPr>
            <a:xfrm rot="10800000" flipV="1">
              <a:off x="11782425"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D2FC10-26CF-90E7-7390-92F47F76F137}"/>
                </a:ext>
              </a:extLst>
            </p:cNvPr>
            <p:cNvSpPr/>
            <p:nvPr/>
          </p:nvSpPr>
          <p:spPr>
            <a:xfrm flipH="1">
              <a:off x="8230329" y="6375891"/>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09C0DE58-74B7-C711-AECB-6BB162B66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302" y="2774835"/>
            <a:ext cx="5336741" cy="4083165"/>
          </a:xfrm>
          <a:prstGeom prst="rect">
            <a:avLst/>
          </a:prstGeom>
        </p:spPr>
      </p:pic>
      <p:sp>
        <p:nvSpPr>
          <p:cNvPr id="23" name="Freeform: Shape 22">
            <a:extLst>
              <a:ext uri="{FF2B5EF4-FFF2-40B4-BE49-F238E27FC236}">
                <a16:creationId xmlns:a16="http://schemas.microsoft.com/office/drawing/2014/main" id="{412E91D3-F2A6-D695-960D-6603AF7B7B7E}"/>
              </a:ext>
            </a:extLst>
          </p:cNvPr>
          <p:cNvSpPr/>
          <p:nvPr/>
        </p:nvSpPr>
        <p:spPr>
          <a:xfrm>
            <a:off x="-32392157" y="-69233144"/>
            <a:ext cx="148912842" cy="135265886"/>
          </a:xfrm>
          <a:custGeom>
            <a:avLst/>
            <a:gdLst/>
            <a:ahLst/>
            <a:cxnLst/>
            <a:rect l="l" t="t" r="r" b="b"/>
            <a:pathLst>
              <a:path w="12234250" h="6858000">
                <a:moveTo>
                  <a:pt x="11711405" y="2794730"/>
                </a:moveTo>
                <a:lnTo>
                  <a:pt x="12024446" y="2794730"/>
                </a:lnTo>
                <a:lnTo>
                  <a:pt x="12024446" y="2905682"/>
                </a:lnTo>
                <a:lnTo>
                  <a:pt x="12234250" y="2905682"/>
                </a:lnTo>
                <a:lnTo>
                  <a:pt x="12234250" y="3401991"/>
                </a:lnTo>
                <a:lnTo>
                  <a:pt x="12024446" y="3401991"/>
                </a:lnTo>
                <a:lnTo>
                  <a:pt x="12024446" y="3512942"/>
                </a:lnTo>
                <a:lnTo>
                  <a:pt x="11711405" y="3512942"/>
                </a:lnTo>
                <a:lnTo>
                  <a:pt x="11711405" y="3287077"/>
                </a:lnTo>
                <a:lnTo>
                  <a:pt x="11983830" y="3287077"/>
                </a:lnTo>
                <a:lnTo>
                  <a:pt x="11983830" y="3006726"/>
                </a:lnTo>
                <a:lnTo>
                  <a:pt x="11711405" y="3006726"/>
                </a:lnTo>
                <a:close/>
                <a:moveTo>
                  <a:pt x="7866053" y="2760058"/>
                </a:moveTo>
                <a:cubicBezTo>
                  <a:pt x="7928133" y="2760058"/>
                  <a:pt x="7973372" y="2787135"/>
                  <a:pt x="8001771" y="2841290"/>
                </a:cubicBezTo>
                <a:cubicBezTo>
                  <a:pt x="8030829" y="2896105"/>
                  <a:pt x="8045359" y="2999132"/>
                  <a:pt x="8045359" y="3150369"/>
                </a:cubicBezTo>
                <a:cubicBezTo>
                  <a:pt x="8045359" y="3306229"/>
                  <a:pt x="8030499" y="3410576"/>
                  <a:pt x="8000780" y="3463410"/>
                </a:cubicBezTo>
                <a:cubicBezTo>
                  <a:pt x="7971061" y="3515584"/>
                  <a:pt x="7926152" y="3541671"/>
                  <a:pt x="7866053" y="3541671"/>
                </a:cubicBezTo>
                <a:cubicBezTo>
                  <a:pt x="7805294" y="3541671"/>
                  <a:pt x="7760715" y="3514593"/>
                  <a:pt x="7732317" y="3460438"/>
                </a:cubicBezTo>
                <a:cubicBezTo>
                  <a:pt x="7702598" y="3406944"/>
                  <a:pt x="7687739" y="3303587"/>
                  <a:pt x="7687739" y="3150369"/>
                </a:cubicBezTo>
                <a:cubicBezTo>
                  <a:pt x="7687739" y="2994509"/>
                  <a:pt x="7702598" y="2890492"/>
                  <a:pt x="7732317" y="2838318"/>
                </a:cubicBezTo>
                <a:cubicBezTo>
                  <a:pt x="7762036" y="2786145"/>
                  <a:pt x="7806615" y="2760058"/>
                  <a:pt x="7866053" y="2760058"/>
                </a:cubicBezTo>
                <a:close/>
                <a:moveTo>
                  <a:pt x="8826143" y="2464848"/>
                </a:moveTo>
                <a:lnTo>
                  <a:pt x="8826143" y="2794730"/>
                </a:lnTo>
                <a:lnTo>
                  <a:pt x="8935113" y="2794730"/>
                </a:lnTo>
                <a:lnTo>
                  <a:pt x="8935113" y="3512942"/>
                </a:lnTo>
                <a:lnTo>
                  <a:pt x="8829115" y="3512942"/>
                </a:lnTo>
                <a:lnTo>
                  <a:pt x="8829115" y="3842824"/>
                </a:lnTo>
                <a:lnTo>
                  <a:pt x="9363069" y="3842824"/>
                </a:lnTo>
                <a:lnTo>
                  <a:pt x="9363069" y="3512942"/>
                </a:lnTo>
                <a:lnTo>
                  <a:pt x="9254099" y="3512942"/>
                </a:lnTo>
                <a:lnTo>
                  <a:pt x="9254099" y="2753123"/>
                </a:lnTo>
                <a:lnTo>
                  <a:pt x="9666204" y="3842824"/>
                </a:lnTo>
                <a:lnTo>
                  <a:pt x="9872257" y="3842824"/>
                </a:lnTo>
                <a:lnTo>
                  <a:pt x="10288324" y="2743217"/>
                </a:lnTo>
                <a:lnTo>
                  <a:pt x="10288324" y="3512942"/>
                </a:lnTo>
                <a:lnTo>
                  <a:pt x="10178364" y="3512942"/>
                </a:lnTo>
                <a:lnTo>
                  <a:pt x="10178364" y="3842824"/>
                </a:lnTo>
                <a:lnTo>
                  <a:pt x="10897566" y="3842824"/>
                </a:lnTo>
                <a:lnTo>
                  <a:pt x="10897566" y="3512942"/>
                </a:lnTo>
                <a:lnTo>
                  <a:pt x="10786615" y="3512942"/>
                </a:lnTo>
                <a:lnTo>
                  <a:pt x="10786615" y="2794730"/>
                </a:lnTo>
                <a:lnTo>
                  <a:pt x="10894594" y="2794730"/>
                </a:lnTo>
                <a:lnTo>
                  <a:pt x="10894594" y="2464848"/>
                </a:lnTo>
                <a:lnTo>
                  <a:pt x="10068403" y="2464848"/>
                </a:lnTo>
                <a:lnTo>
                  <a:pt x="9860369" y="2996820"/>
                </a:lnTo>
                <a:lnTo>
                  <a:pt x="9657288" y="2464848"/>
                </a:lnTo>
                <a:close/>
                <a:moveTo>
                  <a:pt x="4012665" y="2464848"/>
                </a:moveTo>
                <a:lnTo>
                  <a:pt x="4012665" y="2794730"/>
                </a:lnTo>
                <a:lnTo>
                  <a:pt x="4136495" y="2794730"/>
                </a:lnTo>
                <a:lnTo>
                  <a:pt x="4136495" y="3512942"/>
                </a:lnTo>
                <a:lnTo>
                  <a:pt x="4012665" y="3512942"/>
                </a:lnTo>
                <a:lnTo>
                  <a:pt x="4012665" y="3842824"/>
                </a:lnTo>
                <a:lnTo>
                  <a:pt x="5324269" y="3842824"/>
                </a:lnTo>
                <a:lnTo>
                  <a:pt x="5324269" y="3292030"/>
                </a:lnTo>
                <a:lnTo>
                  <a:pt x="4995377" y="3292030"/>
                </a:lnTo>
                <a:lnTo>
                  <a:pt x="4995377" y="3512942"/>
                </a:lnTo>
                <a:lnTo>
                  <a:pt x="4669458" y="3512942"/>
                </a:lnTo>
                <a:lnTo>
                  <a:pt x="4669458" y="2794730"/>
                </a:lnTo>
                <a:lnTo>
                  <a:pt x="4800222" y="2794730"/>
                </a:lnTo>
                <a:lnTo>
                  <a:pt x="4800222" y="2464848"/>
                </a:lnTo>
                <a:close/>
                <a:moveTo>
                  <a:pt x="2506497" y="2464848"/>
                </a:moveTo>
                <a:lnTo>
                  <a:pt x="2506497" y="2794730"/>
                </a:lnTo>
                <a:lnTo>
                  <a:pt x="2615467" y="2794730"/>
                </a:lnTo>
                <a:lnTo>
                  <a:pt x="2615467" y="3512942"/>
                </a:lnTo>
                <a:lnTo>
                  <a:pt x="2508478" y="3512942"/>
                </a:lnTo>
                <a:lnTo>
                  <a:pt x="2508478" y="3842824"/>
                </a:lnTo>
                <a:lnTo>
                  <a:pt x="3823054" y="3842824"/>
                </a:lnTo>
                <a:lnTo>
                  <a:pt x="3823054" y="3401991"/>
                </a:lnTo>
                <a:lnTo>
                  <a:pt x="3461471" y="3401991"/>
                </a:lnTo>
                <a:lnTo>
                  <a:pt x="3461471" y="3512942"/>
                </a:lnTo>
                <a:lnTo>
                  <a:pt x="3148430" y="3512942"/>
                </a:lnTo>
                <a:lnTo>
                  <a:pt x="3148430" y="3287077"/>
                </a:lnTo>
                <a:lnTo>
                  <a:pt x="3420855" y="3287077"/>
                </a:lnTo>
                <a:lnTo>
                  <a:pt x="3420855" y="3006726"/>
                </a:lnTo>
                <a:lnTo>
                  <a:pt x="3148430" y="3006726"/>
                </a:lnTo>
                <a:lnTo>
                  <a:pt x="3148430" y="2794730"/>
                </a:lnTo>
                <a:lnTo>
                  <a:pt x="3461471" y="2794730"/>
                </a:lnTo>
                <a:lnTo>
                  <a:pt x="3461471" y="2905682"/>
                </a:lnTo>
                <a:lnTo>
                  <a:pt x="3823054" y="2905682"/>
                </a:lnTo>
                <a:lnTo>
                  <a:pt x="3823054" y="2464848"/>
                </a:lnTo>
                <a:close/>
                <a:moveTo>
                  <a:pt x="194815" y="2464848"/>
                </a:moveTo>
                <a:lnTo>
                  <a:pt x="194815" y="2794730"/>
                </a:lnTo>
                <a:lnTo>
                  <a:pt x="289916" y="2794730"/>
                </a:lnTo>
                <a:lnTo>
                  <a:pt x="678246" y="3854712"/>
                </a:lnTo>
                <a:lnTo>
                  <a:pt x="1112145" y="3854712"/>
                </a:lnTo>
                <a:lnTo>
                  <a:pt x="1299375" y="3323730"/>
                </a:lnTo>
                <a:lnTo>
                  <a:pt x="1485615" y="3854712"/>
                </a:lnTo>
                <a:lnTo>
                  <a:pt x="1913570" y="3854712"/>
                </a:lnTo>
                <a:lnTo>
                  <a:pt x="2305863" y="2794730"/>
                </a:lnTo>
                <a:lnTo>
                  <a:pt x="2400964" y="2794730"/>
                </a:lnTo>
                <a:lnTo>
                  <a:pt x="2400964" y="2464848"/>
                </a:lnTo>
                <a:lnTo>
                  <a:pt x="1845216" y="2464848"/>
                </a:lnTo>
                <a:lnTo>
                  <a:pt x="1845216" y="2794730"/>
                </a:lnTo>
                <a:lnTo>
                  <a:pt x="1944280" y="2794730"/>
                </a:lnTo>
                <a:lnTo>
                  <a:pt x="1779834" y="3388122"/>
                </a:lnTo>
                <a:lnTo>
                  <a:pt x="1570810" y="2794730"/>
                </a:lnTo>
                <a:lnTo>
                  <a:pt x="1672846" y="2794730"/>
                </a:lnTo>
                <a:lnTo>
                  <a:pt x="1672846" y="2464848"/>
                </a:lnTo>
                <a:lnTo>
                  <a:pt x="1072519" y="2464848"/>
                </a:lnTo>
                <a:lnTo>
                  <a:pt x="1072519" y="2794730"/>
                </a:lnTo>
                <a:lnTo>
                  <a:pt x="1174555" y="2794730"/>
                </a:lnTo>
                <a:lnTo>
                  <a:pt x="968502" y="3388122"/>
                </a:lnTo>
                <a:lnTo>
                  <a:pt x="806038" y="2794730"/>
                </a:lnTo>
                <a:lnTo>
                  <a:pt x="909064" y="2794730"/>
                </a:lnTo>
                <a:lnTo>
                  <a:pt x="909064" y="2464848"/>
                </a:lnTo>
                <a:close/>
                <a:moveTo>
                  <a:pt x="7866053" y="2437110"/>
                </a:moveTo>
                <a:cubicBezTo>
                  <a:pt x="7809257" y="2437110"/>
                  <a:pt x="7755102" y="2441238"/>
                  <a:pt x="7703589" y="2449493"/>
                </a:cubicBezTo>
                <a:cubicBezTo>
                  <a:pt x="7652076" y="2457748"/>
                  <a:pt x="7604360" y="2469471"/>
                  <a:pt x="7560442" y="2484661"/>
                </a:cubicBezTo>
                <a:cubicBezTo>
                  <a:pt x="7516523" y="2499850"/>
                  <a:pt x="7473761" y="2520324"/>
                  <a:pt x="7432154" y="2546080"/>
                </a:cubicBezTo>
                <a:cubicBezTo>
                  <a:pt x="7315259" y="2619387"/>
                  <a:pt x="7229074" y="2709535"/>
                  <a:pt x="7173598" y="2816524"/>
                </a:cubicBezTo>
                <a:cubicBezTo>
                  <a:pt x="7117462" y="2924173"/>
                  <a:pt x="7089394" y="3035455"/>
                  <a:pt x="7089394" y="3150369"/>
                </a:cubicBezTo>
                <a:cubicBezTo>
                  <a:pt x="7089394" y="3360384"/>
                  <a:pt x="7161380" y="3531764"/>
                  <a:pt x="7305353" y="3664510"/>
                </a:cubicBezTo>
                <a:cubicBezTo>
                  <a:pt x="7448665" y="3797915"/>
                  <a:pt x="7635565" y="3864618"/>
                  <a:pt x="7866053" y="3864618"/>
                </a:cubicBezTo>
                <a:cubicBezTo>
                  <a:pt x="8104467" y="3864618"/>
                  <a:pt x="8293678" y="3793623"/>
                  <a:pt x="8433689" y="3651631"/>
                </a:cubicBezTo>
                <a:cubicBezTo>
                  <a:pt x="8573698" y="3509640"/>
                  <a:pt x="8643704" y="3342553"/>
                  <a:pt x="8643704" y="3150369"/>
                </a:cubicBezTo>
                <a:cubicBezTo>
                  <a:pt x="8643704" y="3057249"/>
                  <a:pt x="8626532" y="2969082"/>
                  <a:pt x="8592191" y="2885869"/>
                </a:cubicBezTo>
                <a:cubicBezTo>
                  <a:pt x="8557848" y="2802655"/>
                  <a:pt x="8506996" y="2725386"/>
                  <a:pt x="8439633" y="2654060"/>
                </a:cubicBezTo>
                <a:cubicBezTo>
                  <a:pt x="8304245" y="2509427"/>
                  <a:pt x="8113052" y="2437110"/>
                  <a:pt x="7866053" y="2437110"/>
                </a:cubicBezTo>
                <a:close/>
                <a:moveTo>
                  <a:pt x="6132271" y="2437110"/>
                </a:moveTo>
                <a:cubicBezTo>
                  <a:pt x="5932822" y="2437110"/>
                  <a:pt x="5770689" y="2506785"/>
                  <a:pt x="5645868" y="2646134"/>
                </a:cubicBezTo>
                <a:cubicBezTo>
                  <a:pt x="5521048" y="2785484"/>
                  <a:pt x="5458637" y="2954883"/>
                  <a:pt x="5458637" y="3154331"/>
                </a:cubicBezTo>
                <a:cubicBezTo>
                  <a:pt x="5458637" y="3352459"/>
                  <a:pt x="5522369" y="3520207"/>
                  <a:pt x="5649830" y="3657575"/>
                </a:cubicBezTo>
                <a:cubicBezTo>
                  <a:pt x="5776632" y="3795604"/>
                  <a:pt x="5972118" y="3864618"/>
                  <a:pt x="6236288" y="3864618"/>
                </a:cubicBezTo>
                <a:cubicBezTo>
                  <a:pt x="6429792" y="3864618"/>
                  <a:pt x="6581690" y="3817398"/>
                  <a:pt x="6691981" y="3722957"/>
                </a:cubicBezTo>
                <a:cubicBezTo>
                  <a:pt x="6800951" y="3629177"/>
                  <a:pt x="6870626" y="3508649"/>
                  <a:pt x="6901005" y="3361375"/>
                </a:cubicBezTo>
                <a:lnTo>
                  <a:pt x="6543385" y="3235564"/>
                </a:lnTo>
                <a:cubicBezTo>
                  <a:pt x="6508383" y="3436993"/>
                  <a:pt x="6423188" y="3537708"/>
                  <a:pt x="6287801" y="3537708"/>
                </a:cubicBezTo>
                <a:cubicBezTo>
                  <a:pt x="6133261" y="3537708"/>
                  <a:pt x="6055992" y="3408925"/>
                  <a:pt x="6055992" y="3151359"/>
                </a:cubicBezTo>
                <a:cubicBezTo>
                  <a:pt x="6055992" y="2894454"/>
                  <a:pt x="6130620" y="2766002"/>
                  <a:pt x="6279876" y="2766002"/>
                </a:cubicBezTo>
                <a:cubicBezTo>
                  <a:pt x="6334030" y="2766002"/>
                  <a:pt x="6382241" y="2783833"/>
                  <a:pt x="6424509" y="2819496"/>
                </a:cubicBezTo>
                <a:cubicBezTo>
                  <a:pt x="6466776" y="2855820"/>
                  <a:pt x="6496825" y="2905351"/>
                  <a:pt x="6514657" y="2968092"/>
                </a:cubicBezTo>
                <a:lnTo>
                  <a:pt x="6858408" y="2968092"/>
                </a:lnTo>
                <a:lnTo>
                  <a:pt x="6858408" y="2464848"/>
                </a:lnTo>
                <a:lnTo>
                  <a:pt x="6527535" y="2464848"/>
                </a:lnTo>
                <a:lnTo>
                  <a:pt x="6527535" y="2556977"/>
                </a:lnTo>
                <a:cubicBezTo>
                  <a:pt x="6425830" y="2477066"/>
                  <a:pt x="6294075" y="2437110"/>
                  <a:pt x="6132271" y="2437110"/>
                </a:cubicBezTo>
                <a:close/>
                <a:moveTo>
                  <a:pt x="0" y="0"/>
                </a:moveTo>
                <a:lnTo>
                  <a:pt x="12234250" y="0"/>
                </a:lnTo>
                <a:lnTo>
                  <a:pt x="12234250" y="2464848"/>
                </a:lnTo>
                <a:lnTo>
                  <a:pt x="11069472" y="2464848"/>
                </a:lnTo>
                <a:lnTo>
                  <a:pt x="11069472" y="2794730"/>
                </a:lnTo>
                <a:lnTo>
                  <a:pt x="11178442" y="2794730"/>
                </a:lnTo>
                <a:lnTo>
                  <a:pt x="11178442" y="3512942"/>
                </a:lnTo>
                <a:lnTo>
                  <a:pt x="11071453" y="3512942"/>
                </a:lnTo>
                <a:lnTo>
                  <a:pt x="11071453" y="3842824"/>
                </a:lnTo>
                <a:lnTo>
                  <a:pt x="12234250" y="3842824"/>
                </a:lnTo>
                <a:lnTo>
                  <a:pt x="12234250" y="6858000"/>
                </a:lnTo>
                <a:lnTo>
                  <a:pt x="0" y="6858000"/>
                </a:lnTo>
                <a:close/>
              </a:path>
            </a:pathLst>
          </a:cu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7" name="TextBox 16">
            <a:extLst>
              <a:ext uri="{FF2B5EF4-FFF2-40B4-BE49-F238E27FC236}">
                <a16:creationId xmlns:a16="http://schemas.microsoft.com/office/drawing/2014/main" id="{0C172B96-FD3D-0C16-2399-689A6B3E5BF2}"/>
              </a:ext>
            </a:extLst>
          </p:cNvPr>
          <p:cNvSpPr txBox="1"/>
          <p:nvPr/>
        </p:nvSpPr>
        <p:spPr>
          <a:xfrm>
            <a:off x="4860019" y="233622"/>
            <a:ext cx="7388133" cy="1631216"/>
          </a:xfrm>
          <a:prstGeom prst="rect">
            <a:avLst/>
          </a:prstGeom>
          <a:noFill/>
          <a:effectLst>
            <a:outerShdw blurRad="50800" dist="38100" dir="5400000" algn="t" rotWithShape="0">
              <a:prstClr val="black">
                <a:alpha val="40000"/>
              </a:prstClr>
            </a:outerShdw>
          </a:effectLst>
        </p:spPr>
        <p:txBody>
          <a:bodyPr wrap="square" rtlCol="0" anchor="ctr">
            <a:spAutoFit/>
          </a:bodyPr>
          <a:lstStyle/>
          <a:p>
            <a:r>
              <a:rPr lang="en-US" altLang="ko-KR" sz="6000">
                <a:solidFill>
                  <a:schemeClr val="bg1"/>
                </a:solidFill>
                <a:latin typeface="Arial Black" panose="020B0A04020102020204" pitchFamily="34" charset="0"/>
              </a:rPr>
              <a:t>DevOps</a:t>
            </a:r>
          </a:p>
          <a:p>
            <a:r>
              <a:rPr lang="en-US" sz="2000">
                <a:solidFill>
                  <a:schemeClr val="bg1"/>
                </a:solidFill>
                <a:latin typeface="Montserrat" pitchFamily="2" charset="77"/>
              </a:rPr>
              <a:t>Building bridges between teams, tools, and success</a:t>
            </a:r>
            <a:r>
              <a:rPr lang="en-US" sz="2000">
                <a:latin typeface="Montserrat" pitchFamily="2" charset="77"/>
              </a:rPr>
              <a:t>."</a:t>
            </a:r>
            <a:endParaRPr lang="ko-KR" altLang="en-US" sz="2400" i="1">
              <a:solidFill>
                <a:schemeClr val="bg1"/>
              </a:solidFill>
              <a:latin typeface="Montserrat" pitchFamily="2" charset="77"/>
              <a:cs typeface="Arial" pitchFamily="34" charset="0"/>
            </a:endParaRPr>
          </a:p>
          <a:p>
            <a:endParaRPr lang="ko-KR" altLang="en-US" sz="2000" i="1">
              <a:solidFill>
                <a:schemeClr val="bg1"/>
              </a:solidFill>
              <a:latin typeface="Arial Black" panose="020B0A04020102020204" pitchFamily="34" charset="0"/>
              <a:cs typeface="Arial" pitchFamily="34" charset="0"/>
            </a:endParaRPr>
          </a:p>
        </p:txBody>
      </p:sp>
      <p:sp>
        <p:nvSpPr>
          <p:cNvPr id="3" name="TextBox 2">
            <a:extLst>
              <a:ext uri="{FF2B5EF4-FFF2-40B4-BE49-F238E27FC236}">
                <a16:creationId xmlns:a16="http://schemas.microsoft.com/office/drawing/2014/main" id="{60A514EB-D904-F4CA-EBF4-A913CED23F4F}"/>
              </a:ext>
            </a:extLst>
          </p:cNvPr>
          <p:cNvSpPr txBox="1"/>
          <p:nvPr/>
        </p:nvSpPr>
        <p:spPr>
          <a:xfrm flipH="1">
            <a:off x="874118" y="5072347"/>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MEMBER-4</a:t>
            </a:r>
          </a:p>
          <a:p>
            <a:r>
              <a:rPr lang="en-US" err="1">
                <a:solidFill>
                  <a:schemeClr val="bg1"/>
                </a:solidFill>
                <a:latin typeface="Montserrat" panose="00000500000000000000" pitchFamily="2" charset="0"/>
              </a:rPr>
              <a:t>Daivik</a:t>
            </a:r>
            <a:r>
              <a:rPr lang="en-US">
                <a:solidFill>
                  <a:schemeClr val="bg1"/>
                </a:solidFill>
                <a:latin typeface="Montserrat" panose="00000500000000000000" pitchFamily="2" charset="0"/>
              </a:rPr>
              <a:t> Singla</a:t>
            </a:r>
            <a:endParaRPr lang="en-IN">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37D0F410-4A6A-DE5D-877A-1CB58F678992}"/>
              </a:ext>
            </a:extLst>
          </p:cNvPr>
          <p:cNvSpPr txBox="1"/>
          <p:nvPr/>
        </p:nvSpPr>
        <p:spPr>
          <a:xfrm flipH="1">
            <a:off x="874120" y="2128504"/>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MEMBER-2</a:t>
            </a:r>
          </a:p>
          <a:p>
            <a:r>
              <a:rPr lang="en-US" err="1">
                <a:solidFill>
                  <a:schemeClr val="bg1"/>
                </a:solidFill>
                <a:latin typeface="Montserrat" panose="00000500000000000000" pitchFamily="2" charset="0"/>
              </a:rPr>
              <a:t>Gaganjot</a:t>
            </a:r>
            <a:r>
              <a:rPr lang="en-US">
                <a:solidFill>
                  <a:schemeClr val="bg1"/>
                </a:solidFill>
                <a:latin typeface="Montserrat" panose="00000500000000000000" pitchFamily="2" charset="0"/>
              </a:rPr>
              <a:t> Malhotra</a:t>
            </a:r>
            <a:endParaRPr lang="en-IN">
              <a:solidFill>
                <a:schemeClr val="bg1"/>
              </a:solidFill>
              <a:latin typeface="Montserrat" panose="00000500000000000000" pitchFamily="2" charset="0"/>
            </a:endParaRPr>
          </a:p>
        </p:txBody>
      </p:sp>
      <p:sp>
        <p:nvSpPr>
          <p:cNvPr id="12" name="TextBox 11">
            <a:extLst>
              <a:ext uri="{FF2B5EF4-FFF2-40B4-BE49-F238E27FC236}">
                <a16:creationId xmlns:a16="http://schemas.microsoft.com/office/drawing/2014/main" id="{DFE0A5E4-444A-F3BF-B6DC-CDD4605D95CF}"/>
              </a:ext>
            </a:extLst>
          </p:cNvPr>
          <p:cNvSpPr txBox="1"/>
          <p:nvPr/>
        </p:nvSpPr>
        <p:spPr>
          <a:xfrm flipH="1">
            <a:off x="874121" y="828248"/>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MEMBER-1</a:t>
            </a:r>
          </a:p>
          <a:p>
            <a:r>
              <a:rPr lang="en-US" err="1">
                <a:solidFill>
                  <a:schemeClr val="bg1"/>
                </a:solidFill>
                <a:latin typeface="Montserrat" panose="00000500000000000000" pitchFamily="2" charset="0"/>
              </a:rPr>
              <a:t>Shivam</a:t>
            </a:r>
            <a:r>
              <a:rPr lang="en-US">
                <a:solidFill>
                  <a:schemeClr val="bg1"/>
                </a:solidFill>
                <a:latin typeface="Montserrat" panose="00000500000000000000" pitchFamily="2" charset="0"/>
              </a:rPr>
              <a:t> Sharma</a:t>
            </a:r>
            <a:endParaRPr lang="en-IN">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8872EA04-13B0-C9CC-E105-866C72B926F7}"/>
              </a:ext>
            </a:extLst>
          </p:cNvPr>
          <p:cNvSpPr txBox="1"/>
          <p:nvPr/>
        </p:nvSpPr>
        <p:spPr>
          <a:xfrm>
            <a:off x="3402957" y="2141316"/>
            <a:ext cx="184731" cy="369332"/>
          </a:xfrm>
          <a:prstGeom prst="rect">
            <a:avLst/>
          </a:prstGeom>
          <a:noFill/>
        </p:spPr>
        <p:txBody>
          <a:bodyPr wrap="none" rtlCol="0">
            <a:spAutoFit/>
          </a:bodyPr>
          <a:lstStyle/>
          <a:p>
            <a:endParaRPr lang="en-US"/>
          </a:p>
        </p:txBody>
      </p:sp>
      <p:sp>
        <p:nvSpPr>
          <p:cNvPr id="14" name="TextBox 13">
            <a:extLst>
              <a:ext uri="{FF2B5EF4-FFF2-40B4-BE49-F238E27FC236}">
                <a16:creationId xmlns:a16="http://schemas.microsoft.com/office/drawing/2014/main" id="{4E40DB1F-398E-10D5-2999-E01600C6C7CA}"/>
              </a:ext>
            </a:extLst>
          </p:cNvPr>
          <p:cNvSpPr txBox="1"/>
          <p:nvPr/>
        </p:nvSpPr>
        <p:spPr>
          <a:xfrm>
            <a:off x="7928658" y="1192192"/>
            <a:ext cx="184731" cy="369332"/>
          </a:xfrm>
          <a:prstGeom prst="rect">
            <a:avLst/>
          </a:prstGeom>
          <a:noFill/>
        </p:spPr>
        <p:txBody>
          <a:bodyPr wrap="none" rtlCol="0">
            <a:spAutoFit/>
          </a:bodyPr>
          <a:lstStyle/>
          <a:p>
            <a:endParaRPr lang="en-US"/>
          </a:p>
        </p:txBody>
      </p:sp>
      <p:sp>
        <p:nvSpPr>
          <p:cNvPr id="15" name="TextBox 14">
            <a:extLst>
              <a:ext uri="{FF2B5EF4-FFF2-40B4-BE49-F238E27FC236}">
                <a16:creationId xmlns:a16="http://schemas.microsoft.com/office/drawing/2014/main" id="{85D762B7-D428-2758-E479-AC8509608422}"/>
              </a:ext>
            </a:extLst>
          </p:cNvPr>
          <p:cNvSpPr txBox="1"/>
          <p:nvPr/>
        </p:nvSpPr>
        <p:spPr>
          <a:xfrm flipH="1">
            <a:off x="874119" y="3760000"/>
            <a:ext cx="2842447" cy="646331"/>
          </a:xfrm>
          <a:prstGeom prst="rect">
            <a:avLst/>
          </a:prstGeom>
          <a:noFill/>
        </p:spPr>
        <p:txBody>
          <a:bodyPr wrap="square" rtlCol="0">
            <a:spAutoFit/>
          </a:bodyPr>
          <a:lstStyle/>
          <a:p>
            <a:r>
              <a:rPr lang="en-US">
                <a:solidFill>
                  <a:schemeClr val="bg1"/>
                </a:solidFill>
                <a:latin typeface="Montserrat" panose="00000500000000000000" pitchFamily="2" charset="0"/>
              </a:rPr>
              <a:t>MEMBER-3</a:t>
            </a:r>
          </a:p>
          <a:p>
            <a:r>
              <a:rPr lang="en-US" err="1">
                <a:solidFill>
                  <a:schemeClr val="bg1"/>
                </a:solidFill>
                <a:latin typeface="Montserrat" panose="00000500000000000000" pitchFamily="2" charset="0"/>
              </a:rPr>
              <a:t>Rajveer</a:t>
            </a:r>
            <a:r>
              <a:rPr lang="en-US">
                <a:solidFill>
                  <a:schemeClr val="bg1"/>
                </a:solidFill>
                <a:latin typeface="Montserrat" panose="00000500000000000000" pitchFamily="2" charset="0"/>
              </a:rPr>
              <a:t> Singh</a:t>
            </a:r>
            <a:endParaRPr lang="en-IN">
              <a:solidFill>
                <a:schemeClr val="bg1"/>
              </a:solidFill>
              <a:latin typeface="Montserrat" panose="00000500000000000000" pitchFamily="2" charset="0"/>
            </a:endParaRPr>
          </a:p>
        </p:txBody>
      </p:sp>
    </p:spTree>
    <p:extLst>
      <p:ext uri="{BB962C8B-B14F-4D97-AF65-F5344CB8AC3E}">
        <p14:creationId xmlns:p14="http://schemas.microsoft.com/office/powerpoint/2010/main" val="3446954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2.29167E-6 -4.81481E-6 L -0.01627 0.01852 " pathEditMode="relative" rAng="0" ptsTypes="AA">
                                      <p:cBhvr>
                                        <p:cTn id="6" dur="3000" fill="hold"/>
                                        <p:tgtEl>
                                          <p:spTgt spid="7"/>
                                        </p:tgtEl>
                                        <p:attrNameLst>
                                          <p:attrName>ppt_x</p:attrName>
                                          <p:attrName>ppt_y</p:attrName>
                                        </p:attrNameLst>
                                      </p:cBhvr>
                                      <p:rCtr x="-820" y="926"/>
                                    </p:animMotion>
                                  </p:childTnLst>
                                </p:cTn>
                              </p:par>
                              <p:par>
                                <p:cTn id="7" presetID="42" presetClass="path" presetSubtype="0" repeatCount="indefinite" accel="50000" decel="50000" autoRev="1" fill="hold" grpId="0" nodeType="withEffect">
                                  <p:stCondLst>
                                    <p:cond delay="0"/>
                                  </p:stCondLst>
                                  <p:childTnLst>
                                    <p:animMotion origin="layout" path="M -0.00872 -0.03912 L -0.00872 0.00232 " pathEditMode="relative" rAng="0" ptsTypes="AA">
                                      <p:cBhvr>
                                        <p:cTn id="8" dur="3000" fill="hold"/>
                                        <p:tgtEl>
                                          <p:spTgt spid="17"/>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2B2AED-2C59-EE3D-EA1C-5005626F94FF}"/>
              </a:ext>
            </a:extLst>
          </p:cNvPr>
          <p:cNvSpPr/>
          <p:nvPr/>
        </p:nvSpPr>
        <p:spPr>
          <a:xfrm>
            <a:off x="3111983" y="3252827"/>
            <a:ext cx="2984017" cy="298173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B08CA0-1E6D-4FAE-CCC0-716B8786BE73}"/>
              </a:ext>
            </a:extLst>
          </p:cNvPr>
          <p:cNvSpPr txBox="1"/>
          <p:nvPr/>
        </p:nvSpPr>
        <p:spPr>
          <a:xfrm>
            <a:off x="255105" y="388999"/>
            <a:ext cx="6626087" cy="1015663"/>
          </a:xfrm>
          <a:prstGeom prst="rect">
            <a:avLst/>
          </a:prstGeom>
          <a:noFill/>
        </p:spPr>
        <p:txBody>
          <a:bodyPr wrap="square" rtlCol="0">
            <a:spAutoFit/>
          </a:bodyPr>
          <a:lstStyle/>
          <a:p>
            <a:r>
              <a:rPr lang="en-US" sz="6000">
                <a:solidFill>
                  <a:schemeClr val="bg1"/>
                </a:solidFill>
                <a:latin typeface="Baloo Bhaijaan" panose="03080902040302020200" pitchFamily="66" charset="-78"/>
                <a:cs typeface="Baloo Bhaijaan" panose="03080902040302020200" pitchFamily="66" charset="-78"/>
              </a:rPr>
              <a:t>DevOps LIFECYCLE</a:t>
            </a:r>
          </a:p>
        </p:txBody>
      </p:sp>
      <p:sp>
        <p:nvSpPr>
          <p:cNvPr id="3" name="TextBox 2">
            <a:extLst>
              <a:ext uri="{FF2B5EF4-FFF2-40B4-BE49-F238E27FC236}">
                <a16:creationId xmlns:a16="http://schemas.microsoft.com/office/drawing/2014/main" id="{2CD2813C-6747-5EDE-C202-B7E1225682C3}"/>
              </a:ext>
            </a:extLst>
          </p:cNvPr>
          <p:cNvSpPr txBox="1"/>
          <p:nvPr/>
        </p:nvSpPr>
        <p:spPr>
          <a:xfrm>
            <a:off x="240610" y="3230217"/>
            <a:ext cx="2875722" cy="2954655"/>
          </a:xfrm>
          <a:prstGeom prst="rect">
            <a:avLst/>
          </a:prstGeom>
          <a:noFill/>
        </p:spPr>
        <p:txBody>
          <a:bodyPr wrap="square" rtlCol="0">
            <a:spAutoFit/>
          </a:bodyPr>
          <a:lstStyle/>
          <a:p>
            <a:r>
              <a:rPr lang="en-US" sz="3200">
                <a:solidFill>
                  <a:schemeClr val="bg1"/>
                </a:solidFill>
                <a:latin typeface="+mj-lt"/>
              </a:rPr>
              <a:t>01  PLAN</a:t>
            </a:r>
          </a:p>
          <a:p>
            <a:r>
              <a:rPr lang="en-US" sz="1400">
                <a:solidFill>
                  <a:schemeClr val="bg1"/>
                </a:solidFill>
                <a:latin typeface="Montserrat" pitchFamily="2" charset="77"/>
              </a:rPr>
              <a:t>In the plan phase, DevOps teams ideate, define, and describe features and capabilities of the applications and systems they are building. They track progress at low and high levels of granularity—from single-product tasks to tasks that span portfolios of multiple products. </a:t>
            </a:r>
          </a:p>
        </p:txBody>
      </p:sp>
      <p:sp>
        <p:nvSpPr>
          <p:cNvPr id="8" name="TextBox 7">
            <a:extLst>
              <a:ext uri="{FF2B5EF4-FFF2-40B4-BE49-F238E27FC236}">
                <a16:creationId xmlns:a16="http://schemas.microsoft.com/office/drawing/2014/main" id="{B8AA3723-77CF-9CED-F828-2A5ECD82CAF1}"/>
              </a:ext>
            </a:extLst>
          </p:cNvPr>
          <p:cNvSpPr txBox="1"/>
          <p:nvPr/>
        </p:nvSpPr>
        <p:spPr>
          <a:xfrm>
            <a:off x="3116332" y="3230217"/>
            <a:ext cx="3067878" cy="2954655"/>
          </a:xfrm>
          <a:prstGeom prst="rect">
            <a:avLst/>
          </a:prstGeom>
          <a:noFill/>
        </p:spPr>
        <p:txBody>
          <a:bodyPr wrap="square" rtlCol="0">
            <a:spAutoFit/>
          </a:bodyPr>
          <a:lstStyle/>
          <a:p>
            <a:r>
              <a:rPr lang="en-US" sz="3200">
                <a:latin typeface="+mj-lt"/>
              </a:rPr>
              <a:t>02  DEVELOP</a:t>
            </a:r>
          </a:p>
          <a:p>
            <a:r>
              <a:rPr lang="en-US" sz="1400">
                <a:latin typeface="Montserrat" pitchFamily="2" charset="77"/>
              </a:rPr>
              <a:t>The develop phase includes all aspects of coding—writing, testing, reviewing, and the integration of code by team members as well as building that code into build artifacts that can be deployed into various environments. DevOps teams seek to innovate rapidly without sacrificing quality, stability, and productivity. </a:t>
            </a:r>
          </a:p>
        </p:txBody>
      </p:sp>
      <p:sp>
        <p:nvSpPr>
          <p:cNvPr id="9" name="TextBox 8">
            <a:extLst>
              <a:ext uri="{FF2B5EF4-FFF2-40B4-BE49-F238E27FC236}">
                <a16:creationId xmlns:a16="http://schemas.microsoft.com/office/drawing/2014/main" id="{B05792DC-BDA3-0CA6-B5A6-A4F2752A7C90}"/>
              </a:ext>
            </a:extLst>
          </p:cNvPr>
          <p:cNvSpPr txBox="1"/>
          <p:nvPr/>
        </p:nvSpPr>
        <p:spPr>
          <a:xfrm>
            <a:off x="6332261" y="3230217"/>
            <a:ext cx="2875722" cy="2739211"/>
          </a:xfrm>
          <a:prstGeom prst="rect">
            <a:avLst/>
          </a:prstGeom>
          <a:noFill/>
        </p:spPr>
        <p:txBody>
          <a:bodyPr wrap="square" rtlCol="0">
            <a:spAutoFit/>
          </a:bodyPr>
          <a:lstStyle/>
          <a:p>
            <a:r>
              <a:rPr lang="en-US" sz="3200">
                <a:latin typeface="+mj-lt"/>
              </a:rPr>
              <a:t>03  DELIVER</a:t>
            </a:r>
          </a:p>
          <a:p>
            <a:r>
              <a:rPr lang="en-US" sz="1400">
                <a:latin typeface="Montserrat" pitchFamily="2" charset="77"/>
              </a:rPr>
              <a:t>Delivery is the process of deploying applications into production environments in a consistent and reliable way. The deliver phase also includes deploying and configuring the fully governed foundational infrastructure that makes up those environments.</a:t>
            </a:r>
          </a:p>
        </p:txBody>
      </p:sp>
      <p:sp>
        <p:nvSpPr>
          <p:cNvPr id="10" name="TextBox 9">
            <a:extLst>
              <a:ext uri="{FF2B5EF4-FFF2-40B4-BE49-F238E27FC236}">
                <a16:creationId xmlns:a16="http://schemas.microsoft.com/office/drawing/2014/main" id="{EA69CBBB-122F-0FDF-1BBC-891F75545273}"/>
              </a:ext>
            </a:extLst>
          </p:cNvPr>
          <p:cNvSpPr txBox="1"/>
          <p:nvPr/>
        </p:nvSpPr>
        <p:spPr>
          <a:xfrm>
            <a:off x="9356034" y="3230216"/>
            <a:ext cx="2875722" cy="2739211"/>
          </a:xfrm>
          <a:prstGeom prst="rect">
            <a:avLst/>
          </a:prstGeom>
          <a:noFill/>
        </p:spPr>
        <p:txBody>
          <a:bodyPr wrap="square" rtlCol="0">
            <a:spAutoFit/>
          </a:bodyPr>
          <a:lstStyle/>
          <a:p>
            <a:r>
              <a:rPr lang="en-US" sz="3200">
                <a:latin typeface="+mj-lt"/>
              </a:rPr>
              <a:t>04  OPERATE</a:t>
            </a:r>
          </a:p>
          <a:p>
            <a:r>
              <a:rPr lang="en-US" sz="1400">
                <a:latin typeface="Montserrat" pitchFamily="2" charset="77"/>
              </a:rPr>
              <a:t>The operate phase involves maintaining, monitoring, and troubleshooting applications in production environments. In adopting DevOps practices, teams work to ensure system reliability, high availability, and aim for zero downtime while reinforcing security and governance</a:t>
            </a:r>
          </a:p>
        </p:txBody>
      </p:sp>
      <p:pic>
        <p:nvPicPr>
          <p:cNvPr id="11" name="Picture 10">
            <a:extLst>
              <a:ext uri="{FF2B5EF4-FFF2-40B4-BE49-F238E27FC236}">
                <a16:creationId xmlns:a16="http://schemas.microsoft.com/office/drawing/2014/main" id="{B962B79A-C710-6B85-74D9-DECE48798B99}"/>
              </a:ext>
            </a:extLst>
          </p:cNvPr>
          <p:cNvPicPr>
            <a:picLocks noChangeAspect="1"/>
          </p:cNvPicPr>
          <p:nvPr/>
        </p:nvPicPr>
        <p:blipFill>
          <a:blip r:embed="rId2"/>
          <a:stretch>
            <a:fillRect/>
          </a:stretch>
        </p:blipFill>
        <p:spPr>
          <a:xfrm>
            <a:off x="7729332" y="388999"/>
            <a:ext cx="3982864" cy="2363354"/>
          </a:xfrm>
          <a:prstGeom prst="rect">
            <a:avLst/>
          </a:prstGeom>
          <a:effectLst>
            <a:softEdge rad="127000"/>
          </a:effectLst>
        </p:spPr>
      </p:pic>
    </p:spTree>
    <p:extLst>
      <p:ext uri="{BB962C8B-B14F-4D97-AF65-F5344CB8AC3E}">
        <p14:creationId xmlns:p14="http://schemas.microsoft.com/office/powerpoint/2010/main" val="3773698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2B2AED-2C59-EE3D-EA1C-5005626F94FF}"/>
              </a:ext>
            </a:extLst>
          </p:cNvPr>
          <p:cNvSpPr/>
          <p:nvPr/>
        </p:nvSpPr>
        <p:spPr>
          <a:xfrm>
            <a:off x="6209574" y="3200397"/>
            <a:ext cx="2984017" cy="298173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B08CA0-1E6D-4FAE-CCC0-716B8786BE73}"/>
              </a:ext>
            </a:extLst>
          </p:cNvPr>
          <p:cNvSpPr txBox="1"/>
          <p:nvPr/>
        </p:nvSpPr>
        <p:spPr>
          <a:xfrm>
            <a:off x="255105" y="388999"/>
            <a:ext cx="6626087" cy="1015663"/>
          </a:xfrm>
          <a:prstGeom prst="rect">
            <a:avLst/>
          </a:prstGeom>
          <a:noFill/>
        </p:spPr>
        <p:txBody>
          <a:bodyPr wrap="square" rtlCol="0">
            <a:spAutoFit/>
          </a:bodyPr>
          <a:lstStyle/>
          <a:p>
            <a:r>
              <a:rPr lang="en-US" sz="6000">
                <a:solidFill>
                  <a:schemeClr val="bg1"/>
                </a:solidFill>
                <a:latin typeface="Baloo Bhaijaan" panose="03080902040302020200" pitchFamily="66" charset="-78"/>
                <a:cs typeface="Baloo Bhaijaan" panose="03080902040302020200" pitchFamily="66" charset="-78"/>
              </a:rPr>
              <a:t>DevOps LIFECYCLE</a:t>
            </a:r>
          </a:p>
        </p:txBody>
      </p:sp>
      <p:sp>
        <p:nvSpPr>
          <p:cNvPr id="3" name="TextBox 2">
            <a:extLst>
              <a:ext uri="{FF2B5EF4-FFF2-40B4-BE49-F238E27FC236}">
                <a16:creationId xmlns:a16="http://schemas.microsoft.com/office/drawing/2014/main" id="{2CD2813C-6747-5EDE-C202-B7E1225682C3}"/>
              </a:ext>
            </a:extLst>
          </p:cNvPr>
          <p:cNvSpPr txBox="1"/>
          <p:nvPr/>
        </p:nvSpPr>
        <p:spPr>
          <a:xfrm>
            <a:off x="240610" y="3230217"/>
            <a:ext cx="2875722" cy="2954655"/>
          </a:xfrm>
          <a:prstGeom prst="rect">
            <a:avLst/>
          </a:prstGeom>
          <a:noFill/>
        </p:spPr>
        <p:txBody>
          <a:bodyPr wrap="square" rtlCol="0">
            <a:spAutoFit/>
          </a:bodyPr>
          <a:lstStyle/>
          <a:p>
            <a:r>
              <a:rPr lang="en-US" sz="3200">
                <a:solidFill>
                  <a:schemeClr val="bg1"/>
                </a:solidFill>
                <a:latin typeface="+mj-lt"/>
              </a:rPr>
              <a:t>01  PLAN</a:t>
            </a:r>
          </a:p>
          <a:p>
            <a:r>
              <a:rPr lang="en-US" sz="1400">
                <a:solidFill>
                  <a:schemeClr val="bg1"/>
                </a:solidFill>
                <a:latin typeface="Montserrat" pitchFamily="2" charset="77"/>
              </a:rPr>
              <a:t>In the plan phase, DevOps teams ideate, define, and describe features and capabilities of the applications and systems they are building. They track progress at low and high levels of granularity—from single-product tasks to tasks that span portfolios of multiple products. </a:t>
            </a:r>
          </a:p>
        </p:txBody>
      </p:sp>
      <p:sp>
        <p:nvSpPr>
          <p:cNvPr id="8" name="TextBox 7">
            <a:extLst>
              <a:ext uri="{FF2B5EF4-FFF2-40B4-BE49-F238E27FC236}">
                <a16:creationId xmlns:a16="http://schemas.microsoft.com/office/drawing/2014/main" id="{B8AA3723-77CF-9CED-F828-2A5ECD82CAF1}"/>
              </a:ext>
            </a:extLst>
          </p:cNvPr>
          <p:cNvSpPr txBox="1"/>
          <p:nvPr/>
        </p:nvSpPr>
        <p:spPr>
          <a:xfrm>
            <a:off x="3116332" y="3230217"/>
            <a:ext cx="3067878" cy="2954655"/>
          </a:xfrm>
          <a:prstGeom prst="rect">
            <a:avLst/>
          </a:prstGeom>
          <a:noFill/>
        </p:spPr>
        <p:txBody>
          <a:bodyPr wrap="square" rtlCol="0">
            <a:spAutoFit/>
          </a:bodyPr>
          <a:lstStyle/>
          <a:p>
            <a:r>
              <a:rPr lang="en-US" sz="3200">
                <a:solidFill>
                  <a:schemeClr val="bg1"/>
                </a:solidFill>
                <a:latin typeface="+mj-lt"/>
              </a:rPr>
              <a:t>02  DEVELOP</a:t>
            </a:r>
          </a:p>
          <a:p>
            <a:r>
              <a:rPr lang="en-US" sz="1400">
                <a:solidFill>
                  <a:schemeClr val="bg1"/>
                </a:solidFill>
                <a:latin typeface="Montserrat" pitchFamily="2" charset="77"/>
              </a:rPr>
              <a:t>The develop phase includes all aspects of coding—writing, testing, reviewing, and the integration of code by team members as well as building that code into build artifacts that can be deployed into various environments. DevOps teams seek to innovate rapidly without sacrificing quality, stability, and productivity. </a:t>
            </a:r>
          </a:p>
        </p:txBody>
      </p:sp>
      <p:sp>
        <p:nvSpPr>
          <p:cNvPr id="9" name="TextBox 8">
            <a:extLst>
              <a:ext uri="{FF2B5EF4-FFF2-40B4-BE49-F238E27FC236}">
                <a16:creationId xmlns:a16="http://schemas.microsoft.com/office/drawing/2014/main" id="{B05792DC-BDA3-0CA6-B5A6-A4F2752A7C90}"/>
              </a:ext>
            </a:extLst>
          </p:cNvPr>
          <p:cNvSpPr txBox="1"/>
          <p:nvPr/>
        </p:nvSpPr>
        <p:spPr>
          <a:xfrm>
            <a:off x="6332261" y="3230217"/>
            <a:ext cx="2875722" cy="2739211"/>
          </a:xfrm>
          <a:prstGeom prst="rect">
            <a:avLst/>
          </a:prstGeom>
          <a:noFill/>
        </p:spPr>
        <p:txBody>
          <a:bodyPr wrap="square" rtlCol="0">
            <a:spAutoFit/>
          </a:bodyPr>
          <a:lstStyle/>
          <a:p>
            <a:r>
              <a:rPr lang="en-US" sz="3200">
                <a:latin typeface="+mj-lt"/>
              </a:rPr>
              <a:t>03  DELIVER</a:t>
            </a:r>
          </a:p>
          <a:p>
            <a:r>
              <a:rPr lang="en-US" sz="1400">
                <a:latin typeface="Montserrat" pitchFamily="2" charset="77"/>
              </a:rPr>
              <a:t>Delivery is the process of deploying applications into production environments in a consistent and reliable way. The deliver phase also includes deploying and configuring the fully governed foundational infrastructure that makes up those environments.</a:t>
            </a:r>
          </a:p>
        </p:txBody>
      </p:sp>
      <p:sp>
        <p:nvSpPr>
          <p:cNvPr id="10" name="TextBox 9">
            <a:extLst>
              <a:ext uri="{FF2B5EF4-FFF2-40B4-BE49-F238E27FC236}">
                <a16:creationId xmlns:a16="http://schemas.microsoft.com/office/drawing/2014/main" id="{EA69CBBB-122F-0FDF-1BBC-891F75545273}"/>
              </a:ext>
            </a:extLst>
          </p:cNvPr>
          <p:cNvSpPr txBox="1"/>
          <p:nvPr/>
        </p:nvSpPr>
        <p:spPr>
          <a:xfrm>
            <a:off x="9356034" y="3230216"/>
            <a:ext cx="2875722" cy="2739211"/>
          </a:xfrm>
          <a:prstGeom prst="rect">
            <a:avLst/>
          </a:prstGeom>
          <a:noFill/>
        </p:spPr>
        <p:txBody>
          <a:bodyPr wrap="square" rtlCol="0">
            <a:spAutoFit/>
          </a:bodyPr>
          <a:lstStyle/>
          <a:p>
            <a:r>
              <a:rPr lang="en-US" sz="3200">
                <a:latin typeface="+mj-lt"/>
              </a:rPr>
              <a:t>04  OPERATE</a:t>
            </a:r>
          </a:p>
          <a:p>
            <a:r>
              <a:rPr lang="en-US" sz="1400">
                <a:latin typeface="Montserrat" pitchFamily="2" charset="77"/>
              </a:rPr>
              <a:t>The operate phase involves maintaining, monitoring, and troubleshooting applications in production environments. In adopting DevOps practices, teams work to ensure system reliability, high availability, and aim for zero downtime while reinforcing security and governance</a:t>
            </a:r>
          </a:p>
        </p:txBody>
      </p:sp>
      <p:pic>
        <p:nvPicPr>
          <p:cNvPr id="11" name="Picture 10">
            <a:extLst>
              <a:ext uri="{FF2B5EF4-FFF2-40B4-BE49-F238E27FC236}">
                <a16:creationId xmlns:a16="http://schemas.microsoft.com/office/drawing/2014/main" id="{B962B79A-C710-6B85-74D9-DECE48798B99}"/>
              </a:ext>
            </a:extLst>
          </p:cNvPr>
          <p:cNvPicPr>
            <a:picLocks noChangeAspect="1"/>
          </p:cNvPicPr>
          <p:nvPr/>
        </p:nvPicPr>
        <p:blipFill>
          <a:blip r:embed="rId2"/>
          <a:stretch>
            <a:fillRect/>
          </a:stretch>
        </p:blipFill>
        <p:spPr>
          <a:xfrm>
            <a:off x="7729332" y="388999"/>
            <a:ext cx="3982864" cy="2363354"/>
          </a:xfrm>
          <a:prstGeom prst="rect">
            <a:avLst/>
          </a:prstGeom>
          <a:effectLst>
            <a:softEdge rad="127000"/>
          </a:effectLst>
        </p:spPr>
      </p:pic>
    </p:spTree>
    <p:extLst>
      <p:ext uri="{BB962C8B-B14F-4D97-AF65-F5344CB8AC3E}">
        <p14:creationId xmlns:p14="http://schemas.microsoft.com/office/powerpoint/2010/main" val="3445381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2B2AED-2C59-EE3D-EA1C-5005626F94FF}"/>
              </a:ext>
            </a:extLst>
          </p:cNvPr>
          <p:cNvSpPr/>
          <p:nvPr/>
        </p:nvSpPr>
        <p:spPr>
          <a:xfrm>
            <a:off x="9207983" y="3101009"/>
            <a:ext cx="2984017" cy="298173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B08CA0-1E6D-4FAE-CCC0-716B8786BE73}"/>
              </a:ext>
            </a:extLst>
          </p:cNvPr>
          <p:cNvSpPr txBox="1"/>
          <p:nvPr/>
        </p:nvSpPr>
        <p:spPr>
          <a:xfrm>
            <a:off x="255105" y="388999"/>
            <a:ext cx="6626087" cy="1015663"/>
          </a:xfrm>
          <a:prstGeom prst="rect">
            <a:avLst/>
          </a:prstGeom>
          <a:noFill/>
        </p:spPr>
        <p:txBody>
          <a:bodyPr wrap="square" rtlCol="0">
            <a:spAutoFit/>
          </a:bodyPr>
          <a:lstStyle/>
          <a:p>
            <a:r>
              <a:rPr lang="en-US" sz="6000">
                <a:solidFill>
                  <a:schemeClr val="bg1"/>
                </a:solidFill>
                <a:latin typeface="Baloo Bhaijaan" panose="03080902040302020200" pitchFamily="66" charset="-78"/>
                <a:cs typeface="Baloo Bhaijaan" panose="03080902040302020200" pitchFamily="66" charset="-78"/>
              </a:rPr>
              <a:t>DevOps LIFECYCLE</a:t>
            </a:r>
          </a:p>
        </p:txBody>
      </p:sp>
      <p:sp>
        <p:nvSpPr>
          <p:cNvPr id="3" name="TextBox 2">
            <a:extLst>
              <a:ext uri="{FF2B5EF4-FFF2-40B4-BE49-F238E27FC236}">
                <a16:creationId xmlns:a16="http://schemas.microsoft.com/office/drawing/2014/main" id="{2CD2813C-6747-5EDE-C202-B7E1225682C3}"/>
              </a:ext>
            </a:extLst>
          </p:cNvPr>
          <p:cNvSpPr txBox="1"/>
          <p:nvPr/>
        </p:nvSpPr>
        <p:spPr>
          <a:xfrm>
            <a:off x="240610" y="3230217"/>
            <a:ext cx="2875722" cy="2954655"/>
          </a:xfrm>
          <a:prstGeom prst="rect">
            <a:avLst/>
          </a:prstGeom>
          <a:noFill/>
        </p:spPr>
        <p:txBody>
          <a:bodyPr wrap="square" rtlCol="0">
            <a:spAutoFit/>
          </a:bodyPr>
          <a:lstStyle/>
          <a:p>
            <a:r>
              <a:rPr lang="en-US" sz="3200">
                <a:solidFill>
                  <a:schemeClr val="bg1"/>
                </a:solidFill>
                <a:latin typeface="+mj-lt"/>
              </a:rPr>
              <a:t>01  PLAN</a:t>
            </a:r>
          </a:p>
          <a:p>
            <a:r>
              <a:rPr lang="en-US" sz="1400">
                <a:solidFill>
                  <a:schemeClr val="bg1"/>
                </a:solidFill>
                <a:latin typeface="Montserrat" pitchFamily="2" charset="77"/>
              </a:rPr>
              <a:t>In the plan phase, DevOps teams ideate, define, and describe features and capabilities of the applications and systems they are building. They track progress at low and high levels of granularity—from single-product tasks to tasks that span portfolios of multiple products. </a:t>
            </a:r>
          </a:p>
        </p:txBody>
      </p:sp>
      <p:sp>
        <p:nvSpPr>
          <p:cNvPr id="8" name="TextBox 7">
            <a:extLst>
              <a:ext uri="{FF2B5EF4-FFF2-40B4-BE49-F238E27FC236}">
                <a16:creationId xmlns:a16="http://schemas.microsoft.com/office/drawing/2014/main" id="{B8AA3723-77CF-9CED-F828-2A5ECD82CAF1}"/>
              </a:ext>
            </a:extLst>
          </p:cNvPr>
          <p:cNvSpPr txBox="1"/>
          <p:nvPr/>
        </p:nvSpPr>
        <p:spPr>
          <a:xfrm>
            <a:off x="3116332" y="3230217"/>
            <a:ext cx="3067878" cy="2954655"/>
          </a:xfrm>
          <a:prstGeom prst="rect">
            <a:avLst/>
          </a:prstGeom>
          <a:noFill/>
        </p:spPr>
        <p:txBody>
          <a:bodyPr wrap="square" rtlCol="0">
            <a:spAutoFit/>
          </a:bodyPr>
          <a:lstStyle/>
          <a:p>
            <a:r>
              <a:rPr lang="en-US" sz="3200">
                <a:solidFill>
                  <a:schemeClr val="bg1"/>
                </a:solidFill>
                <a:latin typeface="+mj-lt"/>
              </a:rPr>
              <a:t>02  DEVELOP</a:t>
            </a:r>
          </a:p>
          <a:p>
            <a:r>
              <a:rPr lang="en-US" sz="1400">
                <a:solidFill>
                  <a:schemeClr val="bg1"/>
                </a:solidFill>
                <a:latin typeface="Montserrat" pitchFamily="2" charset="77"/>
              </a:rPr>
              <a:t>The develop phase includes all aspects of coding—writing, testing, reviewing, and the integration of code by team members as well as building that code into build artifacts that can be deployed into various environments. DevOps teams seek to innovate rapidly without sacrificing quality, stability, and productivity. </a:t>
            </a:r>
          </a:p>
        </p:txBody>
      </p:sp>
      <p:sp>
        <p:nvSpPr>
          <p:cNvPr id="9" name="TextBox 8">
            <a:extLst>
              <a:ext uri="{FF2B5EF4-FFF2-40B4-BE49-F238E27FC236}">
                <a16:creationId xmlns:a16="http://schemas.microsoft.com/office/drawing/2014/main" id="{B05792DC-BDA3-0CA6-B5A6-A4F2752A7C90}"/>
              </a:ext>
            </a:extLst>
          </p:cNvPr>
          <p:cNvSpPr txBox="1"/>
          <p:nvPr/>
        </p:nvSpPr>
        <p:spPr>
          <a:xfrm>
            <a:off x="6332261" y="3230217"/>
            <a:ext cx="2875722" cy="2739211"/>
          </a:xfrm>
          <a:prstGeom prst="rect">
            <a:avLst/>
          </a:prstGeom>
          <a:noFill/>
        </p:spPr>
        <p:txBody>
          <a:bodyPr wrap="square" rtlCol="0">
            <a:spAutoFit/>
          </a:bodyPr>
          <a:lstStyle/>
          <a:p>
            <a:r>
              <a:rPr lang="en-US" sz="3200">
                <a:solidFill>
                  <a:schemeClr val="bg1"/>
                </a:solidFill>
                <a:latin typeface="+mj-lt"/>
              </a:rPr>
              <a:t>03  DELIVER</a:t>
            </a:r>
          </a:p>
          <a:p>
            <a:r>
              <a:rPr lang="en-US" sz="1400">
                <a:solidFill>
                  <a:schemeClr val="bg1"/>
                </a:solidFill>
                <a:latin typeface="Montserrat" pitchFamily="2" charset="77"/>
              </a:rPr>
              <a:t>Delivery is the process of deploying applications into production environments in a consistent and reliable way. The deliver phase also includes deploying and configuring the fully governed foundational infrastructure that makes up those environments.</a:t>
            </a:r>
          </a:p>
        </p:txBody>
      </p:sp>
      <p:sp>
        <p:nvSpPr>
          <p:cNvPr id="10" name="TextBox 9">
            <a:extLst>
              <a:ext uri="{FF2B5EF4-FFF2-40B4-BE49-F238E27FC236}">
                <a16:creationId xmlns:a16="http://schemas.microsoft.com/office/drawing/2014/main" id="{EA69CBBB-122F-0FDF-1BBC-891F75545273}"/>
              </a:ext>
            </a:extLst>
          </p:cNvPr>
          <p:cNvSpPr txBox="1"/>
          <p:nvPr/>
        </p:nvSpPr>
        <p:spPr>
          <a:xfrm>
            <a:off x="9356034" y="3230216"/>
            <a:ext cx="2875722" cy="2739211"/>
          </a:xfrm>
          <a:prstGeom prst="rect">
            <a:avLst/>
          </a:prstGeom>
          <a:noFill/>
        </p:spPr>
        <p:txBody>
          <a:bodyPr wrap="square" rtlCol="0">
            <a:spAutoFit/>
          </a:bodyPr>
          <a:lstStyle/>
          <a:p>
            <a:r>
              <a:rPr lang="en-US" sz="3200">
                <a:latin typeface="+mj-lt"/>
              </a:rPr>
              <a:t>04  OPERATE</a:t>
            </a:r>
          </a:p>
          <a:p>
            <a:r>
              <a:rPr lang="en-US" sz="1400">
                <a:latin typeface="Montserrat" pitchFamily="2" charset="77"/>
              </a:rPr>
              <a:t>The operate phase involves maintaining, monitoring, and troubleshooting applications in production environments. In adopting DevOps practices, teams work to ensure system reliability, high availability, and aim for zero downtime while reinforcing security and governance</a:t>
            </a:r>
          </a:p>
        </p:txBody>
      </p:sp>
      <p:pic>
        <p:nvPicPr>
          <p:cNvPr id="11" name="Picture 10">
            <a:extLst>
              <a:ext uri="{FF2B5EF4-FFF2-40B4-BE49-F238E27FC236}">
                <a16:creationId xmlns:a16="http://schemas.microsoft.com/office/drawing/2014/main" id="{B962B79A-C710-6B85-74D9-DECE48798B99}"/>
              </a:ext>
            </a:extLst>
          </p:cNvPr>
          <p:cNvPicPr>
            <a:picLocks noChangeAspect="1"/>
          </p:cNvPicPr>
          <p:nvPr/>
        </p:nvPicPr>
        <p:blipFill>
          <a:blip r:embed="rId2"/>
          <a:stretch>
            <a:fillRect/>
          </a:stretch>
        </p:blipFill>
        <p:spPr>
          <a:xfrm>
            <a:off x="7729332" y="388999"/>
            <a:ext cx="3982864" cy="2363354"/>
          </a:xfrm>
          <a:prstGeom prst="rect">
            <a:avLst/>
          </a:prstGeom>
          <a:effectLst>
            <a:softEdge rad="127000"/>
          </a:effectLst>
        </p:spPr>
      </p:pic>
    </p:spTree>
    <p:extLst>
      <p:ext uri="{BB962C8B-B14F-4D97-AF65-F5344CB8AC3E}">
        <p14:creationId xmlns:p14="http://schemas.microsoft.com/office/powerpoint/2010/main" val="62993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0E51FC7-D4BA-ACE0-D966-7DF70D58F598}"/>
              </a:ext>
            </a:extLst>
          </p:cNvPr>
          <p:cNvSpPr/>
          <p:nvPr/>
        </p:nvSpPr>
        <p:spPr>
          <a:xfrm>
            <a:off x="725845" y="3342326"/>
            <a:ext cx="3001618" cy="41280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Accelerates Time-to-Market:</a:t>
            </a:r>
          </a:p>
          <a:p>
            <a:r>
              <a:rPr lang="en-US" sz="1600">
                <a:solidFill>
                  <a:schemeClr val="tx1"/>
                </a:solidFill>
              </a:rPr>
              <a:t>DevOps enables organizations to deliver software faster, reducing time-to-market and gaining a competitive edge in the market. </a:t>
            </a:r>
          </a:p>
        </p:txBody>
      </p:sp>
      <p:sp>
        <p:nvSpPr>
          <p:cNvPr id="9" name="Freeform 8">
            <a:extLst>
              <a:ext uri="{FF2B5EF4-FFF2-40B4-BE49-F238E27FC236}">
                <a16:creationId xmlns:a16="http://schemas.microsoft.com/office/drawing/2014/main" id="{3E90A96F-4635-EFB0-4357-9D00AB87386D}"/>
              </a:ext>
            </a:extLst>
          </p:cNvPr>
          <p:cNvSpPr/>
          <p:nvPr/>
        </p:nvSpPr>
        <p:spPr>
          <a:xfrm>
            <a:off x="396391" y="3941063"/>
            <a:ext cx="3660527" cy="4815685"/>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ounded Rectangle 11">
            <a:extLst>
              <a:ext uri="{FF2B5EF4-FFF2-40B4-BE49-F238E27FC236}">
                <a16:creationId xmlns:a16="http://schemas.microsoft.com/office/drawing/2014/main" id="{65A7E88F-EA55-2ABF-D6E5-2DC3E8898B94}"/>
              </a:ext>
            </a:extLst>
          </p:cNvPr>
          <p:cNvSpPr/>
          <p:nvPr/>
        </p:nvSpPr>
        <p:spPr>
          <a:xfrm>
            <a:off x="4595191" y="3342330"/>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Enhances Collaboration:</a:t>
            </a:r>
          </a:p>
          <a:p>
            <a:r>
              <a:rPr lang="en-US" sz="1600">
                <a:solidFill>
                  <a:schemeClr val="tx1"/>
                </a:solidFill>
              </a:rPr>
              <a:t>DevOps breaks down traditional silos between development and operations teams, fostering collaboration, communication, and shared responsibility. </a:t>
            </a:r>
          </a:p>
        </p:txBody>
      </p:sp>
      <p:sp>
        <p:nvSpPr>
          <p:cNvPr id="13" name="Freeform 12">
            <a:extLst>
              <a:ext uri="{FF2B5EF4-FFF2-40B4-BE49-F238E27FC236}">
                <a16:creationId xmlns:a16="http://schemas.microsoft.com/office/drawing/2014/main" id="{911835F5-1693-E547-DE82-DD75D736A1E3}"/>
              </a:ext>
            </a:extLst>
          </p:cNvPr>
          <p:cNvSpPr/>
          <p:nvPr/>
        </p:nvSpPr>
        <p:spPr>
          <a:xfrm>
            <a:off x="4353339"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
            <a:extLst>
              <a:ext uri="{FF2B5EF4-FFF2-40B4-BE49-F238E27FC236}">
                <a16:creationId xmlns:a16="http://schemas.microsoft.com/office/drawing/2014/main" id="{0ECB508E-D6AE-825B-9A42-EDF596E5EBB1}"/>
              </a:ext>
            </a:extLst>
          </p:cNvPr>
          <p:cNvSpPr/>
          <p:nvPr/>
        </p:nvSpPr>
        <p:spPr>
          <a:xfrm>
            <a:off x="8552139" y="3342328"/>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Improves Quality:</a:t>
            </a:r>
          </a:p>
          <a:p>
            <a:r>
              <a:rPr lang="en-US" sz="1600">
                <a:solidFill>
                  <a:schemeClr val="tx1"/>
                </a:solidFill>
              </a:rPr>
              <a:t>Automation, continuous testing, and monitoring practices in DevOps lead to higher quality software with fewer defects. </a:t>
            </a:r>
            <a:endParaRPr lang="en-US">
              <a:solidFill>
                <a:schemeClr val="tx1"/>
              </a:solidFill>
            </a:endParaRPr>
          </a:p>
        </p:txBody>
      </p:sp>
      <p:sp>
        <p:nvSpPr>
          <p:cNvPr id="17" name="Freeform 16">
            <a:extLst>
              <a:ext uri="{FF2B5EF4-FFF2-40B4-BE49-F238E27FC236}">
                <a16:creationId xmlns:a16="http://schemas.microsoft.com/office/drawing/2014/main" id="{052D3F3A-C5EA-2E8C-FE55-667978CB8BCD}"/>
              </a:ext>
            </a:extLst>
          </p:cNvPr>
          <p:cNvSpPr/>
          <p:nvPr/>
        </p:nvSpPr>
        <p:spPr>
          <a:xfrm>
            <a:off x="8310287"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9B1836AB-37FD-DC7E-E20B-AF3E7F5F642F}"/>
              </a:ext>
            </a:extLst>
          </p:cNvPr>
          <p:cNvSpPr txBox="1"/>
          <p:nvPr/>
        </p:nvSpPr>
        <p:spPr>
          <a:xfrm>
            <a:off x="294875" y="158496"/>
            <a:ext cx="3863558" cy="830997"/>
          </a:xfrm>
          <a:prstGeom prst="rect">
            <a:avLst/>
          </a:prstGeom>
          <a:noFill/>
        </p:spPr>
        <p:txBody>
          <a:bodyPr wrap="none" rtlCol="0">
            <a:spAutoFit/>
          </a:bodyPr>
          <a:lstStyle/>
          <a:p>
            <a:r>
              <a:rPr lang="en-US" sz="4800">
                <a:solidFill>
                  <a:schemeClr val="bg1"/>
                </a:solidFill>
                <a:latin typeface="Baloo Bhaijaan" panose="03080902040302020200" pitchFamily="66" charset="-78"/>
                <a:cs typeface="Baloo Bhaijaan" panose="03080902040302020200" pitchFamily="66" charset="-78"/>
              </a:rPr>
              <a:t>IMPORTANCE</a:t>
            </a:r>
          </a:p>
        </p:txBody>
      </p:sp>
      <p:sp>
        <p:nvSpPr>
          <p:cNvPr id="20" name="TextBox 19">
            <a:extLst>
              <a:ext uri="{FF2B5EF4-FFF2-40B4-BE49-F238E27FC236}">
                <a16:creationId xmlns:a16="http://schemas.microsoft.com/office/drawing/2014/main" id="{F391838A-D017-90F0-C512-3754BA8BF92D}"/>
              </a:ext>
            </a:extLst>
          </p:cNvPr>
          <p:cNvSpPr txBox="1"/>
          <p:nvPr/>
        </p:nvSpPr>
        <p:spPr>
          <a:xfrm>
            <a:off x="1487909" y="4895459"/>
            <a:ext cx="1389888"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01</a:t>
            </a:r>
          </a:p>
        </p:txBody>
      </p:sp>
      <p:sp>
        <p:nvSpPr>
          <p:cNvPr id="21" name="TextBox 20">
            <a:extLst>
              <a:ext uri="{FF2B5EF4-FFF2-40B4-BE49-F238E27FC236}">
                <a16:creationId xmlns:a16="http://schemas.microsoft.com/office/drawing/2014/main" id="{1BDCE9A3-69BD-C863-BE33-35002F8DCEFE}"/>
              </a:ext>
            </a:extLst>
          </p:cNvPr>
          <p:cNvSpPr txBox="1"/>
          <p:nvPr/>
        </p:nvSpPr>
        <p:spPr>
          <a:xfrm>
            <a:off x="5254752" y="4853399"/>
            <a:ext cx="1536192"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02</a:t>
            </a:r>
          </a:p>
        </p:txBody>
      </p:sp>
      <p:sp>
        <p:nvSpPr>
          <p:cNvPr id="22" name="TextBox 21">
            <a:extLst>
              <a:ext uri="{FF2B5EF4-FFF2-40B4-BE49-F238E27FC236}">
                <a16:creationId xmlns:a16="http://schemas.microsoft.com/office/drawing/2014/main" id="{AF8606AD-A3D3-9F10-F355-E12E49F45C6B}"/>
              </a:ext>
            </a:extLst>
          </p:cNvPr>
          <p:cNvSpPr txBox="1"/>
          <p:nvPr/>
        </p:nvSpPr>
        <p:spPr>
          <a:xfrm>
            <a:off x="9387840" y="4902355"/>
            <a:ext cx="1645920"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03</a:t>
            </a:r>
          </a:p>
        </p:txBody>
      </p:sp>
    </p:spTree>
    <p:extLst>
      <p:ext uri="{BB962C8B-B14F-4D97-AF65-F5344CB8AC3E}">
        <p14:creationId xmlns:p14="http://schemas.microsoft.com/office/powerpoint/2010/main" val="2801071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0E51FC7-D4BA-ACE0-D966-7DF70D58F598}"/>
              </a:ext>
            </a:extLst>
          </p:cNvPr>
          <p:cNvSpPr/>
          <p:nvPr/>
        </p:nvSpPr>
        <p:spPr>
          <a:xfrm>
            <a:off x="725845" y="852910"/>
            <a:ext cx="3001618" cy="41280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Accelerates Time-to-Market:</a:t>
            </a:r>
          </a:p>
          <a:p>
            <a:r>
              <a:rPr lang="en-US" sz="1600">
                <a:solidFill>
                  <a:schemeClr val="tx1"/>
                </a:solidFill>
              </a:rPr>
              <a:t>DevOps enables organizations to deliver software faster, reducing time-to-market and gaining a competitive edge in the market. </a:t>
            </a:r>
          </a:p>
        </p:txBody>
      </p:sp>
      <p:sp>
        <p:nvSpPr>
          <p:cNvPr id="9" name="Freeform 8">
            <a:extLst>
              <a:ext uri="{FF2B5EF4-FFF2-40B4-BE49-F238E27FC236}">
                <a16:creationId xmlns:a16="http://schemas.microsoft.com/office/drawing/2014/main" id="{3E90A96F-4635-EFB0-4357-9D00AB87386D}"/>
              </a:ext>
            </a:extLst>
          </p:cNvPr>
          <p:cNvSpPr/>
          <p:nvPr/>
        </p:nvSpPr>
        <p:spPr>
          <a:xfrm>
            <a:off x="396391" y="3941063"/>
            <a:ext cx="3660527" cy="4815685"/>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ounded Rectangle 11">
            <a:extLst>
              <a:ext uri="{FF2B5EF4-FFF2-40B4-BE49-F238E27FC236}">
                <a16:creationId xmlns:a16="http://schemas.microsoft.com/office/drawing/2014/main" id="{65A7E88F-EA55-2ABF-D6E5-2DC3E8898B94}"/>
              </a:ext>
            </a:extLst>
          </p:cNvPr>
          <p:cNvSpPr/>
          <p:nvPr/>
        </p:nvSpPr>
        <p:spPr>
          <a:xfrm>
            <a:off x="4595191" y="3342330"/>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Enhances Collaboration:</a:t>
            </a:r>
          </a:p>
          <a:p>
            <a:r>
              <a:rPr lang="en-US" sz="1600">
                <a:solidFill>
                  <a:schemeClr val="tx1"/>
                </a:solidFill>
              </a:rPr>
              <a:t>DevOps breaks down traditional silos between development and operations teams, fostering collaboration, communication, and shared responsibility. </a:t>
            </a:r>
          </a:p>
        </p:txBody>
      </p:sp>
      <p:sp>
        <p:nvSpPr>
          <p:cNvPr id="13" name="Freeform 12">
            <a:extLst>
              <a:ext uri="{FF2B5EF4-FFF2-40B4-BE49-F238E27FC236}">
                <a16:creationId xmlns:a16="http://schemas.microsoft.com/office/drawing/2014/main" id="{911835F5-1693-E547-DE82-DD75D736A1E3}"/>
              </a:ext>
            </a:extLst>
          </p:cNvPr>
          <p:cNvSpPr/>
          <p:nvPr/>
        </p:nvSpPr>
        <p:spPr>
          <a:xfrm>
            <a:off x="4353339"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
            <a:extLst>
              <a:ext uri="{FF2B5EF4-FFF2-40B4-BE49-F238E27FC236}">
                <a16:creationId xmlns:a16="http://schemas.microsoft.com/office/drawing/2014/main" id="{0ECB508E-D6AE-825B-9A42-EDF596E5EBB1}"/>
              </a:ext>
            </a:extLst>
          </p:cNvPr>
          <p:cNvSpPr/>
          <p:nvPr/>
        </p:nvSpPr>
        <p:spPr>
          <a:xfrm>
            <a:off x="8552139" y="3342328"/>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Improves Quality:</a:t>
            </a:r>
          </a:p>
          <a:p>
            <a:r>
              <a:rPr lang="en-US" sz="1600">
                <a:solidFill>
                  <a:schemeClr val="tx1"/>
                </a:solidFill>
              </a:rPr>
              <a:t>Automation, continuous testing, and monitoring practices in DevOps lead to higher quality software with fewer defects. </a:t>
            </a:r>
            <a:endParaRPr lang="en-US">
              <a:solidFill>
                <a:schemeClr val="tx1"/>
              </a:solidFill>
            </a:endParaRPr>
          </a:p>
        </p:txBody>
      </p:sp>
      <p:sp>
        <p:nvSpPr>
          <p:cNvPr id="17" name="Freeform 16">
            <a:extLst>
              <a:ext uri="{FF2B5EF4-FFF2-40B4-BE49-F238E27FC236}">
                <a16:creationId xmlns:a16="http://schemas.microsoft.com/office/drawing/2014/main" id="{052D3F3A-C5EA-2E8C-FE55-667978CB8BCD}"/>
              </a:ext>
            </a:extLst>
          </p:cNvPr>
          <p:cNvSpPr/>
          <p:nvPr/>
        </p:nvSpPr>
        <p:spPr>
          <a:xfrm>
            <a:off x="8310287"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9B1836AB-37FD-DC7E-E20B-AF3E7F5F642F}"/>
              </a:ext>
            </a:extLst>
          </p:cNvPr>
          <p:cNvSpPr txBox="1"/>
          <p:nvPr/>
        </p:nvSpPr>
        <p:spPr>
          <a:xfrm>
            <a:off x="294875" y="158496"/>
            <a:ext cx="3863558" cy="830997"/>
          </a:xfrm>
          <a:prstGeom prst="rect">
            <a:avLst/>
          </a:prstGeom>
          <a:noFill/>
        </p:spPr>
        <p:txBody>
          <a:bodyPr wrap="none" rtlCol="0">
            <a:spAutoFit/>
          </a:bodyPr>
          <a:lstStyle/>
          <a:p>
            <a:r>
              <a:rPr lang="en-US" sz="4800">
                <a:solidFill>
                  <a:schemeClr val="bg1"/>
                </a:solidFill>
                <a:latin typeface="Baloo Bhaijaan" panose="03080902040302020200" pitchFamily="66" charset="-78"/>
                <a:cs typeface="Baloo Bhaijaan" panose="03080902040302020200" pitchFamily="66" charset="-78"/>
              </a:rPr>
              <a:t>IMPORTANCE</a:t>
            </a:r>
          </a:p>
        </p:txBody>
      </p:sp>
      <p:sp>
        <p:nvSpPr>
          <p:cNvPr id="20" name="TextBox 19">
            <a:extLst>
              <a:ext uri="{FF2B5EF4-FFF2-40B4-BE49-F238E27FC236}">
                <a16:creationId xmlns:a16="http://schemas.microsoft.com/office/drawing/2014/main" id="{F391838A-D017-90F0-C512-3754BA8BF92D}"/>
              </a:ext>
            </a:extLst>
          </p:cNvPr>
          <p:cNvSpPr txBox="1"/>
          <p:nvPr/>
        </p:nvSpPr>
        <p:spPr>
          <a:xfrm>
            <a:off x="1487909" y="4895459"/>
            <a:ext cx="1389888"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01</a:t>
            </a:r>
          </a:p>
        </p:txBody>
      </p:sp>
      <p:sp>
        <p:nvSpPr>
          <p:cNvPr id="21" name="TextBox 20">
            <a:extLst>
              <a:ext uri="{FF2B5EF4-FFF2-40B4-BE49-F238E27FC236}">
                <a16:creationId xmlns:a16="http://schemas.microsoft.com/office/drawing/2014/main" id="{1BDCE9A3-69BD-C863-BE33-35002F8DCEFE}"/>
              </a:ext>
            </a:extLst>
          </p:cNvPr>
          <p:cNvSpPr txBox="1"/>
          <p:nvPr/>
        </p:nvSpPr>
        <p:spPr>
          <a:xfrm>
            <a:off x="5254752" y="4853399"/>
            <a:ext cx="1536192"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02</a:t>
            </a:r>
          </a:p>
        </p:txBody>
      </p:sp>
      <p:sp>
        <p:nvSpPr>
          <p:cNvPr id="22" name="TextBox 21">
            <a:extLst>
              <a:ext uri="{FF2B5EF4-FFF2-40B4-BE49-F238E27FC236}">
                <a16:creationId xmlns:a16="http://schemas.microsoft.com/office/drawing/2014/main" id="{AF8606AD-A3D3-9F10-F355-E12E49F45C6B}"/>
              </a:ext>
            </a:extLst>
          </p:cNvPr>
          <p:cNvSpPr txBox="1"/>
          <p:nvPr/>
        </p:nvSpPr>
        <p:spPr>
          <a:xfrm>
            <a:off x="9387840" y="4902355"/>
            <a:ext cx="1645920"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03</a:t>
            </a:r>
          </a:p>
        </p:txBody>
      </p:sp>
    </p:spTree>
    <p:extLst>
      <p:ext uri="{BB962C8B-B14F-4D97-AF65-F5344CB8AC3E}">
        <p14:creationId xmlns:p14="http://schemas.microsoft.com/office/powerpoint/2010/main" val="3348004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0E51FC7-D4BA-ACE0-D966-7DF70D58F598}"/>
              </a:ext>
            </a:extLst>
          </p:cNvPr>
          <p:cNvSpPr/>
          <p:nvPr/>
        </p:nvSpPr>
        <p:spPr>
          <a:xfrm>
            <a:off x="725845" y="3342328"/>
            <a:ext cx="3001618" cy="41280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Accelerates Time-to-Market:</a:t>
            </a:r>
          </a:p>
          <a:p>
            <a:r>
              <a:rPr lang="en-US" sz="1600">
                <a:solidFill>
                  <a:schemeClr val="tx1"/>
                </a:solidFill>
              </a:rPr>
              <a:t>DevOps enables organizations to deliver software faster, reducing time-to-market and gaining a competitive edge in the market. </a:t>
            </a:r>
          </a:p>
        </p:txBody>
      </p:sp>
      <p:sp>
        <p:nvSpPr>
          <p:cNvPr id="9" name="Freeform 8">
            <a:extLst>
              <a:ext uri="{FF2B5EF4-FFF2-40B4-BE49-F238E27FC236}">
                <a16:creationId xmlns:a16="http://schemas.microsoft.com/office/drawing/2014/main" id="{3E90A96F-4635-EFB0-4357-9D00AB87386D}"/>
              </a:ext>
            </a:extLst>
          </p:cNvPr>
          <p:cNvSpPr/>
          <p:nvPr/>
        </p:nvSpPr>
        <p:spPr>
          <a:xfrm>
            <a:off x="396391" y="3941063"/>
            <a:ext cx="3660527" cy="4815685"/>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ounded Rectangle 11">
            <a:extLst>
              <a:ext uri="{FF2B5EF4-FFF2-40B4-BE49-F238E27FC236}">
                <a16:creationId xmlns:a16="http://schemas.microsoft.com/office/drawing/2014/main" id="{65A7E88F-EA55-2ABF-D6E5-2DC3E8898B94}"/>
              </a:ext>
            </a:extLst>
          </p:cNvPr>
          <p:cNvSpPr/>
          <p:nvPr/>
        </p:nvSpPr>
        <p:spPr>
          <a:xfrm>
            <a:off x="4572182" y="573994"/>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Enhances Collaboration:</a:t>
            </a:r>
          </a:p>
          <a:p>
            <a:r>
              <a:rPr lang="en-US" sz="1600">
                <a:solidFill>
                  <a:schemeClr val="tx1"/>
                </a:solidFill>
              </a:rPr>
              <a:t>DevOps breaks down traditional silos between development and operations teams, fostering collaboration, communication, and shared responsibility. </a:t>
            </a:r>
          </a:p>
        </p:txBody>
      </p:sp>
      <p:sp>
        <p:nvSpPr>
          <p:cNvPr id="13" name="Freeform 12">
            <a:extLst>
              <a:ext uri="{FF2B5EF4-FFF2-40B4-BE49-F238E27FC236}">
                <a16:creationId xmlns:a16="http://schemas.microsoft.com/office/drawing/2014/main" id="{911835F5-1693-E547-DE82-DD75D736A1E3}"/>
              </a:ext>
            </a:extLst>
          </p:cNvPr>
          <p:cNvSpPr/>
          <p:nvPr/>
        </p:nvSpPr>
        <p:spPr>
          <a:xfrm>
            <a:off x="4353339"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
            <a:extLst>
              <a:ext uri="{FF2B5EF4-FFF2-40B4-BE49-F238E27FC236}">
                <a16:creationId xmlns:a16="http://schemas.microsoft.com/office/drawing/2014/main" id="{0ECB508E-D6AE-825B-9A42-EDF596E5EBB1}"/>
              </a:ext>
            </a:extLst>
          </p:cNvPr>
          <p:cNvSpPr/>
          <p:nvPr/>
        </p:nvSpPr>
        <p:spPr>
          <a:xfrm>
            <a:off x="8552139" y="3342328"/>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Improves Quality:</a:t>
            </a:r>
          </a:p>
          <a:p>
            <a:r>
              <a:rPr lang="en-US" sz="1600">
                <a:solidFill>
                  <a:schemeClr val="tx1"/>
                </a:solidFill>
              </a:rPr>
              <a:t>Automation, continuous testing, and monitoring practices in DevOps lead to higher quality software with fewer defects. </a:t>
            </a:r>
            <a:endParaRPr lang="en-US">
              <a:solidFill>
                <a:schemeClr val="tx1"/>
              </a:solidFill>
            </a:endParaRPr>
          </a:p>
        </p:txBody>
      </p:sp>
      <p:sp>
        <p:nvSpPr>
          <p:cNvPr id="17" name="Freeform 16">
            <a:extLst>
              <a:ext uri="{FF2B5EF4-FFF2-40B4-BE49-F238E27FC236}">
                <a16:creationId xmlns:a16="http://schemas.microsoft.com/office/drawing/2014/main" id="{052D3F3A-C5EA-2E8C-FE55-667978CB8BCD}"/>
              </a:ext>
            </a:extLst>
          </p:cNvPr>
          <p:cNvSpPr/>
          <p:nvPr/>
        </p:nvSpPr>
        <p:spPr>
          <a:xfrm>
            <a:off x="8310287"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9B1836AB-37FD-DC7E-E20B-AF3E7F5F642F}"/>
              </a:ext>
            </a:extLst>
          </p:cNvPr>
          <p:cNvSpPr txBox="1"/>
          <p:nvPr/>
        </p:nvSpPr>
        <p:spPr>
          <a:xfrm>
            <a:off x="294875" y="158496"/>
            <a:ext cx="3863558" cy="830997"/>
          </a:xfrm>
          <a:prstGeom prst="rect">
            <a:avLst/>
          </a:prstGeom>
          <a:noFill/>
        </p:spPr>
        <p:txBody>
          <a:bodyPr wrap="none" rtlCol="0">
            <a:spAutoFit/>
          </a:bodyPr>
          <a:lstStyle/>
          <a:p>
            <a:r>
              <a:rPr lang="en-US" sz="4800">
                <a:solidFill>
                  <a:schemeClr val="bg1"/>
                </a:solidFill>
                <a:latin typeface="Baloo Bhaijaan" panose="03080902040302020200" pitchFamily="66" charset="-78"/>
                <a:cs typeface="Baloo Bhaijaan" panose="03080902040302020200" pitchFamily="66" charset="-78"/>
              </a:rPr>
              <a:t>IMPORTANCE</a:t>
            </a:r>
          </a:p>
        </p:txBody>
      </p:sp>
      <p:sp>
        <p:nvSpPr>
          <p:cNvPr id="20" name="TextBox 19">
            <a:extLst>
              <a:ext uri="{FF2B5EF4-FFF2-40B4-BE49-F238E27FC236}">
                <a16:creationId xmlns:a16="http://schemas.microsoft.com/office/drawing/2014/main" id="{F391838A-D017-90F0-C512-3754BA8BF92D}"/>
              </a:ext>
            </a:extLst>
          </p:cNvPr>
          <p:cNvSpPr txBox="1"/>
          <p:nvPr/>
        </p:nvSpPr>
        <p:spPr>
          <a:xfrm>
            <a:off x="1487909" y="4895459"/>
            <a:ext cx="1389888"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01</a:t>
            </a:r>
          </a:p>
        </p:txBody>
      </p:sp>
      <p:sp>
        <p:nvSpPr>
          <p:cNvPr id="21" name="TextBox 20">
            <a:extLst>
              <a:ext uri="{FF2B5EF4-FFF2-40B4-BE49-F238E27FC236}">
                <a16:creationId xmlns:a16="http://schemas.microsoft.com/office/drawing/2014/main" id="{1BDCE9A3-69BD-C863-BE33-35002F8DCEFE}"/>
              </a:ext>
            </a:extLst>
          </p:cNvPr>
          <p:cNvSpPr txBox="1"/>
          <p:nvPr/>
        </p:nvSpPr>
        <p:spPr>
          <a:xfrm>
            <a:off x="5254752" y="4853399"/>
            <a:ext cx="1536192"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02</a:t>
            </a:r>
          </a:p>
        </p:txBody>
      </p:sp>
      <p:sp>
        <p:nvSpPr>
          <p:cNvPr id="22" name="TextBox 21">
            <a:extLst>
              <a:ext uri="{FF2B5EF4-FFF2-40B4-BE49-F238E27FC236}">
                <a16:creationId xmlns:a16="http://schemas.microsoft.com/office/drawing/2014/main" id="{AF8606AD-A3D3-9F10-F355-E12E49F45C6B}"/>
              </a:ext>
            </a:extLst>
          </p:cNvPr>
          <p:cNvSpPr txBox="1"/>
          <p:nvPr/>
        </p:nvSpPr>
        <p:spPr>
          <a:xfrm>
            <a:off x="9387840" y="4902355"/>
            <a:ext cx="1645920"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03</a:t>
            </a:r>
          </a:p>
        </p:txBody>
      </p:sp>
    </p:spTree>
    <p:extLst>
      <p:ext uri="{BB962C8B-B14F-4D97-AF65-F5344CB8AC3E}">
        <p14:creationId xmlns:p14="http://schemas.microsoft.com/office/powerpoint/2010/main" val="3513845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0E51FC7-D4BA-ACE0-D966-7DF70D58F598}"/>
              </a:ext>
            </a:extLst>
          </p:cNvPr>
          <p:cNvSpPr/>
          <p:nvPr/>
        </p:nvSpPr>
        <p:spPr>
          <a:xfrm>
            <a:off x="725845" y="3342328"/>
            <a:ext cx="3001618" cy="41280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Accelerates Time-to-Market:</a:t>
            </a:r>
          </a:p>
          <a:p>
            <a:r>
              <a:rPr lang="en-US" sz="1600">
                <a:solidFill>
                  <a:schemeClr val="tx1"/>
                </a:solidFill>
              </a:rPr>
              <a:t>DevOps enables organizations to deliver software faster, reducing time-to-market and gaining a competitive edge in the market. </a:t>
            </a:r>
          </a:p>
        </p:txBody>
      </p:sp>
      <p:sp>
        <p:nvSpPr>
          <p:cNvPr id="9" name="Freeform 8">
            <a:extLst>
              <a:ext uri="{FF2B5EF4-FFF2-40B4-BE49-F238E27FC236}">
                <a16:creationId xmlns:a16="http://schemas.microsoft.com/office/drawing/2014/main" id="{3E90A96F-4635-EFB0-4357-9D00AB87386D}"/>
              </a:ext>
            </a:extLst>
          </p:cNvPr>
          <p:cNvSpPr/>
          <p:nvPr/>
        </p:nvSpPr>
        <p:spPr>
          <a:xfrm>
            <a:off x="396391" y="3941063"/>
            <a:ext cx="3660527" cy="4815685"/>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ounded Rectangle 11">
            <a:extLst>
              <a:ext uri="{FF2B5EF4-FFF2-40B4-BE49-F238E27FC236}">
                <a16:creationId xmlns:a16="http://schemas.microsoft.com/office/drawing/2014/main" id="{65A7E88F-EA55-2ABF-D6E5-2DC3E8898B94}"/>
              </a:ext>
            </a:extLst>
          </p:cNvPr>
          <p:cNvSpPr/>
          <p:nvPr/>
        </p:nvSpPr>
        <p:spPr>
          <a:xfrm>
            <a:off x="4595191" y="3342327"/>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Enhances Collaboration:</a:t>
            </a:r>
          </a:p>
          <a:p>
            <a:r>
              <a:rPr lang="en-US" sz="1600">
                <a:solidFill>
                  <a:schemeClr val="tx1"/>
                </a:solidFill>
              </a:rPr>
              <a:t>DevOps breaks down traditional silos between development and operations teams, fostering collaboration, communication, and shared responsibility. </a:t>
            </a:r>
          </a:p>
        </p:txBody>
      </p:sp>
      <p:sp>
        <p:nvSpPr>
          <p:cNvPr id="13" name="Freeform 12">
            <a:extLst>
              <a:ext uri="{FF2B5EF4-FFF2-40B4-BE49-F238E27FC236}">
                <a16:creationId xmlns:a16="http://schemas.microsoft.com/office/drawing/2014/main" id="{911835F5-1693-E547-DE82-DD75D736A1E3}"/>
              </a:ext>
            </a:extLst>
          </p:cNvPr>
          <p:cNvSpPr/>
          <p:nvPr/>
        </p:nvSpPr>
        <p:spPr>
          <a:xfrm>
            <a:off x="4353339"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
            <a:extLst>
              <a:ext uri="{FF2B5EF4-FFF2-40B4-BE49-F238E27FC236}">
                <a16:creationId xmlns:a16="http://schemas.microsoft.com/office/drawing/2014/main" id="{0ECB508E-D6AE-825B-9A42-EDF596E5EBB1}"/>
              </a:ext>
            </a:extLst>
          </p:cNvPr>
          <p:cNvSpPr/>
          <p:nvPr/>
        </p:nvSpPr>
        <p:spPr>
          <a:xfrm>
            <a:off x="8552139" y="725348"/>
            <a:ext cx="3001618" cy="41280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Improves Quality:</a:t>
            </a:r>
          </a:p>
          <a:p>
            <a:r>
              <a:rPr lang="en-US" sz="1600">
                <a:solidFill>
                  <a:schemeClr val="tx1"/>
                </a:solidFill>
              </a:rPr>
              <a:t>Automation, continuous testing, and monitoring practices in DevOps lead to higher quality software with fewer defects. </a:t>
            </a:r>
            <a:endParaRPr lang="en-US">
              <a:solidFill>
                <a:schemeClr val="tx1"/>
              </a:solidFill>
            </a:endParaRPr>
          </a:p>
        </p:txBody>
      </p:sp>
      <p:sp>
        <p:nvSpPr>
          <p:cNvPr id="17" name="Freeform 16">
            <a:extLst>
              <a:ext uri="{FF2B5EF4-FFF2-40B4-BE49-F238E27FC236}">
                <a16:creationId xmlns:a16="http://schemas.microsoft.com/office/drawing/2014/main" id="{052D3F3A-C5EA-2E8C-FE55-667978CB8BCD}"/>
              </a:ext>
            </a:extLst>
          </p:cNvPr>
          <p:cNvSpPr/>
          <p:nvPr/>
        </p:nvSpPr>
        <p:spPr>
          <a:xfrm>
            <a:off x="8310287" y="3941063"/>
            <a:ext cx="3485322" cy="4717773"/>
          </a:xfrm>
          <a:custGeom>
            <a:avLst/>
            <a:gdLst>
              <a:gd name="connsiteX0" fmla="*/ 580899 w 3485322"/>
              <a:gd name="connsiteY0" fmla="*/ 0 h 4717773"/>
              <a:gd name="connsiteX1" fmla="*/ 1119808 w 3485322"/>
              <a:gd name="connsiteY1" fmla="*/ 0 h 4717773"/>
              <a:gd name="connsiteX2" fmla="*/ 1742661 w 3485322"/>
              <a:gd name="connsiteY2" fmla="*/ 649357 h 4717773"/>
              <a:gd name="connsiteX3" fmla="*/ 2365514 w 3485322"/>
              <a:gd name="connsiteY3" fmla="*/ 0 h 4717773"/>
              <a:gd name="connsiteX4" fmla="*/ 2904423 w 3485322"/>
              <a:gd name="connsiteY4" fmla="*/ 0 h 4717773"/>
              <a:gd name="connsiteX5" fmla="*/ 3485322 w 3485322"/>
              <a:gd name="connsiteY5" fmla="*/ 580899 h 4717773"/>
              <a:gd name="connsiteX6" fmla="*/ 3485322 w 3485322"/>
              <a:gd name="connsiteY6" fmla="*/ 4136874 h 4717773"/>
              <a:gd name="connsiteX7" fmla="*/ 2904423 w 3485322"/>
              <a:gd name="connsiteY7" fmla="*/ 4717773 h 4717773"/>
              <a:gd name="connsiteX8" fmla="*/ 580899 w 3485322"/>
              <a:gd name="connsiteY8" fmla="*/ 4717773 h 4717773"/>
              <a:gd name="connsiteX9" fmla="*/ 0 w 3485322"/>
              <a:gd name="connsiteY9" fmla="*/ 4136874 h 4717773"/>
              <a:gd name="connsiteX10" fmla="*/ 0 w 3485322"/>
              <a:gd name="connsiteY10" fmla="*/ 580899 h 4717773"/>
              <a:gd name="connsiteX11" fmla="*/ 580899 w 3485322"/>
              <a:gd name="connsiteY11" fmla="*/ 0 h 471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5322" h="4717773">
                <a:moveTo>
                  <a:pt x="580899" y="0"/>
                </a:moveTo>
                <a:lnTo>
                  <a:pt x="1119808" y="0"/>
                </a:lnTo>
                <a:cubicBezTo>
                  <a:pt x="1119808" y="358630"/>
                  <a:pt x="1398669" y="649357"/>
                  <a:pt x="1742661" y="649357"/>
                </a:cubicBezTo>
                <a:cubicBezTo>
                  <a:pt x="2086653" y="649357"/>
                  <a:pt x="2365514" y="358630"/>
                  <a:pt x="2365514" y="0"/>
                </a:cubicBezTo>
                <a:lnTo>
                  <a:pt x="2904423" y="0"/>
                </a:lnTo>
                <a:cubicBezTo>
                  <a:pt x="3225245" y="0"/>
                  <a:pt x="3485322" y="260077"/>
                  <a:pt x="3485322" y="580899"/>
                </a:cubicBezTo>
                <a:lnTo>
                  <a:pt x="3485322" y="4136874"/>
                </a:lnTo>
                <a:cubicBezTo>
                  <a:pt x="3485322" y="4457696"/>
                  <a:pt x="3225245" y="4717773"/>
                  <a:pt x="2904423" y="4717773"/>
                </a:cubicBezTo>
                <a:lnTo>
                  <a:pt x="580899" y="4717773"/>
                </a:lnTo>
                <a:cubicBezTo>
                  <a:pt x="260077" y="4717773"/>
                  <a:pt x="0" y="4457696"/>
                  <a:pt x="0" y="4136874"/>
                </a:cubicBezTo>
                <a:lnTo>
                  <a:pt x="0" y="580899"/>
                </a:lnTo>
                <a:cubicBezTo>
                  <a:pt x="0" y="260077"/>
                  <a:pt x="260077" y="0"/>
                  <a:pt x="580899" y="0"/>
                </a:cubicBez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9B1836AB-37FD-DC7E-E20B-AF3E7F5F642F}"/>
              </a:ext>
            </a:extLst>
          </p:cNvPr>
          <p:cNvSpPr txBox="1"/>
          <p:nvPr/>
        </p:nvSpPr>
        <p:spPr>
          <a:xfrm>
            <a:off x="294875" y="158496"/>
            <a:ext cx="3863558" cy="830997"/>
          </a:xfrm>
          <a:prstGeom prst="rect">
            <a:avLst/>
          </a:prstGeom>
          <a:noFill/>
        </p:spPr>
        <p:txBody>
          <a:bodyPr wrap="none" rtlCol="0">
            <a:spAutoFit/>
          </a:bodyPr>
          <a:lstStyle/>
          <a:p>
            <a:r>
              <a:rPr lang="en-US" sz="4800">
                <a:solidFill>
                  <a:schemeClr val="bg1"/>
                </a:solidFill>
                <a:latin typeface="Baloo Bhaijaan" panose="03080902040302020200" pitchFamily="66" charset="-78"/>
                <a:cs typeface="Baloo Bhaijaan" panose="03080902040302020200" pitchFamily="66" charset="-78"/>
              </a:rPr>
              <a:t>IMPORTANCE</a:t>
            </a:r>
          </a:p>
        </p:txBody>
      </p:sp>
      <p:sp>
        <p:nvSpPr>
          <p:cNvPr id="20" name="TextBox 19">
            <a:extLst>
              <a:ext uri="{FF2B5EF4-FFF2-40B4-BE49-F238E27FC236}">
                <a16:creationId xmlns:a16="http://schemas.microsoft.com/office/drawing/2014/main" id="{F391838A-D017-90F0-C512-3754BA8BF92D}"/>
              </a:ext>
            </a:extLst>
          </p:cNvPr>
          <p:cNvSpPr txBox="1"/>
          <p:nvPr/>
        </p:nvSpPr>
        <p:spPr>
          <a:xfrm>
            <a:off x="1487909" y="4895459"/>
            <a:ext cx="1389888"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01</a:t>
            </a:r>
          </a:p>
        </p:txBody>
      </p:sp>
      <p:sp>
        <p:nvSpPr>
          <p:cNvPr id="21" name="TextBox 20">
            <a:extLst>
              <a:ext uri="{FF2B5EF4-FFF2-40B4-BE49-F238E27FC236}">
                <a16:creationId xmlns:a16="http://schemas.microsoft.com/office/drawing/2014/main" id="{1BDCE9A3-69BD-C863-BE33-35002F8DCEFE}"/>
              </a:ext>
            </a:extLst>
          </p:cNvPr>
          <p:cNvSpPr txBox="1"/>
          <p:nvPr/>
        </p:nvSpPr>
        <p:spPr>
          <a:xfrm>
            <a:off x="5254752" y="4853399"/>
            <a:ext cx="1536192"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02</a:t>
            </a:r>
          </a:p>
        </p:txBody>
      </p:sp>
      <p:sp>
        <p:nvSpPr>
          <p:cNvPr id="22" name="TextBox 21">
            <a:extLst>
              <a:ext uri="{FF2B5EF4-FFF2-40B4-BE49-F238E27FC236}">
                <a16:creationId xmlns:a16="http://schemas.microsoft.com/office/drawing/2014/main" id="{AF8606AD-A3D3-9F10-F355-E12E49F45C6B}"/>
              </a:ext>
            </a:extLst>
          </p:cNvPr>
          <p:cNvSpPr txBox="1"/>
          <p:nvPr/>
        </p:nvSpPr>
        <p:spPr>
          <a:xfrm>
            <a:off x="9387840" y="4902355"/>
            <a:ext cx="1645920" cy="1446550"/>
          </a:xfrm>
          <a:prstGeom prst="rect">
            <a:avLst/>
          </a:prstGeom>
          <a:noFill/>
        </p:spPr>
        <p:txBody>
          <a:bodyPr wrap="square" rtlCol="0">
            <a:spAutoFit/>
          </a:bodyPr>
          <a:lstStyle/>
          <a:p>
            <a:r>
              <a:rPr lang="en-US" sz="8800">
                <a:solidFill>
                  <a:schemeClr val="bg1"/>
                </a:solidFill>
                <a:latin typeface="Baloo Bhaijaan" panose="03080902040302020200" pitchFamily="66" charset="-78"/>
                <a:cs typeface="Baloo Bhaijaan" panose="03080902040302020200" pitchFamily="66" charset="-78"/>
              </a:rPr>
              <a:t>03</a:t>
            </a:r>
          </a:p>
        </p:txBody>
      </p:sp>
    </p:spTree>
    <p:extLst>
      <p:ext uri="{BB962C8B-B14F-4D97-AF65-F5344CB8AC3E}">
        <p14:creationId xmlns:p14="http://schemas.microsoft.com/office/powerpoint/2010/main" val="4166093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76F1EBB-0710-81A3-9EE6-519C3636134F}"/>
              </a:ext>
            </a:extLst>
          </p:cNvPr>
          <p:cNvGrpSpPr/>
          <p:nvPr/>
        </p:nvGrpSpPr>
        <p:grpSpPr>
          <a:xfrm>
            <a:off x="8319782" y="1740391"/>
            <a:ext cx="3462528" cy="2323667"/>
            <a:chOff x="8332767" y="3509205"/>
            <a:chExt cx="3462528" cy="2323667"/>
          </a:xfrm>
        </p:grpSpPr>
        <p:sp>
          <p:nvSpPr>
            <p:cNvPr id="23" name="3">
              <a:extLst>
                <a:ext uri="{FF2B5EF4-FFF2-40B4-BE49-F238E27FC236}">
                  <a16:creationId xmlns:a16="http://schemas.microsoft.com/office/drawing/2014/main" id="{AF26AA34-657E-37B3-BD0C-E53483960D2E}"/>
                </a:ext>
              </a:extLst>
            </p:cNvPr>
            <p:cNvSpPr/>
            <p:nvPr/>
          </p:nvSpPr>
          <p:spPr>
            <a:xfrm>
              <a:off x="8332767" y="3509205"/>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6B0877-8CD5-979B-ECDE-C09FD2D2956F}"/>
                </a:ext>
              </a:extLst>
            </p:cNvPr>
            <p:cNvSpPr txBox="1"/>
            <p:nvPr/>
          </p:nvSpPr>
          <p:spPr>
            <a:xfrm>
              <a:off x="8497428" y="3976385"/>
              <a:ext cx="3252217" cy="1815882"/>
            </a:xfrm>
            <a:prstGeom prst="rect">
              <a:avLst/>
            </a:prstGeom>
            <a:noFill/>
          </p:spPr>
          <p:txBody>
            <a:bodyPr wrap="square" rtlCol="0">
              <a:spAutoFit/>
            </a:bodyPr>
            <a:lstStyle/>
            <a:p>
              <a:r>
                <a:rPr lang="en-US" sz="1600">
                  <a:latin typeface="Montserrat" pitchFamily="2" charset="77"/>
                </a:rPr>
                <a:t>By automating manual tasks, streamlining processes, and promoting collaboration, DevOps enhances efficiency and productivity across development and operations teams. </a:t>
              </a:r>
            </a:p>
          </p:txBody>
        </p:sp>
      </p:grpSp>
      <p:grpSp>
        <p:nvGrpSpPr>
          <p:cNvPr id="31" name="Group 30">
            <a:extLst>
              <a:ext uri="{FF2B5EF4-FFF2-40B4-BE49-F238E27FC236}">
                <a16:creationId xmlns:a16="http://schemas.microsoft.com/office/drawing/2014/main" id="{AD1CDA74-510F-9845-1D5C-4C44A4816C7F}"/>
              </a:ext>
            </a:extLst>
          </p:cNvPr>
          <p:cNvGrpSpPr/>
          <p:nvPr/>
        </p:nvGrpSpPr>
        <p:grpSpPr>
          <a:xfrm>
            <a:off x="4302688" y="1740391"/>
            <a:ext cx="3470320" cy="2323667"/>
            <a:chOff x="4305285" y="3533968"/>
            <a:chExt cx="3470320" cy="2323667"/>
          </a:xfrm>
        </p:grpSpPr>
        <p:sp>
          <p:nvSpPr>
            <p:cNvPr id="22" name="2">
              <a:extLst>
                <a:ext uri="{FF2B5EF4-FFF2-40B4-BE49-F238E27FC236}">
                  <a16:creationId xmlns:a16="http://schemas.microsoft.com/office/drawing/2014/main" id="{967F3466-343F-6EF2-3AA6-B6F0CF1F2E89}"/>
                </a:ext>
              </a:extLst>
            </p:cNvPr>
            <p:cNvSpPr/>
            <p:nvPr/>
          </p:nvSpPr>
          <p:spPr>
            <a:xfrm>
              <a:off x="4305285" y="3533968"/>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3A1781-BC24-7F1A-3B4D-4B392DE775E8}"/>
                </a:ext>
              </a:extLst>
            </p:cNvPr>
            <p:cNvSpPr txBox="1"/>
            <p:nvPr/>
          </p:nvSpPr>
          <p:spPr>
            <a:xfrm>
              <a:off x="4523388" y="4195348"/>
              <a:ext cx="3252217" cy="1323439"/>
            </a:xfrm>
            <a:prstGeom prst="rect">
              <a:avLst/>
            </a:prstGeom>
            <a:noFill/>
          </p:spPr>
          <p:txBody>
            <a:bodyPr wrap="square" rtlCol="0">
              <a:spAutoFit/>
            </a:bodyPr>
            <a:lstStyle/>
            <a:p>
              <a:r>
                <a:rPr lang="en-US" sz="1600">
                  <a:latin typeface="Montserrat" pitchFamily="2" charset="77"/>
                </a:rPr>
                <a:t>Automation, continuous testing, and monitoring practices in DevOps lead to higher quality software with fewer defects. </a:t>
              </a:r>
            </a:p>
          </p:txBody>
        </p:sp>
      </p:grpSp>
      <p:grpSp>
        <p:nvGrpSpPr>
          <p:cNvPr id="30" name="Group 29">
            <a:extLst>
              <a:ext uri="{FF2B5EF4-FFF2-40B4-BE49-F238E27FC236}">
                <a16:creationId xmlns:a16="http://schemas.microsoft.com/office/drawing/2014/main" id="{C52BA353-7985-D118-500E-851BA5403E80}"/>
              </a:ext>
            </a:extLst>
          </p:cNvPr>
          <p:cNvGrpSpPr/>
          <p:nvPr/>
        </p:nvGrpSpPr>
        <p:grpSpPr>
          <a:xfrm>
            <a:off x="273278" y="1685651"/>
            <a:ext cx="3722308" cy="2323668"/>
            <a:chOff x="277803" y="3530747"/>
            <a:chExt cx="3722308" cy="2323668"/>
          </a:xfrm>
        </p:grpSpPr>
        <p:sp>
          <p:nvSpPr>
            <p:cNvPr id="21" name="1">
              <a:extLst>
                <a:ext uri="{FF2B5EF4-FFF2-40B4-BE49-F238E27FC236}">
                  <a16:creationId xmlns:a16="http://schemas.microsoft.com/office/drawing/2014/main" id="{B6F0BD7E-6B8C-3BD4-8F9D-69B1CD1468CB}"/>
                </a:ext>
              </a:extLst>
            </p:cNvPr>
            <p:cNvSpPr/>
            <p:nvPr/>
          </p:nvSpPr>
          <p:spPr>
            <a:xfrm>
              <a:off x="277803" y="3530747"/>
              <a:ext cx="3462528" cy="2323668"/>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6D7079-FE59-1389-B3A9-AC4B8005DA7A}"/>
                </a:ext>
              </a:extLst>
            </p:cNvPr>
            <p:cNvSpPr txBox="1"/>
            <p:nvPr/>
          </p:nvSpPr>
          <p:spPr>
            <a:xfrm>
              <a:off x="383312" y="4011066"/>
              <a:ext cx="3616799" cy="1815882"/>
            </a:xfrm>
            <a:prstGeom prst="rect">
              <a:avLst/>
            </a:prstGeom>
            <a:noFill/>
          </p:spPr>
          <p:txBody>
            <a:bodyPr wrap="square" rtlCol="0">
              <a:spAutoFit/>
            </a:bodyPr>
            <a:lstStyle/>
            <a:p>
              <a:r>
                <a:rPr lang="en-US" sz="1600">
                  <a:latin typeface="Montserrat" pitchFamily="2" charset="77"/>
                </a:rPr>
                <a:t>By delivering high-quality software quickly and reliably, DevOps enhances customer satisfaction and loyalty. By responding quickly to customer feedback and market changes, organizations</a:t>
              </a:r>
            </a:p>
          </p:txBody>
        </p:sp>
      </p:grpSp>
      <p:sp>
        <p:nvSpPr>
          <p:cNvPr id="2" name="3">
            <a:extLst>
              <a:ext uri="{FF2B5EF4-FFF2-40B4-BE49-F238E27FC236}">
                <a16:creationId xmlns:a16="http://schemas.microsoft.com/office/drawing/2014/main" id="{6DF73B28-0367-7C5E-C96C-452448F14BFD}"/>
              </a:ext>
            </a:extLst>
          </p:cNvPr>
          <p:cNvSpPr/>
          <p:nvPr/>
        </p:nvSpPr>
        <p:spPr>
          <a:xfrm>
            <a:off x="8327574" y="1614489"/>
            <a:ext cx="3462528" cy="2323667"/>
          </a:xfrm>
          <a:prstGeom prst="roundRect">
            <a:avLst>
              <a:gd name="adj" fmla="val 645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a:extLst>
              <a:ext uri="{FF2B5EF4-FFF2-40B4-BE49-F238E27FC236}">
                <a16:creationId xmlns:a16="http://schemas.microsoft.com/office/drawing/2014/main" id="{B3BC1FF6-3E1B-8E0B-8ABF-6B8094DD9EDD}"/>
              </a:ext>
            </a:extLst>
          </p:cNvPr>
          <p:cNvSpPr/>
          <p:nvPr/>
        </p:nvSpPr>
        <p:spPr>
          <a:xfrm>
            <a:off x="4302688" y="1614489"/>
            <a:ext cx="3462528" cy="2323667"/>
          </a:xfrm>
          <a:prstGeom prst="roundRect">
            <a:avLst>
              <a:gd name="adj" fmla="val 6456"/>
            </a:avLst>
          </a:pr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a:extLst>
              <a:ext uri="{FF2B5EF4-FFF2-40B4-BE49-F238E27FC236}">
                <a16:creationId xmlns:a16="http://schemas.microsoft.com/office/drawing/2014/main" id="{27273BAC-5864-4648-1FD5-50BDFCDC6140}"/>
              </a:ext>
            </a:extLst>
          </p:cNvPr>
          <p:cNvSpPr/>
          <p:nvPr/>
        </p:nvSpPr>
        <p:spPr>
          <a:xfrm>
            <a:off x="277803" y="1614489"/>
            <a:ext cx="3462528" cy="2323668"/>
          </a:xfrm>
          <a:prstGeom prst="roundRect">
            <a:avLst>
              <a:gd name="adj" fmla="val 645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24197E-1EBA-3B11-62F5-CC39F6A1F084}"/>
              </a:ext>
            </a:extLst>
          </p:cNvPr>
          <p:cNvSpPr txBox="1"/>
          <p:nvPr/>
        </p:nvSpPr>
        <p:spPr>
          <a:xfrm>
            <a:off x="1417529" y="1942349"/>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01</a:t>
            </a:r>
          </a:p>
        </p:txBody>
      </p:sp>
      <p:sp>
        <p:nvSpPr>
          <p:cNvPr id="25" name="TextBox 24">
            <a:extLst>
              <a:ext uri="{FF2B5EF4-FFF2-40B4-BE49-F238E27FC236}">
                <a16:creationId xmlns:a16="http://schemas.microsoft.com/office/drawing/2014/main" id="{7F8110B9-4E4F-58AC-B101-0381AD58BF67}"/>
              </a:ext>
            </a:extLst>
          </p:cNvPr>
          <p:cNvSpPr txBox="1"/>
          <p:nvPr/>
        </p:nvSpPr>
        <p:spPr>
          <a:xfrm>
            <a:off x="9492413" y="1948473"/>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03</a:t>
            </a:r>
          </a:p>
        </p:txBody>
      </p:sp>
      <p:sp>
        <p:nvSpPr>
          <p:cNvPr id="26" name="TextBox 25">
            <a:extLst>
              <a:ext uri="{FF2B5EF4-FFF2-40B4-BE49-F238E27FC236}">
                <a16:creationId xmlns:a16="http://schemas.microsoft.com/office/drawing/2014/main" id="{99DE17E6-D125-D33E-7E52-374981F9881A}"/>
              </a:ext>
            </a:extLst>
          </p:cNvPr>
          <p:cNvSpPr txBox="1"/>
          <p:nvPr/>
        </p:nvSpPr>
        <p:spPr>
          <a:xfrm>
            <a:off x="5311080" y="1970535"/>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02</a:t>
            </a:r>
          </a:p>
        </p:txBody>
      </p:sp>
      <p:sp>
        <p:nvSpPr>
          <p:cNvPr id="27" name="TextBox 26">
            <a:extLst>
              <a:ext uri="{FF2B5EF4-FFF2-40B4-BE49-F238E27FC236}">
                <a16:creationId xmlns:a16="http://schemas.microsoft.com/office/drawing/2014/main" id="{71B1E505-6C42-DFD2-F252-2A35EA1426B8}"/>
              </a:ext>
            </a:extLst>
          </p:cNvPr>
          <p:cNvSpPr txBox="1"/>
          <p:nvPr/>
        </p:nvSpPr>
        <p:spPr>
          <a:xfrm>
            <a:off x="4469891" y="276321"/>
            <a:ext cx="3252217" cy="923330"/>
          </a:xfrm>
          <a:prstGeom prst="rect">
            <a:avLst/>
          </a:prstGeom>
          <a:noFill/>
        </p:spPr>
        <p:txBody>
          <a:bodyPr wrap="square" rtlCol="0">
            <a:spAutoFit/>
          </a:bodyPr>
          <a:lstStyle/>
          <a:p>
            <a:r>
              <a:rPr lang="en-US" sz="5400">
                <a:solidFill>
                  <a:schemeClr val="bg1"/>
                </a:solidFill>
                <a:latin typeface="Baloo Bhaijaan" panose="03080902040302020200" pitchFamily="66" charset="-78"/>
                <a:cs typeface="Baloo Bhaijaan" panose="03080902040302020200" pitchFamily="66" charset="-78"/>
              </a:rPr>
              <a:t>BENEFITS</a:t>
            </a:r>
          </a:p>
        </p:txBody>
      </p:sp>
      <p:sp>
        <p:nvSpPr>
          <p:cNvPr id="33" name="TextBox 32">
            <a:extLst>
              <a:ext uri="{FF2B5EF4-FFF2-40B4-BE49-F238E27FC236}">
                <a16:creationId xmlns:a16="http://schemas.microsoft.com/office/drawing/2014/main" id="{469C3B27-AC7D-D6C2-18AF-42714C766859}"/>
              </a:ext>
            </a:extLst>
          </p:cNvPr>
          <p:cNvSpPr txBox="1"/>
          <p:nvPr/>
        </p:nvSpPr>
        <p:spPr>
          <a:xfrm>
            <a:off x="292774" y="3166243"/>
            <a:ext cx="3423535" cy="1200329"/>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Improved customer satisfaction and loyalty:</a:t>
            </a:r>
          </a:p>
          <a:p>
            <a:pPr algn="ctr"/>
            <a:endParaRPr lang="en-US" dirty="0">
              <a:solidFill>
                <a:schemeClr val="bg1"/>
              </a:solidFill>
              <a:latin typeface="Baloo Bhaijaan" panose="03080902040302020200" pitchFamily="66" charset="-78"/>
              <a:cs typeface="Baloo Bhaijaan" panose="03080902040302020200" pitchFamily="66" charset="-78"/>
            </a:endParaRPr>
          </a:p>
          <a:p>
            <a:pPr algn="ctr"/>
            <a:endParaRPr lang="en-US" dirty="0">
              <a:solidFill>
                <a:schemeClr val="bg1"/>
              </a:solidFill>
              <a:latin typeface="Baloo Bhaijaan" panose="03080902040302020200" pitchFamily="66" charset="-78"/>
              <a:cs typeface="Baloo Bhaijaan" panose="03080902040302020200" pitchFamily="66" charset="-78"/>
            </a:endParaRPr>
          </a:p>
        </p:txBody>
      </p:sp>
      <p:sp>
        <p:nvSpPr>
          <p:cNvPr id="34" name="TextBox 33">
            <a:extLst>
              <a:ext uri="{FF2B5EF4-FFF2-40B4-BE49-F238E27FC236}">
                <a16:creationId xmlns:a16="http://schemas.microsoft.com/office/drawing/2014/main" id="{8B284883-9F8F-B971-F054-D3C5DEFE9F32}"/>
              </a:ext>
            </a:extLst>
          </p:cNvPr>
          <p:cNvSpPr txBox="1"/>
          <p:nvPr/>
        </p:nvSpPr>
        <p:spPr>
          <a:xfrm>
            <a:off x="4318020" y="3157513"/>
            <a:ext cx="3423535" cy="646331"/>
          </a:xfrm>
          <a:prstGeom prst="rect">
            <a:avLst/>
          </a:prstGeom>
          <a:noFill/>
        </p:spPr>
        <p:txBody>
          <a:bodyPr wrap="square" rtlCol="0">
            <a:spAutoFit/>
          </a:bodyPr>
          <a:lstStyle/>
          <a:p>
            <a:pPr algn="ctr"/>
            <a:r>
              <a:rPr lang="en-US">
                <a:solidFill>
                  <a:schemeClr val="bg1"/>
                </a:solidFill>
                <a:latin typeface="Baloo Bhaijaan" panose="03080902040302020200" pitchFamily="66" charset="-78"/>
                <a:cs typeface="Baloo Bhaijaan" panose="03080902040302020200" pitchFamily="66" charset="-78"/>
              </a:rPr>
              <a:t>Higher quality software with fewer defects:</a:t>
            </a:r>
          </a:p>
        </p:txBody>
      </p:sp>
      <p:sp>
        <p:nvSpPr>
          <p:cNvPr id="35" name="TextBox 34">
            <a:extLst>
              <a:ext uri="{FF2B5EF4-FFF2-40B4-BE49-F238E27FC236}">
                <a16:creationId xmlns:a16="http://schemas.microsoft.com/office/drawing/2014/main" id="{20DC3107-7D8F-730D-5F4C-3D5CEB47B02E}"/>
              </a:ext>
            </a:extLst>
          </p:cNvPr>
          <p:cNvSpPr txBox="1"/>
          <p:nvPr/>
        </p:nvSpPr>
        <p:spPr>
          <a:xfrm>
            <a:off x="8194675" y="3191586"/>
            <a:ext cx="3728325" cy="923330"/>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Increased efficiency and productivity:</a:t>
            </a:r>
          </a:p>
          <a:p>
            <a:pPr algn="ctr"/>
            <a:endParaRPr lang="en-US" dirty="0">
              <a:solidFill>
                <a:schemeClr val="bg1"/>
              </a:solidFill>
              <a:latin typeface="Baloo Bhaijaan" panose="03080902040302020200" pitchFamily="66" charset="-78"/>
              <a:cs typeface="Baloo Bhaijaan" panose="03080902040302020200" pitchFamily="66" charset="-78"/>
            </a:endParaRPr>
          </a:p>
        </p:txBody>
      </p:sp>
    </p:spTree>
    <p:extLst>
      <p:ext uri="{BB962C8B-B14F-4D97-AF65-F5344CB8AC3E}">
        <p14:creationId xmlns:p14="http://schemas.microsoft.com/office/powerpoint/2010/main" val="411763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76F1EBB-0710-81A3-9EE6-519C3636134F}"/>
              </a:ext>
            </a:extLst>
          </p:cNvPr>
          <p:cNvGrpSpPr/>
          <p:nvPr/>
        </p:nvGrpSpPr>
        <p:grpSpPr>
          <a:xfrm>
            <a:off x="8319782" y="1740391"/>
            <a:ext cx="3462528" cy="2323667"/>
            <a:chOff x="8332767" y="3509205"/>
            <a:chExt cx="3462528" cy="2323667"/>
          </a:xfrm>
        </p:grpSpPr>
        <p:sp>
          <p:nvSpPr>
            <p:cNvPr id="23" name="3">
              <a:extLst>
                <a:ext uri="{FF2B5EF4-FFF2-40B4-BE49-F238E27FC236}">
                  <a16:creationId xmlns:a16="http://schemas.microsoft.com/office/drawing/2014/main" id="{AF26AA34-657E-37B3-BD0C-E53483960D2E}"/>
                </a:ext>
              </a:extLst>
            </p:cNvPr>
            <p:cNvSpPr/>
            <p:nvPr/>
          </p:nvSpPr>
          <p:spPr>
            <a:xfrm>
              <a:off x="8332767" y="3509205"/>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6B0877-8CD5-979B-ECDE-C09FD2D2956F}"/>
                </a:ext>
              </a:extLst>
            </p:cNvPr>
            <p:cNvSpPr txBox="1"/>
            <p:nvPr/>
          </p:nvSpPr>
          <p:spPr>
            <a:xfrm>
              <a:off x="8497428" y="3976385"/>
              <a:ext cx="3252217" cy="1815882"/>
            </a:xfrm>
            <a:prstGeom prst="rect">
              <a:avLst/>
            </a:prstGeom>
            <a:noFill/>
          </p:spPr>
          <p:txBody>
            <a:bodyPr wrap="square" rtlCol="0">
              <a:spAutoFit/>
            </a:bodyPr>
            <a:lstStyle/>
            <a:p>
              <a:r>
                <a:rPr lang="en-US" sz="1600">
                  <a:latin typeface="Montserrat" pitchFamily="2" charset="77"/>
                </a:rPr>
                <a:t>By automating manual tasks, streamlining processes, and promoting collaboration, DevOps enhances efficiency and productivity across development and operations teams. </a:t>
              </a:r>
            </a:p>
          </p:txBody>
        </p:sp>
      </p:grpSp>
      <p:grpSp>
        <p:nvGrpSpPr>
          <p:cNvPr id="31" name="Group 30">
            <a:extLst>
              <a:ext uri="{FF2B5EF4-FFF2-40B4-BE49-F238E27FC236}">
                <a16:creationId xmlns:a16="http://schemas.microsoft.com/office/drawing/2014/main" id="{AD1CDA74-510F-9845-1D5C-4C44A4816C7F}"/>
              </a:ext>
            </a:extLst>
          </p:cNvPr>
          <p:cNvGrpSpPr/>
          <p:nvPr/>
        </p:nvGrpSpPr>
        <p:grpSpPr>
          <a:xfrm>
            <a:off x="4302688" y="1740391"/>
            <a:ext cx="3470320" cy="2323667"/>
            <a:chOff x="4305285" y="3533968"/>
            <a:chExt cx="3470320" cy="2323667"/>
          </a:xfrm>
        </p:grpSpPr>
        <p:sp>
          <p:nvSpPr>
            <p:cNvPr id="22" name="2">
              <a:extLst>
                <a:ext uri="{FF2B5EF4-FFF2-40B4-BE49-F238E27FC236}">
                  <a16:creationId xmlns:a16="http://schemas.microsoft.com/office/drawing/2014/main" id="{967F3466-343F-6EF2-3AA6-B6F0CF1F2E89}"/>
                </a:ext>
              </a:extLst>
            </p:cNvPr>
            <p:cNvSpPr/>
            <p:nvPr/>
          </p:nvSpPr>
          <p:spPr>
            <a:xfrm>
              <a:off x="4305285" y="3533968"/>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3A1781-BC24-7F1A-3B4D-4B392DE775E8}"/>
                </a:ext>
              </a:extLst>
            </p:cNvPr>
            <p:cNvSpPr txBox="1"/>
            <p:nvPr/>
          </p:nvSpPr>
          <p:spPr>
            <a:xfrm>
              <a:off x="4523388" y="4195348"/>
              <a:ext cx="3252217" cy="1323439"/>
            </a:xfrm>
            <a:prstGeom prst="rect">
              <a:avLst/>
            </a:prstGeom>
            <a:noFill/>
          </p:spPr>
          <p:txBody>
            <a:bodyPr wrap="square" rtlCol="0">
              <a:spAutoFit/>
            </a:bodyPr>
            <a:lstStyle/>
            <a:p>
              <a:r>
                <a:rPr lang="en-US" sz="1600">
                  <a:latin typeface="Montserrat" pitchFamily="2" charset="77"/>
                </a:rPr>
                <a:t>Automation, continuous testing, and monitoring practices in DevOps lead to higher quality software with fewer defects. </a:t>
              </a:r>
            </a:p>
          </p:txBody>
        </p:sp>
      </p:grpSp>
      <p:grpSp>
        <p:nvGrpSpPr>
          <p:cNvPr id="30" name="Group 29">
            <a:extLst>
              <a:ext uri="{FF2B5EF4-FFF2-40B4-BE49-F238E27FC236}">
                <a16:creationId xmlns:a16="http://schemas.microsoft.com/office/drawing/2014/main" id="{C52BA353-7985-D118-500E-851BA5403E80}"/>
              </a:ext>
            </a:extLst>
          </p:cNvPr>
          <p:cNvGrpSpPr/>
          <p:nvPr/>
        </p:nvGrpSpPr>
        <p:grpSpPr>
          <a:xfrm>
            <a:off x="269000" y="3429000"/>
            <a:ext cx="3722308" cy="2323668"/>
            <a:chOff x="277803" y="3530747"/>
            <a:chExt cx="3722308" cy="2323668"/>
          </a:xfrm>
        </p:grpSpPr>
        <p:sp>
          <p:nvSpPr>
            <p:cNvPr id="21" name="1">
              <a:extLst>
                <a:ext uri="{FF2B5EF4-FFF2-40B4-BE49-F238E27FC236}">
                  <a16:creationId xmlns:a16="http://schemas.microsoft.com/office/drawing/2014/main" id="{B6F0BD7E-6B8C-3BD4-8F9D-69B1CD1468CB}"/>
                </a:ext>
              </a:extLst>
            </p:cNvPr>
            <p:cNvSpPr/>
            <p:nvPr/>
          </p:nvSpPr>
          <p:spPr>
            <a:xfrm>
              <a:off x="277803" y="3530747"/>
              <a:ext cx="3462528" cy="2323668"/>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6D7079-FE59-1389-B3A9-AC4B8005DA7A}"/>
                </a:ext>
              </a:extLst>
            </p:cNvPr>
            <p:cNvSpPr txBox="1"/>
            <p:nvPr/>
          </p:nvSpPr>
          <p:spPr>
            <a:xfrm>
              <a:off x="383312" y="4011066"/>
              <a:ext cx="3616799" cy="1815882"/>
            </a:xfrm>
            <a:prstGeom prst="rect">
              <a:avLst/>
            </a:prstGeom>
            <a:noFill/>
          </p:spPr>
          <p:txBody>
            <a:bodyPr wrap="square" rtlCol="0">
              <a:spAutoFit/>
            </a:bodyPr>
            <a:lstStyle/>
            <a:p>
              <a:r>
                <a:rPr lang="en-US" sz="1600">
                  <a:latin typeface="Montserrat" pitchFamily="2" charset="77"/>
                </a:rPr>
                <a:t>By delivering high-quality software quickly and reliably, DevOps enhances customer satisfaction and loyalty. By responding quickly to customer feedback and market changes, organizations</a:t>
              </a:r>
            </a:p>
          </p:txBody>
        </p:sp>
      </p:grpSp>
      <p:sp>
        <p:nvSpPr>
          <p:cNvPr id="2" name="3">
            <a:extLst>
              <a:ext uri="{FF2B5EF4-FFF2-40B4-BE49-F238E27FC236}">
                <a16:creationId xmlns:a16="http://schemas.microsoft.com/office/drawing/2014/main" id="{6DF73B28-0367-7C5E-C96C-452448F14BFD}"/>
              </a:ext>
            </a:extLst>
          </p:cNvPr>
          <p:cNvSpPr/>
          <p:nvPr/>
        </p:nvSpPr>
        <p:spPr>
          <a:xfrm>
            <a:off x="8327574" y="1614489"/>
            <a:ext cx="3462528" cy="2323667"/>
          </a:xfrm>
          <a:prstGeom prst="roundRect">
            <a:avLst>
              <a:gd name="adj" fmla="val 645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a:extLst>
              <a:ext uri="{FF2B5EF4-FFF2-40B4-BE49-F238E27FC236}">
                <a16:creationId xmlns:a16="http://schemas.microsoft.com/office/drawing/2014/main" id="{B3BC1FF6-3E1B-8E0B-8ABF-6B8094DD9EDD}"/>
              </a:ext>
            </a:extLst>
          </p:cNvPr>
          <p:cNvSpPr/>
          <p:nvPr/>
        </p:nvSpPr>
        <p:spPr>
          <a:xfrm>
            <a:off x="4302688" y="1614489"/>
            <a:ext cx="3462528" cy="2323667"/>
          </a:xfrm>
          <a:prstGeom prst="roundRect">
            <a:avLst>
              <a:gd name="adj" fmla="val 6456"/>
            </a:avLst>
          </a:pr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a:extLst>
              <a:ext uri="{FF2B5EF4-FFF2-40B4-BE49-F238E27FC236}">
                <a16:creationId xmlns:a16="http://schemas.microsoft.com/office/drawing/2014/main" id="{27273BAC-5864-4648-1FD5-50BDFCDC6140}"/>
              </a:ext>
            </a:extLst>
          </p:cNvPr>
          <p:cNvSpPr/>
          <p:nvPr/>
        </p:nvSpPr>
        <p:spPr>
          <a:xfrm>
            <a:off x="277803" y="1614489"/>
            <a:ext cx="3462528" cy="2323668"/>
          </a:xfrm>
          <a:prstGeom prst="roundRect">
            <a:avLst>
              <a:gd name="adj" fmla="val 645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24197E-1EBA-3B11-62F5-CC39F6A1F084}"/>
              </a:ext>
            </a:extLst>
          </p:cNvPr>
          <p:cNvSpPr txBox="1"/>
          <p:nvPr/>
        </p:nvSpPr>
        <p:spPr>
          <a:xfrm>
            <a:off x="1417529" y="1942349"/>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01</a:t>
            </a:r>
          </a:p>
        </p:txBody>
      </p:sp>
      <p:sp>
        <p:nvSpPr>
          <p:cNvPr id="25" name="TextBox 24">
            <a:extLst>
              <a:ext uri="{FF2B5EF4-FFF2-40B4-BE49-F238E27FC236}">
                <a16:creationId xmlns:a16="http://schemas.microsoft.com/office/drawing/2014/main" id="{7F8110B9-4E4F-58AC-B101-0381AD58BF67}"/>
              </a:ext>
            </a:extLst>
          </p:cNvPr>
          <p:cNvSpPr txBox="1"/>
          <p:nvPr/>
        </p:nvSpPr>
        <p:spPr>
          <a:xfrm>
            <a:off x="9492413" y="1948473"/>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03</a:t>
            </a:r>
          </a:p>
        </p:txBody>
      </p:sp>
      <p:sp>
        <p:nvSpPr>
          <p:cNvPr id="26" name="TextBox 25">
            <a:extLst>
              <a:ext uri="{FF2B5EF4-FFF2-40B4-BE49-F238E27FC236}">
                <a16:creationId xmlns:a16="http://schemas.microsoft.com/office/drawing/2014/main" id="{99DE17E6-D125-D33E-7E52-374981F9881A}"/>
              </a:ext>
            </a:extLst>
          </p:cNvPr>
          <p:cNvSpPr txBox="1"/>
          <p:nvPr/>
        </p:nvSpPr>
        <p:spPr>
          <a:xfrm>
            <a:off x="5311080" y="1970535"/>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02</a:t>
            </a:r>
          </a:p>
        </p:txBody>
      </p:sp>
      <p:sp>
        <p:nvSpPr>
          <p:cNvPr id="27" name="TextBox 26">
            <a:extLst>
              <a:ext uri="{FF2B5EF4-FFF2-40B4-BE49-F238E27FC236}">
                <a16:creationId xmlns:a16="http://schemas.microsoft.com/office/drawing/2014/main" id="{71B1E505-6C42-DFD2-F252-2A35EA1426B8}"/>
              </a:ext>
            </a:extLst>
          </p:cNvPr>
          <p:cNvSpPr txBox="1"/>
          <p:nvPr/>
        </p:nvSpPr>
        <p:spPr>
          <a:xfrm>
            <a:off x="4469891" y="276321"/>
            <a:ext cx="3252217" cy="923330"/>
          </a:xfrm>
          <a:prstGeom prst="rect">
            <a:avLst/>
          </a:prstGeom>
          <a:noFill/>
        </p:spPr>
        <p:txBody>
          <a:bodyPr wrap="square" rtlCol="0">
            <a:spAutoFit/>
          </a:bodyPr>
          <a:lstStyle/>
          <a:p>
            <a:r>
              <a:rPr lang="en-US" sz="5400">
                <a:solidFill>
                  <a:schemeClr val="bg1"/>
                </a:solidFill>
                <a:latin typeface="Baloo Bhaijaan" panose="03080902040302020200" pitchFamily="66" charset="-78"/>
                <a:cs typeface="Baloo Bhaijaan" panose="03080902040302020200" pitchFamily="66" charset="-78"/>
              </a:rPr>
              <a:t>BENEFITS</a:t>
            </a:r>
          </a:p>
        </p:txBody>
      </p:sp>
      <p:sp>
        <p:nvSpPr>
          <p:cNvPr id="33" name="TextBox 32">
            <a:extLst>
              <a:ext uri="{FF2B5EF4-FFF2-40B4-BE49-F238E27FC236}">
                <a16:creationId xmlns:a16="http://schemas.microsoft.com/office/drawing/2014/main" id="{469C3B27-AC7D-D6C2-18AF-42714C766859}"/>
              </a:ext>
            </a:extLst>
          </p:cNvPr>
          <p:cNvSpPr txBox="1"/>
          <p:nvPr/>
        </p:nvSpPr>
        <p:spPr>
          <a:xfrm>
            <a:off x="292774" y="3166243"/>
            <a:ext cx="3423535" cy="1200329"/>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Improved customer satisfaction and loyalty:</a:t>
            </a:r>
          </a:p>
          <a:p>
            <a:pPr algn="ctr"/>
            <a:endParaRPr lang="en-US" dirty="0">
              <a:solidFill>
                <a:schemeClr val="bg1"/>
              </a:solidFill>
              <a:latin typeface="Baloo Bhaijaan" panose="03080902040302020200" pitchFamily="66" charset="-78"/>
              <a:cs typeface="Baloo Bhaijaan" panose="03080902040302020200" pitchFamily="66" charset="-78"/>
            </a:endParaRPr>
          </a:p>
          <a:p>
            <a:pPr algn="ctr"/>
            <a:endParaRPr lang="en-US" dirty="0">
              <a:solidFill>
                <a:schemeClr val="bg1"/>
              </a:solidFill>
              <a:latin typeface="Baloo Bhaijaan" panose="03080902040302020200" pitchFamily="66" charset="-78"/>
              <a:cs typeface="Baloo Bhaijaan" panose="03080902040302020200" pitchFamily="66" charset="-78"/>
            </a:endParaRPr>
          </a:p>
        </p:txBody>
      </p:sp>
      <p:sp>
        <p:nvSpPr>
          <p:cNvPr id="34" name="TextBox 33">
            <a:extLst>
              <a:ext uri="{FF2B5EF4-FFF2-40B4-BE49-F238E27FC236}">
                <a16:creationId xmlns:a16="http://schemas.microsoft.com/office/drawing/2014/main" id="{8B284883-9F8F-B971-F054-D3C5DEFE9F32}"/>
              </a:ext>
            </a:extLst>
          </p:cNvPr>
          <p:cNvSpPr txBox="1"/>
          <p:nvPr/>
        </p:nvSpPr>
        <p:spPr>
          <a:xfrm>
            <a:off x="4318020" y="3157513"/>
            <a:ext cx="3423535" cy="646331"/>
          </a:xfrm>
          <a:prstGeom prst="rect">
            <a:avLst/>
          </a:prstGeom>
          <a:noFill/>
        </p:spPr>
        <p:txBody>
          <a:bodyPr wrap="square" rtlCol="0">
            <a:spAutoFit/>
          </a:bodyPr>
          <a:lstStyle/>
          <a:p>
            <a:pPr algn="ctr"/>
            <a:r>
              <a:rPr lang="en-US">
                <a:solidFill>
                  <a:schemeClr val="bg1"/>
                </a:solidFill>
                <a:latin typeface="Baloo Bhaijaan" panose="03080902040302020200" pitchFamily="66" charset="-78"/>
                <a:cs typeface="Baloo Bhaijaan" panose="03080902040302020200" pitchFamily="66" charset="-78"/>
              </a:rPr>
              <a:t>Higher quality software with fewer defects:</a:t>
            </a:r>
          </a:p>
        </p:txBody>
      </p:sp>
      <p:sp>
        <p:nvSpPr>
          <p:cNvPr id="35" name="TextBox 34">
            <a:extLst>
              <a:ext uri="{FF2B5EF4-FFF2-40B4-BE49-F238E27FC236}">
                <a16:creationId xmlns:a16="http://schemas.microsoft.com/office/drawing/2014/main" id="{20DC3107-7D8F-730D-5F4C-3D5CEB47B02E}"/>
              </a:ext>
            </a:extLst>
          </p:cNvPr>
          <p:cNvSpPr txBox="1"/>
          <p:nvPr/>
        </p:nvSpPr>
        <p:spPr>
          <a:xfrm>
            <a:off x="8194675" y="3191586"/>
            <a:ext cx="3728325" cy="923330"/>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Increased efficiency and productivity:</a:t>
            </a:r>
          </a:p>
          <a:p>
            <a:pPr algn="ctr"/>
            <a:endParaRPr lang="en-US" dirty="0">
              <a:solidFill>
                <a:schemeClr val="bg1"/>
              </a:solidFill>
              <a:latin typeface="Baloo Bhaijaan" panose="03080902040302020200" pitchFamily="66" charset="-78"/>
              <a:cs typeface="Baloo Bhaijaan" panose="03080902040302020200" pitchFamily="66" charset="-78"/>
            </a:endParaRPr>
          </a:p>
        </p:txBody>
      </p:sp>
    </p:spTree>
    <p:extLst>
      <p:ext uri="{BB962C8B-B14F-4D97-AF65-F5344CB8AC3E}">
        <p14:creationId xmlns:p14="http://schemas.microsoft.com/office/powerpoint/2010/main" val="239951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76F1EBB-0710-81A3-9EE6-519C3636134F}"/>
              </a:ext>
            </a:extLst>
          </p:cNvPr>
          <p:cNvGrpSpPr/>
          <p:nvPr/>
        </p:nvGrpSpPr>
        <p:grpSpPr>
          <a:xfrm>
            <a:off x="8319782" y="1740391"/>
            <a:ext cx="3462528" cy="2323667"/>
            <a:chOff x="8332767" y="3509205"/>
            <a:chExt cx="3462528" cy="2323667"/>
          </a:xfrm>
        </p:grpSpPr>
        <p:sp>
          <p:nvSpPr>
            <p:cNvPr id="23" name="3">
              <a:extLst>
                <a:ext uri="{FF2B5EF4-FFF2-40B4-BE49-F238E27FC236}">
                  <a16:creationId xmlns:a16="http://schemas.microsoft.com/office/drawing/2014/main" id="{AF26AA34-657E-37B3-BD0C-E53483960D2E}"/>
                </a:ext>
              </a:extLst>
            </p:cNvPr>
            <p:cNvSpPr/>
            <p:nvPr/>
          </p:nvSpPr>
          <p:spPr>
            <a:xfrm>
              <a:off x="8332767" y="3509205"/>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6B0877-8CD5-979B-ECDE-C09FD2D2956F}"/>
                </a:ext>
              </a:extLst>
            </p:cNvPr>
            <p:cNvSpPr txBox="1"/>
            <p:nvPr/>
          </p:nvSpPr>
          <p:spPr>
            <a:xfrm>
              <a:off x="8497428" y="3976385"/>
              <a:ext cx="3252217" cy="1815882"/>
            </a:xfrm>
            <a:prstGeom prst="rect">
              <a:avLst/>
            </a:prstGeom>
            <a:noFill/>
          </p:spPr>
          <p:txBody>
            <a:bodyPr wrap="square" rtlCol="0">
              <a:spAutoFit/>
            </a:bodyPr>
            <a:lstStyle/>
            <a:p>
              <a:r>
                <a:rPr lang="en-US" sz="1600">
                  <a:latin typeface="Montserrat" pitchFamily="2" charset="77"/>
                </a:rPr>
                <a:t>By automating manual tasks, streamlining processes, and promoting collaboration, DevOps enhances efficiency and productivity across development and operations teams. </a:t>
              </a:r>
            </a:p>
          </p:txBody>
        </p:sp>
      </p:grpSp>
      <p:grpSp>
        <p:nvGrpSpPr>
          <p:cNvPr id="31" name="Group 30">
            <a:extLst>
              <a:ext uri="{FF2B5EF4-FFF2-40B4-BE49-F238E27FC236}">
                <a16:creationId xmlns:a16="http://schemas.microsoft.com/office/drawing/2014/main" id="{AD1CDA74-510F-9845-1D5C-4C44A4816C7F}"/>
              </a:ext>
            </a:extLst>
          </p:cNvPr>
          <p:cNvGrpSpPr/>
          <p:nvPr/>
        </p:nvGrpSpPr>
        <p:grpSpPr>
          <a:xfrm>
            <a:off x="4302688" y="3429000"/>
            <a:ext cx="3470320" cy="2323667"/>
            <a:chOff x="4305285" y="3533968"/>
            <a:chExt cx="3470320" cy="2323667"/>
          </a:xfrm>
        </p:grpSpPr>
        <p:sp>
          <p:nvSpPr>
            <p:cNvPr id="22" name="2">
              <a:extLst>
                <a:ext uri="{FF2B5EF4-FFF2-40B4-BE49-F238E27FC236}">
                  <a16:creationId xmlns:a16="http://schemas.microsoft.com/office/drawing/2014/main" id="{967F3466-343F-6EF2-3AA6-B6F0CF1F2E89}"/>
                </a:ext>
              </a:extLst>
            </p:cNvPr>
            <p:cNvSpPr/>
            <p:nvPr/>
          </p:nvSpPr>
          <p:spPr>
            <a:xfrm>
              <a:off x="4305285" y="3533968"/>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3A1781-BC24-7F1A-3B4D-4B392DE775E8}"/>
                </a:ext>
              </a:extLst>
            </p:cNvPr>
            <p:cNvSpPr txBox="1"/>
            <p:nvPr/>
          </p:nvSpPr>
          <p:spPr>
            <a:xfrm>
              <a:off x="4523388" y="4195348"/>
              <a:ext cx="3252217" cy="1323439"/>
            </a:xfrm>
            <a:prstGeom prst="rect">
              <a:avLst/>
            </a:prstGeom>
            <a:noFill/>
          </p:spPr>
          <p:txBody>
            <a:bodyPr wrap="square" rtlCol="0">
              <a:spAutoFit/>
            </a:bodyPr>
            <a:lstStyle/>
            <a:p>
              <a:r>
                <a:rPr lang="en-US" sz="1600">
                  <a:latin typeface="Montserrat" pitchFamily="2" charset="77"/>
                </a:rPr>
                <a:t>Automation, continuous testing, and monitoring practices in DevOps lead to higher quality software with fewer defects. </a:t>
              </a:r>
            </a:p>
          </p:txBody>
        </p:sp>
      </p:grpSp>
      <p:grpSp>
        <p:nvGrpSpPr>
          <p:cNvPr id="30" name="Group 29">
            <a:extLst>
              <a:ext uri="{FF2B5EF4-FFF2-40B4-BE49-F238E27FC236}">
                <a16:creationId xmlns:a16="http://schemas.microsoft.com/office/drawing/2014/main" id="{C52BA353-7985-D118-500E-851BA5403E80}"/>
              </a:ext>
            </a:extLst>
          </p:cNvPr>
          <p:cNvGrpSpPr/>
          <p:nvPr/>
        </p:nvGrpSpPr>
        <p:grpSpPr>
          <a:xfrm>
            <a:off x="269000" y="1740391"/>
            <a:ext cx="3722308" cy="2323668"/>
            <a:chOff x="277803" y="3530747"/>
            <a:chExt cx="3722308" cy="2323668"/>
          </a:xfrm>
        </p:grpSpPr>
        <p:sp>
          <p:nvSpPr>
            <p:cNvPr id="21" name="1">
              <a:extLst>
                <a:ext uri="{FF2B5EF4-FFF2-40B4-BE49-F238E27FC236}">
                  <a16:creationId xmlns:a16="http://schemas.microsoft.com/office/drawing/2014/main" id="{B6F0BD7E-6B8C-3BD4-8F9D-69B1CD1468CB}"/>
                </a:ext>
              </a:extLst>
            </p:cNvPr>
            <p:cNvSpPr/>
            <p:nvPr/>
          </p:nvSpPr>
          <p:spPr>
            <a:xfrm>
              <a:off x="277803" y="3530747"/>
              <a:ext cx="3462528" cy="2323668"/>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6D7079-FE59-1389-B3A9-AC4B8005DA7A}"/>
                </a:ext>
              </a:extLst>
            </p:cNvPr>
            <p:cNvSpPr txBox="1"/>
            <p:nvPr/>
          </p:nvSpPr>
          <p:spPr>
            <a:xfrm>
              <a:off x="383312" y="4011066"/>
              <a:ext cx="3616799" cy="1815882"/>
            </a:xfrm>
            <a:prstGeom prst="rect">
              <a:avLst/>
            </a:prstGeom>
            <a:noFill/>
          </p:spPr>
          <p:txBody>
            <a:bodyPr wrap="square" rtlCol="0">
              <a:spAutoFit/>
            </a:bodyPr>
            <a:lstStyle/>
            <a:p>
              <a:r>
                <a:rPr lang="en-US" sz="1600">
                  <a:latin typeface="Montserrat" pitchFamily="2" charset="77"/>
                </a:rPr>
                <a:t>By delivering high-quality software quickly and reliably, DevOps enhances customer satisfaction and loyalty. By responding quickly to customer feedback and market changes, organizations</a:t>
              </a:r>
            </a:p>
          </p:txBody>
        </p:sp>
      </p:grpSp>
      <p:sp>
        <p:nvSpPr>
          <p:cNvPr id="2" name="3">
            <a:extLst>
              <a:ext uri="{FF2B5EF4-FFF2-40B4-BE49-F238E27FC236}">
                <a16:creationId xmlns:a16="http://schemas.microsoft.com/office/drawing/2014/main" id="{6DF73B28-0367-7C5E-C96C-452448F14BFD}"/>
              </a:ext>
            </a:extLst>
          </p:cNvPr>
          <p:cNvSpPr/>
          <p:nvPr/>
        </p:nvSpPr>
        <p:spPr>
          <a:xfrm>
            <a:off x="8327574" y="1614489"/>
            <a:ext cx="3462528" cy="2323667"/>
          </a:xfrm>
          <a:prstGeom prst="roundRect">
            <a:avLst>
              <a:gd name="adj" fmla="val 645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a:extLst>
              <a:ext uri="{FF2B5EF4-FFF2-40B4-BE49-F238E27FC236}">
                <a16:creationId xmlns:a16="http://schemas.microsoft.com/office/drawing/2014/main" id="{B3BC1FF6-3E1B-8E0B-8ABF-6B8094DD9EDD}"/>
              </a:ext>
            </a:extLst>
          </p:cNvPr>
          <p:cNvSpPr/>
          <p:nvPr/>
        </p:nvSpPr>
        <p:spPr>
          <a:xfrm>
            <a:off x="4302688" y="1614489"/>
            <a:ext cx="3462528" cy="2323667"/>
          </a:xfrm>
          <a:prstGeom prst="roundRect">
            <a:avLst>
              <a:gd name="adj" fmla="val 6456"/>
            </a:avLst>
          </a:pr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a:extLst>
              <a:ext uri="{FF2B5EF4-FFF2-40B4-BE49-F238E27FC236}">
                <a16:creationId xmlns:a16="http://schemas.microsoft.com/office/drawing/2014/main" id="{27273BAC-5864-4648-1FD5-50BDFCDC6140}"/>
              </a:ext>
            </a:extLst>
          </p:cNvPr>
          <p:cNvSpPr/>
          <p:nvPr/>
        </p:nvSpPr>
        <p:spPr>
          <a:xfrm>
            <a:off x="277803" y="1614489"/>
            <a:ext cx="3462528" cy="2323668"/>
          </a:xfrm>
          <a:prstGeom prst="roundRect">
            <a:avLst>
              <a:gd name="adj" fmla="val 645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24197E-1EBA-3B11-62F5-CC39F6A1F084}"/>
              </a:ext>
            </a:extLst>
          </p:cNvPr>
          <p:cNvSpPr txBox="1"/>
          <p:nvPr/>
        </p:nvSpPr>
        <p:spPr>
          <a:xfrm>
            <a:off x="1417529" y="1942349"/>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01</a:t>
            </a:r>
          </a:p>
        </p:txBody>
      </p:sp>
      <p:sp>
        <p:nvSpPr>
          <p:cNvPr id="25" name="TextBox 24">
            <a:extLst>
              <a:ext uri="{FF2B5EF4-FFF2-40B4-BE49-F238E27FC236}">
                <a16:creationId xmlns:a16="http://schemas.microsoft.com/office/drawing/2014/main" id="{7F8110B9-4E4F-58AC-B101-0381AD58BF67}"/>
              </a:ext>
            </a:extLst>
          </p:cNvPr>
          <p:cNvSpPr txBox="1"/>
          <p:nvPr/>
        </p:nvSpPr>
        <p:spPr>
          <a:xfrm>
            <a:off x="9492413" y="1948473"/>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03</a:t>
            </a:r>
          </a:p>
        </p:txBody>
      </p:sp>
      <p:sp>
        <p:nvSpPr>
          <p:cNvPr id="26" name="TextBox 25">
            <a:extLst>
              <a:ext uri="{FF2B5EF4-FFF2-40B4-BE49-F238E27FC236}">
                <a16:creationId xmlns:a16="http://schemas.microsoft.com/office/drawing/2014/main" id="{99DE17E6-D125-D33E-7E52-374981F9881A}"/>
              </a:ext>
            </a:extLst>
          </p:cNvPr>
          <p:cNvSpPr txBox="1"/>
          <p:nvPr/>
        </p:nvSpPr>
        <p:spPr>
          <a:xfrm>
            <a:off x="5311080" y="1970535"/>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02</a:t>
            </a:r>
          </a:p>
        </p:txBody>
      </p:sp>
      <p:sp>
        <p:nvSpPr>
          <p:cNvPr id="27" name="TextBox 26">
            <a:extLst>
              <a:ext uri="{FF2B5EF4-FFF2-40B4-BE49-F238E27FC236}">
                <a16:creationId xmlns:a16="http://schemas.microsoft.com/office/drawing/2014/main" id="{71B1E505-6C42-DFD2-F252-2A35EA1426B8}"/>
              </a:ext>
            </a:extLst>
          </p:cNvPr>
          <p:cNvSpPr txBox="1"/>
          <p:nvPr/>
        </p:nvSpPr>
        <p:spPr>
          <a:xfrm>
            <a:off x="4469891" y="276321"/>
            <a:ext cx="3252217" cy="923330"/>
          </a:xfrm>
          <a:prstGeom prst="rect">
            <a:avLst/>
          </a:prstGeom>
          <a:noFill/>
        </p:spPr>
        <p:txBody>
          <a:bodyPr wrap="square" rtlCol="0">
            <a:spAutoFit/>
          </a:bodyPr>
          <a:lstStyle/>
          <a:p>
            <a:r>
              <a:rPr lang="en-US" sz="5400">
                <a:solidFill>
                  <a:schemeClr val="bg1"/>
                </a:solidFill>
                <a:latin typeface="Baloo Bhaijaan" panose="03080902040302020200" pitchFamily="66" charset="-78"/>
                <a:cs typeface="Baloo Bhaijaan" panose="03080902040302020200" pitchFamily="66" charset="-78"/>
              </a:rPr>
              <a:t>BENEFITS</a:t>
            </a:r>
          </a:p>
        </p:txBody>
      </p:sp>
      <p:sp>
        <p:nvSpPr>
          <p:cNvPr id="33" name="TextBox 32">
            <a:extLst>
              <a:ext uri="{FF2B5EF4-FFF2-40B4-BE49-F238E27FC236}">
                <a16:creationId xmlns:a16="http://schemas.microsoft.com/office/drawing/2014/main" id="{469C3B27-AC7D-D6C2-18AF-42714C766859}"/>
              </a:ext>
            </a:extLst>
          </p:cNvPr>
          <p:cNvSpPr txBox="1"/>
          <p:nvPr/>
        </p:nvSpPr>
        <p:spPr>
          <a:xfrm>
            <a:off x="292774" y="3166243"/>
            <a:ext cx="3423535" cy="1200329"/>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Improved customer satisfaction and loyalty:</a:t>
            </a:r>
          </a:p>
          <a:p>
            <a:pPr algn="ctr"/>
            <a:endParaRPr lang="en-US" dirty="0">
              <a:solidFill>
                <a:schemeClr val="bg1"/>
              </a:solidFill>
              <a:latin typeface="Baloo Bhaijaan" panose="03080902040302020200" pitchFamily="66" charset="-78"/>
              <a:cs typeface="Baloo Bhaijaan" panose="03080902040302020200" pitchFamily="66" charset="-78"/>
            </a:endParaRPr>
          </a:p>
          <a:p>
            <a:pPr algn="ctr"/>
            <a:endParaRPr lang="en-US" dirty="0">
              <a:solidFill>
                <a:schemeClr val="bg1"/>
              </a:solidFill>
              <a:latin typeface="Baloo Bhaijaan" panose="03080902040302020200" pitchFamily="66" charset="-78"/>
              <a:cs typeface="Baloo Bhaijaan" panose="03080902040302020200" pitchFamily="66" charset="-78"/>
            </a:endParaRPr>
          </a:p>
        </p:txBody>
      </p:sp>
      <p:sp>
        <p:nvSpPr>
          <p:cNvPr id="34" name="TextBox 33">
            <a:extLst>
              <a:ext uri="{FF2B5EF4-FFF2-40B4-BE49-F238E27FC236}">
                <a16:creationId xmlns:a16="http://schemas.microsoft.com/office/drawing/2014/main" id="{8B284883-9F8F-B971-F054-D3C5DEFE9F32}"/>
              </a:ext>
            </a:extLst>
          </p:cNvPr>
          <p:cNvSpPr txBox="1"/>
          <p:nvPr/>
        </p:nvSpPr>
        <p:spPr>
          <a:xfrm>
            <a:off x="4318020" y="3157513"/>
            <a:ext cx="3423535" cy="646331"/>
          </a:xfrm>
          <a:prstGeom prst="rect">
            <a:avLst/>
          </a:prstGeom>
          <a:noFill/>
        </p:spPr>
        <p:txBody>
          <a:bodyPr wrap="square" rtlCol="0">
            <a:spAutoFit/>
          </a:bodyPr>
          <a:lstStyle/>
          <a:p>
            <a:pPr algn="ctr"/>
            <a:r>
              <a:rPr lang="en-US">
                <a:solidFill>
                  <a:schemeClr val="bg1"/>
                </a:solidFill>
                <a:latin typeface="Baloo Bhaijaan" panose="03080902040302020200" pitchFamily="66" charset="-78"/>
                <a:cs typeface="Baloo Bhaijaan" panose="03080902040302020200" pitchFamily="66" charset="-78"/>
              </a:rPr>
              <a:t>Higher quality software with fewer defects:</a:t>
            </a:r>
          </a:p>
        </p:txBody>
      </p:sp>
      <p:sp>
        <p:nvSpPr>
          <p:cNvPr id="35" name="TextBox 34">
            <a:extLst>
              <a:ext uri="{FF2B5EF4-FFF2-40B4-BE49-F238E27FC236}">
                <a16:creationId xmlns:a16="http://schemas.microsoft.com/office/drawing/2014/main" id="{20DC3107-7D8F-730D-5F4C-3D5CEB47B02E}"/>
              </a:ext>
            </a:extLst>
          </p:cNvPr>
          <p:cNvSpPr txBox="1"/>
          <p:nvPr/>
        </p:nvSpPr>
        <p:spPr>
          <a:xfrm>
            <a:off x="8194675" y="3191586"/>
            <a:ext cx="3728325" cy="923330"/>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Increased efficiency and productivity:</a:t>
            </a:r>
          </a:p>
          <a:p>
            <a:pPr algn="ctr"/>
            <a:endParaRPr lang="en-US" dirty="0">
              <a:solidFill>
                <a:schemeClr val="bg1"/>
              </a:solidFill>
              <a:latin typeface="Baloo Bhaijaan" panose="03080902040302020200" pitchFamily="66" charset="-78"/>
              <a:cs typeface="Baloo Bhaijaan" panose="03080902040302020200" pitchFamily="66" charset="-78"/>
            </a:endParaRPr>
          </a:p>
        </p:txBody>
      </p:sp>
    </p:spTree>
    <p:extLst>
      <p:ext uri="{BB962C8B-B14F-4D97-AF65-F5344CB8AC3E}">
        <p14:creationId xmlns:p14="http://schemas.microsoft.com/office/powerpoint/2010/main" val="1135437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BA2-A9D8-19E5-FE2B-04C726CAB32F}"/>
              </a:ext>
            </a:extLst>
          </p:cNvPr>
          <p:cNvSpPr>
            <a:spLocks noGrp="1"/>
          </p:cNvSpPr>
          <p:nvPr>
            <p:ph type="title"/>
          </p:nvPr>
        </p:nvSpPr>
        <p:spPr>
          <a:xfrm>
            <a:off x="397764" y="481564"/>
            <a:ext cx="5511330" cy="577967"/>
          </a:xfrm>
        </p:spPr>
        <p:txBody>
          <a:bodyPr>
            <a:normAutofit/>
          </a:bodyPr>
          <a:lstStyle/>
          <a:p>
            <a:r>
              <a:rPr lang="en-US" sz="2800"/>
              <a:t>Brief History </a:t>
            </a:r>
          </a:p>
        </p:txBody>
      </p:sp>
      <p:sp>
        <p:nvSpPr>
          <p:cNvPr id="3" name="Content Placeholder 2">
            <a:extLst>
              <a:ext uri="{FF2B5EF4-FFF2-40B4-BE49-F238E27FC236}">
                <a16:creationId xmlns:a16="http://schemas.microsoft.com/office/drawing/2014/main" id="{9D2EB352-85A4-826D-B024-86D38E52DD9C}"/>
              </a:ext>
            </a:extLst>
          </p:cNvPr>
          <p:cNvSpPr>
            <a:spLocks noGrp="1"/>
          </p:cNvSpPr>
          <p:nvPr>
            <p:ph sz="quarter" idx="15"/>
          </p:nvPr>
        </p:nvSpPr>
        <p:spPr>
          <a:xfrm>
            <a:off x="396414" y="1680519"/>
            <a:ext cx="7755923" cy="3736032"/>
          </a:xfrm>
        </p:spPr>
        <p:txBody>
          <a:bodyPr>
            <a:noAutofit/>
          </a:bodyPr>
          <a:lstStyle/>
          <a:p>
            <a:pPr algn="just"/>
            <a:r>
              <a:rPr lang="en-US" sz="1400">
                <a:latin typeface="Montserrat" pitchFamily="2" charset="77"/>
              </a:rPr>
              <a:t>The limitations of Agile methodology, such as conflicts between development and operations teams, maintenance challenges, and information sharing difficulties, underscored the need for a more integrated approach in software development. While Agile emphasized continuous improvement within development teams, it failed to address the disconnect between development and operations, causing inefficiencies and delays in software delivery. Recognizing this gap, DevOps emerged as a holistic solution to bridge the divide, streamline the software delivery process, and facilitate seamless collaboration between teams. By promoting automation, collaboration, and continuous feedback, DevOps enables organizations to deliver high-quality software rapidly and reliably, meeting the demands of today's fast-paced digital landscape and enhancing overall customer satisfaction.</a:t>
            </a:r>
          </a:p>
        </p:txBody>
      </p:sp>
      <p:pic>
        <p:nvPicPr>
          <p:cNvPr id="6" name="Picture Placeholder 5" descr="Logo&#10;">
            <a:extLst>
              <a:ext uri="{FF2B5EF4-FFF2-40B4-BE49-F238E27FC236}">
                <a16:creationId xmlns:a16="http://schemas.microsoft.com/office/drawing/2014/main" id="{6AECD90F-5A80-360F-EBFB-0BC99A984D84}"/>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6017703" y="6126480"/>
            <a:ext cx="630936" cy="731520"/>
          </a:xfrm>
        </p:spPr>
      </p:pic>
    </p:spTree>
    <p:extLst>
      <p:ext uri="{BB962C8B-B14F-4D97-AF65-F5344CB8AC3E}">
        <p14:creationId xmlns:p14="http://schemas.microsoft.com/office/powerpoint/2010/main" val="787264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76F1EBB-0710-81A3-9EE6-519C3636134F}"/>
              </a:ext>
            </a:extLst>
          </p:cNvPr>
          <p:cNvGrpSpPr/>
          <p:nvPr/>
        </p:nvGrpSpPr>
        <p:grpSpPr>
          <a:xfrm>
            <a:off x="8319782" y="3534689"/>
            <a:ext cx="3462528" cy="2323667"/>
            <a:chOff x="8332767" y="3509205"/>
            <a:chExt cx="3462528" cy="2323667"/>
          </a:xfrm>
        </p:grpSpPr>
        <p:sp>
          <p:nvSpPr>
            <p:cNvPr id="23" name="3">
              <a:extLst>
                <a:ext uri="{FF2B5EF4-FFF2-40B4-BE49-F238E27FC236}">
                  <a16:creationId xmlns:a16="http://schemas.microsoft.com/office/drawing/2014/main" id="{AF26AA34-657E-37B3-BD0C-E53483960D2E}"/>
                </a:ext>
              </a:extLst>
            </p:cNvPr>
            <p:cNvSpPr/>
            <p:nvPr/>
          </p:nvSpPr>
          <p:spPr>
            <a:xfrm>
              <a:off x="8332767" y="3509205"/>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6B0877-8CD5-979B-ECDE-C09FD2D2956F}"/>
                </a:ext>
              </a:extLst>
            </p:cNvPr>
            <p:cNvSpPr txBox="1"/>
            <p:nvPr/>
          </p:nvSpPr>
          <p:spPr>
            <a:xfrm>
              <a:off x="8497428" y="3976385"/>
              <a:ext cx="3252217" cy="1815882"/>
            </a:xfrm>
            <a:prstGeom prst="rect">
              <a:avLst/>
            </a:prstGeom>
            <a:noFill/>
          </p:spPr>
          <p:txBody>
            <a:bodyPr wrap="square" rtlCol="0">
              <a:spAutoFit/>
            </a:bodyPr>
            <a:lstStyle/>
            <a:p>
              <a:r>
                <a:rPr lang="en-US" sz="1600">
                  <a:latin typeface="Montserrat" pitchFamily="2" charset="77"/>
                </a:rPr>
                <a:t>By automating manual tasks, streamlining processes, and promoting collaboration, DevOps enhances efficiency and productivity across development and operations teams. </a:t>
              </a:r>
            </a:p>
          </p:txBody>
        </p:sp>
      </p:grpSp>
      <p:grpSp>
        <p:nvGrpSpPr>
          <p:cNvPr id="31" name="Group 30">
            <a:extLst>
              <a:ext uri="{FF2B5EF4-FFF2-40B4-BE49-F238E27FC236}">
                <a16:creationId xmlns:a16="http://schemas.microsoft.com/office/drawing/2014/main" id="{AD1CDA74-510F-9845-1D5C-4C44A4816C7F}"/>
              </a:ext>
            </a:extLst>
          </p:cNvPr>
          <p:cNvGrpSpPr/>
          <p:nvPr/>
        </p:nvGrpSpPr>
        <p:grpSpPr>
          <a:xfrm>
            <a:off x="4302688" y="1740391"/>
            <a:ext cx="3470320" cy="2323667"/>
            <a:chOff x="4305285" y="3533968"/>
            <a:chExt cx="3470320" cy="2323667"/>
          </a:xfrm>
        </p:grpSpPr>
        <p:sp>
          <p:nvSpPr>
            <p:cNvPr id="22" name="2">
              <a:extLst>
                <a:ext uri="{FF2B5EF4-FFF2-40B4-BE49-F238E27FC236}">
                  <a16:creationId xmlns:a16="http://schemas.microsoft.com/office/drawing/2014/main" id="{967F3466-343F-6EF2-3AA6-B6F0CF1F2E89}"/>
                </a:ext>
              </a:extLst>
            </p:cNvPr>
            <p:cNvSpPr/>
            <p:nvPr/>
          </p:nvSpPr>
          <p:spPr>
            <a:xfrm>
              <a:off x="4305285" y="3533968"/>
              <a:ext cx="3462528" cy="2323667"/>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3A1781-BC24-7F1A-3B4D-4B392DE775E8}"/>
                </a:ext>
              </a:extLst>
            </p:cNvPr>
            <p:cNvSpPr txBox="1"/>
            <p:nvPr/>
          </p:nvSpPr>
          <p:spPr>
            <a:xfrm>
              <a:off x="4523388" y="4195348"/>
              <a:ext cx="3252217" cy="1323439"/>
            </a:xfrm>
            <a:prstGeom prst="rect">
              <a:avLst/>
            </a:prstGeom>
            <a:noFill/>
          </p:spPr>
          <p:txBody>
            <a:bodyPr wrap="square" rtlCol="0">
              <a:spAutoFit/>
            </a:bodyPr>
            <a:lstStyle/>
            <a:p>
              <a:r>
                <a:rPr lang="en-US" sz="1600">
                  <a:latin typeface="Montserrat" pitchFamily="2" charset="77"/>
                </a:rPr>
                <a:t>Automation, continuous testing, and monitoring practices in DevOps lead to higher quality software with fewer defects. </a:t>
              </a:r>
            </a:p>
          </p:txBody>
        </p:sp>
      </p:grpSp>
      <p:grpSp>
        <p:nvGrpSpPr>
          <p:cNvPr id="30" name="Group 29">
            <a:extLst>
              <a:ext uri="{FF2B5EF4-FFF2-40B4-BE49-F238E27FC236}">
                <a16:creationId xmlns:a16="http://schemas.microsoft.com/office/drawing/2014/main" id="{C52BA353-7985-D118-500E-851BA5403E80}"/>
              </a:ext>
            </a:extLst>
          </p:cNvPr>
          <p:cNvGrpSpPr/>
          <p:nvPr/>
        </p:nvGrpSpPr>
        <p:grpSpPr>
          <a:xfrm>
            <a:off x="269000" y="1740391"/>
            <a:ext cx="3722308" cy="2323668"/>
            <a:chOff x="277803" y="3530747"/>
            <a:chExt cx="3722308" cy="2323668"/>
          </a:xfrm>
        </p:grpSpPr>
        <p:sp>
          <p:nvSpPr>
            <p:cNvPr id="21" name="1">
              <a:extLst>
                <a:ext uri="{FF2B5EF4-FFF2-40B4-BE49-F238E27FC236}">
                  <a16:creationId xmlns:a16="http://schemas.microsoft.com/office/drawing/2014/main" id="{B6F0BD7E-6B8C-3BD4-8F9D-69B1CD1468CB}"/>
                </a:ext>
              </a:extLst>
            </p:cNvPr>
            <p:cNvSpPr/>
            <p:nvPr/>
          </p:nvSpPr>
          <p:spPr>
            <a:xfrm>
              <a:off x="277803" y="3530747"/>
              <a:ext cx="3462528" cy="2323668"/>
            </a:xfrm>
            <a:prstGeom prst="roundRect">
              <a:avLst>
                <a:gd name="adj" fmla="val 645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6D7079-FE59-1389-B3A9-AC4B8005DA7A}"/>
                </a:ext>
              </a:extLst>
            </p:cNvPr>
            <p:cNvSpPr txBox="1"/>
            <p:nvPr/>
          </p:nvSpPr>
          <p:spPr>
            <a:xfrm>
              <a:off x="383312" y="4011066"/>
              <a:ext cx="3616799" cy="1815882"/>
            </a:xfrm>
            <a:prstGeom prst="rect">
              <a:avLst/>
            </a:prstGeom>
            <a:noFill/>
          </p:spPr>
          <p:txBody>
            <a:bodyPr wrap="square" rtlCol="0">
              <a:spAutoFit/>
            </a:bodyPr>
            <a:lstStyle/>
            <a:p>
              <a:r>
                <a:rPr lang="en-US" sz="1600">
                  <a:latin typeface="Montserrat" pitchFamily="2" charset="77"/>
                </a:rPr>
                <a:t>By delivering high-quality software quickly and reliably, DevOps enhances customer satisfaction and loyalty. By responding quickly to customer feedback and market changes, organizations</a:t>
              </a:r>
            </a:p>
          </p:txBody>
        </p:sp>
      </p:grpSp>
      <p:sp>
        <p:nvSpPr>
          <p:cNvPr id="2" name="3">
            <a:extLst>
              <a:ext uri="{FF2B5EF4-FFF2-40B4-BE49-F238E27FC236}">
                <a16:creationId xmlns:a16="http://schemas.microsoft.com/office/drawing/2014/main" id="{6DF73B28-0367-7C5E-C96C-452448F14BFD}"/>
              </a:ext>
            </a:extLst>
          </p:cNvPr>
          <p:cNvSpPr/>
          <p:nvPr/>
        </p:nvSpPr>
        <p:spPr>
          <a:xfrm>
            <a:off x="8327574" y="1614489"/>
            <a:ext cx="3462528" cy="2323667"/>
          </a:xfrm>
          <a:prstGeom prst="roundRect">
            <a:avLst>
              <a:gd name="adj" fmla="val 6456"/>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a:extLst>
              <a:ext uri="{FF2B5EF4-FFF2-40B4-BE49-F238E27FC236}">
                <a16:creationId xmlns:a16="http://schemas.microsoft.com/office/drawing/2014/main" id="{B3BC1FF6-3E1B-8E0B-8ABF-6B8094DD9EDD}"/>
              </a:ext>
            </a:extLst>
          </p:cNvPr>
          <p:cNvSpPr/>
          <p:nvPr/>
        </p:nvSpPr>
        <p:spPr>
          <a:xfrm>
            <a:off x="4302688" y="1614489"/>
            <a:ext cx="3462528" cy="2323667"/>
          </a:xfrm>
          <a:prstGeom prst="roundRect">
            <a:avLst>
              <a:gd name="adj" fmla="val 6456"/>
            </a:avLst>
          </a:prstGeom>
          <a:solidFill>
            <a:srgbClr val="FBD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a:extLst>
              <a:ext uri="{FF2B5EF4-FFF2-40B4-BE49-F238E27FC236}">
                <a16:creationId xmlns:a16="http://schemas.microsoft.com/office/drawing/2014/main" id="{27273BAC-5864-4648-1FD5-50BDFCDC6140}"/>
              </a:ext>
            </a:extLst>
          </p:cNvPr>
          <p:cNvSpPr/>
          <p:nvPr/>
        </p:nvSpPr>
        <p:spPr>
          <a:xfrm>
            <a:off x="277803" y="1614489"/>
            <a:ext cx="3462528" cy="2323668"/>
          </a:xfrm>
          <a:prstGeom prst="roundRect">
            <a:avLst>
              <a:gd name="adj" fmla="val 645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424197E-1EBA-3B11-62F5-CC39F6A1F084}"/>
              </a:ext>
            </a:extLst>
          </p:cNvPr>
          <p:cNvSpPr txBox="1"/>
          <p:nvPr/>
        </p:nvSpPr>
        <p:spPr>
          <a:xfrm>
            <a:off x="1417529" y="1942349"/>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01</a:t>
            </a:r>
          </a:p>
        </p:txBody>
      </p:sp>
      <p:sp>
        <p:nvSpPr>
          <p:cNvPr id="25" name="TextBox 24">
            <a:extLst>
              <a:ext uri="{FF2B5EF4-FFF2-40B4-BE49-F238E27FC236}">
                <a16:creationId xmlns:a16="http://schemas.microsoft.com/office/drawing/2014/main" id="{7F8110B9-4E4F-58AC-B101-0381AD58BF67}"/>
              </a:ext>
            </a:extLst>
          </p:cNvPr>
          <p:cNvSpPr txBox="1"/>
          <p:nvPr/>
        </p:nvSpPr>
        <p:spPr>
          <a:xfrm>
            <a:off x="9492413" y="1948473"/>
            <a:ext cx="1671637" cy="1323439"/>
          </a:xfrm>
          <a:prstGeom prst="rect">
            <a:avLst/>
          </a:prstGeom>
          <a:noFill/>
        </p:spPr>
        <p:txBody>
          <a:bodyPr wrap="square" rtlCol="0">
            <a:spAutoFit/>
          </a:bodyPr>
          <a:lstStyle/>
          <a:p>
            <a:r>
              <a:rPr lang="en-US" sz="8000" dirty="0">
                <a:solidFill>
                  <a:schemeClr val="bg1"/>
                </a:solidFill>
                <a:latin typeface="Baloo Bhaijaan" panose="03080902040302020200" pitchFamily="66" charset="-78"/>
                <a:cs typeface="Baloo Bhaijaan" panose="03080902040302020200" pitchFamily="66" charset="-78"/>
              </a:rPr>
              <a:t>03</a:t>
            </a:r>
          </a:p>
        </p:txBody>
      </p:sp>
      <p:sp>
        <p:nvSpPr>
          <p:cNvPr id="26" name="TextBox 25">
            <a:extLst>
              <a:ext uri="{FF2B5EF4-FFF2-40B4-BE49-F238E27FC236}">
                <a16:creationId xmlns:a16="http://schemas.microsoft.com/office/drawing/2014/main" id="{99DE17E6-D125-D33E-7E52-374981F9881A}"/>
              </a:ext>
            </a:extLst>
          </p:cNvPr>
          <p:cNvSpPr txBox="1"/>
          <p:nvPr/>
        </p:nvSpPr>
        <p:spPr>
          <a:xfrm>
            <a:off x="5311080" y="1970535"/>
            <a:ext cx="1671637" cy="1323439"/>
          </a:xfrm>
          <a:prstGeom prst="rect">
            <a:avLst/>
          </a:prstGeom>
          <a:noFill/>
        </p:spPr>
        <p:txBody>
          <a:bodyPr wrap="square" rtlCol="0">
            <a:spAutoFit/>
          </a:bodyPr>
          <a:lstStyle/>
          <a:p>
            <a:r>
              <a:rPr lang="en-US" sz="8000">
                <a:solidFill>
                  <a:schemeClr val="bg1"/>
                </a:solidFill>
                <a:latin typeface="Baloo Bhaijaan" panose="03080902040302020200" pitchFamily="66" charset="-78"/>
                <a:cs typeface="Baloo Bhaijaan" panose="03080902040302020200" pitchFamily="66" charset="-78"/>
              </a:rPr>
              <a:t>02</a:t>
            </a:r>
          </a:p>
        </p:txBody>
      </p:sp>
      <p:sp>
        <p:nvSpPr>
          <p:cNvPr id="27" name="TextBox 26">
            <a:extLst>
              <a:ext uri="{FF2B5EF4-FFF2-40B4-BE49-F238E27FC236}">
                <a16:creationId xmlns:a16="http://schemas.microsoft.com/office/drawing/2014/main" id="{71B1E505-6C42-DFD2-F252-2A35EA1426B8}"/>
              </a:ext>
            </a:extLst>
          </p:cNvPr>
          <p:cNvSpPr txBox="1"/>
          <p:nvPr/>
        </p:nvSpPr>
        <p:spPr>
          <a:xfrm>
            <a:off x="4469891" y="276321"/>
            <a:ext cx="3252217" cy="923330"/>
          </a:xfrm>
          <a:prstGeom prst="rect">
            <a:avLst/>
          </a:prstGeom>
          <a:noFill/>
        </p:spPr>
        <p:txBody>
          <a:bodyPr wrap="square" rtlCol="0">
            <a:spAutoFit/>
          </a:bodyPr>
          <a:lstStyle/>
          <a:p>
            <a:r>
              <a:rPr lang="en-US" sz="5400">
                <a:solidFill>
                  <a:schemeClr val="bg1"/>
                </a:solidFill>
                <a:latin typeface="Baloo Bhaijaan" panose="03080902040302020200" pitchFamily="66" charset="-78"/>
                <a:cs typeface="Baloo Bhaijaan" panose="03080902040302020200" pitchFamily="66" charset="-78"/>
              </a:rPr>
              <a:t>BENEFITS</a:t>
            </a:r>
          </a:p>
        </p:txBody>
      </p:sp>
      <p:sp>
        <p:nvSpPr>
          <p:cNvPr id="33" name="TextBox 32">
            <a:extLst>
              <a:ext uri="{FF2B5EF4-FFF2-40B4-BE49-F238E27FC236}">
                <a16:creationId xmlns:a16="http://schemas.microsoft.com/office/drawing/2014/main" id="{469C3B27-AC7D-D6C2-18AF-42714C766859}"/>
              </a:ext>
            </a:extLst>
          </p:cNvPr>
          <p:cNvSpPr txBox="1"/>
          <p:nvPr/>
        </p:nvSpPr>
        <p:spPr>
          <a:xfrm>
            <a:off x="292774" y="3166243"/>
            <a:ext cx="3423535" cy="923330"/>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Improved customer satisfaction and loyalty:</a:t>
            </a:r>
          </a:p>
          <a:p>
            <a:pPr algn="ctr"/>
            <a:endParaRPr lang="en-US" dirty="0">
              <a:solidFill>
                <a:schemeClr val="bg1"/>
              </a:solidFill>
              <a:latin typeface="Baloo Bhaijaan" panose="03080902040302020200" pitchFamily="66" charset="-78"/>
              <a:cs typeface="Baloo Bhaijaan" panose="03080902040302020200" pitchFamily="66" charset="-78"/>
            </a:endParaRPr>
          </a:p>
        </p:txBody>
      </p:sp>
      <p:sp>
        <p:nvSpPr>
          <p:cNvPr id="34" name="TextBox 33">
            <a:extLst>
              <a:ext uri="{FF2B5EF4-FFF2-40B4-BE49-F238E27FC236}">
                <a16:creationId xmlns:a16="http://schemas.microsoft.com/office/drawing/2014/main" id="{8B284883-9F8F-B971-F054-D3C5DEFE9F32}"/>
              </a:ext>
            </a:extLst>
          </p:cNvPr>
          <p:cNvSpPr txBox="1"/>
          <p:nvPr/>
        </p:nvSpPr>
        <p:spPr>
          <a:xfrm>
            <a:off x="4318020" y="3157513"/>
            <a:ext cx="3423535" cy="646331"/>
          </a:xfrm>
          <a:prstGeom prst="rect">
            <a:avLst/>
          </a:prstGeom>
          <a:noFill/>
        </p:spPr>
        <p:txBody>
          <a:bodyPr wrap="square" rtlCol="0">
            <a:spAutoFit/>
          </a:bodyPr>
          <a:lstStyle/>
          <a:p>
            <a:pPr algn="ctr"/>
            <a:r>
              <a:rPr lang="en-US">
                <a:solidFill>
                  <a:schemeClr val="bg1"/>
                </a:solidFill>
                <a:latin typeface="Baloo Bhaijaan" panose="03080902040302020200" pitchFamily="66" charset="-78"/>
                <a:cs typeface="Baloo Bhaijaan" panose="03080902040302020200" pitchFamily="66" charset="-78"/>
              </a:rPr>
              <a:t>Higher quality software with fewer defects:</a:t>
            </a:r>
          </a:p>
        </p:txBody>
      </p:sp>
      <p:sp>
        <p:nvSpPr>
          <p:cNvPr id="35" name="TextBox 34">
            <a:extLst>
              <a:ext uri="{FF2B5EF4-FFF2-40B4-BE49-F238E27FC236}">
                <a16:creationId xmlns:a16="http://schemas.microsoft.com/office/drawing/2014/main" id="{20DC3107-7D8F-730D-5F4C-3D5CEB47B02E}"/>
              </a:ext>
            </a:extLst>
          </p:cNvPr>
          <p:cNvSpPr txBox="1"/>
          <p:nvPr/>
        </p:nvSpPr>
        <p:spPr>
          <a:xfrm>
            <a:off x="8194675" y="3191586"/>
            <a:ext cx="3728325" cy="923330"/>
          </a:xfrm>
          <a:prstGeom prst="rect">
            <a:avLst/>
          </a:prstGeom>
          <a:noFill/>
        </p:spPr>
        <p:txBody>
          <a:bodyPr wrap="square" rtlCol="0">
            <a:spAutoFit/>
          </a:bodyPr>
          <a:lstStyle/>
          <a:p>
            <a:pPr algn="ctr"/>
            <a:r>
              <a:rPr lang="en-US" dirty="0">
                <a:solidFill>
                  <a:schemeClr val="bg1"/>
                </a:solidFill>
                <a:latin typeface="Baloo Bhaijaan" panose="03080902040302020200" pitchFamily="66" charset="-78"/>
                <a:cs typeface="Baloo Bhaijaan" panose="03080902040302020200" pitchFamily="66" charset="-78"/>
              </a:rPr>
              <a:t>Increased efficiency and productivity:</a:t>
            </a:r>
          </a:p>
          <a:p>
            <a:pPr algn="ctr"/>
            <a:endParaRPr lang="en-US" dirty="0">
              <a:solidFill>
                <a:schemeClr val="bg1"/>
              </a:solidFill>
              <a:latin typeface="Baloo Bhaijaan" panose="03080902040302020200" pitchFamily="66" charset="-78"/>
              <a:cs typeface="Baloo Bhaijaan" panose="03080902040302020200" pitchFamily="66" charset="-78"/>
            </a:endParaRPr>
          </a:p>
        </p:txBody>
      </p:sp>
    </p:spTree>
    <p:extLst>
      <p:ext uri="{BB962C8B-B14F-4D97-AF65-F5344CB8AC3E}">
        <p14:creationId xmlns:p14="http://schemas.microsoft.com/office/powerpoint/2010/main" val="462754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AEBDA-1541-0DE5-7CCD-F8D0C29B94CF}"/>
              </a:ext>
            </a:extLst>
          </p:cNvPr>
          <p:cNvSpPr txBox="1"/>
          <p:nvPr/>
        </p:nvSpPr>
        <p:spPr>
          <a:xfrm>
            <a:off x="2345448" y="2449116"/>
            <a:ext cx="7746610" cy="1107996"/>
          </a:xfrm>
          <a:prstGeom prst="rect">
            <a:avLst/>
          </a:prstGeom>
          <a:noFill/>
        </p:spPr>
        <p:txBody>
          <a:bodyPr wrap="square" rtlCol="0">
            <a:spAutoFit/>
          </a:bodyPr>
          <a:lstStyle/>
          <a:p>
            <a:pPr algn="ctr"/>
            <a:r>
              <a:rPr lang="en-US" sz="6600">
                <a:solidFill>
                  <a:schemeClr val="bg1"/>
                </a:solidFill>
                <a:latin typeface="+mj-lt"/>
              </a:rPr>
              <a:t>CHALLENGES</a:t>
            </a:r>
          </a:p>
        </p:txBody>
      </p:sp>
    </p:spTree>
    <p:extLst>
      <p:ext uri="{BB962C8B-B14F-4D97-AF65-F5344CB8AC3E}">
        <p14:creationId xmlns:p14="http://schemas.microsoft.com/office/powerpoint/2010/main" val="40130418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0872AB-F3A6-D55C-9C9B-64A5F52053C8}"/>
              </a:ext>
            </a:extLst>
          </p:cNvPr>
          <p:cNvSpPr/>
          <p:nvPr/>
        </p:nvSpPr>
        <p:spPr>
          <a:xfrm>
            <a:off x="1949116" y="0"/>
            <a:ext cx="10242884" cy="17145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Challenge 01- </a:t>
            </a:r>
          </a:p>
          <a:p>
            <a:r>
              <a:rPr lang="en-US" sz="2000">
                <a:solidFill>
                  <a:schemeClr val="bg1"/>
                </a:solidFill>
                <a:latin typeface="Baloo Bhaijaan" panose="03080902040302020200" pitchFamily="66" charset="-78"/>
                <a:cs typeface="Baloo Bhaijaan" panose="03080902040302020200" pitchFamily="66" charset="-78"/>
              </a:rPr>
              <a:t>Cultural Resistance and Organizational Inertia: </a:t>
            </a:r>
            <a:endParaRPr lang="en-US" sz="2400">
              <a:solidFill>
                <a:schemeClr val="tx1"/>
              </a:solidFill>
              <a:latin typeface="Baloo Bhaijaan" panose="03080902040302020200" pitchFamily="66" charset="-78"/>
              <a:cs typeface="Baloo Bhaijaan" panose="03080902040302020200" pitchFamily="66" charset="-78"/>
            </a:endParaRPr>
          </a:p>
          <a:p>
            <a:r>
              <a:rPr lang="en-US" sz="1700">
                <a:solidFill>
                  <a:schemeClr val="bg1"/>
                </a:solidFill>
                <a:latin typeface="Montserrat" pitchFamily="2" charset="77"/>
              </a:rPr>
              <a:t>Implementing DevOps requires a cultural shift, which can be met with resistance from traditional structures and processes within organizations.</a:t>
            </a:r>
          </a:p>
        </p:txBody>
      </p:sp>
      <p:sp>
        <p:nvSpPr>
          <p:cNvPr id="13" name="Rectangle 12">
            <a:extLst>
              <a:ext uri="{FF2B5EF4-FFF2-40B4-BE49-F238E27FC236}">
                <a16:creationId xmlns:a16="http://schemas.microsoft.com/office/drawing/2014/main" id="{3A46900D-919A-742C-DFD5-F97B1ACA5BA3}"/>
              </a:ext>
            </a:extLst>
          </p:cNvPr>
          <p:cNvSpPr/>
          <p:nvPr/>
        </p:nvSpPr>
        <p:spPr>
          <a:xfrm>
            <a:off x="1949116" y="1714500"/>
            <a:ext cx="10242884" cy="17145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Challenge 02</a:t>
            </a:r>
          </a:p>
          <a:p>
            <a:r>
              <a:rPr lang="en-US">
                <a:solidFill>
                  <a:schemeClr val="bg1"/>
                </a:solidFill>
                <a:latin typeface="Baloo Bhaijaan" panose="03080902040302020200" pitchFamily="66" charset="-78"/>
                <a:cs typeface="Baloo Bhaijaan" panose="03080902040302020200" pitchFamily="66" charset="-78"/>
              </a:rPr>
              <a:t>Complexity of Integration: </a:t>
            </a:r>
          </a:p>
          <a:p>
            <a:r>
              <a:rPr lang="en-US" sz="1700">
                <a:solidFill>
                  <a:schemeClr val="bg1"/>
                </a:solidFill>
                <a:latin typeface="Montserrat" pitchFamily="2" charset="77"/>
              </a:rPr>
              <a:t>Integrating different tools and processes across the software development lifecycle can be complex and require careful planning and coordination.</a:t>
            </a:r>
          </a:p>
        </p:txBody>
      </p:sp>
      <p:sp>
        <p:nvSpPr>
          <p:cNvPr id="14" name="Rectangle 13">
            <a:extLst>
              <a:ext uri="{FF2B5EF4-FFF2-40B4-BE49-F238E27FC236}">
                <a16:creationId xmlns:a16="http://schemas.microsoft.com/office/drawing/2014/main" id="{CB070DFB-7E98-F526-C173-40B0AEB4A790}"/>
              </a:ext>
            </a:extLst>
          </p:cNvPr>
          <p:cNvSpPr/>
          <p:nvPr/>
        </p:nvSpPr>
        <p:spPr>
          <a:xfrm>
            <a:off x="1949116" y="3429000"/>
            <a:ext cx="10242884" cy="17145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Challenge 03</a:t>
            </a:r>
            <a:endParaRPr lang="en-US">
              <a:solidFill>
                <a:schemeClr val="tx1"/>
              </a:solidFill>
            </a:endParaRPr>
          </a:p>
          <a:p>
            <a:r>
              <a:rPr lang="en-US">
                <a:solidFill>
                  <a:schemeClr val="bg1"/>
                </a:solidFill>
                <a:latin typeface="Baloo Bhaijaan" panose="03080902040302020200" pitchFamily="66" charset="-78"/>
                <a:cs typeface="Baloo Bhaijaan" panose="03080902040302020200" pitchFamily="66" charset="-78"/>
              </a:rPr>
              <a:t>Security Concerns: </a:t>
            </a:r>
          </a:p>
          <a:p>
            <a:r>
              <a:rPr lang="en-US">
                <a:solidFill>
                  <a:schemeClr val="bg1"/>
                </a:solidFill>
                <a:latin typeface="Montserrat" pitchFamily="2" charset="77"/>
              </a:rPr>
              <a:t>Rapid deployments and automation can introduce security risks if not managed properly, requiring organizations to implement robust security practices and controls.</a:t>
            </a:r>
          </a:p>
        </p:txBody>
      </p:sp>
      <p:sp>
        <p:nvSpPr>
          <p:cNvPr id="15" name="Rectangle 14">
            <a:extLst>
              <a:ext uri="{FF2B5EF4-FFF2-40B4-BE49-F238E27FC236}">
                <a16:creationId xmlns:a16="http://schemas.microsoft.com/office/drawing/2014/main" id="{ADF7A933-8FE5-D1AD-962F-0384D822C0CD}"/>
              </a:ext>
            </a:extLst>
          </p:cNvPr>
          <p:cNvSpPr/>
          <p:nvPr/>
        </p:nvSpPr>
        <p:spPr>
          <a:xfrm>
            <a:off x="1949116" y="5143500"/>
            <a:ext cx="10242884" cy="171450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Challenge 04</a:t>
            </a:r>
            <a:endParaRPr lang="en-US" sz="2400">
              <a:solidFill>
                <a:schemeClr val="tx1"/>
              </a:solidFill>
              <a:latin typeface="+mj-lt"/>
            </a:endParaRPr>
          </a:p>
          <a:p>
            <a:r>
              <a:rPr lang="en-US" b="1"/>
              <a:t> </a:t>
            </a:r>
            <a:r>
              <a:rPr lang="en-US" b="1">
                <a:latin typeface="Baloo Bhaijaan" panose="03080902040302020200" pitchFamily="66" charset="-78"/>
                <a:cs typeface="Baloo Bhaijaan" panose="03080902040302020200" pitchFamily="66" charset="-78"/>
              </a:rPr>
              <a:t>Skill Gaps and Training Needs:</a:t>
            </a:r>
          </a:p>
          <a:p>
            <a:r>
              <a:rPr lang="en-US">
                <a:latin typeface="Montserrat" pitchFamily="2" charset="77"/>
              </a:rPr>
              <a:t> Adopting DevOps practices may require upskilling existing teams or hiring new talent with expertise in automation, cloud computing, and DevOps tools and practices.</a:t>
            </a:r>
          </a:p>
          <a:p>
            <a:endParaRPr lang="en-US" sz="1700">
              <a:solidFill>
                <a:schemeClr val="tx1"/>
              </a:solidFill>
              <a:latin typeface="Montserrat" pitchFamily="2" charset="77"/>
            </a:endParaRPr>
          </a:p>
        </p:txBody>
      </p:sp>
      <p:pic>
        <p:nvPicPr>
          <p:cNvPr id="24" name="Picture Placeholder 23" descr="Logo&#10;">
            <a:extLst>
              <a:ext uri="{FF2B5EF4-FFF2-40B4-BE49-F238E27FC236}">
                <a16:creationId xmlns:a16="http://schemas.microsoft.com/office/drawing/2014/main" id="{F2690A47-67BD-A546-2B32-DEE0774181B0}"/>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3413928" y="5694045"/>
            <a:ext cx="630936" cy="613410"/>
          </a:xfrm>
        </p:spPr>
      </p:pic>
      <p:sp>
        <p:nvSpPr>
          <p:cNvPr id="5" name="Rectangle 4">
            <a:extLst>
              <a:ext uri="{FF2B5EF4-FFF2-40B4-BE49-F238E27FC236}">
                <a16:creationId xmlns:a16="http://schemas.microsoft.com/office/drawing/2014/main" id="{43404FE1-8EB7-9F80-E069-C3A1B383B460}"/>
              </a:ext>
            </a:extLst>
          </p:cNvPr>
          <p:cNvSpPr/>
          <p:nvPr/>
        </p:nvSpPr>
        <p:spPr>
          <a:xfrm>
            <a:off x="0" y="0"/>
            <a:ext cx="1949116" cy="17145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01</a:t>
            </a:r>
          </a:p>
        </p:txBody>
      </p:sp>
      <p:sp>
        <p:nvSpPr>
          <p:cNvPr id="6" name="Rectangle 5">
            <a:extLst>
              <a:ext uri="{FF2B5EF4-FFF2-40B4-BE49-F238E27FC236}">
                <a16:creationId xmlns:a16="http://schemas.microsoft.com/office/drawing/2014/main" id="{E950094E-70BD-A09E-D77C-4375BDF2D4F3}"/>
              </a:ext>
            </a:extLst>
          </p:cNvPr>
          <p:cNvSpPr/>
          <p:nvPr/>
        </p:nvSpPr>
        <p:spPr>
          <a:xfrm>
            <a:off x="0" y="1714500"/>
            <a:ext cx="1949116" cy="17145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02</a:t>
            </a:r>
          </a:p>
        </p:txBody>
      </p:sp>
      <p:sp>
        <p:nvSpPr>
          <p:cNvPr id="7" name="Rectangle 6">
            <a:extLst>
              <a:ext uri="{FF2B5EF4-FFF2-40B4-BE49-F238E27FC236}">
                <a16:creationId xmlns:a16="http://schemas.microsoft.com/office/drawing/2014/main" id="{D183AAF6-3048-92CB-A384-23DBCB5A5F79}"/>
              </a:ext>
            </a:extLst>
          </p:cNvPr>
          <p:cNvSpPr/>
          <p:nvPr/>
        </p:nvSpPr>
        <p:spPr>
          <a:xfrm>
            <a:off x="0" y="3429000"/>
            <a:ext cx="1949116" cy="17145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03</a:t>
            </a:r>
          </a:p>
        </p:txBody>
      </p:sp>
      <p:sp>
        <p:nvSpPr>
          <p:cNvPr id="8" name="Rectangle 7">
            <a:extLst>
              <a:ext uri="{FF2B5EF4-FFF2-40B4-BE49-F238E27FC236}">
                <a16:creationId xmlns:a16="http://schemas.microsoft.com/office/drawing/2014/main" id="{787D482F-F9CB-0688-4F91-7E01DE3FEC2D}"/>
              </a:ext>
            </a:extLst>
          </p:cNvPr>
          <p:cNvSpPr/>
          <p:nvPr/>
        </p:nvSpPr>
        <p:spPr>
          <a:xfrm>
            <a:off x="0" y="5143500"/>
            <a:ext cx="1949116" cy="171450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04</a:t>
            </a:r>
          </a:p>
        </p:txBody>
      </p:sp>
    </p:spTree>
    <p:extLst>
      <p:ext uri="{BB962C8B-B14F-4D97-AF65-F5344CB8AC3E}">
        <p14:creationId xmlns:p14="http://schemas.microsoft.com/office/powerpoint/2010/main" val="384004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0-#ppt_w/2"/>
                                          </p:val>
                                        </p:tav>
                                        <p:tav tm="100000">
                                          <p:val>
                                            <p:strVal val="#ppt_x"/>
                                          </p:val>
                                        </p:tav>
                                      </p:tavLst>
                                    </p:anim>
                                    <p:anim calcmode="lin" valueType="num">
                                      <p:cBhvr additive="base">
                                        <p:cTn id="14"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0-#ppt_w/2"/>
                                          </p:val>
                                        </p:tav>
                                        <p:tav tm="100000">
                                          <p:val>
                                            <p:strVal val="#ppt_x"/>
                                          </p:val>
                                        </p:tav>
                                      </p:tavLst>
                                    </p:anim>
                                    <p:anim calcmode="lin" valueType="num">
                                      <p:cBhvr additive="base">
                                        <p:cTn id="2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3D81-6FED-A6EC-AF21-40E080FE8625}"/>
              </a:ext>
            </a:extLst>
          </p:cNvPr>
          <p:cNvSpPr>
            <a:spLocks noGrp="1"/>
          </p:cNvSpPr>
          <p:nvPr>
            <p:ph type="title"/>
          </p:nvPr>
        </p:nvSpPr>
        <p:spPr>
          <a:xfrm>
            <a:off x="396414" y="1148722"/>
            <a:ext cx="4550041" cy="3169096"/>
          </a:xfrm>
        </p:spPr>
        <p:txBody>
          <a:bodyPr/>
          <a:lstStyle/>
          <a:p>
            <a:r>
              <a:rPr lang="en-US" err="1"/>
              <a:t>UNDErstanding</a:t>
            </a:r>
            <a:r>
              <a:rPr lang="en-US"/>
              <a:t> </a:t>
            </a:r>
            <a:r>
              <a:rPr lang="en-US" err="1"/>
              <a:t>devops</a:t>
            </a:r>
            <a:r>
              <a:rPr lang="en-US"/>
              <a:t> and ci/cd</a:t>
            </a:r>
          </a:p>
        </p:txBody>
      </p:sp>
      <p:sp>
        <p:nvSpPr>
          <p:cNvPr id="8" name="Picture Placeholder 7">
            <a:extLst>
              <a:ext uri="{FF2B5EF4-FFF2-40B4-BE49-F238E27FC236}">
                <a16:creationId xmlns:a16="http://schemas.microsoft.com/office/drawing/2014/main" id="{C3B0C0EC-2B5E-FDE3-EE61-DB717DABE1BD}"/>
              </a:ext>
            </a:extLst>
          </p:cNvPr>
          <p:cNvSpPr>
            <a:spLocks noGrp="1"/>
          </p:cNvSpPr>
          <p:nvPr>
            <p:ph type="pic" sz="quarter" idx="14"/>
          </p:nvPr>
        </p:nvSpPr>
        <p:spPr/>
        <p:txBody>
          <a:bodyPr/>
          <a:lstStyle/>
          <a:p>
            <a:endParaRPr lang="en-US"/>
          </a:p>
        </p:txBody>
      </p:sp>
      <p:pic>
        <p:nvPicPr>
          <p:cNvPr id="5" name="Picture Placeholder 4" descr="A blue infinity symbol with white text&#10;&#10;Description automatically generated">
            <a:extLst>
              <a:ext uri="{FF2B5EF4-FFF2-40B4-BE49-F238E27FC236}">
                <a16:creationId xmlns:a16="http://schemas.microsoft.com/office/drawing/2014/main" id="{B99EB729-A4A7-4D66-6BDA-502B249FE4F7}"/>
              </a:ext>
            </a:extLst>
          </p:cNvPr>
          <p:cNvPicPr>
            <a:picLocks noGrp="1" noChangeAspect="1"/>
          </p:cNvPicPr>
          <p:nvPr>
            <p:ph type="pic" sz="quarter" idx="16"/>
          </p:nvPr>
        </p:nvPicPr>
        <p:blipFill>
          <a:blip r:embed="rId2"/>
          <a:srcRect l="6722" r="6722"/>
          <a:stretch/>
        </p:blipFill>
        <p:spPr>
          <a:xfrm>
            <a:off x="5287176" y="802103"/>
            <a:ext cx="5868196" cy="4319813"/>
          </a:xfrm>
        </p:spPr>
      </p:pic>
    </p:spTree>
    <p:extLst>
      <p:ext uri="{BB962C8B-B14F-4D97-AF65-F5344CB8AC3E}">
        <p14:creationId xmlns:p14="http://schemas.microsoft.com/office/powerpoint/2010/main" val="3846220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524000" y="389671"/>
            <a:ext cx="9144000" cy="1004793"/>
          </a:xfrm>
        </p:spPr>
        <p:txBody>
          <a:bodyPr>
            <a:normAutofit/>
          </a:bodyPr>
          <a:lstStyle/>
          <a:p>
            <a:r>
              <a:rPr lang="en-US">
                <a:solidFill>
                  <a:schemeClr val="bg1"/>
                </a:solidFill>
              </a:rPr>
              <a:t>What is CI/CD</a:t>
            </a:r>
            <a:endParaRPr lang="en-US"/>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2709738"/>
            <a:ext cx="10422711" cy="3989947"/>
          </a:xfrm>
        </p:spPr>
        <p:txBody>
          <a:bodyPr vert="horz" lIns="91440" tIns="45720" rIns="91440" bIns="45720" rtlCol="0" anchor="t">
            <a:noAutofit/>
          </a:bodyPr>
          <a:lstStyle/>
          <a:p>
            <a:pPr algn="l"/>
            <a:r>
              <a:rPr lang="en-US">
                <a:solidFill>
                  <a:schemeClr val="bg1"/>
                </a:solidFill>
                <a:ea typeface="+mn-lt"/>
                <a:cs typeface="+mn-lt"/>
              </a:rPr>
              <a:t>CI/CD, which stands for continuous integration and continuous delivery/deployment, aims to streamline and accelerate the software development lifecycle.</a:t>
            </a:r>
          </a:p>
          <a:p>
            <a:pPr algn="l"/>
            <a:r>
              <a:rPr lang="en-US">
                <a:solidFill>
                  <a:schemeClr val="bg1"/>
                </a:solidFill>
                <a:ea typeface="+mn-lt"/>
                <a:cs typeface="+mn-lt"/>
              </a:rPr>
              <a:t>Continuous integration (CI) refers to the practice of automatically and frequently integrating code changes into a shared source code repository. Continuous delivery or deployment (CD) is a "2 part" process that refers to the integration, testing, and delivery of code changes. Continuous delivery stops short of automatic production deployment, while continuous deployment automatically releases the updates into the production environment.</a:t>
            </a:r>
          </a:p>
          <a:p>
            <a:pPr algn="l"/>
            <a:endParaRPr lang="en-US" sz="3600">
              <a:solidFill>
                <a:schemeClr val="bg1"/>
              </a:solidFill>
            </a:endParaRPr>
          </a:p>
          <a:p>
            <a:pPr algn="l"/>
            <a:endParaRPr lang="en-US" sz="3600">
              <a:solidFill>
                <a:schemeClr val="bg1"/>
              </a:solidFill>
            </a:endParaRPr>
          </a:p>
        </p:txBody>
      </p:sp>
      <p:pic>
        <p:nvPicPr>
          <p:cNvPr id="4" name="Picture 3" descr="A diagram of a product&#10;&#10;Description automatically generated">
            <a:extLst>
              <a:ext uri="{FF2B5EF4-FFF2-40B4-BE49-F238E27FC236}">
                <a16:creationId xmlns:a16="http://schemas.microsoft.com/office/drawing/2014/main" id="{903872ED-5F5D-0CFD-CEE3-7EFD91A80E5C}"/>
              </a:ext>
            </a:extLst>
          </p:cNvPr>
          <p:cNvPicPr>
            <a:picLocks noChangeAspect="1"/>
          </p:cNvPicPr>
          <p:nvPr/>
        </p:nvPicPr>
        <p:blipFill>
          <a:blip r:embed="rId2"/>
          <a:stretch>
            <a:fillRect/>
          </a:stretch>
        </p:blipFill>
        <p:spPr>
          <a:xfrm>
            <a:off x="3179885" y="1397118"/>
            <a:ext cx="5824904" cy="1162302"/>
          </a:xfrm>
          <a:prstGeom prst="rect">
            <a:avLst/>
          </a:prstGeom>
        </p:spPr>
      </p:pic>
    </p:spTree>
    <p:extLst>
      <p:ext uri="{BB962C8B-B14F-4D97-AF65-F5344CB8AC3E}">
        <p14:creationId xmlns:p14="http://schemas.microsoft.com/office/powerpoint/2010/main" val="497519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524000" y="389671"/>
            <a:ext cx="9144000" cy="1004793"/>
          </a:xfrm>
        </p:spPr>
        <p:txBody>
          <a:bodyPr>
            <a:normAutofit/>
          </a:bodyPr>
          <a:lstStyle/>
          <a:p>
            <a:r>
              <a:rPr lang="en-US">
                <a:solidFill>
                  <a:schemeClr val="bg1"/>
                </a:solidFill>
              </a:rPr>
              <a:t>Why is it important?</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700274"/>
            <a:ext cx="11170057" cy="4999411"/>
          </a:xfrm>
        </p:spPr>
        <p:txBody>
          <a:bodyPr vert="horz" lIns="91440" tIns="45720" rIns="91440" bIns="45720" rtlCol="0" anchor="t">
            <a:noAutofit/>
          </a:bodyPr>
          <a:lstStyle/>
          <a:p>
            <a:pPr algn="l"/>
            <a:r>
              <a:rPr lang="en-US" sz="2800">
                <a:solidFill>
                  <a:schemeClr val="bg1"/>
                </a:solidFill>
                <a:ea typeface="+mn-lt"/>
                <a:cs typeface="+mn-lt"/>
              </a:rPr>
              <a:t>CI/CD helps organizations avoid bugs and code failures while maintaining a continuous cycle of software development and updates. </a:t>
            </a:r>
            <a:br>
              <a:rPr lang="en-US" sz="2800">
                <a:ea typeface="+mn-lt"/>
                <a:cs typeface="+mn-lt"/>
              </a:rPr>
            </a:br>
            <a:r>
              <a:rPr lang="en-US" sz="2800">
                <a:solidFill>
                  <a:schemeClr val="bg1"/>
                </a:solidFill>
                <a:ea typeface="+mn-lt"/>
                <a:cs typeface="+mn-lt"/>
              </a:rPr>
              <a:t>As apps grow larger, features of CI/CD can help decrease complexity, increase efficiency, and streamline workflows.</a:t>
            </a:r>
          </a:p>
          <a:p>
            <a:pPr algn="l"/>
            <a:r>
              <a:rPr lang="en-US" sz="2800">
                <a:solidFill>
                  <a:schemeClr val="bg1"/>
                </a:solidFill>
                <a:ea typeface="+mn-lt"/>
                <a:cs typeface="+mn-lt"/>
              </a:rPr>
              <a:t>Because CI/CD automates the manual human intervention traditionally needed to get new code from a commit into production, downtime is minimized and code releases happen faster. And with the ability to more quickly integrate updates and changes to code, user feedback can be incorporated more frequently and effectively, meaning positive outcomes for users and more satisfied customers overall. </a:t>
            </a:r>
            <a:endParaRPr lang="en-US" sz="2800">
              <a:solidFill>
                <a:schemeClr val="bg1"/>
              </a:solidFill>
            </a:endParaRPr>
          </a:p>
          <a:p>
            <a:pPr algn="l"/>
            <a:endParaRPr lang="en-US" sz="4400">
              <a:solidFill>
                <a:schemeClr val="bg1"/>
              </a:solidFill>
              <a:ea typeface="+mn-lt"/>
              <a:cs typeface="+mn-lt"/>
            </a:endParaRPr>
          </a:p>
          <a:p>
            <a:pPr algn="l"/>
            <a:endParaRPr lang="en-US" sz="6000">
              <a:solidFill>
                <a:schemeClr val="bg1"/>
              </a:solidFill>
            </a:endParaRPr>
          </a:p>
          <a:p>
            <a:pPr algn="l"/>
            <a:endParaRPr lang="en-US" sz="6000">
              <a:solidFill>
                <a:schemeClr val="bg1"/>
              </a:solidFill>
            </a:endParaRPr>
          </a:p>
        </p:txBody>
      </p:sp>
    </p:spTree>
    <p:extLst>
      <p:ext uri="{BB962C8B-B14F-4D97-AF65-F5344CB8AC3E}">
        <p14:creationId xmlns:p14="http://schemas.microsoft.com/office/powerpoint/2010/main" val="240064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406769" y="389671"/>
            <a:ext cx="9385788" cy="1004793"/>
          </a:xfrm>
        </p:spPr>
        <p:txBody>
          <a:bodyPr>
            <a:normAutofit/>
          </a:bodyPr>
          <a:lstStyle/>
          <a:p>
            <a:r>
              <a:rPr lang="en-US">
                <a:solidFill>
                  <a:schemeClr val="bg1"/>
                </a:solidFill>
              </a:rPr>
              <a:t>What is "ci" in ci/cd?</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301466"/>
          </a:xfrm>
        </p:spPr>
        <p:txBody>
          <a:bodyPr vert="horz" lIns="91440" tIns="45720" rIns="91440" bIns="45720" rtlCol="0" anchor="t">
            <a:noAutofit/>
          </a:bodyPr>
          <a:lstStyle/>
          <a:p>
            <a:pPr algn="l"/>
            <a:r>
              <a:rPr lang="en-US" sz="2000">
                <a:solidFill>
                  <a:schemeClr val="bg1"/>
                </a:solidFill>
                <a:ea typeface="+mn-lt"/>
                <a:cs typeface="+mn-lt"/>
              </a:rPr>
              <a:t>The "CI" in CI/CD always refers to continuous integration, an automation process for developers that facilitates more frequent merging of code changes back to a shared branch, or “trunk.” As these updates are made, automated testing steps are triggered to ensure the reliability of merged code changes. </a:t>
            </a:r>
            <a:br>
              <a:rPr lang="en-US" sz="2000">
                <a:ea typeface="+mn-lt"/>
                <a:cs typeface="+mn-lt"/>
              </a:rPr>
            </a:br>
            <a:r>
              <a:rPr lang="en-US" sz="2000">
                <a:solidFill>
                  <a:schemeClr val="bg1"/>
                </a:solidFill>
                <a:ea typeface="+mn-lt"/>
                <a:cs typeface="+mn-lt"/>
              </a:rPr>
              <a:t>In modern application development, the goal is to have multiple developers working simultaneously on different features of the same app. However, if an organization is set up to merge all branching source code together on one day (known as “merge day”), the resulting work can be tedious, manual, and time-intensive. </a:t>
            </a:r>
            <a:br>
              <a:rPr lang="en-US" sz="2000">
                <a:ea typeface="+mn-lt"/>
                <a:cs typeface="+mn-lt"/>
              </a:rPr>
            </a:br>
            <a:r>
              <a:rPr lang="en-US" sz="2000">
                <a:solidFill>
                  <a:schemeClr val="bg1"/>
                </a:solidFill>
                <a:ea typeface="+mn-lt"/>
                <a:cs typeface="+mn-lt"/>
              </a:rPr>
              <a:t>That’s because when a developer working in isolation makes a change to an application, there’s a chance it will conflict with different changes being simultaneously made by other developers. This problem can be further compounded if each developer has customized their own local integrated development environment (IDE), rather than the team agreeing on one cloud-based IDE.</a:t>
            </a:r>
            <a:br>
              <a:rPr lang="en-US" sz="2000">
                <a:ea typeface="+mn-lt"/>
                <a:cs typeface="+mn-lt"/>
              </a:rPr>
            </a:br>
            <a:br>
              <a:rPr lang="en-US" sz="2000">
                <a:ea typeface="+mn-lt"/>
                <a:cs typeface="+mn-lt"/>
              </a:rPr>
            </a:br>
            <a:r>
              <a:rPr lang="en-US" sz="2000">
                <a:solidFill>
                  <a:schemeClr val="bg1"/>
                </a:solidFill>
                <a:ea typeface="+mn-lt"/>
                <a:cs typeface="+mn-lt"/>
              </a:rPr>
              <a:t>CI can be thought of as a solution to the problem of having too many branches of an app in development at once that might conflict with each other.</a:t>
            </a:r>
            <a:endParaRPr lang="en-US" sz="2000">
              <a:solidFill>
                <a:schemeClr val="bg1"/>
              </a:solidFill>
            </a:endParaRPr>
          </a:p>
          <a:p>
            <a:pPr algn="l"/>
            <a:endParaRPr lang="en-US" sz="5400">
              <a:solidFill>
                <a:schemeClr val="bg1"/>
              </a:solidFill>
              <a:ea typeface="+mn-lt"/>
              <a:cs typeface="+mn-lt"/>
            </a:endParaRPr>
          </a:p>
          <a:p>
            <a:pPr algn="l"/>
            <a:endParaRPr lang="en-US" sz="7200">
              <a:solidFill>
                <a:schemeClr val="bg1"/>
              </a:solidFill>
            </a:endParaRPr>
          </a:p>
          <a:p>
            <a:pPr algn="l"/>
            <a:endParaRPr lang="en-US" sz="7200">
              <a:solidFill>
                <a:schemeClr val="bg1"/>
              </a:solidFill>
            </a:endParaRPr>
          </a:p>
        </p:txBody>
      </p:sp>
    </p:spTree>
    <p:extLst>
      <p:ext uri="{BB962C8B-B14F-4D97-AF65-F5344CB8AC3E}">
        <p14:creationId xmlns:p14="http://schemas.microsoft.com/office/powerpoint/2010/main" val="4093428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Successful ci building and testing</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301466"/>
          </a:xfrm>
        </p:spPr>
        <p:txBody>
          <a:bodyPr vert="horz" lIns="91440" tIns="45720" rIns="91440" bIns="45720" rtlCol="0" anchor="t">
            <a:noAutofit/>
          </a:bodyPr>
          <a:lstStyle/>
          <a:p>
            <a:pPr algn="l"/>
            <a:r>
              <a:rPr lang="en-US" sz="3200">
                <a:solidFill>
                  <a:schemeClr val="bg1"/>
                </a:solidFill>
                <a:ea typeface="+mn-lt"/>
                <a:cs typeface="+mn-lt"/>
              </a:rPr>
              <a:t>Successful CI means that once a developer’s changes to an application are merged, those changes are validated by automatically building the application and running different levels of automated testing, typically unit and integration tests, to ensure the changes haven’t broken the app. This means testing everything from classes and function to the different modules that comprise the entire app. If automated testing discovers a conflict between new and existing code, CI makes it easier to fix those bugs quickly and often.</a:t>
            </a:r>
            <a:endParaRPr lang="en-US" sz="3200">
              <a:solidFill>
                <a:schemeClr val="bg1"/>
              </a:solidFill>
            </a:endParaRPr>
          </a:p>
          <a:p>
            <a:pPr algn="l"/>
            <a:endParaRPr lang="en-US" sz="9600">
              <a:solidFill>
                <a:schemeClr val="bg1"/>
              </a:solidFill>
              <a:ea typeface="+mn-lt"/>
              <a:cs typeface="+mn-lt"/>
            </a:endParaRPr>
          </a:p>
          <a:p>
            <a:pPr algn="l"/>
            <a:endParaRPr lang="en-US" sz="9600">
              <a:solidFill>
                <a:schemeClr val="bg1"/>
              </a:solidFill>
            </a:endParaRPr>
          </a:p>
          <a:p>
            <a:pPr algn="l"/>
            <a:endParaRPr lang="en-US" sz="9600">
              <a:solidFill>
                <a:schemeClr val="bg1"/>
              </a:solidFill>
            </a:endParaRPr>
          </a:p>
        </p:txBody>
      </p:sp>
    </p:spTree>
    <p:extLst>
      <p:ext uri="{BB962C8B-B14F-4D97-AF65-F5344CB8AC3E}">
        <p14:creationId xmlns:p14="http://schemas.microsoft.com/office/powerpoint/2010/main" val="301596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What is "cd" in ci/cd?</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301466"/>
          </a:xfrm>
        </p:spPr>
        <p:txBody>
          <a:bodyPr vert="horz" lIns="91440" tIns="45720" rIns="91440" bIns="45720" rtlCol="0" anchor="t">
            <a:noAutofit/>
          </a:bodyPr>
          <a:lstStyle/>
          <a:p>
            <a:pPr algn="l"/>
            <a:r>
              <a:rPr lang="en-US" sz="3200">
                <a:solidFill>
                  <a:schemeClr val="bg1"/>
                </a:solidFill>
                <a:ea typeface="+mn-lt"/>
                <a:cs typeface="+mn-lt"/>
              </a:rPr>
              <a:t>The "CD" in CI/CD refers to continuous delivery and/or continuous deployment, which are related concepts that sometimes get used interchangeably. Both are about automating further stages of the pipeline, but they’re sometimes used separately to illustrate just how much automation is happening. The choice between continuous delivery and continuous deployment depends on the risk tolerance and specific needs of the development teams and operations teams.</a:t>
            </a:r>
            <a:endParaRPr lang="en-US" sz="3200">
              <a:solidFill>
                <a:schemeClr val="bg1"/>
              </a:solidFill>
            </a:endParaRPr>
          </a:p>
        </p:txBody>
      </p:sp>
    </p:spTree>
    <p:extLst>
      <p:ext uri="{BB962C8B-B14F-4D97-AF65-F5344CB8AC3E}">
        <p14:creationId xmlns:p14="http://schemas.microsoft.com/office/powerpoint/2010/main" val="1790754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What is continuous delivery?</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301466"/>
          </a:xfrm>
        </p:spPr>
        <p:txBody>
          <a:bodyPr vert="horz" lIns="91440" tIns="45720" rIns="91440" bIns="45720" rtlCol="0" anchor="t">
            <a:noAutofit/>
          </a:bodyPr>
          <a:lstStyle/>
          <a:p>
            <a:pPr algn="l"/>
            <a:r>
              <a:rPr lang="en-US" sz="2000">
                <a:solidFill>
                  <a:schemeClr val="bg1"/>
                </a:solidFill>
                <a:ea typeface="+mn-lt"/>
                <a:cs typeface="+mn-lt"/>
              </a:rPr>
              <a:t>Continuous delivery automates the release of validated code to a repository following the automation of builds and unit and integration testing in CI. So, in order to have an effective continuous delivery process, it’s important that CI is already built into your development pipeline.</a:t>
            </a:r>
          </a:p>
          <a:p>
            <a:pPr algn="l"/>
            <a:br>
              <a:rPr lang="en-US" sz="2000">
                <a:ea typeface="+mn-lt"/>
                <a:cs typeface="+mn-lt"/>
              </a:rPr>
            </a:br>
            <a:r>
              <a:rPr lang="en-US" sz="2000">
                <a:solidFill>
                  <a:schemeClr val="bg1"/>
                </a:solidFill>
                <a:ea typeface="+mn-lt"/>
                <a:cs typeface="+mn-lt"/>
              </a:rPr>
              <a:t>In continuous delivery, every stage—from the merger of code changes to the delivery of production-ready builds—involves test automation and code release automation. At the end of that process, the operations team is able to swiftly deploy an app to production.</a:t>
            </a:r>
          </a:p>
          <a:p>
            <a:pPr algn="l"/>
            <a:br>
              <a:rPr lang="en-US" sz="2000">
                <a:ea typeface="+mn-lt"/>
                <a:cs typeface="+mn-lt"/>
              </a:rPr>
            </a:br>
            <a:r>
              <a:rPr lang="en-US" sz="2000">
                <a:solidFill>
                  <a:schemeClr val="bg1"/>
                </a:solidFill>
                <a:ea typeface="+mn-lt"/>
                <a:cs typeface="+mn-lt"/>
              </a:rPr>
              <a:t>Continuous delivery usually means a developer’s changes to an application are automatically bug tested and uploaded to a repository (like GitHub or a container registry), where they can then be deployed to a live production environment by the operations team. It’s an answer to the problem of poor visibility and communication between dev and business teams. To that end, the purpose of continuous delivery is to have a codebase that is always ready for deployment to a production environment, and ensure that it takes minimal effort to deploy new code.</a:t>
            </a:r>
            <a:endParaRPr lang="en-US" sz="2000">
              <a:solidFill>
                <a:schemeClr val="bg1"/>
              </a:solidFill>
            </a:endParaRPr>
          </a:p>
        </p:txBody>
      </p:sp>
    </p:spTree>
    <p:extLst>
      <p:ext uri="{BB962C8B-B14F-4D97-AF65-F5344CB8AC3E}">
        <p14:creationId xmlns:p14="http://schemas.microsoft.com/office/powerpoint/2010/main" val="375950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2694C-3048-BC5B-C6FA-B17EDAEE011D}"/>
              </a:ext>
            </a:extLst>
          </p:cNvPr>
          <p:cNvSpPr>
            <a:spLocks noGrp="1"/>
          </p:cNvSpPr>
          <p:nvPr>
            <p:ph type="title"/>
          </p:nvPr>
        </p:nvSpPr>
        <p:spPr>
          <a:xfrm>
            <a:off x="6094936" y="458695"/>
            <a:ext cx="5690715" cy="577967"/>
          </a:xfrm>
        </p:spPr>
        <p:txBody>
          <a:bodyPr anchor="ctr">
            <a:normAutofit/>
          </a:bodyPr>
          <a:lstStyle/>
          <a:p>
            <a:r>
              <a:rPr lang="en-US"/>
              <a:t>What Is DevOps ?</a:t>
            </a:r>
          </a:p>
        </p:txBody>
      </p:sp>
      <p:sp>
        <p:nvSpPr>
          <p:cNvPr id="5" name="Content Placeholder 4">
            <a:extLst>
              <a:ext uri="{FF2B5EF4-FFF2-40B4-BE49-F238E27FC236}">
                <a16:creationId xmlns:a16="http://schemas.microsoft.com/office/drawing/2014/main" id="{7B5EFA62-228E-3226-BEC0-DAD98E415379}"/>
              </a:ext>
            </a:extLst>
          </p:cNvPr>
          <p:cNvSpPr>
            <a:spLocks noGrp="1"/>
          </p:cNvSpPr>
          <p:nvPr>
            <p:ph sz="quarter" idx="15"/>
          </p:nvPr>
        </p:nvSpPr>
        <p:spPr>
          <a:xfrm>
            <a:off x="6096115" y="1652717"/>
            <a:ext cx="5689537" cy="3875371"/>
          </a:xfrm>
        </p:spPr>
        <p:txBody>
          <a:bodyPr anchor="ctr">
            <a:normAutofit/>
          </a:bodyPr>
          <a:lstStyle/>
          <a:p>
            <a:pPr>
              <a:lnSpc>
                <a:spcPct val="140000"/>
              </a:lnSpc>
            </a:pPr>
            <a:r>
              <a:rPr lang="en-US" sz="1700"/>
              <a:t>Formal Definition:</a:t>
            </a:r>
          </a:p>
          <a:p>
            <a:pPr>
              <a:lnSpc>
                <a:spcPct val="140000"/>
              </a:lnSpc>
            </a:pPr>
            <a:r>
              <a:rPr lang="en-US" sz="1700"/>
              <a:t>DevOps, short for Development and Operations, is a set of practices, principles, and cultural philosophies that aim to improve collaboration, communication, and integration between software development (Dev) and IT operations (Ops) teams. It emphasizes automation, continuous delivery, and the rapid iteration of software development and deployment processes to enable organizations to deliver high-quality software more efficiently and reliably.</a:t>
            </a:r>
          </a:p>
          <a:p>
            <a:pPr>
              <a:lnSpc>
                <a:spcPct val="140000"/>
              </a:lnSpc>
            </a:pPr>
            <a:endParaRPr lang="en-US" sz="1700"/>
          </a:p>
          <a:p>
            <a:pPr>
              <a:lnSpc>
                <a:spcPct val="140000"/>
              </a:lnSpc>
            </a:pPr>
            <a:endParaRPr lang="en-US" sz="1700"/>
          </a:p>
        </p:txBody>
      </p:sp>
      <p:pic>
        <p:nvPicPr>
          <p:cNvPr id="14" name="Picture Placeholder 13" descr="A white hexagon with black background">
            <a:extLst>
              <a:ext uri="{FF2B5EF4-FFF2-40B4-BE49-F238E27FC236}">
                <a16:creationId xmlns:a16="http://schemas.microsoft.com/office/drawing/2014/main" id="{D646223A-19D5-631B-406C-9DE95372C2AC}"/>
              </a:ext>
            </a:extLst>
          </p:cNvPr>
          <p:cNvPicPr>
            <a:picLocks noGrp="1" noChangeAspect="1"/>
          </p:cNvPicPr>
          <p:nvPr>
            <p:ph type="pic" sz="quarter" idx="14"/>
          </p:nvPr>
        </p:nvPicPr>
        <p:blipFill>
          <a:blip r:embed="rId3"/>
          <a:srcRect l="221" r="221"/>
          <a:stretch/>
        </p:blipFill>
        <p:spPr>
          <a:xfrm>
            <a:off x="12686591" y="5784653"/>
            <a:ext cx="629968" cy="731520"/>
          </a:xfrm>
          <a:noFill/>
        </p:spPr>
      </p:pic>
      <p:pic>
        <p:nvPicPr>
          <p:cNvPr id="19" name="Picture Placeholder 18" descr="A finger touching a button&#10;&#10;Description automatically generated">
            <a:extLst>
              <a:ext uri="{FF2B5EF4-FFF2-40B4-BE49-F238E27FC236}">
                <a16:creationId xmlns:a16="http://schemas.microsoft.com/office/drawing/2014/main" id="{EAB70F8F-76B8-9F3D-2194-969D749A9222}"/>
              </a:ext>
            </a:extLst>
          </p:cNvPr>
          <p:cNvPicPr>
            <a:picLocks noGrp="1" noChangeAspect="1"/>
          </p:cNvPicPr>
          <p:nvPr>
            <p:ph type="pic" sz="quarter" idx="16"/>
          </p:nvPr>
        </p:nvPicPr>
        <p:blipFill>
          <a:blip r:embed="rId4"/>
          <a:srcRect l="11477" r="11477"/>
          <a:stretch>
            <a:fillRect/>
          </a:stretch>
        </p:blipFill>
        <p:spPr>
          <a:xfrm>
            <a:off x="647918" y="1260377"/>
            <a:ext cx="5104558" cy="4504358"/>
          </a:xfrm>
          <a:gradFill>
            <a:gsLst>
              <a:gs pos="54000">
                <a:schemeClr val="tx1">
                  <a:lumMod val="95000"/>
                  <a:lumOff val="5000"/>
                </a:schemeClr>
              </a:gs>
              <a:gs pos="19000">
                <a:schemeClr val="accent5">
                  <a:lumMod val="0"/>
                  <a:lumOff val="100000"/>
                </a:schemeClr>
              </a:gs>
              <a:gs pos="6000">
                <a:schemeClr val="accent5">
                  <a:lumMod val="100000"/>
                </a:schemeClr>
              </a:gs>
            </a:gsLst>
            <a:path path="circle">
              <a:fillToRect l="50000" t="-80000" r="50000" b="180000"/>
            </a:path>
          </a:gradFill>
          <a:effectLst>
            <a:glow rad="1905000">
              <a:schemeClr val="tx1">
                <a:alpha val="72000"/>
              </a:schemeClr>
            </a:glow>
            <a:outerShdw blurRad="100308" sx="1000" sy="1000" algn="ctr" rotWithShape="0">
              <a:srgbClr val="000000"/>
            </a:outerShdw>
            <a:reflection blurRad="1083744" stA="87000" endPos="44000" dir="5400000" sy="-100000" algn="bl" rotWithShape="0"/>
            <a:softEdge rad="247180"/>
          </a:effectLst>
          <a:scene3d>
            <a:camera prst="orthographicFront"/>
            <a:lightRig rig="threePt" dir="t"/>
          </a:scene3d>
          <a:sp3d prstMaterial="metal"/>
        </p:spPr>
      </p:pic>
    </p:spTree>
    <p:extLst>
      <p:ext uri="{BB962C8B-B14F-4D97-AF65-F5344CB8AC3E}">
        <p14:creationId xmlns:p14="http://schemas.microsoft.com/office/powerpoint/2010/main" val="1230509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Ci/cd vs </a:t>
            </a:r>
            <a:r>
              <a:rPr lang="en-US" sz="4400" err="1">
                <a:solidFill>
                  <a:schemeClr val="bg1"/>
                </a:solidFill>
              </a:rPr>
              <a:t>devops</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193066"/>
            <a:ext cx="10422711" cy="5213542"/>
          </a:xfrm>
        </p:spPr>
        <p:txBody>
          <a:bodyPr vert="horz" lIns="91440" tIns="45720" rIns="91440" bIns="45720" rtlCol="0" anchor="t">
            <a:noAutofit/>
          </a:bodyPr>
          <a:lstStyle/>
          <a:p>
            <a:pPr algn="l"/>
            <a:r>
              <a:rPr lang="en-US">
                <a:solidFill>
                  <a:schemeClr val="bg1"/>
                </a:solidFill>
                <a:ea typeface="+mn-lt"/>
                <a:cs typeface="+mn-lt"/>
              </a:rPr>
              <a:t>CI/CD is an essential part of DevOps methodology, which aims to foster collaboration between development and operations teams. Both CI/CD and DevOps focus on automating processes of code integration, thereby speeding up the processes by which an idea (like a new feature, a request for enhancement, or a bug fix) goes from development to deployment in a production environment where it can provide value to the user.</a:t>
            </a:r>
            <a:br>
              <a:rPr lang="en-US">
                <a:ea typeface="+mn-lt"/>
                <a:cs typeface="+mn-lt"/>
              </a:rPr>
            </a:br>
            <a:br>
              <a:rPr lang="en-US">
                <a:ea typeface="+mn-lt"/>
                <a:cs typeface="+mn-lt"/>
              </a:rPr>
            </a:br>
            <a:r>
              <a:rPr lang="en-US">
                <a:solidFill>
                  <a:schemeClr val="bg1"/>
                </a:solidFill>
                <a:ea typeface="+mn-lt"/>
                <a:cs typeface="+mn-lt"/>
              </a:rPr>
              <a:t>In the collaborative framework of DevOps, security is a shared responsibility integrated from end to end. It’s a mindset that is so important, it led some to coin the term "</a:t>
            </a:r>
            <a:r>
              <a:rPr lang="en-US" err="1">
                <a:solidFill>
                  <a:schemeClr val="bg1"/>
                </a:solidFill>
                <a:ea typeface="+mn-lt"/>
                <a:cs typeface="+mn-lt"/>
              </a:rPr>
              <a:t>DevSecOps</a:t>
            </a:r>
            <a:r>
              <a:rPr lang="en-US">
                <a:solidFill>
                  <a:schemeClr val="bg1"/>
                </a:solidFill>
                <a:ea typeface="+mn-lt"/>
                <a:cs typeface="+mn-lt"/>
              </a:rPr>
              <a:t>" to emphasize the need to build a security foundation into DevOps initiatives. </a:t>
            </a:r>
            <a:r>
              <a:rPr lang="en-US" err="1">
                <a:solidFill>
                  <a:schemeClr val="bg1"/>
                </a:solidFill>
                <a:ea typeface="+mn-lt"/>
                <a:cs typeface="+mn-lt"/>
              </a:rPr>
              <a:t>DevSecOps</a:t>
            </a:r>
            <a:r>
              <a:rPr lang="en-US">
                <a:solidFill>
                  <a:schemeClr val="bg1"/>
                </a:solidFill>
                <a:ea typeface="+mn-lt"/>
                <a:cs typeface="+mn-lt"/>
              </a:rPr>
              <a:t> (development, security, and operations) is an approach to culture, automation, and platform design that integrates security as a shared responsibility throughout the entire IT lifecycle. A key component of </a:t>
            </a:r>
            <a:r>
              <a:rPr lang="en-US" err="1">
                <a:solidFill>
                  <a:schemeClr val="bg1"/>
                </a:solidFill>
                <a:ea typeface="+mn-lt"/>
                <a:cs typeface="+mn-lt"/>
              </a:rPr>
              <a:t>DevSecOps</a:t>
            </a:r>
            <a:r>
              <a:rPr lang="en-US">
                <a:solidFill>
                  <a:schemeClr val="bg1"/>
                </a:solidFill>
                <a:ea typeface="+mn-lt"/>
                <a:cs typeface="+mn-lt"/>
              </a:rPr>
              <a:t> is the introduction of a secure CI/CD pipeline.</a:t>
            </a:r>
          </a:p>
          <a:p>
            <a:pPr algn="l"/>
            <a:endParaRPr lang="en-US" sz="3600">
              <a:solidFill>
                <a:schemeClr val="bg1"/>
              </a:solidFill>
            </a:endParaRPr>
          </a:p>
        </p:txBody>
      </p:sp>
    </p:spTree>
    <p:extLst>
      <p:ext uri="{BB962C8B-B14F-4D97-AF65-F5344CB8AC3E}">
        <p14:creationId xmlns:p14="http://schemas.microsoft.com/office/powerpoint/2010/main" val="2076299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An ci/cd example</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008389"/>
          </a:xfrm>
        </p:spPr>
        <p:txBody>
          <a:bodyPr vert="horz" lIns="91440" tIns="45720" rIns="91440" bIns="45720" rtlCol="0" anchor="t">
            <a:noAutofit/>
          </a:bodyPr>
          <a:lstStyle/>
          <a:p>
            <a:pPr algn="l"/>
            <a:r>
              <a:rPr lang="en-US">
                <a:solidFill>
                  <a:schemeClr val="bg1"/>
                </a:solidFill>
                <a:ea typeface="+mn-lt"/>
                <a:cs typeface="+mn-lt"/>
              </a:rPr>
              <a:t>Netflix is known for updating its software very quickly and smoothly, all thanks to CI/CD. This is what they do:</a:t>
            </a:r>
            <a:endParaRPr lang="en-US">
              <a:solidFill>
                <a:schemeClr val="bg1"/>
              </a:solidFill>
            </a:endParaRPr>
          </a:p>
          <a:p>
            <a:pPr marL="285750" indent="-285750" algn="l">
              <a:buFont typeface="Arial"/>
              <a:buChar char="•"/>
            </a:pPr>
            <a:r>
              <a:rPr lang="en-US" b="1">
                <a:solidFill>
                  <a:schemeClr val="bg1"/>
                </a:solidFill>
                <a:ea typeface="+mn-lt"/>
                <a:cs typeface="+mn-lt"/>
              </a:rPr>
              <a:t>Continuous Integration (CI):</a:t>
            </a:r>
            <a:r>
              <a:rPr lang="en-US">
                <a:solidFill>
                  <a:schemeClr val="bg1"/>
                </a:solidFill>
                <a:ea typeface="+mn-lt"/>
                <a:cs typeface="+mn-lt"/>
              </a:rPr>
              <a:t> Netflix's developers make small changes to the software often and check if everything still works well together. This helps keep their software ready to go live at any time.</a:t>
            </a:r>
            <a:endParaRPr lang="en-US">
              <a:solidFill>
                <a:schemeClr val="bg1"/>
              </a:solidFill>
            </a:endParaRPr>
          </a:p>
          <a:p>
            <a:pPr marL="285750" indent="-285750" algn="l">
              <a:buFont typeface="Arial"/>
              <a:buChar char="•"/>
            </a:pPr>
            <a:r>
              <a:rPr lang="en-US" b="1">
                <a:solidFill>
                  <a:schemeClr val="bg1"/>
                </a:solidFill>
                <a:ea typeface="+mn-lt"/>
                <a:cs typeface="+mn-lt"/>
              </a:rPr>
              <a:t>Continuous Deployment (CD):</a:t>
            </a:r>
            <a:r>
              <a:rPr lang="en-US">
                <a:solidFill>
                  <a:schemeClr val="bg1"/>
                </a:solidFill>
                <a:ea typeface="+mn-lt"/>
                <a:cs typeface="+mn-lt"/>
              </a:rPr>
              <a:t> When the software passes all tests, it's automatically sent live for users. Netflix made a tool called Spinnaker to do this without needing a person to push the button.</a:t>
            </a:r>
            <a:endParaRPr lang="en-US">
              <a:solidFill>
                <a:schemeClr val="bg1"/>
              </a:solidFill>
            </a:endParaRPr>
          </a:p>
          <a:p>
            <a:pPr algn="l"/>
            <a:r>
              <a:rPr lang="en-US" b="1">
                <a:solidFill>
                  <a:schemeClr val="bg1"/>
                </a:solidFill>
                <a:ea typeface="+mn-lt"/>
                <a:cs typeface="+mn-lt"/>
              </a:rPr>
              <a:t>What it Means for Netflix:</a:t>
            </a:r>
            <a:r>
              <a:rPr lang="en-US">
                <a:solidFill>
                  <a:schemeClr val="bg1"/>
                </a:solidFill>
                <a:ea typeface="+mn-lt"/>
                <a:cs typeface="+mn-lt"/>
              </a:rPr>
              <a:t> Thanks to CI/CD, Netflix can add new features, fix problems, and respond to what users want very fast without breaking things. This helps them stay ahead of the game and keep their viewers happy.</a:t>
            </a:r>
            <a:endParaRPr lang="en-US">
              <a:solidFill>
                <a:schemeClr val="bg1"/>
              </a:solidFill>
            </a:endParaRPr>
          </a:p>
          <a:p>
            <a:pPr algn="l"/>
            <a:endParaRPr lang="en-US" sz="4400">
              <a:solidFill>
                <a:schemeClr val="bg1"/>
              </a:solidFill>
            </a:endParaRPr>
          </a:p>
        </p:txBody>
      </p:sp>
    </p:spTree>
    <p:extLst>
      <p:ext uri="{BB962C8B-B14F-4D97-AF65-F5344CB8AC3E}">
        <p14:creationId xmlns:p14="http://schemas.microsoft.com/office/powerpoint/2010/main" val="4269964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A </a:t>
            </a:r>
            <a:r>
              <a:rPr lang="en-US" sz="4400" err="1">
                <a:solidFill>
                  <a:schemeClr val="bg1"/>
                </a:solidFill>
              </a:rPr>
              <a:t>devops</a:t>
            </a:r>
            <a:r>
              <a:rPr lang="en-US" sz="4400">
                <a:solidFill>
                  <a:schemeClr val="bg1"/>
                </a:solidFill>
              </a:rPr>
              <a:t> example</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008389"/>
          </a:xfrm>
        </p:spPr>
        <p:txBody>
          <a:bodyPr vert="horz" lIns="91440" tIns="45720" rIns="91440" bIns="45720" rtlCol="0" anchor="t">
            <a:noAutofit/>
          </a:bodyPr>
          <a:lstStyle/>
          <a:p>
            <a:pPr algn="l"/>
            <a:r>
              <a:rPr lang="en-US">
                <a:solidFill>
                  <a:schemeClr val="bg1"/>
                </a:solidFill>
                <a:ea typeface="+mn-lt"/>
                <a:cs typeface="+mn-lt"/>
              </a:rPr>
              <a:t>Netflix is not just about fancy tech tools; it's also about how people work together. They have a cool work culture where everyone helps out:</a:t>
            </a:r>
            <a:endParaRPr lang="en-US">
              <a:solidFill>
                <a:schemeClr val="bg1"/>
              </a:solidFill>
            </a:endParaRPr>
          </a:p>
          <a:p>
            <a:pPr marL="285750" indent="-285750" algn="l">
              <a:buFont typeface="Arial"/>
              <a:buChar char="•"/>
            </a:pPr>
            <a:r>
              <a:rPr lang="en-US" b="1">
                <a:solidFill>
                  <a:schemeClr val="bg1"/>
                </a:solidFill>
                <a:ea typeface="+mn-lt"/>
                <a:cs typeface="+mn-lt"/>
              </a:rPr>
              <a:t>Freedom and Responsibility:</a:t>
            </a:r>
            <a:r>
              <a:rPr lang="en-US">
                <a:solidFill>
                  <a:schemeClr val="bg1"/>
                </a:solidFill>
                <a:ea typeface="+mn-lt"/>
                <a:cs typeface="+mn-lt"/>
              </a:rPr>
              <a:t> Every developer can decide how to build their part of Netflix but must ensure it works well.</a:t>
            </a:r>
            <a:endParaRPr lang="en-US">
              <a:solidFill>
                <a:schemeClr val="bg1"/>
              </a:solidFill>
            </a:endParaRPr>
          </a:p>
          <a:p>
            <a:pPr marL="285750" indent="-285750" algn="l">
              <a:buFont typeface="Arial"/>
              <a:buChar char="•"/>
            </a:pPr>
            <a:r>
              <a:rPr lang="en-US" b="1">
                <a:solidFill>
                  <a:schemeClr val="bg1"/>
                </a:solidFill>
                <a:ea typeface="+mn-lt"/>
                <a:cs typeface="+mn-lt"/>
              </a:rPr>
              <a:t>Making Choices:</a:t>
            </a:r>
            <a:r>
              <a:rPr lang="en-US">
                <a:solidFill>
                  <a:schemeClr val="bg1"/>
                </a:solidFill>
                <a:ea typeface="+mn-lt"/>
                <a:cs typeface="+mn-lt"/>
              </a:rPr>
              <a:t> Teams can make their own decisions quickly, which helps them try new things and be creative.</a:t>
            </a:r>
            <a:endParaRPr lang="en-US">
              <a:solidFill>
                <a:schemeClr val="bg1"/>
              </a:solidFill>
            </a:endParaRPr>
          </a:p>
          <a:p>
            <a:pPr marL="285750" indent="-285750" algn="l">
              <a:buFont typeface="Arial"/>
              <a:buChar char="•"/>
            </a:pPr>
            <a:r>
              <a:rPr lang="en-US" b="1">
                <a:solidFill>
                  <a:schemeClr val="bg1"/>
                </a:solidFill>
                <a:ea typeface="+mn-lt"/>
                <a:cs typeface="+mn-lt"/>
              </a:rPr>
              <a:t>Learning from Mistakes:</a:t>
            </a:r>
            <a:r>
              <a:rPr lang="en-US">
                <a:solidFill>
                  <a:schemeClr val="bg1"/>
                </a:solidFill>
                <a:ea typeface="+mn-lt"/>
                <a:cs typeface="+mn-lt"/>
              </a:rPr>
              <a:t> At Netflix, it's okay to make mistakes as long as you learn from them. This helps everyone do better over time.</a:t>
            </a:r>
            <a:endParaRPr lang="en-US">
              <a:solidFill>
                <a:schemeClr val="bg1"/>
              </a:solidFill>
            </a:endParaRPr>
          </a:p>
          <a:p>
            <a:pPr algn="l"/>
            <a:r>
              <a:rPr lang="en-US" b="1">
                <a:solidFill>
                  <a:schemeClr val="bg1"/>
                </a:solidFill>
                <a:ea typeface="+mn-lt"/>
                <a:cs typeface="+mn-lt"/>
              </a:rPr>
              <a:t>What it Means for Netflix:</a:t>
            </a:r>
            <a:r>
              <a:rPr lang="en-US">
                <a:solidFill>
                  <a:schemeClr val="bg1"/>
                </a:solidFill>
                <a:ea typeface="+mn-lt"/>
                <a:cs typeface="+mn-lt"/>
              </a:rPr>
              <a:t> This way of working helps Netflix make its service better and faster. It shows that having a good team spirit and letting people take charge of their work can lead to great things.</a:t>
            </a:r>
            <a:endParaRPr lang="en-US">
              <a:solidFill>
                <a:schemeClr val="bg1"/>
              </a:solidFill>
            </a:endParaRPr>
          </a:p>
          <a:p>
            <a:pPr algn="l"/>
            <a:endParaRPr lang="en-US" sz="4400">
              <a:solidFill>
                <a:schemeClr val="bg1"/>
              </a:solidFill>
            </a:endParaRPr>
          </a:p>
          <a:p>
            <a:pPr algn="l"/>
            <a:endParaRPr lang="en-US" sz="7200">
              <a:solidFill>
                <a:schemeClr val="bg1"/>
              </a:solidFill>
            </a:endParaRPr>
          </a:p>
        </p:txBody>
      </p:sp>
    </p:spTree>
    <p:extLst>
      <p:ext uri="{BB962C8B-B14F-4D97-AF65-F5344CB8AC3E}">
        <p14:creationId xmlns:p14="http://schemas.microsoft.com/office/powerpoint/2010/main" val="588211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10133133" cy="2250369"/>
          </a:xfrm>
        </p:spPr>
        <p:txBody>
          <a:bodyPr>
            <a:noAutofit/>
          </a:bodyPr>
          <a:lstStyle/>
          <a:p>
            <a:r>
              <a:rPr lang="en-US" sz="7200" err="1">
                <a:solidFill>
                  <a:schemeClr val="bg1"/>
                </a:solidFill>
              </a:rPr>
              <a:t>Devops</a:t>
            </a:r>
            <a:r>
              <a:rPr lang="en-US" sz="7200">
                <a:solidFill>
                  <a:schemeClr val="bg1"/>
                </a:solidFill>
              </a:rPr>
              <a:t> core Principles</a:t>
            </a:r>
          </a:p>
        </p:txBody>
      </p:sp>
      <p:pic>
        <p:nvPicPr>
          <p:cNvPr id="5" name="Picture 4" descr="A diagram of a software development process&#10;&#10;Description automatically generated">
            <a:extLst>
              <a:ext uri="{FF2B5EF4-FFF2-40B4-BE49-F238E27FC236}">
                <a16:creationId xmlns:a16="http://schemas.microsoft.com/office/drawing/2014/main" id="{622497CC-D5A9-47EC-E657-8E0D1A4AD734}"/>
              </a:ext>
            </a:extLst>
          </p:cNvPr>
          <p:cNvPicPr>
            <a:picLocks noChangeAspect="1"/>
          </p:cNvPicPr>
          <p:nvPr/>
        </p:nvPicPr>
        <p:blipFill>
          <a:blip r:embed="rId2"/>
          <a:stretch>
            <a:fillRect/>
          </a:stretch>
        </p:blipFill>
        <p:spPr>
          <a:xfrm>
            <a:off x="3048000" y="2703909"/>
            <a:ext cx="6096000" cy="3618951"/>
          </a:xfrm>
          <a:prstGeom prst="rect">
            <a:avLst/>
          </a:prstGeom>
        </p:spPr>
      </p:pic>
    </p:spTree>
    <p:extLst>
      <p:ext uri="{BB962C8B-B14F-4D97-AF65-F5344CB8AC3E}">
        <p14:creationId xmlns:p14="http://schemas.microsoft.com/office/powerpoint/2010/main" val="567715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err="1">
                <a:solidFill>
                  <a:schemeClr val="bg1"/>
                </a:solidFill>
              </a:rPr>
              <a:t>Devops</a:t>
            </a:r>
            <a:r>
              <a:rPr lang="en-US">
                <a:solidFill>
                  <a:schemeClr val="bg1"/>
                </a:solidFill>
              </a:rPr>
              <a:t> collaboration</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008389"/>
          </a:xfrm>
        </p:spPr>
        <p:txBody>
          <a:bodyPr vert="horz" lIns="91440" tIns="45720" rIns="91440" bIns="45720" rtlCol="0" anchor="t">
            <a:noAutofit/>
          </a:bodyPr>
          <a:lstStyle/>
          <a:p>
            <a:pPr algn="l"/>
            <a:r>
              <a:rPr lang="en-US" sz="1800">
                <a:solidFill>
                  <a:schemeClr val="bg1"/>
                </a:solidFill>
                <a:ea typeface="+mn-lt"/>
                <a:cs typeface="+mn-lt"/>
              </a:rPr>
              <a:t>The most basic definition or explanation of DevOps is that it integrates software development (Dev) and IT operations (Ops) teams. In other words, collaboration is critical to DevOps and sits at the methodology’s core. Through collaboration, the development team can optimize the software’s configuration for the operations stages. The operations team, meanwhile, can start testing software earlier to make sure it passes all requirements.</a:t>
            </a:r>
            <a:endParaRPr lang="en-US" sz="1800">
              <a:solidFill>
                <a:schemeClr val="bg1"/>
              </a:solidFill>
            </a:endParaRPr>
          </a:p>
          <a:p>
            <a:pPr algn="l"/>
            <a:r>
              <a:rPr lang="en-US" sz="1800">
                <a:solidFill>
                  <a:schemeClr val="bg1"/>
                </a:solidFill>
                <a:ea typeface="+mn-lt"/>
                <a:cs typeface="+mn-lt"/>
              </a:rPr>
              <a:t>For collaboration to work well, development and operations teams must share information effectively. Any issue found when software is deployed should be logged. This can ensure that the development team fixes the issue in future versions. Through the open communication and collaboration that DevOps promotes, teams can generate a shared sense of ownership and responsibility for the entire software development lifecycle (SDLC).</a:t>
            </a:r>
            <a:endParaRPr lang="en-US" sz="1800">
              <a:solidFill>
                <a:schemeClr val="bg1"/>
              </a:solidFill>
            </a:endParaRPr>
          </a:p>
          <a:p>
            <a:pPr algn="l"/>
            <a:r>
              <a:rPr lang="en-US" sz="1800">
                <a:solidFill>
                  <a:schemeClr val="bg1"/>
                </a:solidFill>
                <a:ea typeface="+mn-lt"/>
                <a:cs typeface="+mn-lt"/>
              </a:rPr>
              <a:t>Information is not the only thing that should be shared between teams for DevOps to function as intended, as feedback is also essential. Positive feedback can motivate teams and remind them of the importance of their work and how essential their roles are to overall success. And negative feedback is essential and even more valuable since it helps teams make continuous improvements to the software they deliver. Feedback should be gathered during all stages of development and deployment via continuous monitoring and performance metrics. And teams should also get customer feedback to improve products and provide satisfaction to end-users.</a:t>
            </a:r>
            <a:endParaRPr lang="en-US" sz="1800">
              <a:solidFill>
                <a:schemeClr val="bg1"/>
              </a:solidFill>
            </a:endParaRPr>
          </a:p>
          <a:p>
            <a:pPr algn="l"/>
            <a:endParaRPr lang="en-US" sz="1800">
              <a:solidFill>
                <a:schemeClr val="bg1"/>
              </a:solidFill>
            </a:endParaRPr>
          </a:p>
        </p:txBody>
      </p:sp>
    </p:spTree>
    <p:extLst>
      <p:ext uri="{BB962C8B-B14F-4D97-AF65-F5344CB8AC3E}">
        <p14:creationId xmlns:p14="http://schemas.microsoft.com/office/powerpoint/2010/main" val="409639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586154" y="279768"/>
            <a:ext cx="10733941" cy="1004793"/>
          </a:xfrm>
        </p:spPr>
        <p:txBody>
          <a:bodyPr>
            <a:noAutofit/>
          </a:bodyPr>
          <a:lstStyle/>
          <a:p>
            <a:r>
              <a:rPr lang="en-US">
                <a:solidFill>
                  <a:schemeClr val="bg1"/>
                </a:solidFill>
              </a:rPr>
              <a:t>Make decisions based on data</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99298" y="1398219"/>
            <a:ext cx="10422711" cy="5008389"/>
          </a:xfrm>
        </p:spPr>
        <p:txBody>
          <a:bodyPr vert="horz" lIns="91440" tIns="45720" rIns="91440" bIns="45720" rtlCol="0" anchor="t">
            <a:noAutofit/>
          </a:bodyPr>
          <a:lstStyle/>
          <a:p>
            <a:pPr algn="l"/>
            <a:r>
              <a:rPr lang="en-US">
                <a:solidFill>
                  <a:schemeClr val="bg1"/>
                </a:solidFill>
                <a:ea typeface="+mn-lt"/>
                <a:cs typeface="+mn-lt"/>
              </a:rPr>
              <a:t>Making decisions based on data is another DevOps principle. This means using facts and information to influence your choices. When you need to pick the proper technology or DevOps tool to optimize your work process, gather data around each option. Look at how well the tool performed in the past. Does it align with your team’s metrics and goals? If so, it is probably the right choice for your team’s needs, and you can proceed.</a:t>
            </a:r>
            <a:endParaRPr lang="en-US">
              <a:solidFill>
                <a:schemeClr val="bg1"/>
              </a:solidFill>
            </a:endParaRPr>
          </a:p>
          <a:p>
            <a:pPr algn="l"/>
            <a:r>
              <a:rPr lang="en-US">
                <a:solidFill>
                  <a:schemeClr val="bg1"/>
                </a:solidFill>
                <a:ea typeface="+mn-lt"/>
                <a:cs typeface="+mn-lt"/>
              </a:rPr>
              <a:t>For example, a common performance metric for many teams is how long it takes to fix an issue. The longer the issue lingers, the more trouble it can cause. By knowing the average time it takes to fix an issue, you can make data-based decisions when implementing new procedures or tools to your pipeline. Compare the results of the procedure/tool versus your benchmark average, and you can figure out if it will be harmful or beneficial.</a:t>
            </a:r>
            <a:endParaRPr lang="en-US">
              <a:solidFill>
                <a:schemeClr val="bg1"/>
              </a:solidFill>
            </a:endParaRPr>
          </a:p>
          <a:p>
            <a:pPr algn="l"/>
            <a:br>
              <a:rPr lang="en-US"/>
            </a:br>
            <a:endParaRPr lang="en-US" sz="3200">
              <a:solidFill>
                <a:schemeClr val="bg1"/>
              </a:solidFill>
            </a:endParaRPr>
          </a:p>
        </p:txBody>
      </p:sp>
    </p:spTree>
    <p:extLst>
      <p:ext uri="{BB962C8B-B14F-4D97-AF65-F5344CB8AC3E}">
        <p14:creationId xmlns:p14="http://schemas.microsoft.com/office/powerpoint/2010/main" val="3080448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586154" y="279768"/>
            <a:ext cx="10733941" cy="1004793"/>
          </a:xfrm>
        </p:spPr>
        <p:txBody>
          <a:bodyPr>
            <a:noAutofit/>
          </a:bodyPr>
          <a:lstStyle/>
          <a:p>
            <a:r>
              <a:rPr lang="en-US">
                <a:solidFill>
                  <a:schemeClr val="bg1"/>
                </a:solidFill>
              </a:rPr>
              <a:t>Keep customers in mind</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686817" y="1427526"/>
            <a:ext cx="11023518" cy="4832543"/>
          </a:xfrm>
        </p:spPr>
        <p:txBody>
          <a:bodyPr vert="horz" lIns="91440" tIns="45720" rIns="91440" bIns="45720" rtlCol="0" anchor="t">
            <a:noAutofit/>
          </a:bodyPr>
          <a:lstStyle/>
          <a:p>
            <a:pPr algn="l"/>
            <a:r>
              <a:rPr lang="en-US">
                <a:solidFill>
                  <a:schemeClr val="bg1"/>
                </a:solidFill>
                <a:ea typeface="+mn-lt"/>
                <a:cs typeface="+mn-lt"/>
              </a:rPr>
              <a:t>While making data-based decisions is a DevOps principle, so is making customer-based decisions, as the methodology stresses delivering value to users. Making decisions and taking actions that benefit the customer, fulfill their needs, and improve satisfaction should be a top priority in DevOps.</a:t>
            </a:r>
            <a:endParaRPr lang="en-US">
              <a:solidFill>
                <a:schemeClr val="bg1"/>
              </a:solidFill>
            </a:endParaRPr>
          </a:p>
          <a:p>
            <a:pPr algn="l"/>
            <a:r>
              <a:rPr lang="en-US">
                <a:solidFill>
                  <a:schemeClr val="bg1"/>
                </a:solidFill>
                <a:ea typeface="+mn-lt"/>
                <a:cs typeface="+mn-lt"/>
              </a:rPr>
              <a:t>When making a decision, a team should question whether or not that choice will help the customer. Getting customer feedback on the current product is essential in optimizing it for the future.</a:t>
            </a:r>
            <a:endParaRPr lang="en-US">
              <a:solidFill>
                <a:schemeClr val="bg1"/>
              </a:solidFill>
            </a:endParaRPr>
          </a:p>
          <a:p>
            <a:pPr algn="l"/>
            <a:r>
              <a:rPr lang="en-US">
                <a:solidFill>
                  <a:schemeClr val="bg1"/>
                </a:solidFill>
                <a:ea typeface="+mn-lt"/>
                <a:cs typeface="+mn-lt"/>
              </a:rPr>
              <a:t>Live monitoring of application performance helps DevOps teams fix issues before they negatively impact customers. Special tools help monitor real-time user interaction to help spot any problem areas. Thanks to the speed and efficiency of the DevOps lifecycle, teams can quickly issue updates to fix those problems and ensure customers enjoy the smoothest experience possible.</a:t>
            </a:r>
            <a:endParaRPr lang="en-US">
              <a:solidFill>
                <a:schemeClr val="bg1"/>
              </a:solidFill>
            </a:endParaRPr>
          </a:p>
          <a:p>
            <a:pPr algn="l"/>
            <a:endParaRPr lang="en-US">
              <a:solidFill>
                <a:schemeClr val="bg1"/>
              </a:solidFill>
            </a:endParaRPr>
          </a:p>
          <a:p>
            <a:pPr algn="l"/>
            <a:br>
              <a:rPr lang="en-US"/>
            </a:br>
            <a:endParaRPr lang="en-US">
              <a:solidFill>
                <a:schemeClr val="bg1"/>
              </a:solidFill>
            </a:endParaRPr>
          </a:p>
        </p:txBody>
      </p:sp>
    </p:spTree>
    <p:extLst>
      <p:ext uri="{BB962C8B-B14F-4D97-AF65-F5344CB8AC3E}">
        <p14:creationId xmlns:p14="http://schemas.microsoft.com/office/powerpoint/2010/main" val="268339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err="1">
                <a:solidFill>
                  <a:schemeClr val="bg1"/>
                </a:solidFill>
              </a:rPr>
              <a:t>Devops</a:t>
            </a:r>
            <a:r>
              <a:rPr lang="en-US" sz="4400">
                <a:solidFill>
                  <a:schemeClr val="bg1"/>
                </a:solidFill>
              </a:rPr>
              <a:t> automation</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84645" y="1552084"/>
            <a:ext cx="10422711" cy="4935120"/>
          </a:xfrm>
        </p:spPr>
        <p:txBody>
          <a:bodyPr vert="horz" lIns="91440" tIns="45720" rIns="91440" bIns="45720" rtlCol="0" anchor="t">
            <a:noAutofit/>
          </a:bodyPr>
          <a:lstStyle/>
          <a:p>
            <a:pPr algn="l"/>
            <a:r>
              <a:rPr lang="en-US">
                <a:solidFill>
                  <a:schemeClr val="bg1"/>
                </a:solidFill>
                <a:ea typeface="+mn-lt"/>
                <a:cs typeface="+mn-lt"/>
              </a:rPr>
              <a:t>DevOps allows for faster software delivery, patches, updates, etc. When properly practiced, the methodology offers this added speed through automation, as DevOps teams aim to automate as much of the SDLC as they can.</a:t>
            </a:r>
            <a:endParaRPr lang="en-US">
              <a:solidFill>
                <a:schemeClr val="bg1"/>
              </a:solidFill>
            </a:endParaRPr>
          </a:p>
          <a:p>
            <a:pPr algn="l"/>
            <a:r>
              <a:rPr lang="en-US">
                <a:solidFill>
                  <a:schemeClr val="bg1"/>
                </a:solidFill>
                <a:ea typeface="+mn-lt"/>
                <a:cs typeface="+mn-lt"/>
              </a:rPr>
              <a:t>Automation not only accelerates everything, but it also handles tedious, manual tasks. This gives team members more time to write code, research new features, be creative, and complete other essential tasks, and it also increases job satisfaction. Those are not the only benefits DevOps automations provide, though, as it also boosts productivity and reduces human error.</a:t>
            </a:r>
            <a:endParaRPr lang="en-US">
              <a:solidFill>
                <a:schemeClr val="bg1"/>
              </a:solidFill>
            </a:endParaRPr>
          </a:p>
          <a:p>
            <a:pPr algn="l"/>
            <a:r>
              <a:rPr lang="en-US">
                <a:solidFill>
                  <a:schemeClr val="bg1"/>
                </a:solidFill>
                <a:ea typeface="+mn-lt"/>
                <a:cs typeface="+mn-lt"/>
              </a:rPr>
              <a:t>How can project managers and developers automate their infrastructure, testing, deployment, monitoring, and other processes? Through the wide variety of DevOps automation tools, such as Ansible, Jenkins, Bamboo, Chef, GitLab CI/CD, and more.</a:t>
            </a:r>
            <a:endParaRPr lang="en-US">
              <a:solidFill>
                <a:schemeClr val="bg1"/>
              </a:solidFill>
            </a:endParaRPr>
          </a:p>
          <a:p>
            <a:pPr algn="l"/>
            <a:endParaRPr lang="en-US">
              <a:solidFill>
                <a:schemeClr val="bg1"/>
              </a:solidFill>
            </a:endParaRPr>
          </a:p>
        </p:txBody>
      </p:sp>
    </p:spTree>
    <p:extLst>
      <p:ext uri="{BB962C8B-B14F-4D97-AF65-F5344CB8AC3E}">
        <p14:creationId xmlns:p14="http://schemas.microsoft.com/office/powerpoint/2010/main" val="4104635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Continuous improvement</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84645" y="1552084"/>
            <a:ext cx="10422711" cy="4935120"/>
          </a:xfrm>
        </p:spPr>
        <p:txBody>
          <a:bodyPr vert="horz" lIns="91440" tIns="45720" rIns="91440" bIns="45720" rtlCol="0" anchor="t">
            <a:noAutofit/>
          </a:bodyPr>
          <a:lstStyle/>
          <a:p>
            <a:pPr algn="l"/>
            <a:r>
              <a:rPr lang="en-US" sz="2000">
                <a:solidFill>
                  <a:schemeClr val="bg1"/>
                </a:solidFill>
                <a:ea typeface="+mn-lt"/>
                <a:cs typeface="+mn-lt"/>
              </a:rPr>
              <a:t>Continuous improvement is another DevOps focus and principle. It states that teams should constantly focus on making their products better through upgrades and new features. It also follows the Agile methodology’s use of incremental releases.</a:t>
            </a:r>
            <a:endParaRPr lang="en-US" sz="2000">
              <a:solidFill>
                <a:schemeClr val="bg1"/>
              </a:solidFill>
            </a:endParaRPr>
          </a:p>
          <a:p>
            <a:pPr algn="l"/>
            <a:r>
              <a:rPr lang="en-US" sz="2000">
                <a:solidFill>
                  <a:schemeClr val="bg1"/>
                </a:solidFill>
                <a:ea typeface="+mn-lt"/>
                <a:cs typeface="+mn-lt"/>
              </a:rPr>
              <a:t>In the past, software development teams aimed to release the perfect product right from the start. While that may sound great, the goal of perfect releases resulted in long delays as teams worked to fix issues. With incremental releases, teams shift their goals and aim to deliver the most basic version of the software or minimal viable product (MVP) as quickly as possible.</a:t>
            </a:r>
          </a:p>
          <a:p>
            <a:pPr algn="l"/>
            <a:r>
              <a:rPr lang="en-US" sz="2000">
                <a:solidFill>
                  <a:schemeClr val="bg1"/>
                </a:solidFill>
                <a:ea typeface="+mn-lt"/>
                <a:cs typeface="+mn-lt"/>
              </a:rPr>
              <a:t>The MVP has sufficient functionality to meet core customer needs. Once delivered, teams work to perfect the product by gradually adding new, valuable features until the ideal software is finally achieved. By using this incremental method, the customer gets to use and benefit from the product in its essential form without having to wait. They also get accustomed to its new features as they are released and become comfortable with the product over time, versus having to learn it all at once via the old method.</a:t>
            </a:r>
          </a:p>
          <a:p>
            <a:pPr algn="l"/>
            <a:br>
              <a:rPr lang="en-US"/>
            </a:br>
            <a:endParaRPr lang="en-US" sz="2000">
              <a:solidFill>
                <a:schemeClr val="bg1"/>
              </a:solidFill>
            </a:endParaRPr>
          </a:p>
        </p:txBody>
      </p:sp>
    </p:spTree>
    <p:extLst>
      <p:ext uri="{BB962C8B-B14F-4D97-AF65-F5344CB8AC3E}">
        <p14:creationId xmlns:p14="http://schemas.microsoft.com/office/powerpoint/2010/main" val="3486148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End to end responsibility</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84645" y="1552084"/>
            <a:ext cx="10422711" cy="4935120"/>
          </a:xfrm>
        </p:spPr>
        <p:txBody>
          <a:bodyPr vert="horz" lIns="91440" tIns="45720" rIns="91440" bIns="45720" rtlCol="0" anchor="t">
            <a:noAutofit/>
          </a:bodyPr>
          <a:lstStyle/>
          <a:p>
            <a:pPr algn="l"/>
            <a:r>
              <a:rPr lang="en-US" sz="2100">
                <a:solidFill>
                  <a:schemeClr val="bg1"/>
                </a:solidFill>
                <a:ea typeface="+mn-lt"/>
                <a:cs typeface="+mn-lt"/>
              </a:rPr>
              <a:t>The development team codes and builds an application in the traditional way of developing software. Once finished, they pass it on to the operations team for testing, deployment, and delivery to the customer. What happens to the bugs found during that second stage? The operations team is responsible for them, versus the development team who actually wrote the code.</a:t>
            </a:r>
            <a:endParaRPr lang="en-US" sz="2100">
              <a:solidFill>
                <a:schemeClr val="bg1"/>
              </a:solidFill>
            </a:endParaRPr>
          </a:p>
          <a:p>
            <a:pPr algn="l"/>
            <a:r>
              <a:rPr lang="en-US" sz="2100">
                <a:solidFill>
                  <a:schemeClr val="bg1"/>
                </a:solidFill>
                <a:ea typeface="+mn-lt"/>
                <a:cs typeface="+mn-lt"/>
              </a:rPr>
              <a:t>DevOps takes a different approach that leans heavier on logic and stresses responsibility throughout the entire product lifecycle. Instead of the development team being responsible for the product in one stage and the operations team having responsibility in another, both teams share responsibility from beginning to end. During the entire lifecycle, DevOps has development and operations teams collaborate to fix issues and release updates.</a:t>
            </a:r>
            <a:endParaRPr lang="en-US" sz="2100">
              <a:solidFill>
                <a:schemeClr val="bg1"/>
              </a:solidFill>
            </a:endParaRPr>
          </a:p>
          <a:p>
            <a:pPr algn="l"/>
            <a:r>
              <a:rPr lang="en-US" sz="2100">
                <a:solidFill>
                  <a:schemeClr val="bg1"/>
                </a:solidFill>
                <a:ea typeface="+mn-lt"/>
                <a:cs typeface="+mn-lt"/>
              </a:rPr>
              <a:t>The developers most familiar with the source code will be tasked with fixing issues and adding improvements and new features. This emphasizes the production of high-quality code, plus finding and fixing bugs as they appear, which results in a better product for the customer.</a:t>
            </a:r>
            <a:endParaRPr lang="en-US" sz="2100">
              <a:solidFill>
                <a:schemeClr val="bg1"/>
              </a:solidFill>
            </a:endParaRPr>
          </a:p>
          <a:p>
            <a:pPr algn="l"/>
            <a:endParaRPr lang="en-US" sz="2100">
              <a:solidFill>
                <a:schemeClr val="bg1"/>
              </a:solidFill>
            </a:endParaRPr>
          </a:p>
        </p:txBody>
      </p:sp>
    </p:spTree>
    <p:extLst>
      <p:ext uri="{BB962C8B-B14F-4D97-AF65-F5344CB8AC3E}">
        <p14:creationId xmlns:p14="http://schemas.microsoft.com/office/powerpoint/2010/main" val="50942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2694C-3048-BC5B-C6FA-B17EDAEE011D}"/>
              </a:ext>
            </a:extLst>
          </p:cNvPr>
          <p:cNvSpPr>
            <a:spLocks noGrp="1"/>
          </p:cNvSpPr>
          <p:nvPr>
            <p:ph type="title"/>
          </p:nvPr>
        </p:nvSpPr>
        <p:spPr>
          <a:xfrm>
            <a:off x="397764" y="481564"/>
            <a:ext cx="5511330" cy="577967"/>
          </a:xfrm>
        </p:spPr>
        <p:txBody>
          <a:bodyPr anchor="ctr">
            <a:normAutofit/>
          </a:bodyPr>
          <a:lstStyle/>
          <a:p>
            <a:r>
              <a:rPr lang="en-US"/>
              <a:t>What Is DevOps ?</a:t>
            </a:r>
          </a:p>
        </p:txBody>
      </p:sp>
      <p:sp>
        <p:nvSpPr>
          <p:cNvPr id="5" name="Content Placeholder 4">
            <a:extLst>
              <a:ext uri="{FF2B5EF4-FFF2-40B4-BE49-F238E27FC236}">
                <a16:creationId xmlns:a16="http://schemas.microsoft.com/office/drawing/2014/main" id="{7B5EFA62-228E-3226-BEC0-DAD98E415379}"/>
              </a:ext>
            </a:extLst>
          </p:cNvPr>
          <p:cNvSpPr>
            <a:spLocks noGrp="1"/>
          </p:cNvSpPr>
          <p:nvPr>
            <p:ph sz="quarter" idx="15"/>
          </p:nvPr>
        </p:nvSpPr>
        <p:spPr>
          <a:xfrm>
            <a:off x="449263" y="2076051"/>
            <a:ext cx="5459412" cy="3403174"/>
          </a:xfrm>
        </p:spPr>
        <p:txBody>
          <a:bodyPr>
            <a:normAutofit/>
          </a:bodyPr>
          <a:lstStyle/>
          <a:p>
            <a:pPr marL="0" indent="0">
              <a:lnSpc>
                <a:spcPct val="140000"/>
              </a:lnSpc>
              <a:buNone/>
            </a:pPr>
            <a:r>
              <a:rPr lang="en-US" sz="1700"/>
              <a:t>Informal Definition:</a:t>
            </a:r>
          </a:p>
          <a:p>
            <a:pPr marL="0" indent="0">
              <a:lnSpc>
                <a:spcPct val="140000"/>
              </a:lnSpc>
              <a:buNone/>
            </a:pPr>
            <a:r>
              <a:rPr lang="en-US" sz="1700"/>
              <a:t>DevOps is like the glue that holds together the entire software development and deployment process. It's all about breaking down barriers between development and operations teams, so they can work together smoothly and get things done faster. With DevOps, teams use cool tools, share responsibilities, and focus on delivering top-notch software to users without all the headaches and delays that used to come with traditional methods.</a:t>
            </a:r>
          </a:p>
        </p:txBody>
      </p:sp>
      <p:pic>
        <p:nvPicPr>
          <p:cNvPr id="14" name="Picture Placeholder 13" descr="A white hexagon with black background">
            <a:extLst>
              <a:ext uri="{FF2B5EF4-FFF2-40B4-BE49-F238E27FC236}">
                <a16:creationId xmlns:a16="http://schemas.microsoft.com/office/drawing/2014/main" id="{D646223A-19D5-631B-406C-9DE95372C2AC}"/>
              </a:ext>
            </a:extLst>
          </p:cNvPr>
          <p:cNvPicPr>
            <a:picLocks noGrp="1" noChangeAspect="1"/>
          </p:cNvPicPr>
          <p:nvPr>
            <p:ph type="pic" sz="quarter" idx="14"/>
          </p:nvPr>
        </p:nvPicPr>
        <p:blipFill>
          <a:blip r:embed="rId3"/>
          <a:srcRect l="221" r="221"/>
          <a:stretch/>
        </p:blipFill>
        <p:spPr>
          <a:xfrm>
            <a:off x="11158804" y="5764735"/>
            <a:ext cx="629968" cy="731520"/>
          </a:xfrm>
          <a:noFill/>
        </p:spPr>
      </p:pic>
      <p:pic>
        <p:nvPicPr>
          <p:cNvPr id="9" name="Picture Placeholder 18" descr="A finger touching a button&#10;&#10;Description automatically generated">
            <a:extLst>
              <a:ext uri="{FF2B5EF4-FFF2-40B4-BE49-F238E27FC236}">
                <a16:creationId xmlns:a16="http://schemas.microsoft.com/office/drawing/2014/main" id="{34DBC7C9-5AFF-A69F-0088-2C7C7F3EBB80}"/>
              </a:ext>
            </a:extLst>
          </p:cNvPr>
          <p:cNvPicPr>
            <a:picLocks noChangeAspect="1"/>
          </p:cNvPicPr>
          <p:nvPr/>
        </p:nvPicPr>
        <p:blipFill>
          <a:blip r:embed="rId4"/>
          <a:srcRect l="11477" r="11477"/>
          <a:stretch>
            <a:fillRect/>
          </a:stretch>
        </p:blipFill>
        <p:spPr>
          <a:xfrm>
            <a:off x="6376760" y="1216185"/>
            <a:ext cx="5257119" cy="4548550"/>
          </a:xfrm>
          <a:prstGeom prst="rect">
            <a:avLst/>
          </a:prstGeom>
          <a:gradFill>
            <a:gsLst>
              <a:gs pos="54000">
                <a:schemeClr val="tx1">
                  <a:lumMod val="95000"/>
                  <a:lumOff val="5000"/>
                </a:schemeClr>
              </a:gs>
              <a:gs pos="19000">
                <a:schemeClr val="accent5">
                  <a:lumMod val="0"/>
                  <a:lumOff val="100000"/>
                </a:schemeClr>
              </a:gs>
              <a:gs pos="6000">
                <a:schemeClr val="accent5">
                  <a:lumMod val="100000"/>
                </a:schemeClr>
              </a:gs>
            </a:gsLst>
            <a:path path="circle">
              <a:fillToRect l="50000" t="-80000" r="50000" b="180000"/>
            </a:path>
          </a:gradFill>
          <a:effectLst>
            <a:glow rad="1905000">
              <a:schemeClr val="tx1">
                <a:alpha val="72000"/>
              </a:schemeClr>
            </a:glow>
            <a:outerShdw blurRad="100308" sx="1000" sy="1000" algn="ctr" rotWithShape="0">
              <a:srgbClr val="000000"/>
            </a:outerShdw>
            <a:reflection blurRad="1083744" stA="87000" endPos="44000" dir="5400000" sy="-100000" algn="bl" rotWithShape="0"/>
            <a:softEdge rad="247180"/>
          </a:effectLst>
          <a:scene3d>
            <a:camera prst="orthographicFront"/>
            <a:lightRig rig="threePt" dir="t"/>
          </a:scene3d>
          <a:sp3d prstMaterial="metal"/>
        </p:spPr>
      </p:pic>
    </p:spTree>
    <p:extLst>
      <p:ext uri="{BB962C8B-B14F-4D97-AF65-F5344CB8AC3E}">
        <p14:creationId xmlns:p14="http://schemas.microsoft.com/office/powerpoint/2010/main" val="2200282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a:solidFill>
                  <a:schemeClr val="bg1"/>
                </a:solidFill>
              </a:rPr>
              <a:t>Embrace failure</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84645" y="1552084"/>
            <a:ext cx="10422711" cy="4935120"/>
          </a:xfrm>
        </p:spPr>
        <p:txBody>
          <a:bodyPr vert="horz" lIns="91440" tIns="45720" rIns="91440" bIns="45720" rtlCol="0" anchor="t">
            <a:noAutofit/>
          </a:bodyPr>
          <a:lstStyle/>
          <a:p>
            <a:pPr algn="l"/>
            <a:r>
              <a:rPr lang="en-US">
                <a:solidFill>
                  <a:schemeClr val="bg1"/>
                </a:solidFill>
                <a:ea typeface="+mn-lt"/>
                <a:cs typeface="+mn-lt"/>
              </a:rPr>
              <a:t>DevOps makes software development flexible. As the software being produced improves on a continuous basis, so do the processes used to create it. A key to achieving such flexibility is to encourage risk-taking and embrace failure and view it as an opportunity for learning and improvement.</a:t>
            </a:r>
            <a:endParaRPr lang="en-US">
              <a:solidFill>
                <a:schemeClr val="bg1"/>
              </a:solidFill>
            </a:endParaRPr>
          </a:p>
          <a:p>
            <a:pPr algn="l"/>
            <a:r>
              <a:rPr lang="en-US">
                <a:solidFill>
                  <a:schemeClr val="bg1"/>
                </a:solidFill>
                <a:ea typeface="+mn-lt"/>
                <a:cs typeface="+mn-lt"/>
              </a:rPr>
              <a:t>Risks can result in failure or success. Even if an experiment fails and no success is achieved, it offers a learning experience. It tells you what works and what does not, and this knowledge can be used for data-based decision-making when planning future strategies.</a:t>
            </a:r>
            <a:endParaRPr lang="en-US">
              <a:solidFill>
                <a:schemeClr val="bg1"/>
              </a:solidFill>
            </a:endParaRPr>
          </a:p>
          <a:p>
            <a:pPr algn="l"/>
            <a:r>
              <a:rPr lang="en-US">
                <a:solidFill>
                  <a:schemeClr val="bg1"/>
                </a:solidFill>
                <a:ea typeface="+mn-lt"/>
                <a:cs typeface="+mn-lt"/>
              </a:rPr>
              <a:t>While embracing failure is a DevOps principle, there is a way to fail, gain that desired learning experience, and ensure it does not negatively impact the customer. That way is through early testing, as it lets you spot and fix issues prior to deployment.</a:t>
            </a:r>
            <a:endParaRPr lang="en-US">
              <a:solidFill>
                <a:schemeClr val="bg1"/>
              </a:solidFill>
            </a:endParaRPr>
          </a:p>
          <a:p>
            <a:pPr algn="l"/>
            <a:endParaRPr lang="en-US">
              <a:solidFill>
                <a:schemeClr val="bg1"/>
              </a:solidFill>
            </a:endParaRPr>
          </a:p>
        </p:txBody>
      </p:sp>
    </p:spTree>
    <p:extLst>
      <p:ext uri="{BB962C8B-B14F-4D97-AF65-F5344CB8AC3E}">
        <p14:creationId xmlns:p14="http://schemas.microsoft.com/office/powerpoint/2010/main" val="57582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06-12BD-4926-137A-6952F6A6F770}"/>
              </a:ext>
            </a:extLst>
          </p:cNvPr>
          <p:cNvSpPr>
            <a:spLocks noGrp="1"/>
          </p:cNvSpPr>
          <p:nvPr>
            <p:ph type="ctrTitle"/>
          </p:nvPr>
        </p:nvSpPr>
        <p:spPr>
          <a:xfrm>
            <a:off x="1230923" y="235806"/>
            <a:ext cx="9561634" cy="1004793"/>
          </a:xfrm>
        </p:spPr>
        <p:txBody>
          <a:bodyPr>
            <a:noAutofit/>
          </a:bodyPr>
          <a:lstStyle/>
          <a:p>
            <a:r>
              <a:rPr lang="en-US" sz="4400" dirty="0">
                <a:solidFill>
                  <a:schemeClr val="bg1"/>
                </a:solidFill>
              </a:rPr>
              <a:t>Simplification and optimization</a:t>
            </a:r>
          </a:p>
        </p:txBody>
      </p:sp>
      <p:sp>
        <p:nvSpPr>
          <p:cNvPr id="3" name="Subtitle 2">
            <a:extLst>
              <a:ext uri="{FF2B5EF4-FFF2-40B4-BE49-F238E27FC236}">
                <a16:creationId xmlns:a16="http://schemas.microsoft.com/office/drawing/2014/main" id="{9D029F88-02E9-E119-4B54-A60EA2549C7C}"/>
              </a:ext>
            </a:extLst>
          </p:cNvPr>
          <p:cNvSpPr>
            <a:spLocks noGrp="1"/>
          </p:cNvSpPr>
          <p:nvPr>
            <p:ph type="subTitle" idx="1"/>
          </p:nvPr>
        </p:nvSpPr>
        <p:spPr>
          <a:xfrm>
            <a:off x="884645" y="1552084"/>
            <a:ext cx="10422711" cy="4935120"/>
          </a:xfrm>
        </p:spPr>
        <p:txBody>
          <a:bodyPr vert="horz" lIns="91440" tIns="45720" rIns="91440" bIns="45720" rtlCol="0" anchor="t">
            <a:noAutofit/>
          </a:bodyPr>
          <a:lstStyle/>
          <a:p>
            <a:pPr algn="l"/>
            <a:r>
              <a:rPr lang="en-US" sz="2800">
                <a:solidFill>
                  <a:schemeClr val="bg1"/>
                </a:solidFill>
                <a:ea typeface="+mn-lt"/>
                <a:cs typeface="+mn-lt"/>
              </a:rPr>
              <a:t>DevOps encourages the simplification and optimization of processes, tools, and products. This means continuously looking for ways to remove unnecessary complexity, streamline workflows, and optimize resource use. This principle helps in reducing waste, accelerating delivery times, and improving the overall efficiency of the development and deployment process.</a:t>
            </a:r>
            <a:endParaRPr lang="en-US" sz="2800">
              <a:solidFill>
                <a:schemeClr val="bg1"/>
              </a:solidFill>
            </a:endParaRPr>
          </a:p>
          <a:p>
            <a:pPr algn="l"/>
            <a:r>
              <a:rPr lang="en-US" sz="2800">
                <a:solidFill>
                  <a:schemeClr val="bg1"/>
                </a:solidFill>
                <a:ea typeface="+mn-lt"/>
                <a:cs typeface="+mn-lt"/>
              </a:rPr>
              <a:t>Incorporating these principles into your DevOps practices can significantly enhance your team's ability to deliver high-quality software quickly and efficiently, while also responding to changes and challenges with agility and resilience.</a:t>
            </a:r>
            <a:endParaRPr lang="en-US" sz="2800">
              <a:solidFill>
                <a:schemeClr val="bg1"/>
              </a:solidFill>
            </a:endParaRPr>
          </a:p>
          <a:p>
            <a:pPr algn="l"/>
            <a:endParaRPr lang="en-US" sz="4800">
              <a:solidFill>
                <a:schemeClr val="bg1"/>
              </a:solidFill>
            </a:endParaRPr>
          </a:p>
        </p:txBody>
      </p:sp>
    </p:spTree>
    <p:extLst>
      <p:ext uri="{BB962C8B-B14F-4D97-AF65-F5344CB8AC3E}">
        <p14:creationId xmlns:p14="http://schemas.microsoft.com/office/powerpoint/2010/main" val="1600460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F208-EABB-C4D9-B3E5-27CE7E49B471}"/>
              </a:ext>
            </a:extLst>
          </p:cNvPr>
          <p:cNvSpPr>
            <a:spLocks noGrp="1"/>
          </p:cNvSpPr>
          <p:nvPr>
            <p:ph type="ctrTitle"/>
          </p:nvPr>
        </p:nvSpPr>
        <p:spPr>
          <a:xfrm>
            <a:off x="1383126" y="1775"/>
            <a:ext cx="9144000" cy="2387600"/>
          </a:xfrm>
        </p:spPr>
        <p:txBody>
          <a:bodyPr>
            <a:normAutofit/>
          </a:bodyPr>
          <a:lstStyle/>
          <a:p>
            <a:r>
              <a:rPr lang="en-US" sz="4400">
                <a:solidFill>
                  <a:schemeClr val="bg1"/>
                </a:solidFill>
              </a:rPr>
              <a:t>DevOps Architecture/Infrastructure</a:t>
            </a:r>
          </a:p>
          <a:p>
            <a:endParaRPr lang="en-US"/>
          </a:p>
        </p:txBody>
      </p:sp>
      <p:sp>
        <p:nvSpPr>
          <p:cNvPr id="3" name="Subtitle 2">
            <a:extLst>
              <a:ext uri="{FF2B5EF4-FFF2-40B4-BE49-F238E27FC236}">
                <a16:creationId xmlns:a16="http://schemas.microsoft.com/office/drawing/2014/main" id="{56AF52D7-1AD0-6560-3E71-23E23E5F8EC6}"/>
              </a:ext>
            </a:extLst>
          </p:cNvPr>
          <p:cNvSpPr>
            <a:spLocks noGrp="1"/>
          </p:cNvSpPr>
          <p:nvPr>
            <p:ph type="subTitle" idx="1"/>
          </p:nvPr>
        </p:nvSpPr>
        <p:spPr>
          <a:xfrm>
            <a:off x="256135" y="2263736"/>
            <a:ext cx="11769377" cy="4172282"/>
          </a:xfrm>
        </p:spPr>
        <p:txBody>
          <a:bodyPr vert="horz" lIns="91440" tIns="45720" rIns="91440" bIns="45720" rtlCol="0" anchor="t">
            <a:noAutofit/>
          </a:bodyPr>
          <a:lstStyle/>
          <a:p>
            <a:pPr algn="l"/>
            <a:r>
              <a:rPr lang="en-US" sz="3200">
                <a:solidFill>
                  <a:schemeClr val="bg1"/>
                </a:solidFill>
                <a:ea typeface="+mn-lt"/>
                <a:cs typeface="+mn-lt"/>
              </a:rPr>
              <a:t>DevOps Architecture refers to the underlying setup designed to support DevOps practices. It's a blueprint that guides organizations in implementing and managing their DevOps practices efficiently. The architecture usually includes a combination of tools, technologies, methodologies, and cultural philosophies aimed at bridging the gap between development (Dev) and operations (Ops), facilitating seamless software development, delivery, and operation.</a:t>
            </a:r>
            <a:endParaRPr lang="en-US" sz="3200">
              <a:solidFill>
                <a:schemeClr val="bg1"/>
              </a:solidFill>
            </a:endParaRPr>
          </a:p>
        </p:txBody>
      </p:sp>
    </p:spTree>
    <p:extLst>
      <p:ext uri="{BB962C8B-B14F-4D97-AF65-F5344CB8AC3E}">
        <p14:creationId xmlns:p14="http://schemas.microsoft.com/office/powerpoint/2010/main" val="1439257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2608-37CC-29AE-ECA1-E8F724AC9015}"/>
              </a:ext>
            </a:extLst>
          </p:cNvPr>
          <p:cNvSpPr>
            <a:spLocks noGrp="1"/>
          </p:cNvSpPr>
          <p:nvPr>
            <p:ph type="ctrTitle"/>
          </p:nvPr>
        </p:nvSpPr>
        <p:spPr>
          <a:xfrm>
            <a:off x="1524000" y="923859"/>
            <a:ext cx="9144000" cy="1433499"/>
          </a:xfrm>
        </p:spPr>
        <p:txBody>
          <a:bodyPr>
            <a:normAutofit/>
          </a:bodyPr>
          <a:lstStyle/>
          <a:p>
            <a:r>
              <a:rPr lang="en-US" sz="4400" b="1">
                <a:solidFill>
                  <a:schemeClr val="bg1"/>
                </a:solidFill>
                <a:ea typeface="+mj-lt"/>
                <a:cs typeface="+mj-lt"/>
              </a:rPr>
              <a:t>Key Components of DevOps Architecture</a:t>
            </a:r>
            <a:endParaRPr lang="en-US" sz="4400">
              <a:solidFill>
                <a:schemeClr val="bg1"/>
              </a:solidFill>
            </a:endParaRPr>
          </a:p>
        </p:txBody>
      </p:sp>
      <p:sp>
        <p:nvSpPr>
          <p:cNvPr id="3" name="Subtitle 2">
            <a:extLst>
              <a:ext uri="{FF2B5EF4-FFF2-40B4-BE49-F238E27FC236}">
                <a16:creationId xmlns:a16="http://schemas.microsoft.com/office/drawing/2014/main" id="{FC990A3D-1DC0-D7DE-ABD7-69B4D81F711B}"/>
              </a:ext>
            </a:extLst>
          </p:cNvPr>
          <p:cNvSpPr>
            <a:spLocks noGrp="1"/>
          </p:cNvSpPr>
          <p:nvPr>
            <p:ph type="subTitle" idx="1"/>
          </p:nvPr>
        </p:nvSpPr>
        <p:spPr/>
        <p:txBody>
          <a:bodyPr vert="horz" lIns="91440" tIns="45720" rIns="91440" bIns="45720" rtlCol="0" anchor="t">
            <a:normAutofit/>
          </a:bodyPr>
          <a:lstStyle/>
          <a:p>
            <a:endParaRPr lang="en-US"/>
          </a:p>
        </p:txBody>
      </p:sp>
      <p:pic>
        <p:nvPicPr>
          <p:cNvPr id="4" name="Picture 3" descr="A blue and purple arrows with text&#10;&#10;Description automatically generated">
            <a:extLst>
              <a:ext uri="{FF2B5EF4-FFF2-40B4-BE49-F238E27FC236}">
                <a16:creationId xmlns:a16="http://schemas.microsoft.com/office/drawing/2014/main" id="{F5902942-0F3B-3C69-F0E6-69DD04176517}"/>
              </a:ext>
            </a:extLst>
          </p:cNvPr>
          <p:cNvPicPr>
            <a:picLocks noChangeAspect="1"/>
          </p:cNvPicPr>
          <p:nvPr/>
        </p:nvPicPr>
        <p:blipFill>
          <a:blip r:embed="rId2"/>
          <a:stretch>
            <a:fillRect/>
          </a:stretch>
        </p:blipFill>
        <p:spPr>
          <a:xfrm>
            <a:off x="2179744" y="2985887"/>
            <a:ext cx="7580778" cy="3154214"/>
          </a:xfrm>
          <a:prstGeom prst="rect">
            <a:avLst/>
          </a:prstGeom>
        </p:spPr>
      </p:pic>
    </p:spTree>
    <p:extLst>
      <p:ext uri="{BB962C8B-B14F-4D97-AF65-F5344CB8AC3E}">
        <p14:creationId xmlns:p14="http://schemas.microsoft.com/office/powerpoint/2010/main" val="4502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E102-2316-DB18-EEE3-4844FA9A58F7}"/>
              </a:ext>
            </a:extLst>
          </p:cNvPr>
          <p:cNvSpPr>
            <a:spLocks noGrp="1"/>
          </p:cNvSpPr>
          <p:nvPr>
            <p:ph type="ctrTitle"/>
          </p:nvPr>
        </p:nvSpPr>
        <p:spPr>
          <a:xfrm>
            <a:off x="1524000" y="118459"/>
            <a:ext cx="9144000" cy="1032934"/>
          </a:xfrm>
        </p:spPr>
        <p:txBody>
          <a:bodyPr>
            <a:normAutofit/>
          </a:bodyPr>
          <a:lstStyle/>
          <a:p>
            <a:r>
              <a:rPr lang="en-US" sz="4400" b="1">
                <a:solidFill>
                  <a:schemeClr val="bg1"/>
                </a:solidFill>
                <a:ea typeface="+mj-lt"/>
                <a:cs typeface="+mj-lt"/>
              </a:rPr>
              <a:t>Microservices</a:t>
            </a:r>
            <a:endParaRPr lang="en-US" sz="4400">
              <a:solidFill>
                <a:schemeClr val="bg1"/>
              </a:solidFill>
            </a:endParaRPr>
          </a:p>
        </p:txBody>
      </p:sp>
      <p:sp>
        <p:nvSpPr>
          <p:cNvPr id="3" name="Subtitle 2">
            <a:extLst>
              <a:ext uri="{FF2B5EF4-FFF2-40B4-BE49-F238E27FC236}">
                <a16:creationId xmlns:a16="http://schemas.microsoft.com/office/drawing/2014/main" id="{82F719B8-3495-EE9E-CB70-2ED7DC5C12AE}"/>
              </a:ext>
            </a:extLst>
          </p:cNvPr>
          <p:cNvSpPr>
            <a:spLocks noGrp="1"/>
          </p:cNvSpPr>
          <p:nvPr>
            <p:ph type="subTitle" idx="1"/>
          </p:nvPr>
        </p:nvSpPr>
        <p:spPr>
          <a:xfrm>
            <a:off x="1524000" y="1703087"/>
            <a:ext cx="9144000" cy="4933570"/>
          </a:xfrm>
        </p:spPr>
        <p:txBody>
          <a:bodyPr vert="horz" lIns="91440" tIns="45720" rIns="91440" bIns="45720" rtlCol="0" anchor="t">
            <a:noAutofit/>
          </a:bodyPr>
          <a:lstStyle/>
          <a:p>
            <a:pPr algn="l"/>
            <a:r>
              <a:rPr lang="en-US">
                <a:solidFill>
                  <a:schemeClr val="bg1"/>
                </a:solidFill>
                <a:ea typeface="+mn-lt"/>
                <a:cs typeface="+mn-lt"/>
              </a:rPr>
              <a:t>An architectural style that structures an application as a collection of loosely coupled services, improving modularity and making the application easier to understand, develop, and test.</a:t>
            </a:r>
            <a:endParaRPr lang="en-US">
              <a:solidFill>
                <a:schemeClr val="bg1"/>
              </a:solidFill>
            </a:endParaRPr>
          </a:p>
          <a:p>
            <a:pPr marL="285750" indent="-285750" algn="l">
              <a:buFont typeface="Arial"/>
              <a:buChar char="•"/>
            </a:pPr>
            <a:r>
              <a:rPr lang="en-US" b="1">
                <a:solidFill>
                  <a:schemeClr val="bg1"/>
                </a:solidFill>
                <a:ea typeface="+mn-lt"/>
                <a:cs typeface="+mn-lt"/>
              </a:rPr>
              <a:t>Benefits</a:t>
            </a:r>
            <a:r>
              <a:rPr lang="en-US">
                <a:solidFill>
                  <a:schemeClr val="bg1"/>
                </a:solidFill>
                <a:ea typeface="+mn-lt"/>
                <a:cs typeface="+mn-lt"/>
              </a:rPr>
              <a:t>: Improved modularity makes applications easier to understand, develop, test, and maintain. It also enables technology diversity, allowing different services to be written in different languages best suited to their functionality.</a:t>
            </a:r>
            <a:endParaRPr lang="en-US">
              <a:solidFill>
                <a:schemeClr val="bg1"/>
              </a:solidFill>
            </a:endParaRPr>
          </a:p>
          <a:p>
            <a:pPr marL="285750" indent="-285750" algn="l">
              <a:buFont typeface="Arial"/>
              <a:buChar char="•"/>
            </a:pPr>
            <a:r>
              <a:rPr lang="en-US" b="1">
                <a:solidFill>
                  <a:schemeClr val="bg1"/>
                </a:solidFill>
                <a:ea typeface="+mn-lt"/>
                <a:cs typeface="+mn-lt"/>
              </a:rPr>
              <a:t>Challenges</a:t>
            </a:r>
            <a:r>
              <a:rPr lang="en-US">
                <a:solidFill>
                  <a:schemeClr val="bg1"/>
                </a:solidFill>
                <a:ea typeface="+mn-lt"/>
                <a:cs typeface="+mn-lt"/>
              </a:rPr>
              <a:t>: Microservices require careful management of network communication and data consistency. Service discovery mechanisms and API gateways are often used to manage these interactions effectively.</a:t>
            </a:r>
            <a:endParaRPr lang="en-US">
              <a:solidFill>
                <a:schemeClr val="bg1"/>
              </a:solidFill>
            </a:endParaRPr>
          </a:p>
          <a:p>
            <a:pPr algn="l"/>
            <a:endParaRPr lang="en-US">
              <a:solidFill>
                <a:schemeClr val="bg1"/>
              </a:solidFill>
            </a:endParaRPr>
          </a:p>
        </p:txBody>
      </p:sp>
    </p:spTree>
    <p:extLst>
      <p:ext uri="{BB962C8B-B14F-4D97-AF65-F5344CB8AC3E}">
        <p14:creationId xmlns:p14="http://schemas.microsoft.com/office/powerpoint/2010/main" val="253803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DD8E-6C30-632D-2A31-2D27A8D66C7A}"/>
              </a:ext>
            </a:extLst>
          </p:cNvPr>
          <p:cNvSpPr>
            <a:spLocks noGrp="1"/>
          </p:cNvSpPr>
          <p:nvPr>
            <p:ph type="ctrTitle"/>
          </p:nvPr>
        </p:nvSpPr>
        <p:spPr>
          <a:xfrm>
            <a:off x="1524000" y="-135541"/>
            <a:ext cx="9144000" cy="1843315"/>
          </a:xfrm>
        </p:spPr>
        <p:txBody>
          <a:bodyPr/>
          <a:lstStyle/>
          <a:p>
            <a:r>
              <a:rPr lang="en-US" sz="4400" b="1">
                <a:solidFill>
                  <a:schemeClr val="bg1"/>
                </a:solidFill>
                <a:ea typeface="+mj-lt"/>
                <a:cs typeface="+mj-lt"/>
              </a:rPr>
              <a:t>Containers and Container Orchestration</a:t>
            </a:r>
            <a:r>
              <a:rPr lang="en-US" sz="4400">
                <a:solidFill>
                  <a:schemeClr val="bg1"/>
                </a:solidFill>
                <a:ea typeface="+mj-lt"/>
                <a:cs typeface="+mj-lt"/>
              </a:rPr>
              <a:t>:</a:t>
            </a:r>
            <a:endParaRPr lang="en-US" sz="4400">
              <a:solidFill>
                <a:schemeClr val="bg1"/>
              </a:solidFill>
            </a:endParaRPr>
          </a:p>
        </p:txBody>
      </p:sp>
      <p:sp>
        <p:nvSpPr>
          <p:cNvPr id="3" name="Subtitle 2">
            <a:extLst>
              <a:ext uri="{FF2B5EF4-FFF2-40B4-BE49-F238E27FC236}">
                <a16:creationId xmlns:a16="http://schemas.microsoft.com/office/drawing/2014/main" id="{2DCC8676-84C1-30CA-0362-A25DD8C6A0F9}"/>
              </a:ext>
            </a:extLst>
          </p:cNvPr>
          <p:cNvSpPr>
            <a:spLocks noGrp="1"/>
          </p:cNvSpPr>
          <p:nvPr>
            <p:ph type="subTitle" idx="1"/>
          </p:nvPr>
        </p:nvSpPr>
        <p:spPr>
          <a:xfrm>
            <a:off x="495905" y="1709136"/>
            <a:ext cx="11315094" cy="3548664"/>
          </a:xfrm>
        </p:spPr>
        <p:txBody>
          <a:bodyPr vert="horz" lIns="91440" tIns="45720" rIns="91440" bIns="45720" rtlCol="0" anchor="t">
            <a:noAutofit/>
          </a:bodyPr>
          <a:lstStyle/>
          <a:p>
            <a:pPr algn="l"/>
            <a:r>
              <a:rPr lang="en-US" sz="2800">
                <a:solidFill>
                  <a:schemeClr val="bg1"/>
                </a:solidFill>
                <a:ea typeface="+mn-lt"/>
                <a:cs typeface="+mn-lt"/>
              </a:rPr>
              <a:t>Containers package and run applications with their dependencies. Orchestration tools like Kubernetes manage these containers' deployment, scaling, and networking.</a:t>
            </a:r>
          </a:p>
          <a:p>
            <a:pPr marL="285750" indent="-285750" algn="l">
              <a:buFont typeface="Arial"/>
              <a:buChar char="•"/>
            </a:pPr>
            <a:r>
              <a:rPr lang="en-US" sz="2800" b="1">
                <a:solidFill>
                  <a:schemeClr val="bg1"/>
                </a:solidFill>
                <a:ea typeface="+mn-lt"/>
                <a:cs typeface="+mn-lt"/>
              </a:rPr>
              <a:t>Benefits</a:t>
            </a:r>
            <a:r>
              <a:rPr lang="en-US" sz="2800">
                <a:solidFill>
                  <a:schemeClr val="bg1"/>
                </a:solidFill>
                <a:ea typeface="+mn-lt"/>
                <a:cs typeface="+mn-lt"/>
              </a:rPr>
              <a:t>: Containers support DevOps by enabling continuous integration and continuous deployment (CI/CD), allowing for scalable and efficient application deployments across different environments.</a:t>
            </a:r>
            <a:endParaRPr lang="en-US" sz="2800">
              <a:solidFill>
                <a:schemeClr val="bg1"/>
              </a:solidFill>
            </a:endParaRPr>
          </a:p>
          <a:p>
            <a:pPr marL="285750" indent="-285750" algn="l">
              <a:buFont typeface="Arial"/>
              <a:buChar char="•"/>
            </a:pPr>
            <a:r>
              <a:rPr lang="en-US" sz="2800" b="1">
                <a:solidFill>
                  <a:schemeClr val="bg1"/>
                </a:solidFill>
                <a:ea typeface="+mn-lt"/>
                <a:cs typeface="+mn-lt"/>
              </a:rPr>
              <a:t>Challenges</a:t>
            </a:r>
            <a:r>
              <a:rPr lang="en-US" sz="2800">
                <a:solidFill>
                  <a:schemeClr val="bg1"/>
                </a:solidFill>
                <a:ea typeface="+mn-lt"/>
                <a:cs typeface="+mn-lt"/>
              </a:rPr>
              <a:t>: Orchestration complexity increases with the scale of deployment. Ensuring security within containerized environments also requires additional considerations.</a:t>
            </a:r>
            <a:endParaRPr lang="en-US" sz="2800">
              <a:solidFill>
                <a:schemeClr val="bg1"/>
              </a:solidFill>
            </a:endParaRPr>
          </a:p>
          <a:p>
            <a:pPr algn="l"/>
            <a:br>
              <a:rPr lang="en-US"/>
            </a:br>
            <a:endParaRPr lang="en-US" sz="2800">
              <a:solidFill>
                <a:schemeClr val="bg1"/>
              </a:solidFill>
            </a:endParaRPr>
          </a:p>
        </p:txBody>
      </p:sp>
    </p:spTree>
    <p:extLst>
      <p:ext uri="{BB962C8B-B14F-4D97-AF65-F5344CB8AC3E}">
        <p14:creationId xmlns:p14="http://schemas.microsoft.com/office/powerpoint/2010/main" val="2043800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AE5A-C5D4-1136-ACF2-0897F19F25E9}"/>
              </a:ext>
            </a:extLst>
          </p:cNvPr>
          <p:cNvSpPr>
            <a:spLocks noGrp="1"/>
          </p:cNvSpPr>
          <p:nvPr>
            <p:ph type="ctrTitle"/>
          </p:nvPr>
        </p:nvSpPr>
        <p:spPr>
          <a:xfrm>
            <a:off x="1524000" y="-377446"/>
            <a:ext cx="9144000" cy="1782839"/>
          </a:xfrm>
        </p:spPr>
        <p:txBody>
          <a:bodyPr/>
          <a:lstStyle/>
          <a:p>
            <a:r>
              <a:rPr lang="en-US" sz="4400" b="1">
                <a:solidFill>
                  <a:schemeClr val="bg1"/>
                </a:solidFill>
                <a:ea typeface="+mj-lt"/>
                <a:cs typeface="+mj-lt"/>
              </a:rPr>
              <a:t>Infrastructure as Code (</a:t>
            </a:r>
            <a:r>
              <a:rPr lang="en-US" sz="4400" b="1" err="1">
                <a:solidFill>
                  <a:schemeClr val="bg1"/>
                </a:solidFill>
                <a:ea typeface="+mj-lt"/>
                <a:cs typeface="+mj-lt"/>
              </a:rPr>
              <a:t>IaC</a:t>
            </a:r>
            <a:r>
              <a:rPr lang="en-US" sz="4400" b="1">
                <a:solidFill>
                  <a:schemeClr val="bg1"/>
                </a:solidFill>
                <a:ea typeface="+mj-lt"/>
                <a:cs typeface="+mj-lt"/>
              </a:rPr>
              <a:t>)</a:t>
            </a:r>
            <a:endParaRPr lang="en-US" sz="4400">
              <a:solidFill>
                <a:schemeClr val="bg1"/>
              </a:solidFill>
            </a:endParaRPr>
          </a:p>
        </p:txBody>
      </p:sp>
      <p:sp>
        <p:nvSpPr>
          <p:cNvPr id="3" name="Subtitle 2">
            <a:extLst>
              <a:ext uri="{FF2B5EF4-FFF2-40B4-BE49-F238E27FC236}">
                <a16:creationId xmlns:a16="http://schemas.microsoft.com/office/drawing/2014/main" id="{EBA71502-BF2A-6B96-F91C-AAD4C146282D}"/>
              </a:ext>
            </a:extLst>
          </p:cNvPr>
          <p:cNvSpPr>
            <a:spLocks noGrp="1"/>
          </p:cNvSpPr>
          <p:nvPr>
            <p:ph type="subTitle" idx="1"/>
          </p:nvPr>
        </p:nvSpPr>
        <p:spPr>
          <a:xfrm>
            <a:off x="399143" y="2198991"/>
            <a:ext cx="11296952" cy="3058809"/>
          </a:xfrm>
        </p:spPr>
        <p:txBody>
          <a:bodyPr vert="horz" lIns="91440" tIns="45720" rIns="91440" bIns="45720" rtlCol="0" anchor="t">
            <a:noAutofit/>
          </a:bodyPr>
          <a:lstStyle/>
          <a:p>
            <a:pPr algn="l"/>
            <a:r>
              <a:rPr lang="en-US" sz="2800">
                <a:solidFill>
                  <a:schemeClr val="bg1"/>
                </a:solidFill>
                <a:ea typeface="+mn-lt"/>
                <a:cs typeface="+mn-lt"/>
              </a:rPr>
              <a:t>This involves managing and provisioning computing infrastructure through machine-readable definition files, rather than physical hardware configuration or interactive configuration tools.</a:t>
            </a:r>
            <a:endParaRPr lang="en-US" sz="2800">
              <a:solidFill>
                <a:schemeClr val="bg1"/>
              </a:solidFill>
            </a:endParaRPr>
          </a:p>
          <a:p>
            <a:pPr marL="285750" indent="-285750" algn="l">
              <a:buFont typeface="Arial"/>
              <a:buChar char="•"/>
            </a:pPr>
            <a:r>
              <a:rPr lang="en-US" sz="2800" b="1">
                <a:solidFill>
                  <a:schemeClr val="bg1"/>
                </a:solidFill>
                <a:ea typeface="+mn-lt"/>
                <a:cs typeface="+mn-lt"/>
              </a:rPr>
              <a:t>Benefits</a:t>
            </a:r>
            <a:r>
              <a:rPr lang="en-US" sz="2800">
                <a:solidFill>
                  <a:schemeClr val="bg1"/>
                </a:solidFill>
                <a:ea typeface="+mn-lt"/>
                <a:cs typeface="+mn-lt"/>
              </a:rPr>
              <a:t>: </a:t>
            </a:r>
            <a:r>
              <a:rPr lang="en-US" sz="2800" err="1">
                <a:solidFill>
                  <a:schemeClr val="bg1"/>
                </a:solidFill>
                <a:ea typeface="+mn-lt"/>
                <a:cs typeface="+mn-lt"/>
              </a:rPr>
              <a:t>IaC</a:t>
            </a:r>
            <a:r>
              <a:rPr lang="en-US" sz="2800">
                <a:solidFill>
                  <a:schemeClr val="bg1"/>
                </a:solidFill>
                <a:ea typeface="+mn-lt"/>
                <a:cs typeface="+mn-lt"/>
              </a:rPr>
              <a:t> ensures consistent and repeatable environment setups, reducing discrepancies between development, testing, and production environments. It also enhances speed and efficiency in infrastructure provisioning and scaling.</a:t>
            </a:r>
            <a:endParaRPr lang="en-US" sz="2800">
              <a:solidFill>
                <a:schemeClr val="bg1"/>
              </a:solidFill>
            </a:endParaRPr>
          </a:p>
          <a:p>
            <a:pPr marL="285750" indent="-285750" algn="l">
              <a:buFont typeface="Arial"/>
              <a:buChar char="•"/>
            </a:pPr>
            <a:r>
              <a:rPr lang="en-US" sz="2800" b="1">
                <a:solidFill>
                  <a:schemeClr val="bg1"/>
                </a:solidFill>
                <a:ea typeface="+mn-lt"/>
                <a:cs typeface="+mn-lt"/>
              </a:rPr>
              <a:t>Tools</a:t>
            </a:r>
            <a:r>
              <a:rPr lang="en-US" sz="2800">
                <a:solidFill>
                  <a:schemeClr val="bg1"/>
                </a:solidFill>
                <a:ea typeface="+mn-lt"/>
                <a:cs typeface="+mn-lt"/>
              </a:rPr>
              <a:t>: Popular </a:t>
            </a:r>
            <a:r>
              <a:rPr lang="en-US" sz="2800" err="1">
                <a:solidFill>
                  <a:schemeClr val="bg1"/>
                </a:solidFill>
                <a:ea typeface="+mn-lt"/>
                <a:cs typeface="+mn-lt"/>
              </a:rPr>
              <a:t>IaC</a:t>
            </a:r>
            <a:r>
              <a:rPr lang="en-US" sz="2800">
                <a:solidFill>
                  <a:schemeClr val="bg1"/>
                </a:solidFill>
                <a:ea typeface="+mn-lt"/>
                <a:cs typeface="+mn-lt"/>
              </a:rPr>
              <a:t> tools include Terraform, Ansible, AWS CloudFormation, and Azure Resource Manager.</a:t>
            </a:r>
            <a:endParaRPr lang="en-US" sz="2800">
              <a:solidFill>
                <a:schemeClr val="bg1"/>
              </a:solidFill>
            </a:endParaRPr>
          </a:p>
        </p:txBody>
      </p:sp>
    </p:spTree>
    <p:extLst>
      <p:ext uri="{BB962C8B-B14F-4D97-AF65-F5344CB8AC3E}">
        <p14:creationId xmlns:p14="http://schemas.microsoft.com/office/powerpoint/2010/main" val="1149682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7123-6633-9BBC-064B-45E0625B7454}"/>
              </a:ext>
            </a:extLst>
          </p:cNvPr>
          <p:cNvSpPr>
            <a:spLocks noGrp="1"/>
          </p:cNvSpPr>
          <p:nvPr>
            <p:ph type="ctrTitle"/>
          </p:nvPr>
        </p:nvSpPr>
        <p:spPr>
          <a:xfrm>
            <a:off x="1524000" y="263602"/>
            <a:ext cx="9144000" cy="1190173"/>
          </a:xfrm>
        </p:spPr>
        <p:txBody>
          <a:bodyPr>
            <a:normAutofit fontScale="90000"/>
          </a:bodyPr>
          <a:lstStyle/>
          <a:p>
            <a:r>
              <a:rPr lang="en-US" sz="4400" b="1">
                <a:solidFill>
                  <a:schemeClr val="bg1"/>
                </a:solidFill>
                <a:ea typeface="+mj-lt"/>
                <a:cs typeface="+mj-lt"/>
              </a:rPr>
              <a:t>Continuous Integration/Continuous Deployment (CI/CD) Pipelines</a:t>
            </a:r>
            <a:r>
              <a:rPr lang="en-US" sz="4400">
                <a:solidFill>
                  <a:schemeClr val="bg1"/>
                </a:solidFill>
                <a:ea typeface="+mj-lt"/>
                <a:cs typeface="+mj-lt"/>
              </a:rPr>
              <a:t>:</a:t>
            </a:r>
            <a:endParaRPr lang="en-US" sz="4400">
              <a:solidFill>
                <a:schemeClr val="bg1"/>
              </a:solidFill>
            </a:endParaRPr>
          </a:p>
        </p:txBody>
      </p:sp>
      <p:sp>
        <p:nvSpPr>
          <p:cNvPr id="3" name="Subtitle 2">
            <a:extLst>
              <a:ext uri="{FF2B5EF4-FFF2-40B4-BE49-F238E27FC236}">
                <a16:creationId xmlns:a16="http://schemas.microsoft.com/office/drawing/2014/main" id="{B22EECC9-CA8B-85FF-72EB-63F557DC9478}"/>
              </a:ext>
            </a:extLst>
          </p:cNvPr>
          <p:cNvSpPr>
            <a:spLocks noGrp="1"/>
          </p:cNvSpPr>
          <p:nvPr>
            <p:ph type="subTitle" idx="1"/>
          </p:nvPr>
        </p:nvSpPr>
        <p:spPr>
          <a:xfrm>
            <a:off x="435429" y="2126419"/>
            <a:ext cx="11538856" cy="3131381"/>
          </a:xfrm>
        </p:spPr>
        <p:txBody>
          <a:bodyPr vert="horz" lIns="91440" tIns="45720" rIns="91440" bIns="45720" rtlCol="0" anchor="t">
            <a:noAutofit/>
          </a:bodyPr>
          <a:lstStyle/>
          <a:p>
            <a:pPr algn="l"/>
            <a:r>
              <a:rPr lang="en-US" sz="2800">
                <a:solidFill>
                  <a:schemeClr val="bg1"/>
                </a:solidFill>
                <a:ea typeface="+mn-lt"/>
                <a:cs typeface="+mn-lt"/>
              </a:rPr>
              <a:t>Automation pipelines that allow for the frequent and reliable deployment of code changes. They include automatic building, testing, and deployment processes.</a:t>
            </a:r>
          </a:p>
          <a:p>
            <a:pPr marL="285750" indent="-285750" algn="l">
              <a:buFont typeface="Arial"/>
              <a:buChar char="•"/>
            </a:pPr>
            <a:r>
              <a:rPr lang="en-US" sz="2800" b="1">
                <a:solidFill>
                  <a:schemeClr val="bg1"/>
                </a:solidFill>
                <a:ea typeface="+mn-lt"/>
                <a:cs typeface="+mn-lt"/>
              </a:rPr>
              <a:t>Benefits</a:t>
            </a:r>
            <a:r>
              <a:rPr lang="en-US" sz="2800">
                <a:solidFill>
                  <a:schemeClr val="bg1"/>
                </a:solidFill>
                <a:ea typeface="+mn-lt"/>
                <a:cs typeface="+mn-lt"/>
              </a:rPr>
              <a:t>: CI/CD minimizes manual errors, improves developer productivity, and accelerates the feedback loop, allowing for faster iterations.</a:t>
            </a:r>
            <a:endParaRPr lang="en-US" sz="2800">
              <a:solidFill>
                <a:schemeClr val="bg1"/>
              </a:solidFill>
            </a:endParaRPr>
          </a:p>
          <a:p>
            <a:pPr marL="285750" indent="-285750" algn="l">
              <a:buFont typeface="Arial"/>
              <a:buChar char="•"/>
            </a:pPr>
            <a:r>
              <a:rPr lang="en-US" sz="2800" b="1">
                <a:solidFill>
                  <a:schemeClr val="bg1"/>
                </a:solidFill>
                <a:ea typeface="+mn-lt"/>
                <a:cs typeface="+mn-lt"/>
              </a:rPr>
              <a:t>Implementation Challenges</a:t>
            </a:r>
            <a:r>
              <a:rPr lang="en-US" sz="2800">
                <a:solidFill>
                  <a:schemeClr val="bg1"/>
                </a:solidFill>
                <a:ea typeface="+mn-lt"/>
                <a:cs typeface="+mn-lt"/>
              </a:rPr>
              <a:t>: Establishing a CI/CD pipeline requires careful planning to choose the right set of tools and to integrate them into the development process seamlessly.</a:t>
            </a:r>
            <a:endParaRPr lang="en-US" sz="2800">
              <a:solidFill>
                <a:schemeClr val="bg1"/>
              </a:solidFill>
            </a:endParaRPr>
          </a:p>
          <a:p>
            <a:pPr algn="l"/>
            <a:br>
              <a:rPr lang="en-US"/>
            </a:br>
            <a:endParaRPr lang="en-US" sz="2800">
              <a:solidFill>
                <a:schemeClr val="bg1"/>
              </a:solidFill>
            </a:endParaRPr>
          </a:p>
        </p:txBody>
      </p:sp>
    </p:spTree>
    <p:extLst>
      <p:ext uri="{BB962C8B-B14F-4D97-AF65-F5344CB8AC3E}">
        <p14:creationId xmlns:p14="http://schemas.microsoft.com/office/powerpoint/2010/main" val="175802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7161-A743-E74A-F17D-C72696629147}"/>
              </a:ext>
            </a:extLst>
          </p:cNvPr>
          <p:cNvSpPr>
            <a:spLocks noGrp="1"/>
          </p:cNvSpPr>
          <p:nvPr>
            <p:ph type="ctrTitle"/>
          </p:nvPr>
        </p:nvSpPr>
        <p:spPr>
          <a:xfrm>
            <a:off x="1524000" y="203125"/>
            <a:ext cx="9144000" cy="1129696"/>
          </a:xfrm>
        </p:spPr>
        <p:txBody>
          <a:bodyPr>
            <a:normAutofit/>
          </a:bodyPr>
          <a:lstStyle/>
          <a:p>
            <a:r>
              <a:rPr lang="en-US" sz="4400" b="1">
                <a:solidFill>
                  <a:schemeClr val="bg1"/>
                </a:solidFill>
                <a:ea typeface="+mj-lt"/>
                <a:cs typeface="+mj-lt"/>
              </a:rPr>
              <a:t>Monitoring and Logging</a:t>
            </a:r>
            <a:endParaRPr lang="en-US" sz="4400">
              <a:solidFill>
                <a:schemeClr val="bg1"/>
              </a:solidFill>
            </a:endParaRPr>
          </a:p>
        </p:txBody>
      </p:sp>
      <p:sp>
        <p:nvSpPr>
          <p:cNvPr id="3" name="Subtitle 2">
            <a:extLst>
              <a:ext uri="{FF2B5EF4-FFF2-40B4-BE49-F238E27FC236}">
                <a16:creationId xmlns:a16="http://schemas.microsoft.com/office/drawing/2014/main" id="{1C54AAE2-C74E-0269-11D1-86B64D8426FB}"/>
              </a:ext>
            </a:extLst>
          </p:cNvPr>
          <p:cNvSpPr>
            <a:spLocks noGrp="1"/>
          </p:cNvSpPr>
          <p:nvPr>
            <p:ph type="subTitle" idx="1"/>
          </p:nvPr>
        </p:nvSpPr>
        <p:spPr>
          <a:xfrm>
            <a:off x="544286" y="1981276"/>
            <a:ext cx="11018761" cy="3276524"/>
          </a:xfrm>
        </p:spPr>
        <p:txBody>
          <a:bodyPr vert="horz" lIns="91440" tIns="45720" rIns="91440" bIns="45720" rtlCol="0" anchor="t">
            <a:noAutofit/>
          </a:bodyPr>
          <a:lstStyle/>
          <a:p>
            <a:pPr algn="l"/>
            <a:r>
              <a:rPr lang="en-US" sz="2800">
                <a:solidFill>
                  <a:schemeClr val="bg1"/>
                </a:solidFill>
                <a:ea typeface="+mn-lt"/>
                <a:cs typeface="+mn-lt"/>
              </a:rPr>
              <a:t>Tools and practices that provide visibility into the application's performance and operational health. This feedback is crucial for ongoing improvement and troubleshooting.</a:t>
            </a:r>
          </a:p>
          <a:p>
            <a:pPr marL="285750" indent="-285750" algn="l">
              <a:buFont typeface="Arial"/>
              <a:buChar char="•"/>
            </a:pPr>
            <a:r>
              <a:rPr lang="en-US" sz="2800" b="1">
                <a:solidFill>
                  <a:schemeClr val="bg1"/>
                </a:solidFill>
                <a:ea typeface="+mn-lt"/>
                <a:cs typeface="+mn-lt"/>
              </a:rPr>
              <a:t>Benefits</a:t>
            </a:r>
            <a:r>
              <a:rPr lang="en-US" sz="2800">
                <a:solidFill>
                  <a:schemeClr val="bg1"/>
                </a:solidFill>
                <a:ea typeface="+mn-lt"/>
                <a:cs typeface="+mn-lt"/>
              </a:rPr>
              <a:t>: They enable proactive issue resolution and performance optimization, crucial for maintaining service reliability and quality user experience.</a:t>
            </a:r>
            <a:endParaRPr lang="en-US" sz="2800">
              <a:solidFill>
                <a:schemeClr val="bg1"/>
              </a:solidFill>
            </a:endParaRPr>
          </a:p>
          <a:p>
            <a:pPr marL="285750" indent="-285750" algn="l">
              <a:buFont typeface="Arial"/>
              <a:buChar char="•"/>
            </a:pPr>
            <a:r>
              <a:rPr lang="en-US" sz="2800" b="1">
                <a:solidFill>
                  <a:schemeClr val="bg1"/>
                </a:solidFill>
                <a:ea typeface="+mn-lt"/>
                <a:cs typeface="+mn-lt"/>
              </a:rPr>
              <a:t>Tools</a:t>
            </a:r>
            <a:r>
              <a:rPr lang="en-US" sz="2800">
                <a:solidFill>
                  <a:schemeClr val="bg1"/>
                </a:solidFill>
                <a:ea typeface="+mn-lt"/>
                <a:cs typeface="+mn-lt"/>
              </a:rPr>
              <a:t>: Examples include Prometheus for monitoring, ELK Stack (Elasticsearch, Logstash, Kibana) for logging, and Grafana for visualization.</a:t>
            </a:r>
            <a:endParaRPr lang="en-US" sz="2800">
              <a:solidFill>
                <a:schemeClr val="bg1"/>
              </a:solidFill>
            </a:endParaRPr>
          </a:p>
          <a:p>
            <a:pPr algn="l"/>
            <a:endParaRPr lang="en-US" sz="2800">
              <a:solidFill>
                <a:schemeClr val="bg1"/>
              </a:solidFill>
            </a:endParaRPr>
          </a:p>
        </p:txBody>
      </p:sp>
    </p:spTree>
    <p:extLst>
      <p:ext uri="{BB962C8B-B14F-4D97-AF65-F5344CB8AC3E}">
        <p14:creationId xmlns:p14="http://schemas.microsoft.com/office/powerpoint/2010/main" val="751898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64A7-B370-AA7A-6B2A-6D518B7D64BA}"/>
              </a:ext>
            </a:extLst>
          </p:cNvPr>
          <p:cNvSpPr>
            <a:spLocks noGrp="1"/>
          </p:cNvSpPr>
          <p:nvPr>
            <p:ph type="ctrTitle"/>
          </p:nvPr>
        </p:nvSpPr>
        <p:spPr>
          <a:xfrm>
            <a:off x="1524000" y="-958018"/>
            <a:ext cx="9144000" cy="2569029"/>
          </a:xfrm>
        </p:spPr>
        <p:txBody>
          <a:bodyPr>
            <a:normAutofit/>
          </a:bodyPr>
          <a:lstStyle/>
          <a:p>
            <a:r>
              <a:rPr lang="en-US" sz="4400" b="1">
                <a:solidFill>
                  <a:schemeClr val="bg1"/>
                </a:solidFill>
                <a:ea typeface="+mj-lt"/>
                <a:cs typeface="+mj-lt"/>
              </a:rPr>
              <a:t>Collaboration and Communication Tools</a:t>
            </a:r>
            <a:endParaRPr lang="en-US" sz="4400">
              <a:solidFill>
                <a:schemeClr val="bg1"/>
              </a:solidFill>
            </a:endParaRPr>
          </a:p>
        </p:txBody>
      </p:sp>
      <p:sp>
        <p:nvSpPr>
          <p:cNvPr id="3" name="Subtitle 2">
            <a:extLst>
              <a:ext uri="{FF2B5EF4-FFF2-40B4-BE49-F238E27FC236}">
                <a16:creationId xmlns:a16="http://schemas.microsoft.com/office/drawing/2014/main" id="{E9DAC611-539F-93B6-85C2-05EA3C6AA5CE}"/>
              </a:ext>
            </a:extLst>
          </p:cNvPr>
          <p:cNvSpPr>
            <a:spLocks noGrp="1"/>
          </p:cNvSpPr>
          <p:nvPr>
            <p:ph type="subTitle" idx="1"/>
          </p:nvPr>
        </p:nvSpPr>
        <p:spPr>
          <a:xfrm>
            <a:off x="326572" y="1811943"/>
            <a:ext cx="11188094" cy="4449761"/>
          </a:xfrm>
        </p:spPr>
        <p:txBody>
          <a:bodyPr vert="horz" lIns="91440" tIns="45720" rIns="91440" bIns="45720" rtlCol="0" anchor="t">
            <a:noAutofit/>
          </a:bodyPr>
          <a:lstStyle/>
          <a:p>
            <a:pPr algn="l"/>
            <a:r>
              <a:rPr lang="en-US" sz="2800">
                <a:solidFill>
                  <a:schemeClr val="bg1"/>
                </a:solidFill>
                <a:ea typeface="+mn-lt"/>
                <a:cs typeface="+mn-lt"/>
              </a:rPr>
              <a:t>Platforms that facilitate collaboration and communication among development and operations teams, such as Slack, Microsoft Teams, or JIRA.</a:t>
            </a:r>
          </a:p>
          <a:p>
            <a:pPr marL="285750" indent="-285750" algn="l">
              <a:buFont typeface="Arial"/>
              <a:buChar char="•"/>
            </a:pPr>
            <a:r>
              <a:rPr lang="en-US" sz="2800" b="1">
                <a:solidFill>
                  <a:schemeClr val="bg1"/>
                </a:solidFill>
                <a:ea typeface="+mn-lt"/>
                <a:cs typeface="+mn-lt"/>
              </a:rPr>
              <a:t>Benefits</a:t>
            </a:r>
            <a:r>
              <a:rPr lang="en-US" sz="2800">
                <a:solidFill>
                  <a:schemeClr val="bg1"/>
                </a:solidFill>
                <a:ea typeface="+mn-lt"/>
                <a:cs typeface="+mn-lt"/>
              </a:rPr>
              <a:t>: These tools facilitate a culture of transparency and shared responsibility, essential for the DevOps model. They help break down silos between teams, allowing for more efficient problem-solving and innovation.</a:t>
            </a:r>
            <a:endParaRPr lang="en-US" sz="2800">
              <a:solidFill>
                <a:schemeClr val="bg1"/>
              </a:solidFill>
            </a:endParaRPr>
          </a:p>
          <a:p>
            <a:pPr marL="285750" indent="-285750" algn="l">
              <a:buFont typeface="Arial"/>
              <a:buChar char="•"/>
            </a:pPr>
            <a:r>
              <a:rPr lang="en-US" sz="2800" b="1">
                <a:solidFill>
                  <a:schemeClr val="bg1"/>
                </a:solidFill>
                <a:ea typeface="+mn-lt"/>
                <a:cs typeface="+mn-lt"/>
              </a:rPr>
              <a:t>Implementation</a:t>
            </a:r>
            <a:r>
              <a:rPr lang="en-US" sz="2800">
                <a:solidFill>
                  <a:schemeClr val="bg1"/>
                </a:solidFill>
                <a:ea typeface="+mn-lt"/>
                <a:cs typeface="+mn-lt"/>
              </a:rPr>
              <a:t>: Integrating these tools into daily workflows and ensuring they are used effectively can be challenging but is key to fostering a collaborative environment.</a:t>
            </a:r>
            <a:endParaRPr lang="en-US" sz="2800">
              <a:solidFill>
                <a:schemeClr val="bg1"/>
              </a:solidFill>
            </a:endParaRPr>
          </a:p>
          <a:p>
            <a:pPr algn="l"/>
            <a:endParaRPr lang="en-US" sz="2800">
              <a:solidFill>
                <a:schemeClr val="bg1"/>
              </a:solidFill>
            </a:endParaRPr>
          </a:p>
        </p:txBody>
      </p:sp>
    </p:spTree>
    <p:extLst>
      <p:ext uri="{BB962C8B-B14F-4D97-AF65-F5344CB8AC3E}">
        <p14:creationId xmlns:p14="http://schemas.microsoft.com/office/powerpoint/2010/main" val="206476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058D8E-0380-5473-118D-42752A30A8DC}"/>
              </a:ext>
            </a:extLst>
          </p:cNvPr>
          <p:cNvSpPr txBox="1"/>
          <p:nvPr/>
        </p:nvSpPr>
        <p:spPr>
          <a:xfrm>
            <a:off x="2608495" y="2511747"/>
            <a:ext cx="7746610" cy="1107996"/>
          </a:xfrm>
          <a:prstGeom prst="rect">
            <a:avLst/>
          </a:prstGeom>
          <a:noFill/>
        </p:spPr>
        <p:txBody>
          <a:bodyPr wrap="square" rtlCol="0">
            <a:spAutoFit/>
          </a:bodyPr>
          <a:lstStyle/>
          <a:p>
            <a:r>
              <a:rPr lang="en-US" sz="6600">
                <a:solidFill>
                  <a:schemeClr val="bg1"/>
                </a:solidFill>
                <a:latin typeface="+mj-lt"/>
              </a:rPr>
              <a:t>DevOps Practices</a:t>
            </a:r>
          </a:p>
        </p:txBody>
      </p:sp>
    </p:spTree>
    <p:extLst>
      <p:ext uri="{BB962C8B-B14F-4D97-AF65-F5344CB8AC3E}">
        <p14:creationId xmlns:p14="http://schemas.microsoft.com/office/powerpoint/2010/main" val="232935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C1DD-6A23-DEEF-BB46-DB3E43AB4429}"/>
              </a:ext>
            </a:extLst>
          </p:cNvPr>
          <p:cNvSpPr>
            <a:spLocks noGrp="1"/>
          </p:cNvSpPr>
          <p:nvPr>
            <p:ph type="ctrTitle"/>
          </p:nvPr>
        </p:nvSpPr>
        <p:spPr/>
        <p:txBody>
          <a:bodyPr>
            <a:normAutofit/>
          </a:bodyPr>
          <a:lstStyle/>
          <a:p>
            <a:r>
              <a:rPr lang="en-US" sz="4400">
                <a:solidFill>
                  <a:schemeClr val="bg1"/>
                </a:solidFill>
              </a:rPr>
              <a:t>Relationship to Other Software Industry Practices</a:t>
            </a:r>
          </a:p>
          <a:p>
            <a:endParaRPr lang="en-US" sz="4400">
              <a:solidFill>
                <a:schemeClr val="bg1"/>
              </a:solidFill>
            </a:endParaRPr>
          </a:p>
        </p:txBody>
      </p:sp>
      <p:sp>
        <p:nvSpPr>
          <p:cNvPr id="3" name="Subtitle 2">
            <a:extLst>
              <a:ext uri="{FF2B5EF4-FFF2-40B4-BE49-F238E27FC236}">
                <a16:creationId xmlns:a16="http://schemas.microsoft.com/office/drawing/2014/main" id="{EBB4BA24-5B4E-C2E0-38F4-064FBE0F0A3E}"/>
              </a:ext>
            </a:extLst>
          </p:cNvPr>
          <p:cNvSpPr>
            <a:spLocks noGrp="1"/>
          </p:cNvSpPr>
          <p:nvPr>
            <p:ph type="subTitle" idx="1"/>
          </p:nvPr>
        </p:nvSpPr>
        <p:spPr>
          <a:xfrm>
            <a:off x="1802191" y="3487133"/>
            <a:ext cx="8865809" cy="1770667"/>
          </a:xfrm>
        </p:spPr>
        <p:txBody>
          <a:bodyPr/>
          <a:lstStyle/>
          <a:p>
            <a:endParaRPr lang="en-US"/>
          </a:p>
        </p:txBody>
      </p:sp>
      <p:pic>
        <p:nvPicPr>
          <p:cNvPr id="4" name="Picture 3" descr="Relationship">
            <a:extLst>
              <a:ext uri="{FF2B5EF4-FFF2-40B4-BE49-F238E27FC236}">
                <a16:creationId xmlns:a16="http://schemas.microsoft.com/office/drawing/2014/main" id="{DE25FEB8-C2A2-9EDB-B73D-38BC9A3BB2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1000" y="3076726"/>
            <a:ext cx="5715000" cy="3208262"/>
          </a:xfrm>
          <a:prstGeom prst="rect">
            <a:avLst/>
          </a:prstGeom>
        </p:spPr>
      </p:pic>
    </p:spTree>
    <p:extLst>
      <p:ext uri="{BB962C8B-B14F-4D97-AF65-F5344CB8AC3E}">
        <p14:creationId xmlns:p14="http://schemas.microsoft.com/office/powerpoint/2010/main" val="1679567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FD96-AF01-55EC-4E22-ED2E6F9717A4}"/>
              </a:ext>
            </a:extLst>
          </p:cNvPr>
          <p:cNvSpPr>
            <a:spLocks noGrp="1"/>
          </p:cNvSpPr>
          <p:nvPr>
            <p:ph type="ctrTitle"/>
          </p:nvPr>
        </p:nvSpPr>
        <p:spPr>
          <a:xfrm>
            <a:off x="1524000" y="771602"/>
            <a:ext cx="9144000" cy="918028"/>
          </a:xfrm>
        </p:spPr>
        <p:txBody>
          <a:bodyPr>
            <a:normAutofit/>
          </a:bodyPr>
          <a:lstStyle/>
          <a:p>
            <a:r>
              <a:rPr lang="en-US" sz="4400" b="1">
                <a:solidFill>
                  <a:schemeClr val="bg1"/>
                </a:solidFill>
                <a:ea typeface="+mj-lt"/>
                <a:cs typeface="+mj-lt"/>
              </a:rPr>
              <a:t>Agile</a:t>
            </a:r>
            <a:endParaRPr lang="en-US" sz="4400">
              <a:solidFill>
                <a:schemeClr val="bg1"/>
              </a:solidFill>
            </a:endParaRPr>
          </a:p>
        </p:txBody>
      </p:sp>
      <p:sp>
        <p:nvSpPr>
          <p:cNvPr id="3" name="Subtitle 2">
            <a:extLst>
              <a:ext uri="{FF2B5EF4-FFF2-40B4-BE49-F238E27FC236}">
                <a16:creationId xmlns:a16="http://schemas.microsoft.com/office/drawing/2014/main" id="{78B5BD84-4E41-E1AF-7902-A438BB5C4E0E}"/>
              </a:ext>
            </a:extLst>
          </p:cNvPr>
          <p:cNvSpPr>
            <a:spLocks noGrp="1"/>
          </p:cNvSpPr>
          <p:nvPr>
            <p:ph type="subTitle" idx="1"/>
          </p:nvPr>
        </p:nvSpPr>
        <p:spPr>
          <a:xfrm>
            <a:off x="483810" y="2307849"/>
            <a:ext cx="10758714" cy="4558618"/>
          </a:xfrm>
        </p:spPr>
        <p:txBody>
          <a:bodyPr vert="horz" lIns="91440" tIns="45720" rIns="91440" bIns="45720" rtlCol="0" anchor="t">
            <a:normAutofit fontScale="92500" lnSpcReduction="10000"/>
          </a:bodyPr>
          <a:lstStyle/>
          <a:p>
            <a:pPr marL="285750" indent="-285750" algn="l">
              <a:buFont typeface="Arial"/>
              <a:buChar char="•"/>
            </a:pPr>
            <a:r>
              <a:rPr lang="en-US" sz="3200">
                <a:solidFill>
                  <a:schemeClr val="bg1"/>
                </a:solidFill>
                <a:ea typeface="+mn-lt"/>
                <a:cs typeface="+mn-lt"/>
              </a:rPr>
              <a:t>Agile methodologies focus on iterative development, customer feedback, and small, rapid releases. DevOps complements Agile by extending these principles to include the operations team, thus supporting the entire software lifecycle from development to deployment and operations.</a:t>
            </a:r>
            <a:endParaRPr lang="en-US" sz="3200">
              <a:solidFill>
                <a:schemeClr val="bg1"/>
              </a:solidFill>
            </a:endParaRPr>
          </a:p>
          <a:p>
            <a:pPr marL="285750" indent="-285750" algn="l">
              <a:buFont typeface="Arial"/>
              <a:buChar char="•"/>
            </a:pPr>
            <a:r>
              <a:rPr lang="en-US" sz="3200">
                <a:solidFill>
                  <a:schemeClr val="bg1"/>
                </a:solidFill>
                <a:ea typeface="+mn-lt"/>
                <a:cs typeface="+mn-lt"/>
              </a:rPr>
              <a:t>Both Agile and DevOps emphasize collaboration, flexibility, and the lean use of resources.</a:t>
            </a:r>
            <a:endParaRPr lang="en-US" sz="3200">
              <a:solidFill>
                <a:schemeClr val="bg1"/>
              </a:solidFill>
            </a:endParaRPr>
          </a:p>
          <a:p>
            <a:pPr algn="l"/>
            <a:br>
              <a:rPr lang="en-US"/>
            </a:br>
            <a:endParaRPr lang="en-US" sz="3200">
              <a:solidFill>
                <a:schemeClr val="bg1"/>
              </a:solidFill>
            </a:endParaRPr>
          </a:p>
        </p:txBody>
      </p:sp>
    </p:spTree>
    <p:extLst>
      <p:ext uri="{BB962C8B-B14F-4D97-AF65-F5344CB8AC3E}">
        <p14:creationId xmlns:p14="http://schemas.microsoft.com/office/powerpoint/2010/main" val="3406383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6DF6-ADF4-9491-E2D4-DE288D610C26}"/>
              </a:ext>
            </a:extLst>
          </p:cNvPr>
          <p:cNvSpPr>
            <a:spLocks noGrp="1"/>
          </p:cNvSpPr>
          <p:nvPr>
            <p:ph type="ctrTitle"/>
          </p:nvPr>
        </p:nvSpPr>
        <p:spPr>
          <a:xfrm>
            <a:off x="1524000" y="27745"/>
            <a:ext cx="9144000" cy="1045029"/>
          </a:xfrm>
        </p:spPr>
        <p:txBody>
          <a:bodyPr>
            <a:normAutofit/>
          </a:bodyPr>
          <a:lstStyle/>
          <a:p>
            <a:r>
              <a:rPr lang="en-US" sz="4400" b="1">
                <a:solidFill>
                  <a:schemeClr val="bg1"/>
                </a:solidFill>
                <a:ea typeface="+mj-lt"/>
                <a:cs typeface="+mj-lt"/>
              </a:rPr>
              <a:t>CI/CD</a:t>
            </a:r>
            <a:endParaRPr lang="en-US" sz="4400">
              <a:solidFill>
                <a:schemeClr val="bg1"/>
              </a:solidFill>
            </a:endParaRPr>
          </a:p>
        </p:txBody>
      </p:sp>
      <p:sp>
        <p:nvSpPr>
          <p:cNvPr id="3" name="Subtitle 2">
            <a:extLst>
              <a:ext uri="{FF2B5EF4-FFF2-40B4-BE49-F238E27FC236}">
                <a16:creationId xmlns:a16="http://schemas.microsoft.com/office/drawing/2014/main" id="{48E009AF-5B63-B292-A365-64A38AFEED35}"/>
              </a:ext>
            </a:extLst>
          </p:cNvPr>
          <p:cNvSpPr>
            <a:spLocks noGrp="1"/>
          </p:cNvSpPr>
          <p:nvPr>
            <p:ph type="subTitle" idx="1"/>
          </p:nvPr>
        </p:nvSpPr>
        <p:spPr>
          <a:xfrm>
            <a:off x="302381" y="1697037"/>
            <a:ext cx="11883572" cy="2278667"/>
          </a:xfrm>
        </p:spPr>
        <p:txBody>
          <a:bodyPr vert="horz" lIns="91440" tIns="45720" rIns="91440" bIns="45720" rtlCol="0" anchor="t">
            <a:noAutofit/>
          </a:bodyPr>
          <a:lstStyle/>
          <a:p>
            <a:pPr algn="l">
              <a:buFont typeface="Arial"/>
              <a:buChar char="•"/>
            </a:pPr>
            <a:r>
              <a:rPr lang="en-US" sz="3200">
                <a:solidFill>
                  <a:schemeClr val="bg1"/>
                </a:solidFill>
                <a:ea typeface="+mn-lt"/>
                <a:cs typeface="+mn-lt"/>
              </a:rPr>
              <a:t>CI/CD is a critical element of DevOps. Continuous Integration (CI) refers to the practice of frequently integrating code changes into a shared repository, which are then automatically tested. Continuous Deployment (CD) extends this by automatically deploying all code changes to a testing or production environment after the build stage.</a:t>
            </a:r>
            <a:endParaRPr lang="en-US" sz="3200">
              <a:solidFill>
                <a:schemeClr val="bg1"/>
              </a:solidFill>
            </a:endParaRPr>
          </a:p>
          <a:p>
            <a:pPr algn="l">
              <a:buFont typeface="Arial"/>
              <a:buChar char="•"/>
            </a:pPr>
            <a:r>
              <a:rPr lang="en-US" sz="3200">
                <a:solidFill>
                  <a:schemeClr val="bg1"/>
                </a:solidFill>
                <a:ea typeface="+mn-lt"/>
                <a:cs typeface="+mn-lt"/>
              </a:rPr>
              <a:t>CI/CD bridges the gap between development and operations by ensuring that code changes are automatically tested and deployed, facilitating a rapid, reliable software release cycle.</a:t>
            </a:r>
            <a:endParaRPr lang="en-US" sz="3200">
              <a:solidFill>
                <a:schemeClr val="bg1"/>
              </a:solidFill>
            </a:endParaRPr>
          </a:p>
          <a:p>
            <a:pPr algn="l">
              <a:buFont typeface="Arial"/>
              <a:buChar char="•"/>
            </a:pPr>
            <a:endParaRPr lang="en-US" sz="3200">
              <a:solidFill>
                <a:schemeClr val="bg1"/>
              </a:solidFill>
            </a:endParaRPr>
          </a:p>
        </p:txBody>
      </p:sp>
    </p:spTree>
    <p:extLst>
      <p:ext uri="{BB962C8B-B14F-4D97-AF65-F5344CB8AC3E}">
        <p14:creationId xmlns:p14="http://schemas.microsoft.com/office/powerpoint/2010/main" val="1135295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3F09-1D14-5A08-E363-5D9F5D61E83D}"/>
              </a:ext>
            </a:extLst>
          </p:cNvPr>
          <p:cNvSpPr>
            <a:spLocks noGrp="1"/>
          </p:cNvSpPr>
          <p:nvPr>
            <p:ph type="ctrTitle"/>
          </p:nvPr>
        </p:nvSpPr>
        <p:spPr>
          <a:xfrm>
            <a:off x="1524000" y="1122363"/>
            <a:ext cx="9144000" cy="77411"/>
          </a:xfrm>
        </p:spPr>
        <p:txBody>
          <a:bodyPr>
            <a:normAutofit fontScale="90000"/>
          </a:bodyPr>
          <a:lstStyle/>
          <a:p>
            <a:r>
              <a:rPr lang="en-US" sz="4400" b="1">
                <a:solidFill>
                  <a:schemeClr val="bg1"/>
                </a:solidFill>
                <a:ea typeface="+mj-lt"/>
                <a:cs typeface="+mj-lt"/>
              </a:rPr>
              <a:t>Continuous Improvement</a:t>
            </a:r>
            <a:endParaRPr lang="en-US" sz="4400">
              <a:solidFill>
                <a:schemeClr val="bg1"/>
              </a:solidFill>
            </a:endParaRPr>
          </a:p>
        </p:txBody>
      </p:sp>
      <p:sp>
        <p:nvSpPr>
          <p:cNvPr id="3" name="Subtitle 2">
            <a:extLst>
              <a:ext uri="{FF2B5EF4-FFF2-40B4-BE49-F238E27FC236}">
                <a16:creationId xmlns:a16="http://schemas.microsoft.com/office/drawing/2014/main" id="{90364735-9D0B-466E-5621-44E7893FFC18}"/>
              </a:ext>
            </a:extLst>
          </p:cNvPr>
          <p:cNvSpPr>
            <a:spLocks noGrp="1"/>
          </p:cNvSpPr>
          <p:nvPr>
            <p:ph type="subTitle" idx="1"/>
          </p:nvPr>
        </p:nvSpPr>
        <p:spPr>
          <a:xfrm>
            <a:off x="241905" y="977372"/>
            <a:ext cx="11569095" cy="5368999"/>
          </a:xfrm>
        </p:spPr>
        <p:txBody>
          <a:bodyPr vert="horz" lIns="91440" tIns="45720" rIns="91440" bIns="45720" rtlCol="0" anchor="t">
            <a:noAutofit/>
          </a:bodyPr>
          <a:lstStyle/>
          <a:p>
            <a:pPr marL="285750" indent="-285750" algn="l">
              <a:buFont typeface="Arial"/>
              <a:buChar char="•"/>
            </a:pPr>
            <a:r>
              <a:rPr lang="en-US" sz="3200">
                <a:solidFill>
                  <a:schemeClr val="bg1"/>
                </a:solidFill>
                <a:ea typeface="+mn-lt"/>
                <a:cs typeface="+mn-lt"/>
              </a:rPr>
              <a:t>Continuous Improvement in DevOps is rooted in the idea of constantly seeking ways to improve software development and deployment processes. This is achieved through ongoing feedback, performance metrics, and the use of practices like monitoring and logging to identify areas for enhancement.</a:t>
            </a:r>
            <a:endParaRPr lang="en-US" sz="3200">
              <a:solidFill>
                <a:schemeClr val="bg1"/>
              </a:solidFill>
            </a:endParaRPr>
          </a:p>
          <a:p>
            <a:pPr marL="285750" indent="-285750" algn="l">
              <a:buFont typeface="Arial"/>
              <a:buChar char="•"/>
            </a:pPr>
            <a:r>
              <a:rPr lang="en-US" sz="3200">
                <a:solidFill>
                  <a:schemeClr val="bg1"/>
                </a:solidFill>
                <a:ea typeface="+mn-lt"/>
                <a:cs typeface="+mn-lt"/>
              </a:rPr>
              <a:t>This principle aligns with the Kaizen model of continuous improvement, which is also foundational to Agile methodologies. It focuses on small, incremental changes rather than large-scale transformations, fostering a culture of continuous learning and adaptation.</a:t>
            </a:r>
            <a:endParaRPr lang="en-US" sz="3200">
              <a:solidFill>
                <a:schemeClr val="bg1"/>
              </a:solidFill>
            </a:endParaRPr>
          </a:p>
          <a:p>
            <a:pPr algn="l"/>
            <a:endParaRPr lang="en-US" sz="3200">
              <a:solidFill>
                <a:schemeClr val="bg1"/>
              </a:solidFill>
            </a:endParaRPr>
          </a:p>
        </p:txBody>
      </p:sp>
    </p:spTree>
    <p:extLst>
      <p:ext uri="{BB962C8B-B14F-4D97-AF65-F5344CB8AC3E}">
        <p14:creationId xmlns:p14="http://schemas.microsoft.com/office/powerpoint/2010/main" val="4233924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1EAC30-C392-5080-BCE0-513844A96224}"/>
              </a:ext>
            </a:extLst>
          </p:cNvPr>
          <p:cNvSpPr>
            <a:spLocks noGrp="1"/>
          </p:cNvSpPr>
          <p:nvPr>
            <p:ph type="ctrTitle"/>
          </p:nvPr>
        </p:nvSpPr>
        <p:spPr>
          <a:xfrm>
            <a:off x="636310" y="1122363"/>
            <a:ext cx="10990081" cy="2827516"/>
          </a:xfrm>
        </p:spPr>
        <p:txBody>
          <a:bodyPr>
            <a:normAutofit/>
          </a:bodyPr>
          <a:lstStyle/>
          <a:p>
            <a:r>
              <a:rPr lang="en-US" sz="4400">
                <a:solidFill>
                  <a:schemeClr val="bg1"/>
                </a:solidFill>
              </a:rPr>
              <a:t>Dev ops and cloud technologies :</a:t>
            </a:r>
            <a:br>
              <a:rPr lang="en-US" sz="4400"/>
            </a:br>
            <a:br>
              <a:rPr lang="en-US" sz="4400"/>
            </a:br>
            <a:r>
              <a:rPr lang="en-US" sz="4400">
                <a:solidFill>
                  <a:schemeClr val="bg1"/>
                </a:solidFill>
              </a:rPr>
              <a:t> tools and practices</a:t>
            </a:r>
          </a:p>
        </p:txBody>
      </p:sp>
    </p:spTree>
    <p:extLst>
      <p:ext uri="{BB962C8B-B14F-4D97-AF65-F5344CB8AC3E}">
        <p14:creationId xmlns:p14="http://schemas.microsoft.com/office/powerpoint/2010/main" val="1962188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1" y="381443"/>
            <a:ext cx="11736370" cy="6478912"/>
          </a:xfrm>
        </p:spPr>
        <p:txBody>
          <a:bodyPr vert="horz" lIns="91440" tIns="45720" rIns="91440" bIns="45720" rtlCol="0" anchor="t">
            <a:normAutofit fontScale="92500" lnSpcReduction="10000"/>
          </a:bodyPr>
          <a:lstStyle/>
          <a:p>
            <a:r>
              <a:rPr lang="en-US" sz="1800">
                <a:solidFill>
                  <a:schemeClr val="bg1"/>
                </a:solidFill>
              </a:rPr>
              <a:t>Quick Recap on DevOps</a:t>
            </a:r>
          </a:p>
          <a:p>
            <a:endParaRPr lang="en-US" sz="1800">
              <a:solidFill>
                <a:schemeClr val="bg1"/>
              </a:solidFill>
              <a:ea typeface="+mn-lt"/>
              <a:cs typeface="+mn-lt"/>
            </a:endParaRPr>
          </a:p>
          <a:p>
            <a:r>
              <a:rPr lang="en-US" sz="1800">
                <a:solidFill>
                  <a:schemeClr val="bg1"/>
                </a:solidFill>
                <a:ea typeface="+mn-lt"/>
                <a:cs typeface="+mn-lt"/>
              </a:rPr>
              <a:t>Definition</a:t>
            </a:r>
          </a:p>
          <a:p>
            <a:pPr lvl="1">
              <a:buFont typeface="Courier New" panose="020B0604020202020204" pitchFamily="34" charset="0"/>
              <a:buChar char="o"/>
            </a:pPr>
            <a:r>
              <a:rPr lang="en-US">
                <a:solidFill>
                  <a:schemeClr val="bg1"/>
                </a:solidFill>
                <a:ea typeface="+mn-lt"/>
                <a:cs typeface="+mn-lt"/>
              </a:rPr>
              <a:t>DevOps is a set of practices that combines software development (Dev) and IT operations (Ops) aimed at shortening the system development life cycle and providing continuous delivery with high software quality.</a:t>
            </a:r>
            <a:endParaRPr lang="en-US">
              <a:solidFill>
                <a:schemeClr val="bg1"/>
              </a:solidFill>
            </a:endParaRPr>
          </a:p>
          <a:p>
            <a:r>
              <a:rPr lang="en-US" sz="1800">
                <a:solidFill>
                  <a:schemeClr val="bg1"/>
                </a:solidFill>
                <a:ea typeface="+mn-lt"/>
                <a:cs typeface="+mn-lt"/>
              </a:rPr>
              <a:t>Core Focus </a:t>
            </a:r>
          </a:p>
          <a:p>
            <a:pPr lvl="1">
              <a:buFont typeface="Courier New" panose="020B0604020202020204" pitchFamily="34" charset="0"/>
              <a:buChar char="o"/>
            </a:pPr>
            <a:r>
              <a:rPr lang="en-US">
                <a:solidFill>
                  <a:schemeClr val="bg1"/>
                </a:solidFill>
                <a:ea typeface="+mn-lt"/>
                <a:cs typeface="+mn-lt"/>
              </a:rPr>
              <a:t>It emphasizes collaboration, automation, continuous integration, and continuous delivery, with the goal of making the build, test, and release process faster and more reliable.</a:t>
            </a:r>
            <a:endParaRPr lang="en-US">
              <a:solidFill>
                <a:schemeClr val="bg1"/>
              </a:solidFill>
            </a:endParaRPr>
          </a:p>
          <a:p>
            <a:endParaRPr lang="en-US" sz="1800">
              <a:solidFill>
                <a:schemeClr val="bg1"/>
              </a:solidFill>
            </a:endParaRPr>
          </a:p>
          <a:p>
            <a:pPr marL="0" indent="0">
              <a:buNone/>
            </a:pPr>
            <a:r>
              <a:rPr lang="en-US" sz="1800">
                <a:solidFill>
                  <a:schemeClr val="bg1"/>
                </a:solidFill>
              </a:rPr>
              <a:t>   Connection to Cloud</a:t>
            </a:r>
            <a:endParaRPr lang="en-US" sz="1800">
              <a:solidFill>
                <a:schemeClr val="bg1"/>
              </a:solidFill>
              <a:ea typeface="+mn-lt"/>
              <a:cs typeface="+mn-lt"/>
            </a:endParaRPr>
          </a:p>
          <a:p>
            <a:pPr marL="0" indent="0">
              <a:buNone/>
            </a:pPr>
            <a:r>
              <a:rPr lang="en-US" sz="1800">
                <a:solidFill>
                  <a:schemeClr val="bg1"/>
                </a:solidFill>
                <a:ea typeface="+mn-lt"/>
                <a:cs typeface="+mn-lt"/>
              </a:rPr>
              <a:t>  Enabling Agility</a:t>
            </a:r>
          </a:p>
          <a:p>
            <a:pPr marL="0" indent="0">
              <a:buNone/>
            </a:pPr>
            <a:r>
              <a:rPr lang="en-US" sz="1800">
                <a:solidFill>
                  <a:schemeClr val="bg1"/>
                </a:solidFill>
                <a:ea typeface="+mn-lt"/>
                <a:cs typeface="+mn-lt"/>
              </a:rPr>
              <a:t>  Scalability and Flexibility</a:t>
            </a:r>
          </a:p>
          <a:p>
            <a:pPr marL="0" indent="0">
              <a:buNone/>
            </a:pPr>
            <a:r>
              <a:rPr lang="en-US" sz="1800">
                <a:solidFill>
                  <a:schemeClr val="bg1"/>
                </a:solidFill>
                <a:ea typeface="+mn-lt"/>
                <a:cs typeface="+mn-lt"/>
              </a:rPr>
              <a:t>  Integrated Tooling and Services</a:t>
            </a:r>
            <a:endParaRPr lang="en-US" sz="1800">
              <a:solidFill>
                <a:schemeClr val="bg1"/>
              </a:solidFill>
            </a:endParaRPr>
          </a:p>
          <a:p>
            <a:pPr marL="0" indent="0">
              <a:buNone/>
            </a:pPr>
            <a:endParaRPr lang="en-US" sz="1800">
              <a:solidFill>
                <a:schemeClr val="bg1"/>
              </a:solidFill>
            </a:endParaRPr>
          </a:p>
          <a:p>
            <a:pPr marL="0" indent="0">
              <a:buNone/>
            </a:pPr>
            <a:r>
              <a:rPr lang="en-US" sz="1800">
                <a:solidFill>
                  <a:schemeClr val="bg1"/>
                </a:solidFill>
              </a:rPr>
              <a:t> Objective</a:t>
            </a:r>
          </a:p>
          <a:p>
            <a:pPr marL="0" indent="0">
              <a:buNone/>
            </a:pPr>
            <a:r>
              <a:rPr lang="en-US" sz="1800">
                <a:solidFill>
                  <a:schemeClr val="bg1"/>
                </a:solidFill>
              </a:rPr>
              <a:t>  Understanding the synergy</a:t>
            </a:r>
          </a:p>
          <a:p>
            <a:pPr marL="0" indent="0">
              <a:buNone/>
            </a:pPr>
            <a:r>
              <a:rPr lang="en-US" sz="1800">
                <a:solidFill>
                  <a:schemeClr val="bg1"/>
                </a:solidFill>
              </a:rPr>
              <a:t>   Tool exploration</a:t>
            </a:r>
            <a:endParaRPr lang="en-US">
              <a:solidFill>
                <a:schemeClr val="bg1"/>
              </a:solidFill>
            </a:endParaRPr>
          </a:p>
          <a:p>
            <a:pPr marL="0" indent="0">
              <a:buNone/>
            </a:pPr>
            <a:endParaRPr lang="en-US" sz="1800">
              <a:solidFill>
                <a:schemeClr val="bg1"/>
              </a:solidFill>
            </a:endParaRPr>
          </a:p>
          <a:p>
            <a:pPr marL="0" indent="0">
              <a:buNone/>
            </a:pPr>
            <a:r>
              <a:rPr lang="en-US" sz="1800">
                <a:solidFill>
                  <a:schemeClr val="bg1"/>
                </a:solidFill>
              </a:rPr>
              <a:t> </a:t>
            </a:r>
          </a:p>
          <a:p>
            <a:pPr marL="0" indent="0">
              <a:buNone/>
            </a:pPr>
            <a:endParaRPr lang="en-US" sz="1800">
              <a:solidFill>
                <a:schemeClr val="bg1"/>
              </a:solidFill>
            </a:endParaRPr>
          </a:p>
          <a:p>
            <a:pPr marL="0" indent="0">
              <a:buNone/>
            </a:pPr>
            <a:endParaRPr lang="en-US" sz="1800">
              <a:solidFill>
                <a:schemeClr val="bg1"/>
              </a:solidFill>
            </a:endParaRPr>
          </a:p>
          <a:p>
            <a:endParaRPr lang="en-US">
              <a:solidFill>
                <a:schemeClr val="bg1"/>
              </a:solidFill>
            </a:endParaRPr>
          </a:p>
        </p:txBody>
      </p:sp>
    </p:spTree>
    <p:extLst>
      <p:ext uri="{BB962C8B-B14F-4D97-AF65-F5344CB8AC3E}">
        <p14:creationId xmlns:p14="http://schemas.microsoft.com/office/powerpoint/2010/main" val="1249479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lnSpcReduction="10000"/>
          </a:bodyPr>
          <a:lstStyle/>
          <a:p>
            <a:pPr marL="0" indent="0">
              <a:buNone/>
            </a:pPr>
            <a:r>
              <a:rPr lang="en-US">
                <a:solidFill>
                  <a:schemeClr val="bg1"/>
                </a:solidFill>
              </a:rPr>
              <a:t> </a:t>
            </a:r>
            <a:r>
              <a:rPr lang="en-US" sz="1800">
                <a:solidFill>
                  <a:schemeClr val="bg1"/>
                </a:solidFill>
              </a:rPr>
              <a:t>The Synergy Between DevOps and Cloud Computing</a:t>
            </a:r>
          </a:p>
          <a:p>
            <a:pPr marL="0" indent="0">
              <a:buNone/>
            </a:pPr>
            <a:endParaRPr lang="en-US" sz="1800">
              <a:solidFill>
                <a:schemeClr val="bg1"/>
              </a:solidFill>
            </a:endParaRPr>
          </a:p>
          <a:p>
            <a:r>
              <a:rPr lang="en-US" sz="1800">
                <a:solidFill>
                  <a:schemeClr val="bg1"/>
                </a:solidFill>
                <a:ea typeface="+mn-lt"/>
                <a:cs typeface="+mn-lt"/>
              </a:rPr>
              <a:t>Synergy Explained </a:t>
            </a:r>
          </a:p>
          <a:p>
            <a:pPr lvl="1">
              <a:buFont typeface="Courier New" panose="020B0604020202020204" pitchFamily="34" charset="0"/>
              <a:buChar char="o"/>
            </a:pPr>
            <a:r>
              <a:rPr lang="en-US">
                <a:solidFill>
                  <a:schemeClr val="bg1"/>
                </a:solidFill>
                <a:ea typeface="+mn-lt"/>
                <a:cs typeface="+mn-lt"/>
              </a:rPr>
              <a:t>Cloud computing provides an on-demand, scalable, and flexible environment that is ideal for implementing DevOps practices. It allows for the automation of traditional manual processes, supports a wide range of automation tools, and offers scalable resources on-demand, aligning perfectly with the needs of a DevOps-driven development lifecycle.</a:t>
            </a:r>
            <a:endParaRPr lang="en-US">
              <a:solidFill>
                <a:schemeClr val="bg1"/>
              </a:solidFill>
            </a:endParaRPr>
          </a:p>
          <a:p>
            <a:r>
              <a:rPr lang="en-US" sz="1800">
                <a:solidFill>
                  <a:schemeClr val="bg1"/>
                </a:solidFill>
                <a:ea typeface="+mn-lt"/>
                <a:cs typeface="+mn-lt"/>
              </a:rPr>
              <a:t>Cloud as a Catalyst</a:t>
            </a:r>
          </a:p>
          <a:p>
            <a:pPr lvl="1">
              <a:buFont typeface="Courier New" panose="020B0604020202020204" pitchFamily="34" charset="0"/>
              <a:buChar char="o"/>
            </a:pPr>
            <a:r>
              <a:rPr lang="en-US">
                <a:solidFill>
                  <a:schemeClr val="bg1"/>
                </a:solidFill>
                <a:ea typeface="+mn-lt"/>
                <a:cs typeface="+mn-lt"/>
              </a:rPr>
              <a:t>The cloud acts as a catalyst for DevOps, offering the technological and operational flexibility necessary for rapid development, testing, and deployment cycles. It enables DevOps teams to utilize resources more efficiently, experiment more freely, and implement changes more quickly.</a:t>
            </a:r>
            <a:endParaRPr lang="en-US">
              <a:solidFill>
                <a:schemeClr val="bg1"/>
              </a:solidFill>
            </a:endParaRPr>
          </a:p>
          <a:p>
            <a:endParaRPr lang="en-US" sz="1800">
              <a:solidFill>
                <a:schemeClr val="bg1"/>
              </a:solidFill>
            </a:endParaRPr>
          </a:p>
          <a:p>
            <a:r>
              <a:rPr lang="en-US" sz="1800">
                <a:solidFill>
                  <a:schemeClr val="bg1"/>
                </a:solidFill>
                <a:ea typeface="+mn-lt"/>
                <a:cs typeface="+mn-lt"/>
              </a:rPr>
              <a:t>Benefits</a:t>
            </a:r>
          </a:p>
          <a:p>
            <a:pPr marL="0" indent="0">
              <a:buNone/>
            </a:pPr>
            <a:r>
              <a:rPr lang="en-US" sz="1800">
                <a:solidFill>
                  <a:schemeClr val="bg1"/>
                </a:solidFill>
                <a:ea typeface="+mn-lt"/>
                <a:cs typeface="+mn-lt"/>
              </a:rPr>
              <a:t>  Increased Deployment speed</a:t>
            </a:r>
          </a:p>
          <a:p>
            <a:pPr marL="0" indent="0">
              <a:buNone/>
            </a:pPr>
            <a:r>
              <a:rPr lang="en-US" sz="1800">
                <a:solidFill>
                  <a:schemeClr val="bg1"/>
                </a:solidFill>
                <a:ea typeface="+mn-lt"/>
                <a:cs typeface="+mn-lt"/>
              </a:rPr>
              <a:t>  Enhanced collaboration</a:t>
            </a:r>
          </a:p>
          <a:p>
            <a:pPr marL="0" indent="0">
              <a:buNone/>
            </a:pPr>
            <a:r>
              <a:rPr lang="en-US" sz="1800">
                <a:solidFill>
                  <a:schemeClr val="bg1"/>
                </a:solidFill>
                <a:ea typeface="+mn-lt"/>
                <a:cs typeface="+mn-lt"/>
              </a:rPr>
              <a:t>  Improved resource management</a:t>
            </a:r>
            <a:endParaRPr lang="en-US" sz="1800">
              <a:solidFill>
                <a:schemeClr val="bg1"/>
              </a:solidFill>
            </a:endParaRPr>
          </a:p>
          <a:p>
            <a:pPr marL="0" indent="0">
              <a:buNone/>
            </a:pPr>
            <a:r>
              <a:rPr lang="en-US" sz="1800">
                <a:solidFill>
                  <a:schemeClr val="bg1"/>
                </a:solidFill>
              </a:rPr>
              <a:t>  Enhanced automation</a:t>
            </a:r>
          </a:p>
          <a:p>
            <a:pPr marL="0" indent="0">
              <a:buNone/>
            </a:pPr>
            <a:r>
              <a:rPr lang="en-US" sz="1800">
                <a:solidFill>
                  <a:schemeClr val="bg1"/>
                </a:solidFill>
              </a:rPr>
              <a:t>  Reliability and Availability</a:t>
            </a:r>
          </a:p>
          <a:p>
            <a:endParaRPr lang="en-US">
              <a:solidFill>
                <a:schemeClr val="bg1"/>
              </a:solidFill>
            </a:endParaRPr>
          </a:p>
        </p:txBody>
      </p:sp>
    </p:spTree>
    <p:extLst>
      <p:ext uri="{BB962C8B-B14F-4D97-AF65-F5344CB8AC3E}">
        <p14:creationId xmlns:p14="http://schemas.microsoft.com/office/powerpoint/2010/main" val="3536913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a:solidFill>
                  <a:schemeClr val="bg1"/>
                </a:solidFill>
              </a:rPr>
              <a:t> </a:t>
            </a:r>
            <a:r>
              <a:rPr lang="en-US" sz="1800">
                <a:solidFill>
                  <a:schemeClr val="bg1"/>
                </a:solidFill>
              </a:rPr>
              <a:t>Importance of Cloud in DevOps</a:t>
            </a:r>
          </a:p>
          <a:p>
            <a:pPr marL="0" indent="0">
              <a:buNone/>
            </a:pPr>
            <a:endParaRPr lang="en-US" sz="1800">
              <a:solidFill>
                <a:schemeClr val="bg1"/>
              </a:solidFill>
            </a:endParaRPr>
          </a:p>
          <a:p>
            <a:r>
              <a:rPr lang="en-US" sz="1800">
                <a:solidFill>
                  <a:schemeClr val="bg1"/>
                </a:solidFill>
              </a:rPr>
              <a:t>Scalability</a:t>
            </a:r>
          </a:p>
          <a:p>
            <a:pPr lvl="1">
              <a:buFont typeface="Courier New" panose="020B0604020202020204" pitchFamily="34" charset="0"/>
              <a:buChar char="o"/>
            </a:pPr>
            <a:r>
              <a:rPr lang="en-US" b="1">
                <a:solidFill>
                  <a:schemeClr val="bg1"/>
                </a:solidFill>
                <a:ea typeface="+mn-lt"/>
                <a:cs typeface="+mn-lt"/>
              </a:rPr>
              <a:t>Auto-Scaling Features:</a:t>
            </a:r>
            <a:r>
              <a:rPr lang="en-US">
                <a:solidFill>
                  <a:schemeClr val="bg1"/>
                </a:solidFill>
                <a:ea typeface="+mn-lt"/>
                <a:cs typeface="+mn-lt"/>
              </a:rPr>
              <a:t> Cloud services offer auto-scaling capabilities, allowing resources to automatically scale up or down based on demand. This ensures that applications can handle sudden spikes in traffic without manual intervention.</a:t>
            </a:r>
            <a:endParaRPr lang="en-US">
              <a:solidFill>
                <a:schemeClr val="bg1"/>
              </a:solidFill>
            </a:endParaRPr>
          </a:p>
          <a:p>
            <a:pPr lvl="1">
              <a:buFont typeface="Courier New" panose="020B0604020202020204" pitchFamily="34" charset="0"/>
              <a:buChar char="o"/>
            </a:pPr>
            <a:r>
              <a:rPr lang="en-US" b="1">
                <a:solidFill>
                  <a:schemeClr val="bg1"/>
                </a:solidFill>
                <a:ea typeface="+mn-lt"/>
                <a:cs typeface="+mn-lt"/>
              </a:rPr>
              <a:t>Cost-Efficiency:</a:t>
            </a:r>
            <a:r>
              <a:rPr lang="en-US">
                <a:solidFill>
                  <a:schemeClr val="bg1"/>
                </a:solidFill>
                <a:ea typeface="+mn-lt"/>
                <a:cs typeface="+mn-lt"/>
              </a:rPr>
              <a:t> Auto-scaling helps optimize resource usage, ensuring that organizations only pay for the resources they use. This aligns with DevOps principles of efficiency and cost-effectiveness.</a:t>
            </a:r>
          </a:p>
          <a:p>
            <a:pPr lvl="1">
              <a:buFont typeface="Courier New" panose="020B0604020202020204" pitchFamily="34" charset="0"/>
              <a:buChar char="o"/>
            </a:pPr>
            <a:endParaRPr lang="en-US">
              <a:solidFill>
                <a:schemeClr val="bg1"/>
              </a:solidFill>
            </a:endParaRPr>
          </a:p>
          <a:p>
            <a:r>
              <a:rPr lang="en-US" sz="1800">
                <a:solidFill>
                  <a:schemeClr val="bg1"/>
                </a:solidFill>
              </a:rPr>
              <a:t>Collaboration</a:t>
            </a:r>
          </a:p>
          <a:p>
            <a:pPr lvl="1">
              <a:buFont typeface="Courier New" panose="020B0604020202020204" pitchFamily="34" charset="0"/>
              <a:buChar char="o"/>
            </a:pPr>
            <a:r>
              <a:rPr lang="en-US" b="1">
                <a:solidFill>
                  <a:schemeClr val="bg1"/>
                </a:solidFill>
                <a:ea typeface="+mn-lt"/>
                <a:cs typeface="+mn-lt"/>
              </a:rPr>
              <a:t>Enhanced Team Collaboration:</a:t>
            </a:r>
            <a:r>
              <a:rPr lang="en-US">
                <a:solidFill>
                  <a:schemeClr val="bg1"/>
                </a:solidFill>
                <a:ea typeface="+mn-lt"/>
                <a:cs typeface="+mn-lt"/>
              </a:rPr>
              <a:t> Cloud environments provide centralized platforms and collaboration tools that enable seamless communication and collaboration among distributed teams.</a:t>
            </a:r>
            <a:endParaRPr lang="en-US">
              <a:solidFill>
                <a:schemeClr val="bg1"/>
              </a:solidFill>
            </a:endParaRPr>
          </a:p>
          <a:p>
            <a:pPr lvl="1">
              <a:buFont typeface="Courier New" panose="020B0604020202020204" pitchFamily="34" charset="0"/>
              <a:buChar char="o"/>
            </a:pPr>
            <a:r>
              <a:rPr lang="en-US" b="1">
                <a:solidFill>
                  <a:schemeClr val="bg1"/>
                </a:solidFill>
                <a:ea typeface="+mn-lt"/>
                <a:cs typeface="+mn-lt"/>
              </a:rPr>
              <a:t>Real-Time Collaboration:</a:t>
            </a:r>
            <a:r>
              <a:rPr lang="en-US">
                <a:solidFill>
                  <a:schemeClr val="bg1"/>
                </a:solidFill>
                <a:ea typeface="+mn-lt"/>
                <a:cs typeface="+mn-lt"/>
              </a:rPr>
              <a:t> Features like real-time document editing, instant messaging, and video conferencing foster effective collaboration, breaking down geographical barriers and promoting teamwork.</a:t>
            </a:r>
          </a:p>
          <a:p>
            <a:pPr lvl="1">
              <a:buFont typeface="Courier New" panose="020B0604020202020204" pitchFamily="34" charset="0"/>
              <a:buChar char="o"/>
            </a:pPr>
            <a:r>
              <a:rPr lang="en-US" b="1">
                <a:solidFill>
                  <a:schemeClr val="bg1"/>
                </a:solidFill>
                <a:ea typeface="+mn-lt"/>
                <a:cs typeface="+mn-lt"/>
              </a:rPr>
              <a:t>Version Control:</a:t>
            </a:r>
            <a:r>
              <a:rPr lang="en-US">
                <a:solidFill>
                  <a:schemeClr val="bg1"/>
                </a:solidFill>
                <a:ea typeface="+mn-lt"/>
                <a:cs typeface="+mn-lt"/>
              </a:rPr>
              <a:t> Cloud-based version control systems ensure that team members always have access to the latest version of code, facilitating smoother collaboration and reducing errors.</a:t>
            </a:r>
          </a:p>
          <a:p>
            <a:endParaRPr lang="en-US" sz="1800">
              <a:solidFill>
                <a:schemeClr val="bg1"/>
              </a:solidFill>
            </a:endParaRPr>
          </a:p>
          <a:p>
            <a:endParaRPr lang="en-US">
              <a:solidFill>
                <a:schemeClr val="bg1"/>
              </a:solidFill>
            </a:endParaRPr>
          </a:p>
        </p:txBody>
      </p:sp>
    </p:spTree>
    <p:extLst>
      <p:ext uri="{BB962C8B-B14F-4D97-AF65-F5344CB8AC3E}">
        <p14:creationId xmlns:p14="http://schemas.microsoft.com/office/powerpoint/2010/main" val="3533757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lnSpcReduction="10000"/>
          </a:bodyPr>
          <a:lstStyle/>
          <a:p>
            <a:pPr marL="0" indent="0">
              <a:buNone/>
            </a:pPr>
            <a:r>
              <a:rPr lang="en-US">
                <a:solidFill>
                  <a:schemeClr val="bg1"/>
                </a:solidFill>
              </a:rPr>
              <a:t> </a:t>
            </a:r>
            <a:r>
              <a:rPr lang="en-US" sz="1800">
                <a:solidFill>
                  <a:schemeClr val="bg1"/>
                </a:solidFill>
              </a:rPr>
              <a:t>Importance of Cloud in DevOps</a:t>
            </a:r>
          </a:p>
          <a:p>
            <a:pPr marL="0" indent="0">
              <a:buNone/>
            </a:pPr>
            <a:endParaRPr lang="en-US" sz="1800">
              <a:solidFill>
                <a:schemeClr val="bg1"/>
              </a:solidFill>
            </a:endParaRPr>
          </a:p>
          <a:p>
            <a:r>
              <a:rPr lang="en-US" sz="1800">
                <a:solidFill>
                  <a:schemeClr val="bg1"/>
                </a:solidFill>
              </a:rPr>
              <a:t>Tool Integration</a:t>
            </a:r>
          </a:p>
          <a:p>
            <a:pPr lvl="1">
              <a:buFont typeface="Courier New" panose="020B0604020202020204" pitchFamily="34" charset="0"/>
              <a:buChar char="o"/>
            </a:pPr>
            <a:r>
              <a:rPr lang="en-US" b="1">
                <a:solidFill>
                  <a:schemeClr val="bg1"/>
                </a:solidFill>
                <a:ea typeface="+mn-lt"/>
                <a:cs typeface="+mn-lt"/>
              </a:rPr>
              <a:t>Seamless Integration:</a:t>
            </a:r>
            <a:r>
              <a:rPr lang="en-US">
                <a:solidFill>
                  <a:schemeClr val="bg1"/>
                </a:solidFill>
                <a:ea typeface="+mn-lt"/>
                <a:cs typeface="+mn-lt"/>
              </a:rPr>
              <a:t> Cloud platforms offer APIs and integrations that make it easy to connect and integrate various DevOps tools into the development and deployment pipelines.</a:t>
            </a:r>
          </a:p>
          <a:p>
            <a:pPr lvl="1">
              <a:buFont typeface="Courier New" panose="020B0604020202020204" pitchFamily="34" charset="0"/>
              <a:buChar char="o"/>
            </a:pPr>
            <a:r>
              <a:rPr lang="en-US" b="1">
                <a:solidFill>
                  <a:schemeClr val="bg1"/>
                </a:solidFill>
                <a:ea typeface="+mn-lt"/>
                <a:cs typeface="+mn-lt"/>
              </a:rPr>
              <a:t>Unified Environment:</a:t>
            </a:r>
            <a:r>
              <a:rPr lang="en-US">
                <a:solidFill>
                  <a:schemeClr val="bg1"/>
                </a:solidFill>
                <a:ea typeface="+mn-lt"/>
                <a:cs typeface="+mn-lt"/>
              </a:rPr>
              <a:t> By hosting DevOps tools in the cloud, organizations can create a unified environment where development, testing, deployment, and monitoring tools work together seamlessly.</a:t>
            </a:r>
          </a:p>
          <a:p>
            <a:pPr lvl="1">
              <a:buFont typeface="Courier New" panose="020B0604020202020204" pitchFamily="34" charset="0"/>
              <a:buChar char="o"/>
            </a:pPr>
            <a:r>
              <a:rPr lang="en-US" b="1">
                <a:solidFill>
                  <a:schemeClr val="bg1"/>
                </a:solidFill>
                <a:ea typeface="+mn-lt"/>
                <a:cs typeface="+mn-lt"/>
              </a:rPr>
              <a:t>Flexibility:</a:t>
            </a:r>
            <a:r>
              <a:rPr lang="en-US">
                <a:solidFill>
                  <a:schemeClr val="bg1"/>
                </a:solidFill>
                <a:ea typeface="+mn-lt"/>
                <a:cs typeface="+mn-lt"/>
              </a:rPr>
              <a:t> Cloud-based DevOps tools can be accessed from anywhere with an internet connection, providing developers and operations teams with the flexibility to work remotely without compromising productivity.</a:t>
            </a:r>
          </a:p>
          <a:p>
            <a:pPr lvl="1">
              <a:buFont typeface="Courier New" panose="020B0604020202020204" pitchFamily="34" charset="0"/>
              <a:buChar char="o"/>
            </a:pPr>
            <a:endParaRPr lang="en-US">
              <a:solidFill>
                <a:schemeClr val="bg1"/>
              </a:solidFill>
            </a:endParaRPr>
          </a:p>
          <a:p>
            <a:r>
              <a:rPr lang="en-US" sz="1800">
                <a:solidFill>
                  <a:schemeClr val="bg1"/>
                </a:solidFill>
              </a:rPr>
              <a:t>Cost-Effectiveness</a:t>
            </a:r>
          </a:p>
          <a:p>
            <a:pPr lvl="1">
              <a:buFont typeface="Courier New" panose="020B0604020202020204" pitchFamily="34" charset="0"/>
              <a:buChar char="o"/>
            </a:pPr>
            <a:r>
              <a:rPr lang="en-US" b="1">
                <a:solidFill>
                  <a:schemeClr val="bg1"/>
                </a:solidFill>
                <a:ea typeface="+mn-lt"/>
                <a:cs typeface="+mn-lt"/>
              </a:rPr>
              <a:t>Pay-as-You-Go Model:</a:t>
            </a:r>
            <a:r>
              <a:rPr lang="en-US">
                <a:solidFill>
                  <a:schemeClr val="bg1"/>
                </a:solidFill>
                <a:ea typeface="+mn-lt"/>
                <a:cs typeface="+mn-lt"/>
              </a:rPr>
              <a:t> Cloud services typically operate on a pay-as-you-go model, where organizations only pay for the resources they use, avoiding the need for large upfront investments in infrastructure.</a:t>
            </a:r>
          </a:p>
          <a:p>
            <a:pPr lvl="1">
              <a:buFont typeface="Courier New" panose="020B0604020202020204" pitchFamily="34" charset="0"/>
              <a:buChar char="o"/>
            </a:pPr>
            <a:r>
              <a:rPr lang="en-US" b="1">
                <a:solidFill>
                  <a:schemeClr val="bg1"/>
                </a:solidFill>
                <a:ea typeface="+mn-lt"/>
                <a:cs typeface="+mn-lt"/>
              </a:rPr>
              <a:t>Resource Optimization:</a:t>
            </a:r>
            <a:r>
              <a:rPr lang="en-US">
                <a:solidFill>
                  <a:schemeClr val="bg1"/>
                </a:solidFill>
                <a:ea typeface="+mn-lt"/>
                <a:cs typeface="+mn-lt"/>
              </a:rPr>
              <a:t> Cloud platforms offer tools for monitoring resource usage and optimizing costs, allowing organizations to allocate resources more efficiently and reduce unnecessary spending.</a:t>
            </a:r>
          </a:p>
          <a:p>
            <a:pPr lvl="1">
              <a:buFont typeface="Courier New" panose="020B0604020202020204" pitchFamily="34" charset="0"/>
              <a:buChar char="o"/>
            </a:pPr>
            <a:r>
              <a:rPr lang="en-US" b="1">
                <a:solidFill>
                  <a:schemeClr val="bg1"/>
                </a:solidFill>
                <a:ea typeface="+mn-lt"/>
                <a:cs typeface="+mn-lt"/>
              </a:rPr>
              <a:t>Scalable Pricing:</a:t>
            </a:r>
            <a:r>
              <a:rPr lang="en-US">
                <a:solidFill>
                  <a:schemeClr val="bg1"/>
                </a:solidFill>
                <a:ea typeface="+mn-lt"/>
                <a:cs typeface="+mn-lt"/>
              </a:rPr>
              <a:t> Cloud providers often offer scalable pricing plans, allowing organizations to adjust their resources and costs according to their needs, making it easier to scale operations up or down as required.</a:t>
            </a: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69959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lnSpcReduction="10000"/>
          </a:bodyPr>
          <a:lstStyle/>
          <a:p>
            <a:pPr marL="0" indent="0">
              <a:buNone/>
            </a:pPr>
            <a:r>
              <a:rPr lang="en-US">
                <a:solidFill>
                  <a:schemeClr val="bg1"/>
                </a:solidFill>
              </a:rPr>
              <a:t> Cloud Technologies Enabling DevOps</a:t>
            </a:r>
            <a:endParaRPr lang="en-US" sz="1800">
              <a:solidFill>
                <a:schemeClr val="bg1"/>
              </a:solidFill>
            </a:endParaRPr>
          </a:p>
          <a:p>
            <a:pPr marL="0" indent="0">
              <a:buNone/>
            </a:pPr>
            <a:endParaRPr lang="en-US" sz="1800">
              <a:solidFill>
                <a:schemeClr val="bg1"/>
              </a:solidFill>
            </a:endParaRPr>
          </a:p>
          <a:p>
            <a:r>
              <a:rPr lang="en-US" sz="1800">
                <a:solidFill>
                  <a:schemeClr val="bg1"/>
                </a:solidFill>
              </a:rPr>
              <a:t>Infrastructure as Code (IAC)</a:t>
            </a:r>
          </a:p>
          <a:p>
            <a:pPr lvl="1">
              <a:buFont typeface="Courier New" panose="020B0604020202020204" pitchFamily="34" charset="0"/>
              <a:buChar char="o"/>
            </a:pPr>
            <a:r>
              <a:rPr lang="en-US" b="1">
                <a:solidFill>
                  <a:schemeClr val="bg1"/>
                </a:solidFill>
                <a:ea typeface="+mn-lt"/>
                <a:cs typeface="+mn-lt"/>
              </a:rPr>
              <a:t>Definition:</a:t>
            </a:r>
            <a:r>
              <a:rPr lang="en-US">
                <a:solidFill>
                  <a:schemeClr val="bg1"/>
                </a:solidFill>
                <a:ea typeface="+mn-lt"/>
                <a:cs typeface="+mn-lt"/>
              </a:rPr>
              <a:t> Infrastructure as Code (IAC) is the practice of managing and provisioning computing infrastructure through machine-readable definition files, rather than physical hardware configuration or interactive configuration tools.</a:t>
            </a:r>
          </a:p>
          <a:p>
            <a:pPr lvl="1">
              <a:buFont typeface="Courier New" panose="020B0604020202020204" pitchFamily="34" charset="0"/>
              <a:buChar char="o"/>
            </a:pPr>
            <a:r>
              <a:rPr lang="en-US" b="1">
                <a:solidFill>
                  <a:schemeClr val="bg1"/>
                </a:solidFill>
                <a:ea typeface="+mn-lt"/>
                <a:cs typeface="+mn-lt"/>
              </a:rPr>
              <a:t>Benefits:</a:t>
            </a:r>
            <a:r>
              <a:rPr lang="en-US">
                <a:solidFill>
                  <a:schemeClr val="bg1"/>
                </a:solidFill>
                <a:ea typeface="+mn-lt"/>
                <a:cs typeface="+mn-lt"/>
              </a:rPr>
              <a:t> IAC enables automation, consistency, and scalability in infrastructure management, allowing DevOps teams to treat infrastructure as code and apply software engineering practices such as version control and testing.</a:t>
            </a:r>
          </a:p>
          <a:p>
            <a:pPr lvl="1">
              <a:buFont typeface="Courier New" panose="020B0604020202020204" pitchFamily="34" charset="0"/>
              <a:buChar char="o"/>
            </a:pPr>
            <a:r>
              <a:rPr lang="en-US" b="1">
                <a:solidFill>
                  <a:schemeClr val="bg1"/>
                </a:solidFill>
                <a:ea typeface="+mn-lt"/>
                <a:cs typeface="+mn-lt"/>
              </a:rPr>
              <a:t>Example Tools:</a:t>
            </a:r>
            <a:r>
              <a:rPr lang="en-US">
                <a:solidFill>
                  <a:schemeClr val="bg1"/>
                </a:solidFill>
                <a:ea typeface="+mn-lt"/>
                <a:cs typeface="+mn-lt"/>
              </a:rPr>
              <a:t> Terraform, AWS CloudFormation, Azure Resource Manager (ARM).</a:t>
            </a:r>
            <a:endParaRPr lang="en-US">
              <a:solidFill>
                <a:schemeClr val="bg1"/>
              </a:solidFill>
            </a:endParaRPr>
          </a:p>
          <a:p>
            <a:pPr lvl="1">
              <a:buFont typeface="Courier New" panose="020B0604020202020204" pitchFamily="34" charset="0"/>
              <a:buChar char="o"/>
            </a:pPr>
            <a:endParaRPr lang="en-US">
              <a:solidFill>
                <a:schemeClr val="bg1"/>
              </a:solidFill>
            </a:endParaRPr>
          </a:p>
          <a:p>
            <a:r>
              <a:rPr lang="en-US" sz="1800">
                <a:solidFill>
                  <a:schemeClr val="bg1"/>
                </a:solidFill>
              </a:rPr>
              <a:t>Containers and Orchestration</a:t>
            </a:r>
          </a:p>
          <a:p>
            <a:pPr lvl="1">
              <a:buFont typeface="Courier New" panose="020B0604020202020204" pitchFamily="34" charset="0"/>
              <a:buChar char="o"/>
            </a:pPr>
            <a:r>
              <a:rPr lang="en-US" b="1">
                <a:solidFill>
                  <a:schemeClr val="bg1"/>
                </a:solidFill>
                <a:ea typeface="+mn-lt"/>
                <a:cs typeface="+mn-lt"/>
              </a:rPr>
              <a:t>Definition:</a:t>
            </a:r>
            <a:r>
              <a:rPr lang="en-US">
                <a:solidFill>
                  <a:schemeClr val="bg1"/>
                </a:solidFill>
                <a:ea typeface="+mn-lt"/>
                <a:cs typeface="+mn-lt"/>
              </a:rPr>
              <a:t> Containers are lightweight, standalone, executable software packages that include everything needed to run a piece of software, including code, runtime, libraries, and dependencies. Orchestration tools manage the deployment, scaling, and operation of containers.</a:t>
            </a:r>
          </a:p>
          <a:p>
            <a:pPr lvl="1">
              <a:buFont typeface="Courier New" panose="020B0604020202020204" pitchFamily="34" charset="0"/>
              <a:buChar char="o"/>
            </a:pPr>
            <a:r>
              <a:rPr lang="en-US" b="1">
                <a:solidFill>
                  <a:schemeClr val="bg1"/>
                </a:solidFill>
                <a:ea typeface="+mn-lt"/>
                <a:cs typeface="+mn-lt"/>
              </a:rPr>
              <a:t>Benefits:</a:t>
            </a:r>
            <a:r>
              <a:rPr lang="en-US">
                <a:solidFill>
                  <a:schemeClr val="bg1"/>
                </a:solidFill>
                <a:ea typeface="+mn-lt"/>
                <a:cs typeface="+mn-lt"/>
              </a:rPr>
              <a:t> Containers provide consistency across environments, faster deployment times, and efficient resource utilization. Orchestration simplifies container management, automates scaling, and ensures high availability.</a:t>
            </a:r>
          </a:p>
          <a:p>
            <a:pPr lvl="1">
              <a:buFont typeface="Courier New" panose="020B0604020202020204" pitchFamily="34" charset="0"/>
              <a:buChar char="o"/>
            </a:pPr>
            <a:r>
              <a:rPr lang="en-US" b="1">
                <a:solidFill>
                  <a:schemeClr val="bg1"/>
                </a:solidFill>
                <a:ea typeface="+mn-lt"/>
                <a:cs typeface="+mn-lt"/>
              </a:rPr>
              <a:t>Example Tools:</a:t>
            </a:r>
            <a:r>
              <a:rPr lang="en-US">
                <a:solidFill>
                  <a:schemeClr val="bg1"/>
                </a:solidFill>
                <a:ea typeface="+mn-lt"/>
                <a:cs typeface="+mn-lt"/>
              </a:rPr>
              <a:t> Docker for containerization, Kubernetes for container orchestration, Docker Swarm, Amazon ECS.</a:t>
            </a: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2088014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0872AB-F3A6-D55C-9C9B-64A5F52053C8}"/>
              </a:ext>
            </a:extLst>
          </p:cNvPr>
          <p:cNvSpPr/>
          <p:nvPr/>
        </p:nvSpPr>
        <p:spPr>
          <a:xfrm>
            <a:off x="1949116" y="0"/>
            <a:ext cx="10242884" cy="17145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Practice 01</a:t>
            </a:r>
          </a:p>
          <a:p>
            <a:endParaRPr lang="en-US" sz="2400">
              <a:solidFill>
                <a:schemeClr val="tx1"/>
              </a:solidFill>
              <a:latin typeface="+mj-lt"/>
            </a:endParaRPr>
          </a:p>
          <a:p>
            <a:r>
              <a:rPr lang="en-US" sz="1700">
                <a:solidFill>
                  <a:schemeClr val="tx1"/>
                </a:solidFill>
                <a:latin typeface="Montserrat" pitchFamily="2" charset="77"/>
              </a:rPr>
              <a:t>Continuous Integration (CI): Involves integrating code changes into a shared repository frequently, often several times a day. This practice ensures that code changes are tested and validated continuously, reducing integration issues and improving code quality.</a:t>
            </a:r>
          </a:p>
        </p:txBody>
      </p:sp>
      <p:sp>
        <p:nvSpPr>
          <p:cNvPr id="13" name="Rectangle 12">
            <a:extLst>
              <a:ext uri="{FF2B5EF4-FFF2-40B4-BE49-F238E27FC236}">
                <a16:creationId xmlns:a16="http://schemas.microsoft.com/office/drawing/2014/main" id="{3A46900D-919A-742C-DFD5-F97B1ACA5BA3}"/>
              </a:ext>
            </a:extLst>
          </p:cNvPr>
          <p:cNvSpPr/>
          <p:nvPr/>
        </p:nvSpPr>
        <p:spPr>
          <a:xfrm>
            <a:off x="1949116" y="1714500"/>
            <a:ext cx="10242884" cy="17145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Practice 02</a:t>
            </a:r>
          </a:p>
          <a:p>
            <a:endParaRPr lang="en-US" sz="2400">
              <a:solidFill>
                <a:schemeClr val="tx1"/>
              </a:solidFill>
              <a:latin typeface="+mj-lt"/>
            </a:endParaRPr>
          </a:p>
          <a:p>
            <a:r>
              <a:rPr lang="en-US" sz="1700">
                <a:solidFill>
                  <a:schemeClr val="tx1"/>
                </a:solidFill>
                <a:latin typeface="Montserrat" pitchFamily="2" charset="77"/>
              </a:rPr>
              <a:t>Continuous Delivery/Continuous Deployment (CD): Enables the automated deployment of code changes to production environments, allowing teams to release updates swiftly and reliably. </a:t>
            </a:r>
          </a:p>
        </p:txBody>
      </p:sp>
      <p:sp>
        <p:nvSpPr>
          <p:cNvPr id="14" name="Rectangle 13">
            <a:extLst>
              <a:ext uri="{FF2B5EF4-FFF2-40B4-BE49-F238E27FC236}">
                <a16:creationId xmlns:a16="http://schemas.microsoft.com/office/drawing/2014/main" id="{CB070DFB-7E98-F526-C173-40B0AEB4A790}"/>
              </a:ext>
            </a:extLst>
          </p:cNvPr>
          <p:cNvSpPr/>
          <p:nvPr/>
        </p:nvSpPr>
        <p:spPr>
          <a:xfrm>
            <a:off x="1949116" y="3429000"/>
            <a:ext cx="10242884" cy="171450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Practice 03</a:t>
            </a:r>
          </a:p>
          <a:p>
            <a:endParaRPr lang="en-US">
              <a:solidFill>
                <a:schemeClr val="tx1"/>
              </a:solidFill>
            </a:endParaRPr>
          </a:p>
          <a:p>
            <a:r>
              <a:rPr lang="en-US" sz="1700">
                <a:solidFill>
                  <a:schemeClr val="tx1"/>
                </a:solidFill>
                <a:latin typeface="Montserrat" pitchFamily="2" charset="77"/>
              </a:rPr>
              <a:t>Infrastructure as Code (</a:t>
            </a:r>
            <a:r>
              <a:rPr lang="en-US" sz="1700" err="1">
                <a:solidFill>
                  <a:schemeClr val="tx1"/>
                </a:solidFill>
                <a:latin typeface="Montserrat" pitchFamily="2" charset="77"/>
              </a:rPr>
              <a:t>IaC</a:t>
            </a:r>
            <a:r>
              <a:rPr lang="en-US" sz="1700">
                <a:solidFill>
                  <a:schemeClr val="tx1"/>
                </a:solidFill>
                <a:latin typeface="Montserrat" pitchFamily="2" charset="77"/>
              </a:rPr>
              <a:t>): Treats infrastructure configurations as code, allowing teams to define and manage infrastructure resources programmatically. This approach enhances consistency, repeatability, and scalability, as infrastructure changes can be version-controlled and automated</a:t>
            </a:r>
            <a:r>
              <a:rPr lang="en-US">
                <a:solidFill>
                  <a:schemeClr val="tx1"/>
                </a:solidFill>
              </a:rPr>
              <a:t>.</a:t>
            </a:r>
            <a:endParaRPr lang="en-US" sz="2400">
              <a:solidFill>
                <a:schemeClr val="tx1"/>
              </a:solidFill>
              <a:latin typeface="+mj-lt"/>
            </a:endParaRPr>
          </a:p>
        </p:txBody>
      </p:sp>
      <p:sp>
        <p:nvSpPr>
          <p:cNvPr id="15" name="Rectangle 14">
            <a:extLst>
              <a:ext uri="{FF2B5EF4-FFF2-40B4-BE49-F238E27FC236}">
                <a16:creationId xmlns:a16="http://schemas.microsoft.com/office/drawing/2014/main" id="{ADF7A933-8FE5-D1AD-962F-0384D822C0CD}"/>
              </a:ext>
            </a:extLst>
          </p:cNvPr>
          <p:cNvSpPr/>
          <p:nvPr/>
        </p:nvSpPr>
        <p:spPr>
          <a:xfrm>
            <a:off x="1949116" y="5143500"/>
            <a:ext cx="10242884" cy="17145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u="sng">
                <a:solidFill>
                  <a:schemeClr val="bg1"/>
                </a:solidFill>
                <a:latin typeface="+mj-lt"/>
              </a:rPr>
              <a:t>Practice 04</a:t>
            </a:r>
          </a:p>
          <a:p>
            <a:endParaRPr lang="en-US" sz="2400">
              <a:solidFill>
                <a:schemeClr val="tx1"/>
              </a:solidFill>
              <a:latin typeface="+mj-lt"/>
            </a:endParaRPr>
          </a:p>
          <a:p>
            <a:r>
              <a:rPr lang="en-US" sz="1700">
                <a:solidFill>
                  <a:schemeClr val="tx1"/>
                </a:solidFill>
                <a:latin typeface="Montserrat" pitchFamily="2" charset="77"/>
              </a:rPr>
              <a:t>Automated Testing: Automates the execution of tests throughout the software development lifecycle, including unit tests, integration tests, and end-to-end tests. Automated testing helps identify defects early, ensures software quality, and accelerates feedback loops.</a:t>
            </a:r>
          </a:p>
        </p:txBody>
      </p:sp>
      <p:pic>
        <p:nvPicPr>
          <p:cNvPr id="24" name="Picture Placeholder 23" descr="Logo&#10;">
            <a:extLst>
              <a:ext uri="{FF2B5EF4-FFF2-40B4-BE49-F238E27FC236}">
                <a16:creationId xmlns:a16="http://schemas.microsoft.com/office/drawing/2014/main" id="{F2690A47-67BD-A546-2B32-DEE0774181B0}"/>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l="406" r="406"/>
          <a:stretch/>
        </p:blipFill>
        <p:spPr>
          <a:xfrm>
            <a:off x="13413928" y="5694045"/>
            <a:ext cx="630936" cy="613410"/>
          </a:xfrm>
        </p:spPr>
      </p:pic>
      <p:sp>
        <p:nvSpPr>
          <p:cNvPr id="5" name="Rectangle 4">
            <a:extLst>
              <a:ext uri="{FF2B5EF4-FFF2-40B4-BE49-F238E27FC236}">
                <a16:creationId xmlns:a16="http://schemas.microsoft.com/office/drawing/2014/main" id="{43404FE1-8EB7-9F80-E069-C3A1B383B460}"/>
              </a:ext>
            </a:extLst>
          </p:cNvPr>
          <p:cNvSpPr/>
          <p:nvPr/>
        </p:nvSpPr>
        <p:spPr>
          <a:xfrm>
            <a:off x="0" y="0"/>
            <a:ext cx="1949116" cy="17145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01</a:t>
            </a:r>
          </a:p>
        </p:txBody>
      </p:sp>
      <p:sp>
        <p:nvSpPr>
          <p:cNvPr id="6" name="Rectangle 5">
            <a:extLst>
              <a:ext uri="{FF2B5EF4-FFF2-40B4-BE49-F238E27FC236}">
                <a16:creationId xmlns:a16="http://schemas.microsoft.com/office/drawing/2014/main" id="{E950094E-70BD-A09E-D77C-4375BDF2D4F3}"/>
              </a:ext>
            </a:extLst>
          </p:cNvPr>
          <p:cNvSpPr/>
          <p:nvPr/>
        </p:nvSpPr>
        <p:spPr>
          <a:xfrm>
            <a:off x="0" y="1714500"/>
            <a:ext cx="1949116" cy="17145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02</a:t>
            </a:r>
          </a:p>
        </p:txBody>
      </p:sp>
      <p:sp>
        <p:nvSpPr>
          <p:cNvPr id="7" name="Rectangle 6">
            <a:extLst>
              <a:ext uri="{FF2B5EF4-FFF2-40B4-BE49-F238E27FC236}">
                <a16:creationId xmlns:a16="http://schemas.microsoft.com/office/drawing/2014/main" id="{D183AAF6-3048-92CB-A384-23DBCB5A5F79}"/>
              </a:ext>
            </a:extLst>
          </p:cNvPr>
          <p:cNvSpPr/>
          <p:nvPr/>
        </p:nvSpPr>
        <p:spPr>
          <a:xfrm>
            <a:off x="0" y="3429000"/>
            <a:ext cx="1949116" cy="171450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03</a:t>
            </a:r>
          </a:p>
        </p:txBody>
      </p:sp>
      <p:sp>
        <p:nvSpPr>
          <p:cNvPr id="8" name="Rectangle 7">
            <a:extLst>
              <a:ext uri="{FF2B5EF4-FFF2-40B4-BE49-F238E27FC236}">
                <a16:creationId xmlns:a16="http://schemas.microsoft.com/office/drawing/2014/main" id="{787D482F-F9CB-0688-4F91-7E01DE3FEC2D}"/>
              </a:ext>
            </a:extLst>
          </p:cNvPr>
          <p:cNvSpPr/>
          <p:nvPr/>
        </p:nvSpPr>
        <p:spPr>
          <a:xfrm>
            <a:off x="0" y="5143500"/>
            <a:ext cx="1949116" cy="17145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mj-lt"/>
              </a:rPr>
              <a:t>04</a:t>
            </a:r>
          </a:p>
        </p:txBody>
      </p:sp>
    </p:spTree>
    <p:extLst>
      <p:ext uri="{BB962C8B-B14F-4D97-AF65-F5344CB8AC3E}">
        <p14:creationId xmlns:p14="http://schemas.microsoft.com/office/powerpoint/2010/main" val="17679885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0-#ppt_w/2"/>
                                          </p:val>
                                        </p:tav>
                                        <p:tav tm="100000">
                                          <p:val>
                                            <p:strVal val="#ppt_x"/>
                                          </p:val>
                                        </p:tav>
                                      </p:tavLst>
                                    </p:anim>
                                    <p:anim calcmode="lin" valueType="num">
                                      <p:cBhvr additive="base">
                                        <p:cTn id="14"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0-#ppt_w/2"/>
                                          </p:val>
                                        </p:tav>
                                        <p:tav tm="100000">
                                          <p:val>
                                            <p:strVal val="#ppt_x"/>
                                          </p:val>
                                        </p:tav>
                                      </p:tavLst>
                                    </p:anim>
                                    <p:anim calcmode="lin" valueType="num">
                                      <p:cBhvr additive="base">
                                        <p:cTn id="2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lnSpcReduction="10000"/>
          </a:bodyPr>
          <a:lstStyle/>
          <a:p>
            <a:pPr marL="0" indent="0">
              <a:buNone/>
            </a:pPr>
            <a:r>
              <a:rPr lang="en-US">
                <a:solidFill>
                  <a:schemeClr val="bg1"/>
                </a:solidFill>
              </a:rPr>
              <a:t> </a:t>
            </a:r>
            <a:r>
              <a:rPr lang="en-US" sz="1800">
                <a:solidFill>
                  <a:schemeClr val="bg1"/>
                </a:solidFill>
              </a:rPr>
              <a:t>Cloud Technologies Enabling DevOps</a:t>
            </a:r>
          </a:p>
          <a:p>
            <a:pPr marL="0" indent="0">
              <a:buNone/>
            </a:pPr>
            <a:endParaRPr lang="en-US" sz="1800">
              <a:solidFill>
                <a:schemeClr val="bg1"/>
              </a:solidFill>
            </a:endParaRPr>
          </a:p>
          <a:p>
            <a:r>
              <a:rPr lang="en-US" sz="1800">
                <a:solidFill>
                  <a:schemeClr val="bg1"/>
                </a:solidFill>
              </a:rPr>
              <a:t>Microservices</a:t>
            </a:r>
          </a:p>
          <a:p>
            <a:pPr lvl="1">
              <a:buFont typeface="Courier New" panose="020B0604020202020204" pitchFamily="34" charset="0"/>
              <a:buChar char="o"/>
            </a:pPr>
            <a:r>
              <a:rPr lang="en-US" b="1">
                <a:solidFill>
                  <a:schemeClr val="bg1"/>
                </a:solidFill>
                <a:ea typeface="+mn-lt"/>
                <a:cs typeface="+mn-lt"/>
              </a:rPr>
              <a:t>Definition:</a:t>
            </a:r>
            <a:r>
              <a:rPr lang="en-US">
                <a:solidFill>
                  <a:schemeClr val="bg1"/>
                </a:solidFill>
                <a:ea typeface="+mn-lt"/>
                <a:cs typeface="+mn-lt"/>
              </a:rPr>
              <a:t> Microservices is an architectural style that structures an application as a collection of loosely coupled, independently deployable services. Each service is responsible for a specific business capability and can be developed, deployed, and scaled independently.</a:t>
            </a:r>
          </a:p>
          <a:p>
            <a:pPr lvl="1">
              <a:buFont typeface="Courier New" panose="020B0604020202020204" pitchFamily="34" charset="0"/>
              <a:buChar char="o"/>
            </a:pPr>
            <a:r>
              <a:rPr lang="en-US" b="1">
                <a:solidFill>
                  <a:schemeClr val="bg1"/>
                </a:solidFill>
                <a:ea typeface="+mn-lt"/>
                <a:cs typeface="+mn-lt"/>
              </a:rPr>
              <a:t>Benefits:</a:t>
            </a:r>
            <a:r>
              <a:rPr lang="en-US">
                <a:solidFill>
                  <a:schemeClr val="bg1"/>
                </a:solidFill>
                <a:ea typeface="+mn-lt"/>
                <a:cs typeface="+mn-lt"/>
              </a:rPr>
              <a:t> Microservices promote agility, scalability, and resilience by enabling teams to work on small, decoupled components. They facilitate rapid iteration, easier maintenance, and better fault isolation.</a:t>
            </a:r>
          </a:p>
          <a:p>
            <a:pPr lvl="1">
              <a:buFont typeface="Courier New" panose="020B0604020202020204" pitchFamily="34" charset="0"/>
              <a:buChar char="o"/>
            </a:pPr>
            <a:r>
              <a:rPr lang="en-US" b="1">
                <a:solidFill>
                  <a:schemeClr val="bg1"/>
                </a:solidFill>
                <a:ea typeface="+mn-lt"/>
                <a:cs typeface="+mn-lt"/>
              </a:rPr>
              <a:t>Example Implementations:</a:t>
            </a:r>
            <a:r>
              <a:rPr lang="en-US">
                <a:solidFill>
                  <a:schemeClr val="bg1"/>
                </a:solidFill>
                <a:ea typeface="+mn-lt"/>
                <a:cs typeface="+mn-lt"/>
              </a:rPr>
              <a:t> Netflix, Amazon, Spotify have successfully adopted microservices architectures to achieve high scalability and flexibility.</a:t>
            </a:r>
            <a:endParaRPr lang="en-US">
              <a:solidFill>
                <a:schemeClr val="bg1"/>
              </a:solidFill>
            </a:endParaRPr>
          </a:p>
          <a:p>
            <a:pPr lvl="1">
              <a:buFont typeface="Courier New" panose="020B0604020202020204" pitchFamily="34" charset="0"/>
              <a:buChar char="o"/>
            </a:pPr>
            <a:endParaRPr lang="en-US">
              <a:solidFill>
                <a:schemeClr val="bg1"/>
              </a:solidFill>
            </a:endParaRPr>
          </a:p>
          <a:p>
            <a:r>
              <a:rPr lang="en-US" sz="1800">
                <a:solidFill>
                  <a:schemeClr val="bg1"/>
                </a:solidFill>
              </a:rPr>
              <a:t>Serverless Computing</a:t>
            </a:r>
          </a:p>
          <a:p>
            <a:pPr lvl="1">
              <a:buFont typeface="Courier New" panose="020B0604020202020204" pitchFamily="34" charset="0"/>
              <a:buChar char="o"/>
            </a:pPr>
            <a:r>
              <a:rPr lang="en-US" b="1">
                <a:solidFill>
                  <a:schemeClr val="bg1"/>
                </a:solidFill>
                <a:ea typeface="+mn-lt"/>
                <a:cs typeface="+mn-lt"/>
              </a:rPr>
              <a:t>Definition:</a:t>
            </a:r>
            <a:r>
              <a:rPr lang="en-US">
                <a:solidFill>
                  <a:schemeClr val="bg1"/>
                </a:solidFill>
                <a:ea typeface="+mn-lt"/>
                <a:cs typeface="+mn-lt"/>
              </a:rPr>
              <a:t> Serverless computing allows developers to build and run applications and services without managing servers. It abstracts away server management tasks, allowing developers to focus on writing code and delivering value.</a:t>
            </a:r>
          </a:p>
          <a:p>
            <a:pPr lvl="1">
              <a:buFont typeface="Courier New" panose="020B0604020202020204" pitchFamily="34" charset="0"/>
              <a:buChar char="o"/>
            </a:pPr>
            <a:r>
              <a:rPr lang="en-US" b="1">
                <a:solidFill>
                  <a:schemeClr val="bg1"/>
                </a:solidFill>
                <a:ea typeface="+mn-lt"/>
                <a:cs typeface="+mn-lt"/>
              </a:rPr>
              <a:t>Benefits:</a:t>
            </a:r>
            <a:r>
              <a:rPr lang="en-US">
                <a:solidFill>
                  <a:schemeClr val="bg1"/>
                </a:solidFill>
                <a:ea typeface="+mn-lt"/>
                <a:cs typeface="+mn-lt"/>
              </a:rPr>
              <a:t> Serverless computing offers scalability, cost-effectiveness, and reduced operational overhead. It enables automatic scaling, pay-per-use pricing, and faster time-to-market for applications.</a:t>
            </a:r>
          </a:p>
          <a:p>
            <a:pPr lvl="1">
              <a:buFont typeface="Courier New" panose="020B0604020202020204" pitchFamily="34" charset="0"/>
              <a:buChar char="o"/>
            </a:pPr>
            <a:r>
              <a:rPr lang="en-US" b="1">
                <a:solidFill>
                  <a:schemeClr val="bg1"/>
                </a:solidFill>
                <a:ea typeface="+mn-lt"/>
                <a:cs typeface="+mn-lt"/>
              </a:rPr>
              <a:t>Example Services:</a:t>
            </a:r>
            <a:r>
              <a:rPr lang="en-US">
                <a:solidFill>
                  <a:schemeClr val="bg1"/>
                </a:solidFill>
                <a:ea typeface="+mn-lt"/>
                <a:cs typeface="+mn-lt"/>
              </a:rPr>
              <a:t> AWS Lambda, Azure Functions, Google Cloud Functions.</a:t>
            </a: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4102635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A8DB-340D-34F4-E3A7-82C711E156B2}"/>
              </a:ext>
            </a:extLst>
          </p:cNvPr>
          <p:cNvSpPr>
            <a:spLocks noGrp="1"/>
          </p:cNvSpPr>
          <p:nvPr>
            <p:ph type="title"/>
          </p:nvPr>
        </p:nvSpPr>
        <p:spPr/>
        <p:txBody>
          <a:bodyPr/>
          <a:lstStyle/>
          <a:p>
            <a:r>
              <a:rPr lang="en-US" sz="2800"/>
              <a:t>Common dev ops tools</a:t>
            </a:r>
          </a:p>
        </p:txBody>
      </p:sp>
      <p:sp>
        <p:nvSpPr>
          <p:cNvPr id="3" name="Picture Placeholder 2">
            <a:extLst>
              <a:ext uri="{FF2B5EF4-FFF2-40B4-BE49-F238E27FC236}">
                <a16:creationId xmlns:a16="http://schemas.microsoft.com/office/drawing/2014/main" id="{C33530C3-9667-D6C1-51F9-7CFF1A12F36A}"/>
              </a:ext>
            </a:extLst>
          </p:cNvPr>
          <p:cNvSpPr>
            <a:spLocks noGrp="1"/>
          </p:cNvSpPr>
          <p:nvPr>
            <p:ph type="pic" sz="quarter" idx="14"/>
          </p:nvPr>
        </p:nvSpPr>
        <p:spPr/>
        <p:txBody>
          <a:bodyPr/>
          <a:lstStyle/>
          <a:p>
            <a:endParaRPr lang="en-US"/>
          </a:p>
        </p:txBody>
      </p:sp>
      <p:pic>
        <p:nvPicPr>
          <p:cNvPr id="5" name="Content Placeholder 4" descr="A group of logos on a white background&#10;&#10;Description automatically generated">
            <a:extLst>
              <a:ext uri="{FF2B5EF4-FFF2-40B4-BE49-F238E27FC236}">
                <a16:creationId xmlns:a16="http://schemas.microsoft.com/office/drawing/2014/main" id="{9DFFCE82-2438-5D2F-004E-DD80FAC9590C}"/>
              </a:ext>
            </a:extLst>
          </p:cNvPr>
          <p:cNvPicPr>
            <a:picLocks noGrp="1" noChangeAspect="1"/>
          </p:cNvPicPr>
          <p:nvPr>
            <p:ph sz="quarter" idx="15"/>
          </p:nvPr>
        </p:nvPicPr>
        <p:blipFill>
          <a:blip r:embed="rId2"/>
          <a:stretch>
            <a:fillRect/>
          </a:stretch>
        </p:blipFill>
        <p:spPr>
          <a:xfrm>
            <a:off x="566500" y="1442157"/>
            <a:ext cx="7455030" cy="4476872"/>
          </a:xfrm>
        </p:spPr>
      </p:pic>
    </p:spTree>
    <p:extLst>
      <p:ext uri="{BB962C8B-B14F-4D97-AF65-F5344CB8AC3E}">
        <p14:creationId xmlns:p14="http://schemas.microsoft.com/office/powerpoint/2010/main" val="2492020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a:solidFill>
                  <a:schemeClr val="bg1"/>
                </a:solidFill>
              </a:rPr>
              <a:t> </a:t>
            </a:r>
            <a:r>
              <a:rPr lang="en-US" sz="1800">
                <a:solidFill>
                  <a:schemeClr val="bg1"/>
                </a:solidFill>
              </a:rPr>
              <a:t>DevOps Tools Overview</a:t>
            </a:r>
          </a:p>
          <a:p>
            <a:pPr marL="0" indent="0">
              <a:buNone/>
            </a:pPr>
            <a:endParaRPr lang="en-US" sz="1800">
              <a:solidFill>
                <a:schemeClr val="bg1"/>
              </a:solidFill>
            </a:endParaRPr>
          </a:p>
          <a:p>
            <a:r>
              <a:rPr lang="en-US" sz="1800">
                <a:solidFill>
                  <a:schemeClr val="bg1"/>
                </a:solidFill>
              </a:rPr>
              <a:t>Objective</a:t>
            </a:r>
          </a:p>
          <a:p>
            <a:pPr lvl="1">
              <a:buFont typeface="Courier New" panose="020B0604020202020204" pitchFamily="34" charset="0"/>
              <a:buChar char="o"/>
            </a:pPr>
            <a:r>
              <a:rPr lang="en-US">
                <a:solidFill>
                  <a:schemeClr val="bg1"/>
                </a:solidFill>
                <a:ea typeface="+mn-lt"/>
                <a:cs typeface="+mn-lt"/>
              </a:rPr>
              <a:t>To introduce the variety of tools used in DevOps practices, highlighting how each category facilitates different aspects of the DevOps lifecycle.</a:t>
            </a:r>
          </a:p>
          <a:p>
            <a:endParaRPr lang="en-US" sz="1800">
              <a:solidFill>
                <a:schemeClr val="bg1"/>
              </a:solidFill>
              <a:ea typeface="+mn-lt"/>
              <a:cs typeface="+mn-lt"/>
            </a:endParaRPr>
          </a:p>
          <a:p>
            <a:r>
              <a:rPr lang="en-US" sz="1800">
                <a:solidFill>
                  <a:schemeClr val="bg1"/>
                </a:solidFill>
              </a:rPr>
              <a:t>Version Control:</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Version control systems track and manage changes to code, allowing multiple developers to work on the same project without conflicts.</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Git, GitHub, Bitbucket.</a:t>
            </a:r>
          </a:p>
          <a:p>
            <a:pPr lvl="1">
              <a:buFont typeface="Courier New" panose="020B0604020202020204" pitchFamily="34" charset="0"/>
              <a:buChar char="o"/>
            </a:pPr>
            <a:endParaRPr lang="en-US">
              <a:solidFill>
                <a:schemeClr val="bg1"/>
              </a:solidFill>
            </a:endParaRPr>
          </a:p>
          <a:p>
            <a:r>
              <a:rPr lang="en-US" sz="1800">
                <a:solidFill>
                  <a:schemeClr val="bg1"/>
                </a:solidFill>
              </a:rPr>
              <a:t>Continuous Integration/Continuous Deployment (CI/CD):</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CI/CD tools automate the software release process, from code commit to production deployment.</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Jenkins, GitLab CI, Circle CI,  Travis CI.</a:t>
            </a:r>
          </a:p>
          <a:p>
            <a:endParaRPr lang="en-US" sz="1800">
              <a:solidFill>
                <a:schemeClr val="bg1"/>
              </a:solidFill>
              <a:ea typeface="+mn-lt"/>
              <a:cs typeface="+mn-lt"/>
            </a:endParaRP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392402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a:solidFill>
                  <a:schemeClr val="bg1"/>
                </a:solidFill>
              </a:rPr>
              <a:t> </a:t>
            </a:r>
            <a:r>
              <a:rPr lang="en-US" sz="1800">
                <a:solidFill>
                  <a:schemeClr val="bg1"/>
                </a:solidFill>
              </a:rPr>
              <a:t>DevOps Tools Overview</a:t>
            </a:r>
          </a:p>
          <a:p>
            <a:pPr marL="0" indent="0">
              <a:buNone/>
            </a:pPr>
            <a:endParaRPr lang="en-US" sz="1800">
              <a:solidFill>
                <a:schemeClr val="bg1"/>
              </a:solidFill>
            </a:endParaRPr>
          </a:p>
          <a:p>
            <a:r>
              <a:rPr lang="en-US" sz="1800">
                <a:solidFill>
                  <a:schemeClr val="bg1"/>
                </a:solidFill>
              </a:rPr>
              <a:t>Configuration Management:</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These tools help in automating the provisioning and management of software and servers, ensuring consistency across environments.</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Ansible, Chef, Puppet.</a:t>
            </a:r>
            <a:endParaRPr lang="en-US">
              <a:solidFill>
                <a:schemeClr val="bg1"/>
              </a:solidFill>
            </a:endParaRPr>
          </a:p>
          <a:p>
            <a:pPr lvl="1">
              <a:buFont typeface="Courier New" panose="020B0604020202020204" pitchFamily="34" charset="0"/>
              <a:buChar char="o"/>
            </a:pPr>
            <a:endParaRPr lang="en-US">
              <a:solidFill>
                <a:schemeClr val="bg1"/>
              </a:solidFill>
            </a:endParaRPr>
          </a:p>
          <a:p>
            <a:r>
              <a:rPr lang="en-US" sz="1800">
                <a:solidFill>
                  <a:schemeClr val="bg1"/>
                </a:solidFill>
              </a:rPr>
              <a:t>Monitoring and Logging:</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Monitoring and logging tools provide insights into application performance and system health, enabling proactive maintenance and troubleshooting.</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Prometheus, Grafana, ELK Stack (Elasticsearch, Logstash, Kibana), Splunk.</a:t>
            </a:r>
          </a:p>
          <a:p>
            <a:pPr lvl="1">
              <a:buFont typeface="Courier New" panose="020B0604020202020204" pitchFamily="34" charset="0"/>
              <a:buChar char="o"/>
            </a:pPr>
            <a:endParaRPr lang="en-US">
              <a:solidFill>
                <a:schemeClr val="bg1"/>
              </a:solidFill>
            </a:endParaRPr>
          </a:p>
          <a:p>
            <a:r>
              <a:rPr lang="en-US" sz="1800">
                <a:solidFill>
                  <a:schemeClr val="bg1"/>
                </a:solidFill>
              </a:rPr>
              <a:t>Containerization and Orchestration:</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Containerization tools package applications and their dependencies into containers, while orchestration tools manage these containers' deployment and scaling.</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Docker, Kubernetes, Docker Swarm.</a:t>
            </a:r>
          </a:p>
          <a:p>
            <a:endParaRPr lang="en-US" sz="1800">
              <a:solidFill>
                <a:schemeClr val="bg1"/>
              </a:solidFill>
              <a:ea typeface="+mn-lt"/>
              <a:cs typeface="+mn-lt"/>
            </a:endParaRP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265083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a:solidFill>
                  <a:schemeClr val="bg1"/>
                </a:solidFill>
              </a:rPr>
              <a:t> </a:t>
            </a:r>
            <a:r>
              <a:rPr lang="en-US" sz="1800">
                <a:solidFill>
                  <a:schemeClr val="bg1"/>
                </a:solidFill>
              </a:rPr>
              <a:t>DevOps Tools Overview</a:t>
            </a:r>
          </a:p>
          <a:p>
            <a:pPr marL="0" indent="0">
              <a:buNone/>
            </a:pPr>
            <a:endParaRPr lang="en-US" sz="1800">
              <a:solidFill>
                <a:schemeClr val="bg1"/>
              </a:solidFill>
            </a:endParaRPr>
          </a:p>
          <a:p>
            <a:r>
              <a:rPr lang="en-US" sz="1800">
                <a:solidFill>
                  <a:schemeClr val="bg1"/>
                </a:solidFill>
              </a:rPr>
              <a:t>Infrastructure as Code (IAC):</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IAC tools allow for the automated management and provisioning of infrastructure through code.</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Terraform, AWS CloudFormation.</a:t>
            </a:r>
          </a:p>
          <a:p>
            <a:pPr lvl="1">
              <a:buFont typeface="Courier New" panose="020B0604020202020204" pitchFamily="34" charset="0"/>
              <a:buChar char="o"/>
            </a:pPr>
            <a:endParaRPr lang="en-US">
              <a:solidFill>
                <a:schemeClr val="bg1"/>
              </a:solidFill>
            </a:endParaRPr>
          </a:p>
          <a:p>
            <a:r>
              <a:rPr lang="en-US" sz="1800">
                <a:solidFill>
                  <a:schemeClr val="bg1"/>
                </a:solidFill>
              </a:rPr>
              <a:t>Collaboration and Communication:</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These tools facilitate collaboration among team members, improving efficiency and integration across the development and operations teams.</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Slack, Microsoft Teams, Jira.</a:t>
            </a:r>
          </a:p>
          <a:p>
            <a:pPr lvl="1">
              <a:buFont typeface="Courier New" panose="020B0604020202020204" pitchFamily="34" charset="0"/>
              <a:buChar char="o"/>
            </a:pPr>
            <a:endParaRPr lang="en-US">
              <a:solidFill>
                <a:schemeClr val="bg1"/>
              </a:solidFill>
            </a:endParaRPr>
          </a:p>
          <a:p>
            <a:r>
              <a:rPr lang="en-US" sz="1800">
                <a:solidFill>
                  <a:schemeClr val="bg1"/>
                </a:solidFill>
              </a:rPr>
              <a:t>Security:</a:t>
            </a:r>
          </a:p>
          <a:p>
            <a:pPr lvl="1">
              <a:buFont typeface="Courier New" panose="020B0604020202020204" pitchFamily="34" charset="0"/>
              <a:buChar char="o"/>
            </a:pPr>
            <a:r>
              <a:rPr lang="en-US" b="1">
                <a:solidFill>
                  <a:schemeClr val="bg1"/>
                </a:solidFill>
                <a:ea typeface="+mn-lt"/>
                <a:cs typeface="+mn-lt"/>
              </a:rPr>
              <a:t>Description:</a:t>
            </a:r>
            <a:r>
              <a:rPr lang="en-US">
                <a:solidFill>
                  <a:schemeClr val="bg1"/>
                </a:solidFill>
                <a:ea typeface="+mn-lt"/>
                <a:cs typeface="+mn-lt"/>
              </a:rPr>
              <a:t> DevSecOps tools integrate security practices into the DevOps process, ensuring continuous security assessment and compliance.</a:t>
            </a:r>
          </a:p>
          <a:p>
            <a:pPr lvl="1">
              <a:buFont typeface="Courier New" panose="020B0604020202020204" pitchFamily="34" charset="0"/>
              <a:buChar char="o"/>
            </a:pPr>
            <a:r>
              <a:rPr lang="en-US" b="1">
                <a:solidFill>
                  <a:schemeClr val="bg1"/>
                </a:solidFill>
                <a:ea typeface="+mn-lt"/>
                <a:cs typeface="+mn-lt"/>
              </a:rPr>
              <a:t>Examples:</a:t>
            </a:r>
            <a:r>
              <a:rPr lang="en-US">
                <a:solidFill>
                  <a:schemeClr val="bg1"/>
                </a:solidFill>
                <a:ea typeface="+mn-lt"/>
                <a:cs typeface="+mn-lt"/>
              </a:rPr>
              <a:t> SonarQube,  Aqua Security,  Snyk.</a:t>
            </a:r>
          </a:p>
          <a:p>
            <a:endParaRPr lang="en-US" sz="1800">
              <a:solidFill>
                <a:schemeClr val="bg1"/>
              </a:solidFill>
            </a:endParaRPr>
          </a:p>
          <a:p>
            <a:endParaRPr lang="en-US" sz="1800">
              <a:solidFill>
                <a:schemeClr val="bg1"/>
              </a:solidFill>
              <a:ea typeface="+mn-lt"/>
              <a:cs typeface="+mn-lt"/>
            </a:endParaRP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3381001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570E-9F83-9389-D44A-1F5868EEDF46}"/>
              </a:ext>
            </a:extLst>
          </p:cNvPr>
          <p:cNvSpPr>
            <a:spLocks noGrp="1"/>
          </p:cNvSpPr>
          <p:nvPr>
            <p:ph type="title"/>
          </p:nvPr>
        </p:nvSpPr>
        <p:spPr/>
        <p:txBody>
          <a:bodyPr/>
          <a:lstStyle/>
          <a:p>
            <a:r>
              <a:rPr lang="en-US"/>
              <a:t>Challenges in integrating dev ops </a:t>
            </a:r>
          </a:p>
        </p:txBody>
      </p:sp>
      <p:pic>
        <p:nvPicPr>
          <p:cNvPr id="6" name="Content Placeholder 5" descr="A blue background with text overlay&#10;&#10;Description automatically generated">
            <a:extLst>
              <a:ext uri="{FF2B5EF4-FFF2-40B4-BE49-F238E27FC236}">
                <a16:creationId xmlns:a16="http://schemas.microsoft.com/office/drawing/2014/main" id="{2912EAA1-3E87-2785-6CC3-5CE3044E7E72}"/>
              </a:ext>
            </a:extLst>
          </p:cNvPr>
          <p:cNvPicPr>
            <a:picLocks noGrp="1" noChangeAspect="1"/>
          </p:cNvPicPr>
          <p:nvPr>
            <p:ph sz="quarter" idx="15"/>
          </p:nvPr>
        </p:nvPicPr>
        <p:blipFill>
          <a:blip r:embed="rId2"/>
          <a:stretch>
            <a:fillRect/>
          </a:stretch>
        </p:blipFill>
        <p:spPr>
          <a:xfrm>
            <a:off x="130969" y="2071047"/>
            <a:ext cx="5648227" cy="3413181"/>
          </a:xfrm>
        </p:spPr>
      </p:pic>
      <p:sp>
        <p:nvSpPr>
          <p:cNvPr id="5" name="Table Placeholder 4">
            <a:extLst>
              <a:ext uri="{FF2B5EF4-FFF2-40B4-BE49-F238E27FC236}">
                <a16:creationId xmlns:a16="http://schemas.microsoft.com/office/drawing/2014/main" id="{AD4B9396-8505-610D-F98E-8F2C105E81FB}"/>
              </a:ext>
            </a:extLst>
          </p:cNvPr>
          <p:cNvSpPr>
            <a:spLocks noGrp="1"/>
          </p:cNvSpPr>
          <p:nvPr>
            <p:ph sz="quarter" idx="16"/>
          </p:nvPr>
        </p:nvSpPr>
        <p:spPr/>
        <p:txBody>
          <a:bodyPr vert="horz" lIns="91440" tIns="0" rIns="91440" bIns="45720" rtlCol="0" anchor="t">
            <a:normAutofit/>
          </a:bodyPr>
          <a:lstStyle/>
          <a:p>
            <a:r>
              <a:rPr lang="en-US"/>
              <a:t>Security</a:t>
            </a:r>
          </a:p>
          <a:p>
            <a:pPr>
              <a:buClr>
                <a:srgbClr val="FFFFFF"/>
              </a:buClr>
            </a:pPr>
            <a:r>
              <a:rPr lang="en-US"/>
              <a:t>Complexity</a:t>
            </a:r>
          </a:p>
          <a:p>
            <a:pPr>
              <a:buClr>
                <a:srgbClr val="FFFFFF"/>
              </a:buClr>
            </a:pPr>
            <a:r>
              <a:rPr lang="en-US"/>
              <a:t>Cost Management</a:t>
            </a:r>
          </a:p>
          <a:p>
            <a:pPr>
              <a:buClr>
                <a:srgbClr val="FFFFFF"/>
              </a:buClr>
            </a:pPr>
            <a:r>
              <a:rPr lang="en-US"/>
              <a:t>Automation</a:t>
            </a:r>
          </a:p>
        </p:txBody>
      </p:sp>
      <p:sp>
        <p:nvSpPr>
          <p:cNvPr id="3" name="Picture Placeholder 2">
            <a:extLst>
              <a:ext uri="{FF2B5EF4-FFF2-40B4-BE49-F238E27FC236}">
                <a16:creationId xmlns:a16="http://schemas.microsoft.com/office/drawing/2014/main" id="{C4DC00BA-44E8-2C4E-CB49-44163A56189A}"/>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3412187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a:solidFill>
                  <a:schemeClr val="bg1"/>
                </a:solidFill>
              </a:rPr>
              <a:t> </a:t>
            </a:r>
            <a:r>
              <a:rPr lang="en-US" sz="1800">
                <a:solidFill>
                  <a:schemeClr val="bg1"/>
                </a:solidFill>
              </a:rPr>
              <a:t>Challenges in integrating with cloud Technologies</a:t>
            </a:r>
          </a:p>
          <a:p>
            <a:pPr marL="0" indent="0">
              <a:buNone/>
            </a:pPr>
            <a:endParaRPr lang="en-US" sz="1800">
              <a:solidFill>
                <a:schemeClr val="bg1"/>
              </a:solidFill>
            </a:endParaRPr>
          </a:p>
          <a:p>
            <a:r>
              <a:rPr lang="en-US" sz="1800">
                <a:solidFill>
                  <a:schemeClr val="bg1"/>
                </a:solidFill>
              </a:rPr>
              <a:t>Security:</a:t>
            </a:r>
          </a:p>
          <a:p>
            <a:pPr lvl="1">
              <a:buFont typeface="Courier New" panose="020B0604020202020204" pitchFamily="34" charset="0"/>
              <a:buChar char="o"/>
            </a:pPr>
            <a:r>
              <a:rPr lang="en-US" b="1">
                <a:solidFill>
                  <a:schemeClr val="bg1"/>
                </a:solidFill>
                <a:ea typeface="+mn-lt"/>
                <a:cs typeface="+mn-lt"/>
              </a:rPr>
              <a:t>Shared Responsibility Model:</a:t>
            </a:r>
            <a:r>
              <a:rPr lang="en-US">
                <a:solidFill>
                  <a:schemeClr val="bg1"/>
                </a:solidFill>
                <a:ea typeface="+mn-lt"/>
                <a:cs typeface="+mn-lt"/>
              </a:rPr>
              <a:t> Emphasize the shared responsibility between cloud providers and customers for security. While cloud providers secure the infrastructure, customers are responsible for securing their applications, data, and access controls.</a:t>
            </a:r>
          </a:p>
          <a:p>
            <a:pPr lvl="1">
              <a:buFont typeface="Courier New" panose="020B0604020202020204" pitchFamily="34" charset="0"/>
              <a:buChar char="o"/>
            </a:pPr>
            <a:r>
              <a:rPr lang="en-US" b="1">
                <a:solidFill>
                  <a:schemeClr val="bg1"/>
                </a:solidFill>
                <a:ea typeface="+mn-lt"/>
                <a:cs typeface="+mn-lt"/>
              </a:rPr>
              <a:t>Challenge:</a:t>
            </a:r>
            <a:r>
              <a:rPr lang="en-US">
                <a:solidFill>
                  <a:schemeClr val="bg1"/>
                </a:solidFill>
                <a:ea typeface="+mn-lt"/>
                <a:cs typeface="+mn-lt"/>
              </a:rPr>
              <a:t> Ensuring that security practices are integrated throughout the DevOps pipeline and that security controls are consistently applied across cloud environments.</a:t>
            </a:r>
          </a:p>
          <a:p>
            <a:pPr lvl="1">
              <a:buFont typeface="Courier New" panose="020B0604020202020204" pitchFamily="34" charset="0"/>
              <a:buChar char="o"/>
            </a:pPr>
            <a:endParaRPr lang="en-US">
              <a:solidFill>
                <a:schemeClr val="bg1"/>
              </a:solidFill>
            </a:endParaRPr>
          </a:p>
          <a:p>
            <a:r>
              <a:rPr lang="en-US" sz="1800">
                <a:solidFill>
                  <a:schemeClr val="bg1"/>
                </a:solidFill>
              </a:rPr>
              <a:t>Complexity:</a:t>
            </a:r>
          </a:p>
          <a:p>
            <a:pPr lvl="1">
              <a:buFont typeface="Courier New" panose="020B0604020202020204" pitchFamily="34" charset="0"/>
              <a:buChar char="o"/>
            </a:pPr>
            <a:r>
              <a:rPr lang="en-US" b="1">
                <a:solidFill>
                  <a:schemeClr val="bg1"/>
                </a:solidFill>
                <a:ea typeface="+mn-lt"/>
                <a:cs typeface="+mn-lt"/>
              </a:rPr>
              <a:t>Managing Complex Deployments and Configurations:</a:t>
            </a:r>
            <a:r>
              <a:rPr lang="en-US">
                <a:solidFill>
                  <a:schemeClr val="bg1"/>
                </a:solidFill>
                <a:ea typeface="+mn-lt"/>
                <a:cs typeface="+mn-lt"/>
              </a:rPr>
              <a:t> The dynamic and scalable nature of cloud environments can lead to increased complexity in managing deployments and configurations.</a:t>
            </a:r>
          </a:p>
          <a:p>
            <a:pPr lvl="1">
              <a:buFont typeface="Courier New" panose="020B0604020202020204" pitchFamily="34" charset="0"/>
              <a:buChar char="o"/>
            </a:pPr>
            <a:r>
              <a:rPr lang="en-US" b="1">
                <a:solidFill>
                  <a:schemeClr val="bg1"/>
                </a:solidFill>
                <a:ea typeface="+mn-lt"/>
                <a:cs typeface="+mn-lt"/>
              </a:rPr>
              <a:t>Challenge:</a:t>
            </a:r>
            <a:r>
              <a:rPr lang="en-US">
                <a:solidFill>
                  <a:schemeClr val="bg1"/>
                </a:solidFill>
                <a:ea typeface="+mn-lt"/>
                <a:cs typeface="+mn-lt"/>
              </a:rPr>
              <a:t> Dealing with diverse technologies, multiple environments, and intricate dependencies, which can make it challenging to maintain consistency and reliability across deployments.</a:t>
            </a:r>
          </a:p>
          <a:p>
            <a:endParaRPr lang="en-US" sz="1800">
              <a:solidFill>
                <a:schemeClr val="bg1"/>
              </a:solidFill>
              <a:ea typeface="+mn-lt"/>
              <a:cs typeface="+mn-lt"/>
            </a:endParaRPr>
          </a:p>
          <a:p>
            <a:endParaRPr lang="en-US" sz="1800">
              <a:solidFill>
                <a:schemeClr val="bg1"/>
              </a:solidFill>
            </a:endParaRPr>
          </a:p>
          <a:p>
            <a:endParaRPr lang="en-US" sz="1800">
              <a:solidFill>
                <a:schemeClr val="bg1"/>
              </a:solidFill>
              <a:ea typeface="+mn-lt"/>
              <a:cs typeface="+mn-lt"/>
            </a:endParaRP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1426998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a:solidFill>
                  <a:schemeClr val="bg1"/>
                </a:solidFill>
              </a:rPr>
              <a:t> </a:t>
            </a:r>
            <a:r>
              <a:rPr lang="en-US" sz="1800">
                <a:solidFill>
                  <a:schemeClr val="bg1"/>
                </a:solidFill>
              </a:rPr>
              <a:t>Challenges in integrating with cloud Technologies</a:t>
            </a:r>
          </a:p>
          <a:p>
            <a:pPr marL="0" indent="0">
              <a:buNone/>
            </a:pPr>
            <a:endParaRPr lang="en-US" sz="1800">
              <a:solidFill>
                <a:schemeClr val="bg1"/>
              </a:solidFill>
            </a:endParaRPr>
          </a:p>
          <a:p>
            <a:r>
              <a:rPr lang="en-US" sz="1800">
                <a:solidFill>
                  <a:schemeClr val="bg1"/>
                </a:solidFill>
              </a:rPr>
              <a:t>Cost Management:</a:t>
            </a:r>
          </a:p>
          <a:p>
            <a:pPr lvl="1">
              <a:buFont typeface="Courier New" panose="020B0604020202020204" pitchFamily="34" charset="0"/>
              <a:buChar char="o"/>
            </a:pPr>
            <a:r>
              <a:rPr lang="en-US" b="1">
                <a:solidFill>
                  <a:schemeClr val="bg1"/>
                </a:solidFill>
                <a:ea typeface="+mn-lt"/>
                <a:cs typeface="+mn-lt"/>
              </a:rPr>
              <a:t>Tracking Cloud Resource Usage:</a:t>
            </a:r>
            <a:r>
              <a:rPr lang="en-US">
                <a:solidFill>
                  <a:schemeClr val="bg1"/>
                </a:solidFill>
                <a:ea typeface="+mn-lt"/>
                <a:cs typeface="+mn-lt"/>
              </a:rPr>
              <a:t> Cloud services operate on a pay-as-you-go model, making it essential to monitor resource usage to avoid unexpected costs.</a:t>
            </a:r>
          </a:p>
          <a:p>
            <a:pPr lvl="1">
              <a:buFont typeface="Courier New" panose="020B0604020202020204" pitchFamily="34" charset="0"/>
              <a:buChar char="o"/>
            </a:pPr>
            <a:r>
              <a:rPr lang="en-US" b="1">
                <a:solidFill>
                  <a:schemeClr val="bg1"/>
                </a:solidFill>
                <a:ea typeface="+mn-lt"/>
                <a:cs typeface="+mn-lt"/>
              </a:rPr>
              <a:t>Challenge:</a:t>
            </a:r>
            <a:r>
              <a:rPr lang="en-US">
                <a:solidFill>
                  <a:schemeClr val="bg1"/>
                </a:solidFill>
                <a:ea typeface="+mn-lt"/>
                <a:cs typeface="+mn-lt"/>
              </a:rPr>
              <a:t> Keeping track of resource utilization, optimizing resource allocation, and implementing cost-control measures to ensure that cloud spending remains within budgetary constraints.</a:t>
            </a:r>
          </a:p>
          <a:p>
            <a:pPr lvl="1">
              <a:buFont typeface="Courier New" panose="020B0604020202020204" pitchFamily="34" charset="0"/>
              <a:buChar char="o"/>
            </a:pPr>
            <a:endParaRPr lang="en-US">
              <a:solidFill>
                <a:schemeClr val="bg1"/>
              </a:solidFill>
            </a:endParaRPr>
          </a:p>
          <a:p>
            <a:r>
              <a:rPr lang="en-US" sz="1800">
                <a:solidFill>
                  <a:schemeClr val="bg1"/>
                </a:solidFill>
              </a:rPr>
              <a:t>Automation:</a:t>
            </a:r>
          </a:p>
          <a:p>
            <a:pPr lvl="1">
              <a:buFont typeface="Courier New" panose="020B0604020202020204" pitchFamily="34" charset="0"/>
              <a:buChar char="o"/>
            </a:pPr>
            <a:r>
              <a:rPr lang="en-US" b="1">
                <a:solidFill>
                  <a:schemeClr val="bg1"/>
                </a:solidFill>
                <a:ea typeface="+mn-lt"/>
                <a:cs typeface="+mn-lt"/>
              </a:rPr>
              <a:t>Implementing Effective Automation:</a:t>
            </a:r>
            <a:r>
              <a:rPr lang="en-US">
                <a:solidFill>
                  <a:schemeClr val="bg1"/>
                </a:solidFill>
                <a:ea typeface="+mn-lt"/>
                <a:cs typeface="+mn-lt"/>
              </a:rPr>
              <a:t> While automation is a cornerstone of DevOps, achieving effective automation in complex cloud environments can be challenging.</a:t>
            </a:r>
          </a:p>
          <a:p>
            <a:pPr lvl="1">
              <a:buFont typeface="Courier New" panose="020B0604020202020204" pitchFamily="34" charset="0"/>
              <a:buChar char="o"/>
            </a:pPr>
            <a:r>
              <a:rPr lang="en-US" b="1">
                <a:solidFill>
                  <a:schemeClr val="bg1"/>
                </a:solidFill>
                <a:ea typeface="+mn-lt"/>
                <a:cs typeface="+mn-lt"/>
              </a:rPr>
              <a:t>Challenge:</a:t>
            </a:r>
            <a:r>
              <a:rPr lang="en-US">
                <a:solidFill>
                  <a:schemeClr val="bg1"/>
                </a:solidFill>
                <a:ea typeface="+mn-lt"/>
                <a:cs typeface="+mn-lt"/>
              </a:rPr>
              <a:t> Addressing the need for automation tools that can handle the dynamic nature of cloud infrastructure, as well as ensuring proper testing and validation of automated processes to minimize errors and risks.</a:t>
            </a:r>
          </a:p>
          <a:p>
            <a:endParaRPr lang="en-US" sz="1800">
              <a:solidFill>
                <a:schemeClr val="bg1"/>
              </a:solidFill>
              <a:ea typeface="+mn-lt"/>
              <a:cs typeface="+mn-lt"/>
            </a:endParaRPr>
          </a:p>
          <a:p>
            <a:endParaRPr lang="en-US" sz="1800">
              <a:solidFill>
                <a:schemeClr val="bg1"/>
              </a:solidFill>
              <a:ea typeface="+mn-lt"/>
              <a:cs typeface="+mn-lt"/>
            </a:endParaRPr>
          </a:p>
          <a:p>
            <a:endParaRPr lang="en-US" sz="1800">
              <a:solidFill>
                <a:schemeClr val="bg1"/>
              </a:solidFill>
            </a:endParaRPr>
          </a:p>
          <a:p>
            <a:endParaRPr lang="en-US" sz="1800">
              <a:solidFill>
                <a:schemeClr val="bg1"/>
              </a:solidFill>
              <a:ea typeface="+mn-lt"/>
              <a:cs typeface="+mn-lt"/>
            </a:endParaRP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2534865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6EE80-EF5C-37FB-0518-1212801C200A}"/>
              </a:ext>
            </a:extLst>
          </p:cNvPr>
          <p:cNvSpPr>
            <a:spLocks noGrp="1"/>
          </p:cNvSpPr>
          <p:nvPr>
            <p:ph type="subTitle" idx="4294967295"/>
          </p:nvPr>
        </p:nvSpPr>
        <p:spPr>
          <a:xfrm>
            <a:off x="23567" y="444288"/>
            <a:ext cx="11712804" cy="6101841"/>
          </a:xfrm>
        </p:spPr>
        <p:txBody>
          <a:bodyPr vert="horz" lIns="91440" tIns="45720" rIns="91440" bIns="45720" rtlCol="0" anchor="t">
            <a:normAutofit/>
          </a:bodyPr>
          <a:lstStyle/>
          <a:p>
            <a:pPr marL="0" indent="0">
              <a:buNone/>
            </a:pPr>
            <a:r>
              <a:rPr lang="en-US" sz="1800">
                <a:solidFill>
                  <a:schemeClr val="bg1"/>
                </a:solidFill>
              </a:rPr>
              <a:t> Summary</a:t>
            </a:r>
          </a:p>
          <a:p>
            <a:pPr lvl="1">
              <a:buFont typeface="Courier New" panose="020B0604020202020204" pitchFamily="34" charset="0"/>
              <a:buChar char="o"/>
            </a:pPr>
            <a:r>
              <a:rPr lang="en-US" b="1">
                <a:solidFill>
                  <a:schemeClr val="bg1"/>
                </a:solidFill>
                <a:ea typeface="+mn-lt"/>
                <a:cs typeface="+mn-lt"/>
              </a:rPr>
              <a:t>Interrelation of DevOps and Cloud Technologies:</a:t>
            </a:r>
            <a:r>
              <a:rPr lang="en-US">
                <a:solidFill>
                  <a:schemeClr val="bg1"/>
                </a:solidFill>
                <a:ea typeface="+mn-lt"/>
                <a:cs typeface="+mn-lt"/>
              </a:rPr>
              <a:t> Throughout this presentation, we've explored how DevOps practices and cloud technologies are closely intertwined. DevOps leverages the scalability, flexibility, and automation capabilities of cloud environments to streamline software development and deployment processes.</a:t>
            </a:r>
          </a:p>
          <a:p>
            <a:pPr lvl="1">
              <a:buFont typeface="Courier New" panose="020B0604020202020204" pitchFamily="34" charset="0"/>
              <a:buChar char="o"/>
            </a:pPr>
            <a:r>
              <a:rPr lang="en-US" b="1">
                <a:solidFill>
                  <a:schemeClr val="bg1"/>
                </a:solidFill>
                <a:ea typeface="+mn-lt"/>
                <a:cs typeface="+mn-lt"/>
              </a:rPr>
              <a:t>Importance of Various Tools:</a:t>
            </a:r>
            <a:r>
              <a:rPr lang="en-US">
                <a:solidFill>
                  <a:schemeClr val="bg1"/>
                </a:solidFill>
                <a:ea typeface="+mn-lt"/>
                <a:cs typeface="+mn-lt"/>
              </a:rPr>
              <a:t> We've discussed a variety of tools and technologies that play essential roles in DevOps practices, ranging from version control and CI/CD to containerization and infrastructure as code. These tools enable automation, collaboration, and efficiency across the DevOps lifecycle.</a:t>
            </a:r>
          </a:p>
          <a:p>
            <a:pPr lvl="1">
              <a:buFont typeface="Courier New" panose="020B0604020202020204" pitchFamily="34" charset="0"/>
              <a:buChar char="o"/>
            </a:pPr>
            <a:endParaRPr lang="en-US">
              <a:solidFill>
                <a:schemeClr val="bg1"/>
              </a:solidFill>
            </a:endParaRPr>
          </a:p>
          <a:p>
            <a:pPr indent="0">
              <a:buNone/>
            </a:pPr>
            <a:r>
              <a:rPr lang="en-US" sz="1800">
                <a:solidFill>
                  <a:schemeClr val="bg1"/>
                </a:solidFill>
              </a:rPr>
              <a:t>Outlook</a:t>
            </a:r>
          </a:p>
          <a:p>
            <a:pPr lvl="1">
              <a:buFont typeface="Courier New" panose="020B0604020202020204" pitchFamily="34" charset="0"/>
              <a:buChar char="o"/>
            </a:pPr>
            <a:r>
              <a:rPr lang="en-US" b="1">
                <a:solidFill>
                  <a:schemeClr val="bg1"/>
                </a:solidFill>
                <a:ea typeface="+mn-lt"/>
                <a:cs typeface="+mn-lt"/>
              </a:rPr>
              <a:t>Emerging Trends:</a:t>
            </a:r>
            <a:r>
              <a:rPr lang="en-US">
                <a:solidFill>
                  <a:schemeClr val="bg1"/>
                </a:solidFill>
                <a:ea typeface="+mn-lt"/>
                <a:cs typeface="+mn-lt"/>
              </a:rPr>
              <a:t> Looking ahead, we anticipate further evolution and adoption of emerging trends in the DevOps landscape. One such trend is serverless computing, which offers even greater scalability and cost-efficiency by abstracting away server management. Additionally, the integration of artificial intelligence (AI) and machine learning (ML) technologies into DevOps processes holds promise for enhancing automation, predictive analytics, and decision-making.</a:t>
            </a:r>
          </a:p>
          <a:p>
            <a:pPr marL="0" indent="0">
              <a:buNone/>
            </a:pPr>
            <a:endParaRPr lang="en-US" sz="1800">
              <a:solidFill>
                <a:schemeClr val="bg1"/>
              </a:solidFill>
              <a:ea typeface="+mn-lt"/>
              <a:cs typeface="+mn-lt"/>
            </a:endParaRPr>
          </a:p>
          <a:p>
            <a:endParaRPr lang="en-US" sz="1800">
              <a:solidFill>
                <a:schemeClr val="bg1"/>
              </a:solidFill>
              <a:ea typeface="+mn-lt"/>
              <a:cs typeface="+mn-lt"/>
            </a:endParaRPr>
          </a:p>
          <a:p>
            <a:endParaRPr lang="en-US" sz="1800">
              <a:solidFill>
                <a:schemeClr val="bg1"/>
              </a:solidFill>
              <a:ea typeface="+mn-lt"/>
              <a:cs typeface="+mn-lt"/>
            </a:endParaRPr>
          </a:p>
          <a:p>
            <a:endParaRPr lang="en-US" sz="1800">
              <a:solidFill>
                <a:schemeClr val="bg1"/>
              </a:solidFill>
            </a:endParaRPr>
          </a:p>
          <a:p>
            <a:endParaRPr lang="en-US" sz="1800">
              <a:solidFill>
                <a:schemeClr val="bg1"/>
              </a:solidFill>
              <a:ea typeface="+mn-lt"/>
              <a:cs typeface="+mn-lt"/>
            </a:endParaRPr>
          </a:p>
          <a:p>
            <a:endParaRPr lang="en-US" sz="1800">
              <a:solidFill>
                <a:schemeClr val="bg1"/>
              </a:solidFill>
              <a:ea typeface="+mn-lt"/>
              <a:cs typeface="+mn-lt"/>
            </a:endParaRPr>
          </a:p>
          <a:p>
            <a:pPr>
              <a:buFont typeface="Arial" panose="020B0604020202020204" pitchFamily="34" charset="0"/>
              <a:buChar char="•"/>
            </a:pPr>
            <a:endParaRPr lang="en-US" sz="1800">
              <a:solidFill>
                <a:schemeClr val="bg1"/>
              </a:solidFill>
            </a:endParaRPr>
          </a:p>
          <a:p>
            <a:pPr marL="457200" lvl="1" indent="0">
              <a:buNone/>
            </a:pPr>
            <a:endParaRPr lang="en-US">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65222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2B3C6B-0110-36DE-529D-BD87C17A77B9}"/>
              </a:ext>
            </a:extLst>
          </p:cNvPr>
          <p:cNvSpPr txBox="1"/>
          <p:nvPr/>
        </p:nvSpPr>
        <p:spPr>
          <a:xfrm>
            <a:off x="598713" y="353785"/>
            <a:ext cx="10776857"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Impact"/>
              </a:rPr>
              <a:t>References: </a:t>
            </a:r>
          </a:p>
          <a:p>
            <a:r>
              <a:rPr lang="en-US" sz="2400">
                <a:solidFill>
                  <a:schemeClr val="bg1"/>
                </a:solidFill>
                <a:ea typeface="+mn-lt"/>
                <a:cs typeface="+mn-lt"/>
              </a:rPr>
              <a:t>1. </a:t>
            </a:r>
            <a:r>
              <a:rPr lang="en-US" sz="2400">
                <a:solidFill>
                  <a:schemeClr val="bg1"/>
                </a:solidFill>
                <a:ea typeface="+mn-lt"/>
                <a:cs typeface="+mn-lt"/>
                <a:hlinkClick r:id="rId2"/>
              </a:rPr>
              <a:t>https://aws.amazon.com/devops/what-is-devops/</a:t>
            </a:r>
            <a:endParaRPr lang="en-US"/>
          </a:p>
          <a:p>
            <a:r>
              <a:rPr lang="en-US" sz="2400">
                <a:solidFill>
                  <a:schemeClr val="bg1"/>
                </a:solidFill>
                <a:ea typeface="+mn-lt"/>
                <a:cs typeface="+mn-lt"/>
              </a:rPr>
              <a:t>2. </a:t>
            </a:r>
            <a:r>
              <a:rPr lang="en-US" sz="2400">
                <a:solidFill>
                  <a:schemeClr val="bg1"/>
                </a:solidFill>
                <a:ea typeface="+mn-lt"/>
                <a:cs typeface="+mn-lt"/>
                <a:hlinkClick r:id="rId3"/>
              </a:rPr>
              <a:t>https://itrevolution.com/the-three-ways-principles-underpinning-devops/</a:t>
            </a:r>
            <a:endParaRPr lang="en-US"/>
          </a:p>
          <a:p>
            <a:r>
              <a:rPr lang="en-US" sz="2400">
                <a:solidFill>
                  <a:schemeClr val="bg1"/>
                </a:solidFill>
                <a:ea typeface="+mn-lt"/>
                <a:cs typeface="+mn-lt"/>
              </a:rPr>
              <a:t>3. </a:t>
            </a:r>
            <a:r>
              <a:rPr lang="en-US" sz="2400">
                <a:solidFill>
                  <a:schemeClr val="bg1"/>
                </a:solidFill>
                <a:ea typeface="+mn-lt"/>
                <a:cs typeface="+mn-lt"/>
                <a:hlinkClick r:id="rId4"/>
              </a:rPr>
              <a:t>https://www.atlassian.com/devops/devops-culture</a:t>
            </a:r>
            <a:endParaRPr lang="en-US"/>
          </a:p>
          <a:p>
            <a:r>
              <a:rPr lang="en-US" sz="2400">
                <a:solidFill>
                  <a:schemeClr val="bg1"/>
                </a:solidFill>
                <a:ea typeface="+mn-lt"/>
                <a:cs typeface="+mn-lt"/>
              </a:rPr>
              <a:t>4. </a:t>
            </a:r>
            <a:r>
              <a:rPr lang="en-US" sz="2400">
                <a:solidFill>
                  <a:schemeClr val="bg1"/>
                </a:solidFill>
                <a:ea typeface="+mn-lt"/>
                <a:cs typeface="+mn-lt"/>
                <a:hlinkClick r:id="rId5"/>
              </a:rPr>
              <a:t>https://www.redhat.com/en/topics/devops/what-is-ci-cd</a:t>
            </a:r>
            <a:endParaRPr lang="en-US"/>
          </a:p>
          <a:p>
            <a:r>
              <a:rPr lang="en-US" sz="2400">
                <a:solidFill>
                  <a:schemeClr val="bg1"/>
                </a:solidFill>
                <a:ea typeface="+mn-lt"/>
                <a:cs typeface="+mn-lt"/>
              </a:rPr>
              <a:t>5. </a:t>
            </a:r>
            <a:r>
              <a:rPr lang="en-US" sz="2400">
                <a:solidFill>
                  <a:schemeClr val="bg1"/>
                </a:solidFill>
                <a:ea typeface="+mn-lt"/>
                <a:cs typeface="+mn-lt"/>
                <a:hlinkClick r:id="rId6"/>
              </a:rPr>
              <a:t>https://www.redhat.com/en/topics/devops/what-is-devops-tools</a:t>
            </a:r>
            <a:endParaRPr lang="en-US"/>
          </a:p>
          <a:p>
            <a:r>
              <a:rPr lang="en-US" sz="2400">
                <a:solidFill>
                  <a:schemeClr val="bg1"/>
                </a:solidFill>
                <a:ea typeface="+mn-lt"/>
                <a:cs typeface="+mn-lt"/>
              </a:rPr>
              <a:t>6. </a:t>
            </a:r>
            <a:r>
              <a:rPr lang="en-US" sz="2400">
                <a:solidFill>
                  <a:schemeClr val="bg1"/>
                </a:solidFill>
                <a:ea typeface="+mn-lt"/>
                <a:cs typeface="+mn-lt"/>
                <a:hlinkClick r:id="rId7"/>
              </a:rPr>
              <a:t>https://www.docker.com/get-started</a:t>
            </a:r>
            <a:endParaRPr lang="en-US"/>
          </a:p>
          <a:p>
            <a:r>
              <a:rPr lang="en-US" sz="2400">
                <a:solidFill>
                  <a:schemeClr val="bg1"/>
                </a:solidFill>
                <a:ea typeface="+mn-lt"/>
                <a:cs typeface="+mn-lt"/>
              </a:rPr>
              <a:t>7. </a:t>
            </a:r>
            <a:r>
              <a:rPr lang="en-US" sz="2400">
                <a:solidFill>
                  <a:schemeClr val="bg1"/>
                </a:solidFill>
                <a:ea typeface="+mn-lt"/>
                <a:cs typeface="+mn-lt"/>
                <a:hlinkClick r:id="rId8"/>
              </a:rPr>
              <a:t>https://kubernetes.io/docs/tutorials/kubernetes-basics/</a:t>
            </a:r>
            <a:endParaRPr lang="en-US"/>
          </a:p>
          <a:p>
            <a:r>
              <a:rPr lang="en-US" sz="2400">
                <a:solidFill>
                  <a:schemeClr val="bg1"/>
                </a:solidFill>
                <a:ea typeface="+mn-lt"/>
                <a:cs typeface="+mn-lt"/>
              </a:rPr>
              <a:t>8. </a:t>
            </a:r>
            <a:r>
              <a:rPr lang="en-US" sz="2400">
                <a:solidFill>
                  <a:schemeClr val="bg1"/>
                </a:solidFill>
                <a:ea typeface="+mn-lt"/>
                <a:cs typeface="+mn-lt"/>
                <a:hlinkClick r:id="rId9"/>
              </a:rPr>
              <a:t>https://docs.ansible.com/ansible/latest/index.html</a:t>
            </a:r>
            <a:endParaRPr lang="en-US"/>
          </a:p>
          <a:p>
            <a:r>
              <a:rPr lang="en-US" sz="2400">
                <a:solidFill>
                  <a:schemeClr val="bg1"/>
                </a:solidFill>
                <a:ea typeface="+mn-lt"/>
                <a:cs typeface="+mn-lt"/>
              </a:rPr>
              <a:t>9. </a:t>
            </a:r>
            <a:r>
              <a:rPr lang="en-US" sz="2400">
                <a:solidFill>
                  <a:schemeClr val="bg1"/>
                </a:solidFill>
                <a:ea typeface="+mn-lt"/>
                <a:cs typeface="+mn-lt"/>
                <a:hlinkClick r:id="rId10"/>
              </a:rPr>
              <a:t>https://www.jenkins.io/doc/</a:t>
            </a:r>
            <a:endParaRPr lang="en-US"/>
          </a:p>
          <a:p>
            <a:r>
              <a:rPr lang="en-US" sz="2400">
                <a:solidFill>
                  <a:schemeClr val="bg1"/>
                </a:solidFill>
                <a:ea typeface="+mn-lt"/>
                <a:cs typeface="+mn-lt"/>
              </a:rPr>
              <a:t>10. </a:t>
            </a:r>
            <a:r>
              <a:rPr lang="en-US" sz="2400">
                <a:solidFill>
                  <a:schemeClr val="bg1"/>
                </a:solidFill>
                <a:ea typeface="+mn-lt"/>
                <a:cs typeface="+mn-lt"/>
                <a:hlinkClick r:id="rId11"/>
              </a:rPr>
              <a:t>https://learn.hashicorp.com/collections/terraform/aws-get-started</a:t>
            </a:r>
            <a:endParaRPr lang="en-US"/>
          </a:p>
          <a:p>
            <a:r>
              <a:rPr lang="en-US" sz="2400">
                <a:solidFill>
                  <a:schemeClr val="bg1"/>
                </a:solidFill>
                <a:ea typeface="+mn-lt"/>
                <a:cs typeface="+mn-lt"/>
              </a:rPr>
              <a:t>11. </a:t>
            </a:r>
            <a:r>
              <a:rPr lang="en-US" sz="2400">
                <a:solidFill>
                  <a:schemeClr val="bg1"/>
                </a:solidFill>
                <a:ea typeface="+mn-lt"/>
                <a:cs typeface="+mn-lt"/>
                <a:hlinkClick r:id="rId12"/>
              </a:rPr>
              <a:t>https://git-scm.com/doc</a:t>
            </a:r>
            <a:endParaRPr lang="en-US"/>
          </a:p>
          <a:p>
            <a:r>
              <a:rPr lang="en-US" sz="2400">
                <a:solidFill>
                  <a:schemeClr val="bg1"/>
                </a:solidFill>
                <a:ea typeface="+mn-lt"/>
                <a:cs typeface="+mn-lt"/>
              </a:rPr>
              <a:t>12. </a:t>
            </a:r>
            <a:r>
              <a:rPr lang="en-US" sz="2400">
                <a:solidFill>
                  <a:schemeClr val="bg1"/>
                </a:solidFill>
                <a:ea typeface="+mn-lt"/>
                <a:cs typeface="+mn-lt"/>
                <a:hlinkClick r:id="rId13"/>
              </a:rPr>
              <a:t>https://www.redhat.com/en/topics/automation/what-is-infrastructure-as-code</a:t>
            </a:r>
            <a:endParaRPr lang="en-US"/>
          </a:p>
          <a:p>
            <a:r>
              <a:rPr lang="en-US" sz="2400">
                <a:solidFill>
                  <a:schemeClr val="bg1"/>
                </a:solidFill>
                <a:ea typeface="+mn-lt"/>
                <a:cs typeface="+mn-lt"/>
              </a:rPr>
              <a:t>13. </a:t>
            </a:r>
            <a:r>
              <a:rPr lang="en-US" sz="2400">
                <a:solidFill>
                  <a:schemeClr val="bg1"/>
                </a:solidFill>
                <a:ea typeface="+mn-lt"/>
                <a:cs typeface="+mn-lt"/>
                <a:hlinkClick r:id="rId14"/>
              </a:rPr>
              <a:t>https://aws.amazon.com/devops/best-practices/</a:t>
            </a:r>
            <a:endParaRPr lang="en-US"/>
          </a:p>
          <a:p>
            <a:r>
              <a:rPr lang="en-US" sz="2400">
                <a:solidFill>
                  <a:schemeClr val="bg1"/>
                </a:solidFill>
                <a:ea typeface="+mn-lt"/>
                <a:cs typeface="+mn-lt"/>
              </a:rPr>
              <a:t>14. </a:t>
            </a:r>
            <a:r>
              <a:rPr lang="en-US" sz="2400">
                <a:solidFill>
                  <a:schemeClr val="bg1"/>
                </a:solidFill>
                <a:ea typeface="+mn-lt"/>
                <a:cs typeface="+mn-lt"/>
                <a:hlinkClick r:id="rId15"/>
              </a:rPr>
              <a:t>https://landing.google.com/sre/books/</a:t>
            </a:r>
            <a:endParaRPr lang="en-US"/>
          </a:p>
          <a:p>
            <a:r>
              <a:rPr lang="en-US" sz="2400">
                <a:solidFill>
                  <a:schemeClr val="bg1"/>
                </a:solidFill>
                <a:ea typeface="+mn-lt"/>
                <a:cs typeface="+mn-lt"/>
              </a:rPr>
              <a:t>15. </a:t>
            </a:r>
            <a:r>
              <a:rPr lang="en-US" sz="2400">
                <a:solidFill>
                  <a:schemeClr val="bg1"/>
                </a:solidFill>
                <a:ea typeface="+mn-lt"/>
                <a:cs typeface="+mn-lt"/>
                <a:hlinkClick r:id="rId16"/>
              </a:rPr>
              <a:t>https://itrevolution.com/book/the-devops-handbook/</a:t>
            </a:r>
            <a:endParaRPr lang="en-US"/>
          </a:p>
          <a:p>
            <a:endParaRPr lang="en-US"/>
          </a:p>
        </p:txBody>
      </p:sp>
    </p:spTree>
    <p:extLst>
      <p:ext uri="{BB962C8B-B14F-4D97-AF65-F5344CB8AC3E}">
        <p14:creationId xmlns:p14="http://schemas.microsoft.com/office/powerpoint/2010/main" val="1238772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6E22A2F-8772-8001-15E4-542F58497E4D}"/>
              </a:ext>
            </a:extLst>
          </p:cNvPr>
          <p:cNvSpPr txBox="1"/>
          <p:nvPr/>
        </p:nvSpPr>
        <p:spPr>
          <a:xfrm>
            <a:off x="9203977" y="2663742"/>
            <a:ext cx="40851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7200">
                <a:solidFill>
                  <a:prstClr val="white"/>
                </a:solidFill>
                <a:latin typeface="+mj-lt"/>
              </a:rPr>
              <a:t>Tools</a:t>
            </a:r>
            <a:endParaRPr kumimoji="0" lang="en-IN" sz="7200" b="0" i="0" u="none" strike="noStrike" kern="1200" cap="none" spc="0" normalizeH="0" baseline="0" noProof="0">
              <a:ln>
                <a:noFill/>
              </a:ln>
              <a:solidFill>
                <a:prstClr val="white"/>
              </a:solidFill>
              <a:effectLst/>
              <a:uLnTx/>
              <a:uFillTx/>
              <a:latin typeface="+mj-lt"/>
              <a:ea typeface="+mn-ea"/>
              <a:cs typeface="+mn-cs"/>
            </a:endParaRPr>
          </a:p>
        </p:txBody>
      </p:sp>
      <p:grpSp>
        <p:nvGrpSpPr>
          <p:cNvPr id="23" name="Group 22">
            <a:extLst>
              <a:ext uri="{FF2B5EF4-FFF2-40B4-BE49-F238E27FC236}">
                <a16:creationId xmlns:a16="http://schemas.microsoft.com/office/drawing/2014/main" id="{5C8F17B2-2285-2339-80ED-FDA23E4AE3B7}"/>
              </a:ext>
            </a:extLst>
          </p:cNvPr>
          <p:cNvGrpSpPr/>
          <p:nvPr/>
        </p:nvGrpSpPr>
        <p:grpSpPr>
          <a:xfrm>
            <a:off x="-6639619" y="32252"/>
            <a:ext cx="11550316" cy="6858000"/>
            <a:chOff x="0" y="0"/>
            <a:chExt cx="11550316" cy="6858000"/>
          </a:xfrm>
          <a:solidFill>
            <a:schemeClr val="bg2">
              <a:lumMod val="10000"/>
            </a:schemeClr>
          </a:solidFill>
        </p:grpSpPr>
        <p:grpSp>
          <p:nvGrpSpPr>
            <p:cNvPr id="24" name="Group 23">
              <a:extLst>
                <a:ext uri="{FF2B5EF4-FFF2-40B4-BE49-F238E27FC236}">
                  <a16:creationId xmlns:a16="http://schemas.microsoft.com/office/drawing/2014/main" id="{20134B0C-656E-C3EF-C178-6A0344ACE953}"/>
                </a:ext>
              </a:extLst>
            </p:cNvPr>
            <p:cNvGrpSpPr/>
            <p:nvPr/>
          </p:nvGrpSpPr>
          <p:grpSpPr>
            <a:xfrm>
              <a:off x="0" y="0"/>
              <a:ext cx="11550316" cy="6858000"/>
              <a:chOff x="0" y="0"/>
              <a:chExt cx="11550316" cy="6858000"/>
            </a:xfrm>
            <a:grpFill/>
          </p:grpSpPr>
          <p:sp>
            <p:nvSpPr>
              <p:cNvPr id="26" name="Freeform: Shape 1">
                <a:extLst>
                  <a:ext uri="{FF2B5EF4-FFF2-40B4-BE49-F238E27FC236}">
                    <a16:creationId xmlns:a16="http://schemas.microsoft.com/office/drawing/2014/main" id="{B54CC8AC-846E-0738-2C5D-68A67882A05F}"/>
                  </a:ext>
                </a:extLst>
              </p:cNvPr>
              <p:cNvSpPr/>
              <p:nvPr/>
            </p:nvSpPr>
            <p:spPr>
              <a:xfrm>
                <a:off x="0"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5067701 h 6858000"/>
                  <a:gd name="connsiteX3" fmla="*/ 11401122 w 11550316"/>
                  <a:gd name="connsiteY3" fmla="*/ 5067701 h 6858000"/>
                  <a:gd name="connsiteX4" fmla="*/ 11550316 w 11550316"/>
                  <a:gd name="connsiteY4" fmla="*/ 5216895 h 6858000"/>
                  <a:gd name="connsiteX5" fmla="*/ 11550316 w 11550316"/>
                  <a:gd name="connsiteY5" fmla="*/ 5813656 h 6858000"/>
                  <a:gd name="connsiteX6" fmla="*/ 11401122 w 11550316"/>
                  <a:gd name="connsiteY6" fmla="*/ 5962850 h 6858000"/>
                  <a:gd name="connsiteX7" fmla="*/ 10992051 w 11550316"/>
                  <a:gd name="connsiteY7" fmla="*/ 5962850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5067701"/>
                    </a:lnTo>
                    <a:lnTo>
                      <a:pt x="11401122" y="5067701"/>
                    </a:lnTo>
                    <a:cubicBezTo>
                      <a:pt x="11483520" y="5067701"/>
                      <a:pt x="11550316" y="5134497"/>
                      <a:pt x="11550316" y="5216895"/>
                    </a:cubicBezTo>
                    <a:lnTo>
                      <a:pt x="11550316" y="5813656"/>
                    </a:lnTo>
                    <a:cubicBezTo>
                      <a:pt x="11550316" y="5896054"/>
                      <a:pt x="11483520" y="5962850"/>
                      <a:pt x="11401122" y="5962850"/>
                    </a:cubicBezTo>
                    <a:lnTo>
                      <a:pt x="10992051" y="5962850"/>
                    </a:lnTo>
                    <a:lnTo>
                      <a:pt x="10992051" y="6858000"/>
                    </a:lnTo>
                    <a:lnTo>
                      <a:pt x="0" y="6858000"/>
                    </a:lnTo>
                    <a:close/>
                  </a:path>
                </a:pathLst>
              </a:custGeom>
              <a:grp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783AAE-B032-8143-1615-036D8539B7DB}"/>
                  </a:ext>
                </a:extLst>
              </p:cNvPr>
              <p:cNvSpPr txBox="1"/>
              <p:nvPr/>
            </p:nvSpPr>
            <p:spPr>
              <a:xfrm>
                <a:off x="7122160" y="235336"/>
                <a:ext cx="2336800" cy="2215991"/>
              </a:xfrm>
              <a:prstGeom prst="rect">
                <a:avLst/>
              </a:prstGeom>
              <a:grp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04</a:t>
                </a:r>
                <a:endParaRPr kumimoji="0" lang="en-IN" sz="96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endParaRPr>
              </a:p>
            </p:txBody>
          </p:sp>
          <p:sp>
            <p:nvSpPr>
              <p:cNvPr id="29" name="TextBox 28">
                <a:extLst>
                  <a:ext uri="{FF2B5EF4-FFF2-40B4-BE49-F238E27FC236}">
                    <a16:creationId xmlns:a16="http://schemas.microsoft.com/office/drawing/2014/main" id="{A0632F84-BD09-C37F-A45F-44666EC83E5A}"/>
                  </a:ext>
                </a:extLst>
              </p:cNvPr>
              <p:cNvSpPr txBox="1"/>
              <p:nvPr/>
            </p:nvSpPr>
            <p:spPr>
              <a:xfrm>
                <a:off x="7133311" y="1866552"/>
                <a:ext cx="2428240" cy="58477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200">
                    <a:solidFill>
                      <a:prstClr val="white"/>
                    </a:solidFill>
                    <a:latin typeface="Arial Rounded MT Bold" panose="020F0704030504030204" pitchFamily="34" charset="0"/>
                  </a:rPr>
                  <a:t>Jenkins</a:t>
                </a:r>
                <a:endPar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
            <p:nvSpPr>
              <p:cNvPr id="38" name="TextBox 37">
                <a:extLst>
                  <a:ext uri="{FF2B5EF4-FFF2-40B4-BE49-F238E27FC236}">
                    <a16:creationId xmlns:a16="http://schemas.microsoft.com/office/drawing/2014/main" id="{244696C9-B35E-A76D-D0A6-18A0E74C24EA}"/>
                  </a:ext>
                </a:extLst>
              </p:cNvPr>
              <p:cNvSpPr txBox="1"/>
              <p:nvPr/>
            </p:nvSpPr>
            <p:spPr>
              <a:xfrm>
                <a:off x="10991516" y="5069840"/>
                <a:ext cx="558800" cy="9233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4</a:t>
                </a:r>
              </a:p>
            </p:txBody>
          </p:sp>
        </p:grpSp>
        <p:sp>
          <p:nvSpPr>
            <p:cNvPr id="25" name="TextBox 24">
              <a:extLst>
                <a:ext uri="{FF2B5EF4-FFF2-40B4-BE49-F238E27FC236}">
                  <a16:creationId xmlns:a16="http://schemas.microsoft.com/office/drawing/2014/main" id="{FC3CE5B1-F816-98F3-05E5-50A442414912}"/>
                </a:ext>
              </a:extLst>
            </p:cNvPr>
            <p:cNvSpPr txBox="1"/>
            <p:nvPr/>
          </p:nvSpPr>
          <p:spPr>
            <a:xfrm>
              <a:off x="6651879" y="2686663"/>
              <a:ext cx="4070549" cy="2677656"/>
            </a:xfrm>
            <a:prstGeom prst="rect">
              <a:avLst/>
            </a:prstGeom>
            <a:grp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automation server used for </a:t>
              </a:r>
              <a:r>
                <a:rPr lang="en-IN" sz="2400">
                  <a:solidFill>
                    <a:prstClr val="white"/>
                  </a:solidFill>
                  <a:latin typeface="Arial Rounded MT Bold" panose="020F0704030504030204" pitchFamily="34" charset="0"/>
                </a:rPr>
                <a:t>doing</a:t>
              </a: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 CI/CD pipelines, automating build, test, and deployment processes.</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grpSp>
      <p:grpSp>
        <p:nvGrpSpPr>
          <p:cNvPr id="2" name="Group 1">
            <a:extLst>
              <a:ext uri="{FF2B5EF4-FFF2-40B4-BE49-F238E27FC236}">
                <a16:creationId xmlns:a16="http://schemas.microsoft.com/office/drawing/2014/main" id="{5219D5EF-5E9B-A995-B42C-965F3514D0AA}"/>
              </a:ext>
            </a:extLst>
          </p:cNvPr>
          <p:cNvGrpSpPr/>
          <p:nvPr/>
        </p:nvGrpSpPr>
        <p:grpSpPr>
          <a:xfrm>
            <a:off x="-7297164" y="0"/>
            <a:ext cx="11550316" cy="6858000"/>
            <a:chOff x="-1" y="0"/>
            <a:chExt cx="11550316" cy="6858000"/>
          </a:xfrm>
        </p:grpSpPr>
        <p:grpSp>
          <p:nvGrpSpPr>
            <p:cNvPr id="3" name="Group 2">
              <a:extLst>
                <a:ext uri="{FF2B5EF4-FFF2-40B4-BE49-F238E27FC236}">
                  <a16:creationId xmlns:a16="http://schemas.microsoft.com/office/drawing/2014/main" id="{AEDD346F-AC5F-CF2B-E244-0E4580BCF539}"/>
                </a:ext>
              </a:extLst>
            </p:cNvPr>
            <p:cNvGrpSpPr/>
            <p:nvPr/>
          </p:nvGrpSpPr>
          <p:grpSpPr>
            <a:xfrm>
              <a:off x="-1" y="0"/>
              <a:ext cx="11550316" cy="6858000"/>
              <a:chOff x="-1" y="0"/>
              <a:chExt cx="11550316" cy="6858000"/>
            </a:xfrm>
          </p:grpSpPr>
          <p:sp>
            <p:nvSpPr>
              <p:cNvPr id="5" name="Freeform: Shape 9">
                <a:extLst>
                  <a:ext uri="{FF2B5EF4-FFF2-40B4-BE49-F238E27FC236}">
                    <a16:creationId xmlns:a16="http://schemas.microsoft.com/office/drawing/2014/main" id="{4DF242F6-5585-E6D6-16DA-78AE85BE6FD1}"/>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3759868 h 6858000"/>
                  <a:gd name="connsiteX3" fmla="*/ 11401122 w 11550316"/>
                  <a:gd name="connsiteY3" fmla="*/ 3759868 h 6858000"/>
                  <a:gd name="connsiteX4" fmla="*/ 11550316 w 11550316"/>
                  <a:gd name="connsiteY4" fmla="*/ 3909062 h 6858000"/>
                  <a:gd name="connsiteX5" fmla="*/ 11550316 w 11550316"/>
                  <a:gd name="connsiteY5" fmla="*/ 4505823 h 6858000"/>
                  <a:gd name="connsiteX6" fmla="*/ 11401122 w 11550316"/>
                  <a:gd name="connsiteY6" fmla="*/ 4655017 h 6858000"/>
                  <a:gd name="connsiteX7" fmla="*/ 10992051 w 11550316"/>
                  <a:gd name="connsiteY7" fmla="*/ 4655017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3759868"/>
                    </a:lnTo>
                    <a:lnTo>
                      <a:pt x="11401122" y="3759868"/>
                    </a:lnTo>
                    <a:cubicBezTo>
                      <a:pt x="11483520" y="3759868"/>
                      <a:pt x="11550316" y="3826664"/>
                      <a:pt x="11550316" y="3909062"/>
                    </a:cubicBezTo>
                    <a:lnTo>
                      <a:pt x="11550316" y="4505823"/>
                    </a:lnTo>
                    <a:cubicBezTo>
                      <a:pt x="11550316" y="4588221"/>
                      <a:pt x="11483520" y="4655017"/>
                      <a:pt x="11401122" y="4655017"/>
                    </a:cubicBezTo>
                    <a:lnTo>
                      <a:pt x="10992051" y="4655017"/>
                    </a:lnTo>
                    <a:lnTo>
                      <a:pt x="10992051" y="6858000"/>
                    </a:lnTo>
                    <a:lnTo>
                      <a:pt x="0" y="6858000"/>
                    </a:lnTo>
                    <a:close/>
                  </a:path>
                </a:pathLst>
              </a:custGeom>
              <a:solidFill>
                <a:schemeClr val="bg2">
                  <a:lumMod val="25000"/>
                </a:schemeClr>
              </a:solidFill>
              <a:ln>
                <a:solidFill>
                  <a:srgbClr val="7030A0"/>
                </a:solidFill>
              </a:ln>
              <a:effectLst>
                <a:outerShdw blurRad="127000" dist="63500" algn="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192EDE-7F7A-5050-4A3A-1E8B3F05853F}"/>
                  </a:ext>
                </a:extLst>
              </p:cNvPr>
              <p:cNvSpPr txBox="1"/>
              <p:nvPr/>
            </p:nvSpPr>
            <p:spPr>
              <a:xfrm>
                <a:off x="6837802" y="266938"/>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03</a:t>
                </a:r>
              </a:p>
            </p:txBody>
          </p:sp>
          <p:sp>
            <p:nvSpPr>
              <p:cNvPr id="7" name="TextBox 6">
                <a:extLst>
                  <a:ext uri="{FF2B5EF4-FFF2-40B4-BE49-F238E27FC236}">
                    <a16:creationId xmlns:a16="http://schemas.microsoft.com/office/drawing/2014/main" id="{2EC8739D-631B-E3A8-146F-C5029428DA01}"/>
                  </a:ext>
                </a:extLst>
              </p:cNvPr>
              <p:cNvSpPr txBox="1"/>
              <p:nvPr/>
            </p:nvSpPr>
            <p:spPr>
              <a:xfrm>
                <a:off x="6837802" y="1899614"/>
                <a:ext cx="28358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Docker</a:t>
                </a:r>
              </a:p>
            </p:txBody>
          </p:sp>
          <p:sp>
            <p:nvSpPr>
              <p:cNvPr id="8" name="TextBox 7">
                <a:extLst>
                  <a:ext uri="{FF2B5EF4-FFF2-40B4-BE49-F238E27FC236}">
                    <a16:creationId xmlns:a16="http://schemas.microsoft.com/office/drawing/2014/main" id="{10F002BB-A28B-1FA2-BD96-C472CCEEA1F4}"/>
                  </a:ext>
                </a:extLst>
              </p:cNvPr>
              <p:cNvSpPr txBox="1"/>
              <p:nvPr/>
            </p:nvSpPr>
            <p:spPr>
              <a:xfrm>
                <a:off x="10991515" y="3759200"/>
                <a:ext cx="558800" cy="923330"/>
              </a:xfrm>
              <a:prstGeom prst="rect">
                <a:avLst/>
              </a:prstGeom>
              <a:solidFill>
                <a:schemeClr val="bg2">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3</a:t>
                </a:r>
              </a:p>
            </p:txBody>
          </p:sp>
        </p:grpSp>
        <p:sp>
          <p:nvSpPr>
            <p:cNvPr id="4" name="TextBox 3">
              <a:extLst>
                <a:ext uri="{FF2B5EF4-FFF2-40B4-BE49-F238E27FC236}">
                  <a16:creationId xmlns:a16="http://schemas.microsoft.com/office/drawing/2014/main" id="{6F05DF0A-7ED1-FF57-8384-2DC41AA84320}"/>
                </a:ext>
              </a:extLst>
            </p:cNvPr>
            <p:cNvSpPr txBox="1"/>
            <p:nvPr/>
          </p:nvSpPr>
          <p:spPr>
            <a:xfrm>
              <a:off x="6837802" y="2574925"/>
              <a:ext cx="34045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 containerization platform that allows applications to be packaged with their dependencies and run consistently across different environments.</a:t>
              </a:r>
            </a:p>
          </p:txBody>
        </p:sp>
      </p:grpSp>
      <p:grpSp>
        <p:nvGrpSpPr>
          <p:cNvPr id="10" name="Group 9">
            <a:extLst>
              <a:ext uri="{FF2B5EF4-FFF2-40B4-BE49-F238E27FC236}">
                <a16:creationId xmlns:a16="http://schemas.microsoft.com/office/drawing/2014/main" id="{677EE4EF-787E-B12D-28F3-3413E9C9C575}"/>
              </a:ext>
            </a:extLst>
          </p:cNvPr>
          <p:cNvGrpSpPr/>
          <p:nvPr/>
        </p:nvGrpSpPr>
        <p:grpSpPr>
          <a:xfrm>
            <a:off x="-8003493" y="32252"/>
            <a:ext cx="11550316" cy="6858000"/>
            <a:chOff x="-1" y="0"/>
            <a:chExt cx="11550316" cy="6858000"/>
          </a:xfrm>
        </p:grpSpPr>
        <p:grpSp>
          <p:nvGrpSpPr>
            <p:cNvPr id="11" name="Group 10">
              <a:extLst>
                <a:ext uri="{FF2B5EF4-FFF2-40B4-BE49-F238E27FC236}">
                  <a16:creationId xmlns:a16="http://schemas.microsoft.com/office/drawing/2014/main" id="{1D82C1FF-9BC2-9BF9-5B26-30B9E381A2FC}"/>
                </a:ext>
              </a:extLst>
            </p:cNvPr>
            <p:cNvGrpSpPr/>
            <p:nvPr/>
          </p:nvGrpSpPr>
          <p:grpSpPr>
            <a:xfrm>
              <a:off x="-1" y="0"/>
              <a:ext cx="11550316" cy="6858000"/>
              <a:chOff x="-1" y="0"/>
              <a:chExt cx="11550316" cy="6858000"/>
            </a:xfrm>
          </p:grpSpPr>
          <p:sp>
            <p:nvSpPr>
              <p:cNvPr id="14" name="Freeform: Shape 1">
                <a:extLst>
                  <a:ext uri="{FF2B5EF4-FFF2-40B4-BE49-F238E27FC236}">
                    <a16:creationId xmlns:a16="http://schemas.microsoft.com/office/drawing/2014/main" id="{3BDF19E8-179F-BC68-509A-B3B966B5E2E3}"/>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2452035 h 6858000"/>
                  <a:gd name="connsiteX3" fmla="*/ 11401122 w 11550316"/>
                  <a:gd name="connsiteY3" fmla="*/ 2452035 h 6858000"/>
                  <a:gd name="connsiteX4" fmla="*/ 11550316 w 11550316"/>
                  <a:gd name="connsiteY4" fmla="*/ 2601229 h 6858000"/>
                  <a:gd name="connsiteX5" fmla="*/ 11550316 w 11550316"/>
                  <a:gd name="connsiteY5" fmla="*/ 3197990 h 6858000"/>
                  <a:gd name="connsiteX6" fmla="*/ 11401122 w 11550316"/>
                  <a:gd name="connsiteY6" fmla="*/ 3347184 h 6858000"/>
                  <a:gd name="connsiteX7" fmla="*/ 10992051 w 11550316"/>
                  <a:gd name="connsiteY7" fmla="*/ 3347184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2452035"/>
                    </a:lnTo>
                    <a:lnTo>
                      <a:pt x="11401122" y="2452035"/>
                    </a:lnTo>
                    <a:cubicBezTo>
                      <a:pt x="11483520" y="2452035"/>
                      <a:pt x="11550316" y="2518831"/>
                      <a:pt x="11550316" y="2601229"/>
                    </a:cubicBezTo>
                    <a:lnTo>
                      <a:pt x="11550316" y="3197990"/>
                    </a:lnTo>
                    <a:cubicBezTo>
                      <a:pt x="11550316" y="3280388"/>
                      <a:pt x="11483520" y="3347184"/>
                      <a:pt x="11401122" y="3347184"/>
                    </a:cubicBezTo>
                    <a:lnTo>
                      <a:pt x="10992051" y="3347184"/>
                    </a:lnTo>
                    <a:lnTo>
                      <a:pt x="10992051" y="6858000"/>
                    </a:lnTo>
                    <a:lnTo>
                      <a:pt x="0" y="6858000"/>
                    </a:lnTo>
                    <a:close/>
                  </a:path>
                </a:pathLst>
              </a:custGeom>
              <a:solidFill>
                <a:schemeClr val="bg2">
                  <a:lumMod val="50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bg2">
                      <a:lumMod val="25000"/>
                    </a:scheme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3F1F06-A0B3-44B0-13E1-0BC54735E3DD}"/>
                  </a:ext>
                </a:extLst>
              </p:cNvPr>
              <p:cNvSpPr txBox="1"/>
              <p:nvPr/>
            </p:nvSpPr>
            <p:spPr>
              <a:xfrm>
                <a:off x="6729218" y="1866552"/>
                <a:ext cx="29250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Kubernetes</a:t>
                </a:r>
              </a:p>
            </p:txBody>
          </p:sp>
          <p:sp>
            <p:nvSpPr>
              <p:cNvPr id="16" name="TextBox 15">
                <a:extLst>
                  <a:ext uri="{FF2B5EF4-FFF2-40B4-BE49-F238E27FC236}">
                    <a16:creationId xmlns:a16="http://schemas.microsoft.com/office/drawing/2014/main" id="{D9F10296-706E-83BA-6439-FDE6081543B4}"/>
                  </a:ext>
                </a:extLst>
              </p:cNvPr>
              <p:cNvSpPr txBox="1"/>
              <p:nvPr/>
            </p:nvSpPr>
            <p:spPr>
              <a:xfrm>
                <a:off x="10991515" y="2359887"/>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2</a:t>
                </a:r>
              </a:p>
            </p:txBody>
          </p:sp>
        </p:grpSp>
        <p:sp>
          <p:nvSpPr>
            <p:cNvPr id="12" name="TextBox 11">
              <a:extLst>
                <a:ext uri="{FF2B5EF4-FFF2-40B4-BE49-F238E27FC236}">
                  <a16:creationId xmlns:a16="http://schemas.microsoft.com/office/drawing/2014/main" id="{F22291FA-0BA2-CE41-7E12-C083836DE234}"/>
                </a:ext>
              </a:extLst>
            </p:cNvPr>
            <p:cNvSpPr txBox="1"/>
            <p:nvPr/>
          </p:nvSpPr>
          <p:spPr>
            <a:xfrm>
              <a:off x="6555520" y="117668"/>
              <a:ext cx="2327818"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02</a:t>
              </a:r>
            </a:p>
          </p:txBody>
        </p:sp>
        <p:sp>
          <p:nvSpPr>
            <p:cNvPr id="13" name="TextBox 12">
              <a:extLst>
                <a:ext uri="{FF2B5EF4-FFF2-40B4-BE49-F238E27FC236}">
                  <a16:creationId xmlns:a16="http://schemas.microsoft.com/office/drawing/2014/main" id="{177455A5-9D60-E437-EFDA-E7EC34CFCD0E}"/>
                </a:ext>
              </a:extLst>
            </p:cNvPr>
            <p:cNvSpPr txBox="1"/>
            <p:nvPr/>
          </p:nvSpPr>
          <p:spPr>
            <a:xfrm>
              <a:off x="6729218" y="2676717"/>
              <a:ext cx="371096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container orchestration platform that automates the deployment, scaling, and management of containerized applications.</a:t>
              </a:r>
            </a:p>
          </p:txBody>
        </p:sp>
      </p:grpSp>
      <p:grpSp>
        <p:nvGrpSpPr>
          <p:cNvPr id="9" name="Group 8">
            <a:extLst>
              <a:ext uri="{FF2B5EF4-FFF2-40B4-BE49-F238E27FC236}">
                <a16:creationId xmlns:a16="http://schemas.microsoft.com/office/drawing/2014/main" id="{2F2B027C-FD35-C5F4-1BEA-C946E55B089E}"/>
              </a:ext>
            </a:extLst>
          </p:cNvPr>
          <p:cNvGrpSpPr/>
          <p:nvPr/>
        </p:nvGrpSpPr>
        <p:grpSpPr>
          <a:xfrm>
            <a:off x="-8647464" y="32252"/>
            <a:ext cx="11550316" cy="6858000"/>
            <a:chOff x="-1" y="0"/>
            <a:chExt cx="11550316" cy="6858000"/>
          </a:xfrm>
        </p:grpSpPr>
        <p:grpSp>
          <p:nvGrpSpPr>
            <p:cNvPr id="17" name="Group 16">
              <a:extLst>
                <a:ext uri="{FF2B5EF4-FFF2-40B4-BE49-F238E27FC236}">
                  <a16:creationId xmlns:a16="http://schemas.microsoft.com/office/drawing/2014/main" id="{C64C2DA7-B111-A00F-530A-632C1431E932}"/>
                </a:ext>
              </a:extLst>
            </p:cNvPr>
            <p:cNvGrpSpPr/>
            <p:nvPr/>
          </p:nvGrpSpPr>
          <p:grpSpPr>
            <a:xfrm>
              <a:off x="-1" y="0"/>
              <a:ext cx="11550316" cy="6858000"/>
              <a:chOff x="-1" y="0"/>
              <a:chExt cx="11550316" cy="6858000"/>
            </a:xfrm>
          </p:grpSpPr>
          <p:sp>
            <p:nvSpPr>
              <p:cNvPr id="20" name="Freeform: Shape 1">
                <a:extLst>
                  <a:ext uri="{FF2B5EF4-FFF2-40B4-BE49-F238E27FC236}">
                    <a16:creationId xmlns:a16="http://schemas.microsoft.com/office/drawing/2014/main" id="{EC1DCAD6-39C4-A567-E800-DEB3E9F976C2}"/>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1159844 h 6858000"/>
                  <a:gd name="connsiteX3" fmla="*/ 11401122 w 11550316"/>
                  <a:gd name="connsiteY3" fmla="*/ 1159844 h 6858000"/>
                  <a:gd name="connsiteX4" fmla="*/ 11550316 w 11550316"/>
                  <a:gd name="connsiteY4" fmla="*/ 1309038 h 6858000"/>
                  <a:gd name="connsiteX5" fmla="*/ 11550316 w 11550316"/>
                  <a:gd name="connsiteY5" fmla="*/ 1905799 h 6858000"/>
                  <a:gd name="connsiteX6" fmla="*/ 11401122 w 11550316"/>
                  <a:gd name="connsiteY6" fmla="*/ 2054993 h 6858000"/>
                  <a:gd name="connsiteX7" fmla="*/ 10992051 w 11550316"/>
                  <a:gd name="connsiteY7" fmla="*/ 2054993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1159844"/>
                    </a:lnTo>
                    <a:lnTo>
                      <a:pt x="11401122" y="1159844"/>
                    </a:lnTo>
                    <a:cubicBezTo>
                      <a:pt x="11483520" y="1159844"/>
                      <a:pt x="11550316" y="1226640"/>
                      <a:pt x="11550316" y="1309038"/>
                    </a:cubicBezTo>
                    <a:lnTo>
                      <a:pt x="11550316" y="1905799"/>
                    </a:lnTo>
                    <a:cubicBezTo>
                      <a:pt x="11550316" y="1988197"/>
                      <a:pt x="11483520" y="2054993"/>
                      <a:pt x="11401122" y="2054993"/>
                    </a:cubicBezTo>
                    <a:lnTo>
                      <a:pt x="10992051" y="2054993"/>
                    </a:lnTo>
                    <a:lnTo>
                      <a:pt x="10992051" y="6858000"/>
                    </a:lnTo>
                    <a:lnTo>
                      <a:pt x="0" y="6858000"/>
                    </a:lnTo>
                    <a:close/>
                  </a:path>
                </a:pathLst>
              </a:custGeom>
              <a:solidFill>
                <a:schemeClr val="bg2">
                  <a:lumMod val="75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2FED27F-47B6-6BA6-6618-D7C397EA8BEE}"/>
                  </a:ext>
                </a:extLst>
              </p:cNvPr>
              <p:cNvSpPr txBox="1"/>
              <p:nvPr/>
            </p:nvSpPr>
            <p:spPr>
              <a:xfrm>
                <a:off x="6831313" y="2020313"/>
                <a:ext cx="4708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a:ln>
                      <a:noFill/>
                    </a:ln>
                    <a:effectLst/>
                    <a:uLnTx/>
                    <a:uFillTx/>
                    <a:latin typeface="Arial Rounded MT Bold" panose="020F0704030504030204" pitchFamily="34" charset="0"/>
                    <a:ea typeface="+mn-ea"/>
                    <a:cs typeface="+mn-cs"/>
                  </a:rPr>
                  <a:t>Ansible, Chef, Puppet:</a:t>
                </a:r>
              </a:p>
            </p:txBody>
          </p:sp>
          <p:sp>
            <p:nvSpPr>
              <p:cNvPr id="22" name="TextBox 21">
                <a:extLst>
                  <a:ext uri="{FF2B5EF4-FFF2-40B4-BE49-F238E27FC236}">
                    <a16:creationId xmlns:a16="http://schemas.microsoft.com/office/drawing/2014/main" id="{9A8AFC3E-AE7F-0A6A-E66F-D7FDC7F9BBE4}"/>
                  </a:ext>
                </a:extLst>
              </p:cNvPr>
              <p:cNvSpPr txBox="1"/>
              <p:nvPr/>
            </p:nvSpPr>
            <p:spPr>
              <a:xfrm>
                <a:off x="10991515" y="1127760"/>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effectLst/>
                    <a:uLnTx/>
                    <a:uFillTx/>
                    <a:latin typeface="Stencil" panose="040409050D0802020404" pitchFamily="82" charset="0"/>
                    <a:ea typeface="+mn-ea"/>
                    <a:cs typeface="+mn-cs"/>
                  </a:rPr>
                  <a:t>1</a:t>
                </a:r>
              </a:p>
            </p:txBody>
          </p:sp>
        </p:grpSp>
        <p:sp>
          <p:nvSpPr>
            <p:cNvPr id="18" name="TextBox 17">
              <a:extLst>
                <a:ext uri="{FF2B5EF4-FFF2-40B4-BE49-F238E27FC236}">
                  <a16:creationId xmlns:a16="http://schemas.microsoft.com/office/drawing/2014/main" id="{C873339E-E428-6AAC-0BA7-D08DA4210BAE}"/>
                </a:ext>
              </a:extLst>
            </p:cNvPr>
            <p:cNvSpPr txBox="1"/>
            <p:nvPr/>
          </p:nvSpPr>
          <p:spPr>
            <a:xfrm>
              <a:off x="6842023" y="230833"/>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tx1">
                      <a:alpha val="15000"/>
                    </a:schemeClr>
                  </a:solidFill>
                  <a:effectLst/>
                  <a:uLnTx/>
                  <a:uFillTx/>
                  <a:latin typeface="Stencil" panose="040409050D0802020404" pitchFamily="82" charset="0"/>
                  <a:ea typeface="+mn-ea"/>
                  <a:cs typeface="+mn-cs"/>
                </a:rPr>
                <a:t>01</a:t>
              </a:r>
            </a:p>
          </p:txBody>
        </p:sp>
        <p:sp>
          <p:nvSpPr>
            <p:cNvPr id="19" name="TextBox 18">
              <a:extLst>
                <a:ext uri="{FF2B5EF4-FFF2-40B4-BE49-F238E27FC236}">
                  <a16:creationId xmlns:a16="http://schemas.microsoft.com/office/drawing/2014/main" id="{90798E3C-A811-1ABF-E521-7710FFD3BA6F}"/>
                </a:ext>
              </a:extLst>
            </p:cNvPr>
            <p:cNvSpPr txBox="1"/>
            <p:nvPr/>
          </p:nvSpPr>
          <p:spPr>
            <a:xfrm>
              <a:off x="6831313" y="2677657"/>
              <a:ext cx="41602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effectLst/>
                  <a:uLnTx/>
                  <a:uFillTx/>
                  <a:latin typeface="Arial Rounded MT Bold" panose="020F0704030504030204" pitchFamily="34" charset="0"/>
                  <a:ea typeface="+mn-ea"/>
                  <a:cs typeface="+mn-cs"/>
                </a:rPr>
                <a:t>Configuration management tools used for automating the provisioning and configuration of infrastructure resources.</a:t>
              </a:r>
            </a:p>
          </p:txBody>
        </p:sp>
      </p:grpSp>
    </p:spTree>
    <p:extLst>
      <p:ext uri="{BB962C8B-B14F-4D97-AF65-F5344CB8AC3E}">
        <p14:creationId xmlns:p14="http://schemas.microsoft.com/office/powerpoint/2010/main" val="3663088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ue text&#10;&#10;Description automatically generated">
            <a:extLst>
              <a:ext uri="{FF2B5EF4-FFF2-40B4-BE49-F238E27FC236}">
                <a16:creationId xmlns:a16="http://schemas.microsoft.com/office/drawing/2014/main" id="{3AA482A8-1127-C03F-3430-FDEF0F079B4C}"/>
              </a:ext>
            </a:extLst>
          </p:cNvPr>
          <p:cNvPicPr>
            <a:picLocks noChangeAspect="1"/>
          </p:cNvPicPr>
          <p:nvPr/>
        </p:nvPicPr>
        <p:blipFill>
          <a:blip r:embed="rId2"/>
          <a:stretch>
            <a:fillRect/>
          </a:stretch>
        </p:blipFill>
        <p:spPr>
          <a:xfrm>
            <a:off x="2780710" y="1625730"/>
            <a:ext cx="6481321" cy="3787221"/>
          </a:xfrm>
          <a:prstGeom prst="rect">
            <a:avLst/>
          </a:prstGeom>
        </p:spPr>
      </p:pic>
    </p:spTree>
    <p:extLst>
      <p:ext uri="{BB962C8B-B14F-4D97-AF65-F5344CB8AC3E}">
        <p14:creationId xmlns:p14="http://schemas.microsoft.com/office/powerpoint/2010/main" val="3874266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6E22A2F-8772-8001-15E4-542F58497E4D}"/>
              </a:ext>
            </a:extLst>
          </p:cNvPr>
          <p:cNvSpPr txBox="1"/>
          <p:nvPr/>
        </p:nvSpPr>
        <p:spPr>
          <a:xfrm>
            <a:off x="9422496" y="2715494"/>
            <a:ext cx="40851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7200">
                <a:solidFill>
                  <a:prstClr val="white"/>
                </a:solidFill>
                <a:latin typeface="+mj-lt"/>
              </a:rPr>
              <a:t>Tools</a:t>
            </a:r>
            <a:endParaRPr kumimoji="0" lang="en-IN" sz="7200" b="0" i="0" u="none" strike="noStrike" kern="1200" cap="none" spc="0" normalizeH="0" baseline="0" noProof="0">
              <a:ln>
                <a:noFill/>
              </a:ln>
              <a:solidFill>
                <a:prstClr val="white"/>
              </a:solidFill>
              <a:effectLst/>
              <a:uLnTx/>
              <a:uFillTx/>
              <a:latin typeface="+mj-lt"/>
              <a:ea typeface="+mn-ea"/>
              <a:cs typeface="+mn-cs"/>
            </a:endParaRPr>
          </a:p>
        </p:txBody>
      </p:sp>
      <p:grpSp>
        <p:nvGrpSpPr>
          <p:cNvPr id="23" name="Group 22">
            <a:extLst>
              <a:ext uri="{FF2B5EF4-FFF2-40B4-BE49-F238E27FC236}">
                <a16:creationId xmlns:a16="http://schemas.microsoft.com/office/drawing/2014/main" id="{5C8F17B2-2285-2339-80ED-FDA23E4AE3B7}"/>
              </a:ext>
            </a:extLst>
          </p:cNvPr>
          <p:cNvGrpSpPr/>
          <p:nvPr/>
        </p:nvGrpSpPr>
        <p:grpSpPr>
          <a:xfrm>
            <a:off x="-2080806" y="0"/>
            <a:ext cx="11550316" cy="6858000"/>
            <a:chOff x="0" y="0"/>
            <a:chExt cx="11550316" cy="6858000"/>
          </a:xfrm>
          <a:solidFill>
            <a:schemeClr val="bg2">
              <a:lumMod val="10000"/>
            </a:schemeClr>
          </a:solidFill>
        </p:grpSpPr>
        <p:grpSp>
          <p:nvGrpSpPr>
            <p:cNvPr id="24" name="Group 23">
              <a:extLst>
                <a:ext uri="{FF2B5EF4-FFF2-40B4-BE49-F238E27FC236}">
                  <a16:creationId xmlns:a16="http://schemas.microsoft.com/office/drawing/2014/main" id="{20134B0C-656E-C3EF-C178-6A0344ACE953}"/>
                </a:ext>
              </a:extLst>
            </p:cNvPr>
            <p:cNvGrpSpPr/>
            <p:nvPr/>
          </p:nvGrpSpPr>
          <p:grpSpPr>
            <a:xfrm>
              <a:off x="0" y="0"/>
              <a:ext cx="11550316" cy="6858000"/>
              <a:chOff x="0" y="0"/>
              <a:chExt cx="11550316" cy="6858000"/>
            </a:xfrm>
            <a:grpFill/>
          </p:grpSpPr>
          <p:sp>
            <p:nvSpPr>
              <p:cNvPr id="26" name="Freeform: Shape 1">
                <a:extLst>
                  <a:ext uri="{FF2B5EF4-FFF2-40B4-BE49-F238E27FC236}">
                    <a16:creationId xmlns:a16="http://schemas.microsoft.com/office/drawing/2014/main" id="{B54CC8AC-846E-0738-2C5D-68A67882A05F}"/>
                  </a:ext>
                </a:extLst>
              </p:cNvPr>
              <p:cNvSpPr/>
              <p:nvPr/>
            </p:nvSpPr>
            <p:spPr>
              <a:xfrm>
                <a:off x="0"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5067701 h 6858000"/>
                  <a:gd name="connsiteX3" fmla="*/ 11401122 w 11550316"/>
                  <a:gd name="connsiteY3" fmla="*/ 5067701 h 6858000"/>
                  <a:gd name="connsiteX4" fmla="*/ 11550316 w 11550316"/>
                  <a:gd name="connsiteY4" fmla="*/ 5216895 h 6858000"/>
                  <a:gd name="connsiteX5" fmla="*/ 11550316 w 11550316"/>
                  <a:gd name="connsiteY5" fmla="*/ 5813656 h 6858000"/>
                  <a:gd name="connsiteX6" fmla="*/ 11401122 w 11550316"/>
                  <a:gd name="connsiteY6" fmla="*/ 5962850 h 6858000"/>
                  <a:gd name="connsiteX7" fmla="*/ 10992051 w 11550316"/>
                  <a:gd name="connsiteY7" fmla="*/ 5962850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5067701"/>
                    </a:lnTo>
                    <a:lnTo>
                      <a:pt x="11401122" y="5067701"/>
                    </a:lnTo>
                    <a:cubicBezTo>
                      <a:pt x="11483520" y="5067701"/>
                      <a:pt x="11550316" y="5134497"/>
                      <a:pt x="11550316" y="5216895"/>
                    </a:cubicBezTo>
                    <a:lnTo>
                      <a:pt x="11550316" y="5813656"/>
                    </a:lnTo>
                    <a:cubicBezTo>
                      <a:pt x="11550316" y="5896054"/>
                      <a:pt x="11483520" y="5962850"/>
                      <a:pt x="11401122" y="5962850"/>
                    </a:cubicBezTo>
                    <a:lnTo>
                      <a:pt x="10992051" y="5962850"/>
                    </a:lnTo>
                    <a:lnTo>
                      <a:pt x="10992051" y="6858000"/>
                    </a:lnTo>
                    <a:lnTo>
                      <a:pt x="0" y="6858000"/>
                    </a:lnTo>
                    <a:close/>
                  </a:path>
                </a:pathLst>
              </a:custGeom>
              <a:grp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783AAE-B032-8143-1615-036D8539B7DB}"/>
                  </a:ext>
                </a:extLst>
              </p:cNvPr>
              <p:cNvSpPr txBox="1"/>
              <p:nvPr/>
            </p:nvSpPr>
            <p:spPr>
              <a:xfrm>
                <a:off x="7122160" y="235336"/>
                <a:ext cx="2336800" cy="2215991"/>
              </a:xfrm>
              <a:prstGeom prst="rect">
                <a:avLst/>
              </a:prstGeom>
              <a:grp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04</a:t>
                </a:r>
                <a:endParaRPr kumimoji="0" lang="en-IN" sz="96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endParaRPr>
              </a:p>
            </p:txBody>
          </p:sp>
          <p:sp>
            <p:nvSpPr>
              <p:cNvPr id="29" name="TextBox 28">
                <a:extLst>
                  <a:ext uri="{FF2B5EF4-FFF2-40B4-BE49-F238E27FC236}">
                    <a16:creationId xmlns:a16="http://schemas.microsoft.com/office/drawing/2014/main" id="{A0632F84-BD09-C37F-A45F-44666EC83E5A}"/>
                  </a:ext>
                </a:extLst>
              </p:cNvPr>
              <p:cNvSpPr txBox="1"/>
              <p:nvPr/>
            </p:nvSpPr>
            <p:spPr>
              <a:xfrm>
                <a:off x="7133311" y="1866552"/>
                <a:ext cx="2428240" cy="584775"/>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200">
                    <a:solidFill>
                      <a:prstClr val="white"/>
                    </a:solidFill>
                    <a:latin typeface="Arial Rounded MT Bold" panose="020F0704030504030204" pitchFamily="34" charset="0"/>
                  </a:rPr>
                  <a:t>Jenkins</a:t>
                </a:r>
                <a:endPar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
            <p:nvSpPr>
              <p:cNvPr id="38" name="TextBox 37">
                <a:extLst>
                  <a:ext uri="{FF2B5EF4-FFF2-40B4-BE49-F238E27FC236}">
                    <a16:creationId xmlns:a16="http://schemas.microsoft.com/office/drawing/2014/main" id="{244696C9-B35E-A76D-D0A6-18A0E74C24EA}"/>
                  </a:ext>
                </a:extLst>
              </p:cNvPr>
              <p:cNvSpPr txBox="1"/>
              <p:nvPr/>
            </p:nvSpPr>
            <p:spPr>
              <a:xfrm>
                <a:off x="10991516" y="5069840"/>
                <a:ext cx="558800" cy="92333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4</a:t>
                </a:r>
              </a:p>
            </p:txBody>
          </p:sp>
        </p:grpSp>
        <p:sp>
          <p:nvSpPr>
            <p:cNvPr id="25" name="TextBox 24">
              <a:extLst>
                <a:ext uri="{FF2B5EF4-FFF2-40B4-BE49-F238E27FC236}">
                  <a16:creationId xmlns:a16="http://schemas.microsoft.com/office/drawing/2014/main" id="{FC3CE5B1-F816-98F3-05E5-50A442414912}"/>
                </a:ext>
              </a:extLst>
            </p:cNvPr>
            <p:cNvSpPr txBox="1"/>
            <p:nvPr/>
          </p:nvSpPr>
          <p:spPr>
            <a:xfrm>
              <a:off x="6651879" y="2686663"/>
              <a:ext cx="4070549" cy="2677656"/>
            </a:xfrm>
            <a:prstGeom prst="rect">
              <a:avLst/>
            </a:prstGeom>
            <a:grp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automation server used for </a:t>
              </a:r>
              <a:r>
                <a:rPr lang="en-IN" sz="2400">
                  <a:solidFill>
                    <a:prstClr val="white"/>
                  </a:solidFill>
                  <a:latin typeface="Arial Rounded MT Bold" panose="020F0704030504030204" pitchFamily="34" charset="0"/>
                </a:rPr>
                <a:t>doing</a:t>
              </a: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 CI/CD pipelines, automating build, test, and deployment processes.</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grpSp>
      <p:grpSp>
        <p:nvGrpSpPr>
          <p:cNvPr id="2" name="Group 1">
            <a:extLst>
              <a:ext uri="{FF2B5EF4-FFF2-40B4-BE49-F238E27FC236}">
                <a16:creationId xmlns:a16="http://schemas.microsoft.com/office/drawing/2014/main" id="{5219D5EF-5E9B-A995-B42C-965F3514D0AA}"/>
              </a:ext>
            </a:extLst>
          </p:cNvPr>
          <p:cNvGrpSpPr/>
          <p:nvPr/>
        </p:nvGrpSpPr>
        <p:grpSpPr>
          <a:xfrm>
            <a:off x="-7297164" y="0"/>
            <a:ext cx="11550316" cy="6858000"/>
            <a:chOff x="-1" y="0"/>
            <a:chExt cx="11550316" cy="6858000"/>
          </a:xfrm>
        </p:grpSpPr>
        <p:grpSp>
          <p:nvGrpSpPr>
            <p:cNvPr id="3" name="Group 2">
              <a:extLst>
                <a:ext uri="{FF2B5EF4-FFF2-40B4-BE49-F238E27FC236}">
                  <a16:creationId xmlns:a16="http://schemas.microsoft.com/office/drawing/2014/main" id="{AEDD346F-AC5F-CF2B-E244-0E4580BCF539}"/>
                </a:ext>
              </a:extLst>
            </p:cNvPr>
            <p:cNvGrpSpPr/>
            <p:nvPr/>
          </p:nvGrpSpPr>
          <p:grpSpPr>
            <a:xfrm>
              <a:off x="-1" y="0"/>
              <a:ext cx="11550316" cy="6858000"/>
              <a:chOff x="-1" y="0"/>
              <a:chExt cx="11550316" cy="6858000"/>
            </a:xfrm>
          </p:grpSpPr>
          <p:sp>
            <p:nvSpPr>
              <p:cNvPr id="5" name="Freeform: Shape 9">
                <a:extLst>
                  <a:ext uri="{FF2B5EF4-FFF2-40B4-BE49-F238E27FC236}">
                    <a16:creationId xmlns:a16="http://schemas.microsoft.com/office/drawing/2014/main" id="{4DF242F6-5585-E6D6-16DA-78AE85BE6FD1}"/>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3759868 h 6858000"/>
                  <a:gd name="connsiteX3" fmla="*/ 11401122 w 11550316"/>
                  <a:gd name="connsiteY3" fmla="*/ 3759868 h 6858000"/>
                  <a:gd name="connsiteX4" fmla="*/ 11550316 w 11550316"/>
                  <a:gd name="connsiteY4" fmla="*/ 3909062 h 6858000"/>
                  <a:gd name="connsiteX5" fmla="*/ 11550316 w 11550316"/>
                  <a:gd name="connsiteY5" fmla="*/ 4505823 h 6858000"/>
                  <a:gd name="connsiteX6" fmla="*/ 11401122 w 11550316"/>
                  <a:gd name="connsiteY6" fmla="*/ 4655017 h 6858000"/>
                  <a:gd name="connsiteX7" fmla="*/ 10992051 w 11550316"/>
                  <a:gd name="connsiteY7" fmla="*/ 4655017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3759868"/>
                    </a:lnTo>
                    <a:lnTo>
                      <a:pt x="11401122" y="3759868"/>
                    </a:lnTo>
                    <a:cubicBezTo>
                      <a:pt x="11483520" y="3759868"/>
                      <a:pt x="11550316" y="3826664"/>
                      <a:pt x="11550316" y="3909062"/>
                    </a:cubicBezTo>
                    <a:lnTo>
                      <a:pt x="11550316" y="4505823"/>
                    </a:lnTo>
                    <a:cubicBezTo>
                      <a:pt x="11550316" y="4588221"/>
                      <a:pt x="11483520" y="4655017"/>
                      <a:pt x="11401122" y="4655017"/>
                    </a:cubicBezTo>
                    <a:lnTo>
                      <a:pt x="10992051" y="4655017"/>
                    </a:lnTo>
                    <a:lnTo>
                      <a:pt x="10992051" y="6858000"/>
                    </a:lnTo>
                    <a:lnTo>
                      <a:pt x="0" y="6858000"/>
                    </a:lnTo>
                    <a:close/>
                  </a:path>
                </a:pathLst>
              </a:custGeom>
              <a:solidFill>
                <a:schemeClr val="bg2">
                  <a:lumMod val="25000"/>
                </a:schemeClr>
              </a:solidFill>
              <a:ln>
                <a:solidFill>
                  <a:srgbClr val="7030A0"/>
                </a:solidFill>
              </a:ln>
              <a:effectLst>
                <a:outerShdw blurRad="127000" dist="63500" algn="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192EDE-7F7A-5050-4A3A-1E8B3F05853F}"/>
                  </a:ext>
                </a:extLst>
              </p:cNvPr>
              <p:cNvSpPr txBox="1"/>
              <p:nvPr/>
            </p:nvSpPr>
            <p:spPr>
              <a:xfrm>
                <a:off x="6837802" y="266938"/>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03</a:t>
                </a:r>
              </a:p>
            </p:txBody>
          </p:sp>
          <p:sp>
            <p:nvSpPr>
              <p:cNvPr id="7" name="TextBox 6">
                <a:extLst>
                  <a:ext uri="{FF2B5EF4-FFF2-40B4-BE49-F238E27FC236}">
                    <a16:creationId xmlns:a16="http://schemas.microsoft.com/office/drawing/2014/main" id="{2EC8739D-631B-E3A8-146F-C5029428DA01}"/>
                  </a:ext>
                </a:extLst>
              </p:cNvPr>
              <p:cNvSpPr txBox="1"/>
              <p:nvPr/>
            </p:nvSpPr>
            <p:spPr>
              <a:xfrm>
                <a:off x="6837802" y="1899614"/>
                <a:ext cx="28358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Docker</a:t>
                </a:r>
              </a:p>
            </p:txBody>
          </p:sp>
          <p:sp>
            <p:nvSpPr>
              <p:cNvPr id="8" name="TextBox 7">
                <a:extLst>
                  <a:ext uri="{FF2B5EF4-FFF2-40B4-BE49-F238E27FC236}">
                    <a16:creationId xmlns:a16="http://schemas.microsoft.com/office/drawing/2014/main" id="{10F002BB-A28B-1FA2-BD96-C472CCEEA1F4}"/>
                  </a:ext>
                </a:extLst>
              </p:cNvPr>
              <p:cNvSpPr txBox="1"/>
              <p:nvPr/>
            </p:nvSpPr>
            <p:spPr>
              <a:xfrm>
                <a:off x="10991515" y="3759200"/>
                <a:ext cx="558800" cy="923330"/>
              </a:xfrm>
              <a:prstGeom prst="rect">
                <a:avLst/>
              </a:prstGeom>
              <a:solidFill>
                <a:schemeClr val="bg2">
                  <a:lumMod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3</a:t>
                </a:r>
              </a:p>
            </p:txBody>
          </p:sp>
        </p:grpSp>
        <p:sp>
          <p:nvSpPr>
            <p:cNvPr id="4" name="TextBox 3">
              <a:extLst>
                <a:ext uri="{FF2B5EF4-FFF2-40B4-BE49-F238E27FC236}">
                  <a16:creationId xmlns:a16="http://schemas.microsoft.com/office/drawing/2014/main" id="{6F05DF0A-7ED1-FF57-8384-2DC41AA84320}"/>
                </a:ext>
              </a:extLst>
            </p:cNvPr>
            <p:cNvSpPr txBox="1"/>
            <p:nvPr/>
          </p:nvSpPr>
          <p:spPr>
            <a:xfrm>
              <a:off x="6837802" y="2574925"/>
              <a:ext cx="340459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 containerization platform that allows applications to be packaged with their dependencies and run consistently across different environments.</a:t>
              </a:r>
            </a:p>
          </p:txBody>
        </p:sp>
      </p:grpSp>
      <p:grpSp>
        <p:nvGrpSpPr>
          <p:cNvPr id="10" name="Group 9">
            <a:extLst>
              <a:ext uri="{FF2B5EF4-FFF2-40B4-BE49-F238E27FC236}">
                <a16:creationId xmlns:a16="http://schemas.microsoft.com/office/drawing/2014/main" id="{677EE4EF-787E-B12D-28F3-3413E9C9C575}"/>
              </a:ext>
            </a:extLst>
          </p:cNvPr>
          <p:cNvGrpSpPr/>
          <p:nvPr/>
        </p:nvGrpSpPr>
        <p:grpSpPr>
          <a:xfrm>
            <a:off x="-8003493" y="32252"/>
            <a:ext cx="11550316" cy="6858000"/>
            <a:chOff x="-1" y="0"/>
            <a:chExt cx="11550316" cy="6858000"/>
          </a:xfrm>
        </p:grpSpPr>
        <p:grpSp>
          <p:nvGrpSpPr>
            <p:cNvPr id="11" name="Group 10">
              <a:extLst>
                <a:ext uri="{FF2B5EF4-FFF2-40B4-BE49-F238E27FC236}">
                  <a16:creationId xmlns:a16="http://schemas.microsoft.com/office/drawing/2014/main" id="{1D82C1FF-9BC2-9BF9-5B26-30B9E381A2FC}"/>
                </a:ext>
              </a:extLst>
            </p:cNvPr>
            <p:cNvGrpSpPr/>
            <p:nvPr/>
          </p:nvGrpSpPr>
          <p:grpSpPr>
            <a:xfrm>
              <a:off x="-1" y="0"/>
              <a:ext cx="11550316" cy="6858000"/>
              <a:chOff x="-1" y="0"/>
              <a:chExt cx="11550316" cy="6858000"/>
            </a:xfrm>
          </p:grpSpPr>
          <p:sp>
            <p:nvSpPr>
              <p:cNvPr id="14" name="Freeform: Shape 1">
                <a:extLst>
                  <a:ext uri="{FF2B5EF4-FFF2-40B4-BE49-F238E27FC236}">
                    <a16:creationId xmlns:a16="http://schemas.microsoft.com/office/drawing/2014/main" id="{3BDF19E8-179F-BC68-509A-B3B966B5E2E3}"/>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2452035 h 6858000"/>
                  <a:gd name="connsiteX3" fmla="*/ 11401122 w 11550316"/>
                  <a:gd name="connsiteY3" fmla="*/ 2452035 h 6858000"/>
                  <a:gd name="connsiteX4" fmla="*/ 11550316 w 11550316"/>
                  <a:gd name="connsiteY4" fmla="*/ 2601229 h 6858000"/>
                  <a:gd name="connsiteX5" fmla="*/ 11550316 w 11550316"/>
                  <a:gd name="connsiteY5" fmla="*/ 3197990 h 6858000"/>
                  <a:gd name="connsiteX6" fmla="*/ 11401122 w 11550316"/>
                  <a:gd name="connsiteY6" fmla="*/ 3347184 h 6858000"/>
                  <a:gd name="connsiteX7" fmla="*/ 10992051 w 11550316"/>
                  <a:gd name="connsiteY7" fmla="*/ 3347184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2452035"/>
                    </a:lnTo>
                    <a:lnTo>
                      <a:pt x="11401122" y="2452035"/>
                    </a:lnTo>
                    <a:cubicBezTo>
                      <a:pt x="11483520" y="2452035"/>
                      <a:pt x="11550316" y="2518831"/>
                      <a:pt x="11550316" y="2601229"/>
                    </a:cubicBezTo>
                    <a:lnTo>
                      <a:pt x="11550316" y="3197990"/>
                    </a:lnTo>
                    <a:cubicBezTo>
                      <a:pt x="11550316" y="3280388"/>
                      <a:pt x="11483520" y="3347184"/>
                      <a:pt x="11401122" y="3347184"/>
                    </a:cubicBezTo>
                    <a:lnTo>
                      <a:pt x="10992051" y="3347184"/>
                    </a:lnTo>
                    <a:lnTo>
                      <a:pt x="10992051" y="6858000"/>
                    </a:lnTo>
                    <a:lnTo>
                      <a:pt x="0" y="6858000"/>
                    </a:lnTo>
                    <a:close/>
                  </a:path>
                </a:pathLst>
              </a:custGeom>
              <a:solidFill>
                <a:schemeClr val="bg2">
                  <a:lumMod val="50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bg2">
                      <a:lumMod val="25000"/>
                    </a:scheme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3F1F06-A0B3-44B0-13E1-0BC54735E3DD}"/>
                  </a:ext>
                </a:extLst>
              </p:cNvPr>
              <p:cNvSpPr txBox="1"/>
              <p:nvPr/>
            </p:nvSpPr>
            <p:spPr>
              <a:xfrm>
                <a:off x="6729218" y="1866552"/>
                <a:ext cx="29250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Kubernetes</a:t>
                </a:r>
              </a:p>
            </p:txBody>
          </p:sp>
          <p:sp>
            <p:nvSpPr>
              <p:cNvPr id="16" name="TextBox 15">
                <a:extLst>
                  <a:ext uri="{FF2B5EF4-FFF2-40B4-BE49-F238E27FC236}">
                    <a16:creationId xmlns:a16="http://schemas.microsoft.com/office/drawing/2014/main" id="{D9F10296-706E-83BA-6439-FDE6081543B4}"/>
                  </a:ext>
                </a:extLst>
              </p:cNvPr>
              <p:cNvSpPr txBox="1"/>
              <p:nvPr/>
            </p:nvSpPr>
            <p:spPr>
              <a:xfrm>
                <a:off x="10991515" y="2359887"/>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solidFill>
                      <a:schemeClr val="bg1"/>
                    </a:solidFill>
                    <a:effectLst/>
                    <a:uLnTx/>
                    <a:uFillTx/>
                    <a:latin typeface="Stencil" panose="040409050D0802020404" pitchFamily="82" charset="0"/>
                    <a:ea typeface="+mn-ea"/>
                    <a:cs typeface="+mn-cs"/>
                  </a:rPr>
                  <a:t>2</a:t>
                </a:r>
              </a:p>
            </p:txBody>
          </p:sp>
        </p:grpSp>
        <p:sp>
          <p:nvSpPr>
            <p:cNvPr id="12" name="TextBox 11">
              <a:extLst>
                <a:ext uri="{FF2B5EF4-FFF2-40B4-BE49-F238E27FC236}">
                  <a16:creationId xmlns:a16="http://schemas.microsoft.com/office/drawing/2014/main" id="{F22291FA-0BA2-CE41-7E12-C083836DE234}"/>
                </a:ext>
              </a:extLst>
            </p:cNvPr>
            <p:cNvSpPr txBox="1"/>
            <p:nvPr/>
          </p:nvSpPr>
          <p:spPr>
            <a:xfrm>
              <a:off x="6555520" y="117668"/>
              <a:ext cx="2327818" cy="2215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bg1">
                      <a:alpha val="15000"/>
                    </a:schemeClr>
                  </a:solidFill>
                  <a:effectLst/>
                  <a:uLnTx/>
                  <a:uFillTx/>
                  <a:latin typeface="Stencil" panose="040409050D0802020404" pitchFamily="82" charset="0"/>
                  <a:ea typeface="+mn-ea"/>
                  <a:cs typeface="+mn-cs"/>
                </a:rPr>
                <a:t>02</a:t>
              </a:r>
            </a:p>
          </p:txBody>
        </p:sp>
        <p:sp>
          <p:nvSpPr>
            <p:cNvPr id="13" name="TextBox 12">
              <a:extLst>
                <a:ext uri="{FF2B5EF4-FFF2-40B4-BE49-F238E27FC236}">
                  <a16:creationId xmlns:a16="http://schemas.microsoft.com/office/drawing/2014/main" id="{177455A5-9D60-E437-EFDA-E7EC34CFCD0E}"/>
                </a:ext>
              </a:extLst>
            </p:cNvPr>
            <p:cNvSpPr txBox="1"/>
            <p:nvPr/>
          </p:nvSpPr>
          <p:spPr>
            <a:xfrm>
              <a:off x="6729218" y="2676717"/>
              <a:ext cx="371096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An open-source container orchestration platform that automates the deployment, scaling, and management of containerized applications.</a:t>
              </a:r>
            </a:p>
          </p:txBody>
        </p:sp>
      </p:grpSp>
      <p:grpSp>
        <p:nvGrpSpPr>
          <p:cNvPr id="9" name="Group 8">
            <a:extLst>
              <a:ext uri="{FF2B5EF4-FFF2-40B4-BE49-F238E27FC236}">
                <a16:creationId xmlns:a16="http://schemas.microsoft.com/office/drawing/2014/main" id="{2F2B027C-FD35-C5F4-1BEA-C946E55B089E}"/>
              </a:ext>
            </a:extLst>
          </p:cNvPr>
          <p:cNvGrpSpPr/>
          <p:nvPr/>
        </p:nvGrpSpPr>
        <p:grpSpPr>
          <a:xfrm>
            <a:off x="-8647464" y="32252"/>
            <a:ext cx="11550316" cy="6858000"/>
            <a:chOff x="-1" y="0"/>
            <a:chExt cx="11550316" cy="6858000"/>
          </a:xfrm>
        </p:grpSpPr>
        <p:grpSp>
          <p:nvGrpSpPr>
            <p:cNvPr id="17" name="Group 16">
              <a:extLst>
                <a:ext uri="{FF2B5EF4-FFF2-40B4-BE49-F238E27FC236}">
                  <a16:creationId xmlns:a16="http://schemas.microsoft.com/office/drawing/2014/main" id="{C64C2DA7-B111-A00F-530A-632C1431E932}"/>
                </a:ext>
              </a:extLst>
            </p:cNvPr>
            <p:cNvGrpSpPr/>
            <p:nvPr/>
          </p:nvGrpSpPr>
          <p:grpSpPr>
            <a:xfrm>
              <a:off x="-1" y="0"/>
              <a:ext cx="11550316" cy="6858000"/>
              <a:chOff x="-1" y="0"/>
              <a:chExt cx="11550316" cy="6858000"/>
            </a:xfrm>
          </p:grpSpPr>
          <p:sp>
            <p:nvSpPr>
              <p:cNvPr id="20" name="Freeform: Shape 1">
                <a:extLst>
                  <a:ext uri="{FF2B5EF4-FFF2-40B4-BE49-F238E27FC236}">
                    <a16:creationId xmlns:a16="http://schemas.microsoft.com/office/drawing/2014/main" id="{EC1DCAD6-39C4-A567-E800-DEB3E9F976C2}"/>
                  </a:ext>
                </a:extLst>
              </p:cNvPr>
              <p:cNvSpPr/>
              <p:nvPr/>
            </p:nvSpPr>
            <p:spPr>
              <a:xfrm>
                <a:off x="-1" y="0"/>
                <a:ext cx="11550316" cy="6858000"/>
              </a:xfrm>
              <a:custGeom>
                <a:avLst/>
                <a:gdLst>
                  <a:gd name="connsiteX0" fmla="*/ 0 w 11550316"/>
                  <a:gd name="connsiteY0" fmla="*/ 0 h 6858000"/>
                  <a:gd name="connsiteX1" fmla="*/ 10992051 w 11550316"/>
                  <a:gd name="connsiteY1" fmla="*/ 0 h 6858000"/>
                  <a:gd name="connsiteX2" fmla="*/ 10992051 w 11550316"/>
                  <a:gd name="connsiteY2" fmla="*/ 1159844 h 6858000"/>
                  <a:gd name="connsiteX3" fmla="*/ 11401122 w 11550316"/>
                  <a:gd name="connsiteY3" fmla="*/ 1159844 h 6858000"/>
                  <a:gd name="connsiteX4" fmla="*/ 11550316 w 11550316"/>
                  <a:gd name="connsiteY4" fmla="*/ 1309038 h 6858000"/>
                  <a:gd name="connsiteX5" fmla="*/ 11550316 w 11550316"/>
                  <a:gd name="connsiteY5" fmla="*/ 1905799 h 6858000"/>
                  <a:gd name="connsiteX6" fmla="*/ 11401122 w 11550316"/>
                  <a:gd name="connsiteY6" fmla="*/ 2054993 h 6858000"/>
                  <a:gd name="connsiteX7" fmla="*/ 10992051 w 11550316"/>
                  <a:gd name="connsiteY7" fmla="*/ 2054993 h 6858000"/>
                  <a:gd name="connsiteX8" fmla="*/ 10992051 w 11550316"/>
                  <a:gd name="connsiteY8" fmla="*/ 6858000 h 6858000"/>
                  <a:gd name="connsiteX9" fmla="*/ 0 w 1155031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0316" h="6858000">
                    <a:moveTo>
                      <a:pt x="0" y="0"/>
                    </a:moveTo>
                    <a:lnTo>
                      <a:pt x="10992051" y="0"/>
                    </a:lnTo>
                    <a:lnTo>
                      <a:pt x="10992051" y="1159844"/>
                    </a:lnTo>
                    <a:lnTo>
                      <a:pt x="11401122" y="1159844"/>
                    </a:lnTo>
                    <a:cubicBezTo>
                      <a:pt x="11483520" y="1159844"/>
                      <a:pt x="11550316" y="1226640"/>
                      <a:pt x="11550316" y="1309038"/>
                    </a:cubicBezTo>
                    <a:lnTo>
                      <a:pt x="11550316" y="1905799"/>
                    </a:lnTo>
                    <a:cubicBezTo>
                      <a:pt x="11550316" y="1988197"/>
                      <a:pt x="11483520" y="2054993"/>
                      <a:pt x="11401122" y="2054993"/>
                    </a:cubicBezTo>
                    <a:lnTo>
                      <a:pt x="10992051" y="2054993"/>
                    </a:lnTo>
                    <a:lnTo>
                      <a:pt x="10992051" y="6858000"/>
                    </a:lnTo>
                    <a:lnTo>
                      <a:pt x="0" y="6858000"/>
                    </a:lnTo>
                    <a:close/>
                  </a:path>
                </a:pathLst>
              </a:custGeom>
              <a:solidFill>
                <a:schemeClr val="bg2">
                  <a:lumMod val="75000"/>
                </a:schemeClr>
              </a:solidFill>
              <a:ln>
                <a:solidFill>
                  <a:srgbClr val="7030A0"/>
                </a:solidFill>
              </a:ln>
              <a:effectLst>
                <a:outerShdw blurRad="127000" dist="635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2FED27F-47B6-6BA6-6618-D7C397EA8BEE}"/>
                  </a:ext>
                </a:extLst>
              </p:cNvPr>
              <p:cNvSpPr txBox="1"/>
              <p:nvPr/>
            </p:nvSpPr>
            <p:spPr>
              <a:xfrm>
                <a:off x="6831313" y="2020313"/>
                <a:ext cx="4708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a:ln>
                      <a:noFill/>
                    </a:ln>
                    <a:effectLst/>
                    <a:uLnTx/>
                    <a:uFillTx/>
                    <a:latin typeface="Arial Rounded MT Bold" panose="020F0704030504030204" pitchFamily="34" charset="0"/>
                    <a:ea typeface="+mn-ea"/>
                    <a:cs typeface="+mn-cs"/>
                  </a:rPr>
                  <a:t>Ansible, Chef, Puppet:</a:t>
                </a:r>
              </a:p>
            </p:txBody>
          </p:sp>
          <p:sp>
            <p:nvSpPr>
              <p:cNvPr id="22" name="TextBox 21">
                <a:extLst>
                  <a:ext uri="{FF2B5EF4-FFF2-40B4-BE49-F238E27FC236}">
                    <a16:creationId xmlns:a16="http://schemas.microsoft.com/office/drawing/2014/main" id="{9A8AFC3E-AE7F-0A6A-E66F-D7FDC7F9BBE4}"/>
                  </a:ext>
                </a:extLst>
              </p:cNvPr>
              <p:cNvSpPr txBox="1"/>
              <p:nvPr/>
            </p:nvSpPr>
            <p:spPr>
              <a:xfrm>
                <a:off x="10991515" y="1127760"/>
                <a:ext cx="558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5400" b="0" i="0" u="none" strike="noStrike" kern="1200" cap="none" spc="0" normalizeH="0" baseline="0" noProof="0">
                    <a:ln>
                      <a:noFill/>
                    </a:ln>
                    <a:effectLst/>
                    <a:uLnTx/>
                    <a:uFillTx/>
                    <a:latin typeface="Stencil" panose="040409050D0802020404" pitchFamily="82" charset="0"/>
                    <a:ea typeface="+mn-ea"/>
                    <a:cs typeface="+mn-cs"/>
                  </a:rPr>
                  <a:t>1</a:t>
                </a:r>
              </a:p>
            </p:txBody>
          </p:sp>
        </p:grpSp>
        <p:sp>
          <p:nvSpPr>
            <p:cNvPr id="18" name="TextBox 17">
              <a:extLst>
                <a:ext uri="{FF2B5EF4-FFF2-40B4-BE49-F238E27FC236}">
                  <a16:creationId xmlns:a16="http://schemas.microsoft.com/office/drawing/2014/main" id="{C873339E-E428-6AAC-0BA7-D08DA4210BAE}"/>
                </a:ext>
              </a:extLst>
            </p:cNvPr>
            <p:cNvSpPr txBox="1"/>
            <p:nvPr/>
          </p:nvSpPr>
          <p:spPr>
            <a:xfrm>
              <a:off x="6842023" y="230833"/>
              <a:ext cx="2296160" cy="2215991"/>
            </a:xfrm>
            <a:prstGeom prst="rect">
              <a:avLst/>
            </a:prstGeom>
            <a:noFill/>
            <a:effectLst>
              <a:outerShdw blurRad="50800" dist="50800" dir="5400000" algn="ctr" rotWithShape="0">
                <a:srgbClr val="000000"/>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800" b="0" i="0" u="none" strike="noStrike" kern="1200" cap="none" spc="0" normalizeH="0" baseline="0" noProof="0">
                  <a:ln>
                    <a:noFill/>
                  </a:ln>
                  <a:solidFill>
                    <a:schemeClr val="tx1">
                      <a:alpha val="15000"/>
                    </a:schemeClr>
                  </a:solidFill>
                  <a:effectLst/>
                  <a:uLnTx/>
                  <a:uFillTx/>
                  <a:latin typeface="Stencil" panose="040409050D0802020404" pitchFamily="82" charset="0"/>
                  <a:ea typeface="+mn-ea"/>
                  <a:cs typeface="+mn-cs"/>
                </a:rPr>
                <a:t>01</a:t>
              </a:r>
            </a:p>
          </p:txBody>
        </p:sp>
        <p:sp>
          <p:nvSpPr>
            <p:cNvPr id="19" name="TextBox 18">
              <a:extLst>
                <a:ext uri="{FF2B5EF4-FFF2-40B4-BE49-F238E27FC236}">
                  <a16:creationId xmlns:a16="http://schemas.microsoft.com/office/drawing/2014/main" id="{90798E3C-A811-1ABF-E521-7710FFD3BA6F}"/>
                </a:ext>
              </a:extLst>
            </p:cNvPr>
            <p:cNvSpPr txBox="1"/>
            <p:nvPr/>
          </p:nvSpPr>
          <p:spPr>
            <a:xfrm>
              <a:off x="6831313" y="2677657"/>
              <a:ext cx="41602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a:ln>
                    <a:noFill/>
                  </a:ln>
                  <a:effectLst/>
                  <a:uLnTx/>
                  <a:uFillTx/>
                  <a:latin typeface="Arial Rounded MT Bold" panose="020F0704030504030204" pitchFamily="34" charset="0"/>
                  <a:ea typeface="+mn-ea"/>
                  <a:cs typeface="+mn-cs"/>
                </a:rPr>
                <a:t>Configuration management tools used for automating the provisioning and configuration of infrastructure resources.</a:t>
              </a:r>
            </a:p>
          </p:txBody>
        </p:sp>
      </p:grpSp>
    </p:spTree>
    <p:extLst>
      <p:ext uri="{BB962C8B-B14F-4D97-AF65-F5344CB8AC3E}">
        <p14:creationId xmlns:p14="http://schemas.microsoft.com/office/powerpoint/2010/main" val="720458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530480_Win32_SL_V7" id="{ED0FC66A-AD1D-4E3A-9391-35115B74CBE5}" vid="{7399F629-2C7F-45E4-BEAE-E5FA343279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A70D1-886A-4E64-908E-5D19892987F3}">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BB1DE1-A213-4972-9BBA-B814DE80B096}">
  <ds:schemaRefs>
    <ds:schemaRef ds:uri="http://schemas.microsoft.com/sharepoint/v3/contenttype/forms"/>
  </ds:schemaRefs>
</ds:datastoreItem>
</file>

<file path=customXml/itemProps3.xml><?xml version="1.0" encoding="utf-8"?>
<ds:datastoreItem xmlns:ds="http://schemas.openxmlformats.org/officeDocument/2006/customXml" ds:itemID="{17BB9ACB-773B-4835-AD8E-5FF0A49AE73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29</TotalTime>
  <Words>8132</Words>
  <Application>Microsoft Macintosh PowerPoint</Application>
  <PresentationFormat>Widescreen</PresentationFormat>
  <Paragraphs>619</Paragraphs>
  <Slides>80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80</vt:i4>
      </vt:variant>
    </vt:vector>
  </HeadingPairs>
  <TitlesOfParts>
    <vt:vector size="92" baseType="lpstr">
      <vt:lpstr>Aptos</vt:lpstr>
      <vt:lpstr>Arial</vt:lpstr>
      <vt:lpstr>Arial Black</vt:lpstr>
      <vt:lpstr>Arial Rounded MT Bold</vt:lpstr>
      <vt:lpstr>Baloo Bhaijaan</vt:lpstr>
      <vt:lpstr>Calibri</vt:lpstr>
      <vt:lpstr>Courier New</vt:lpstr>
      <vt:lpstr>Gill Sans MT</vt:lpstr>
      <vt:lpstr>Impact</vt:lpstr>
      <vt:lpstr>Montserrat</vt:lpstr>
      <vt:lpstr>Stencil</vt:lpstr>
      <vt:lpstr>Badge</vt:lpstr>
      <vt:lpstr>PowerPoint Presentation</vt:lpstr>
      <vt:lpstr>PowerPoint Presentation</vt:lpstr>
      <vt:lpstr>Brief History </vt:lpstr>
      <vt:lpstr>What Is DevOps ?</vt:lpstr>
      <vt:lpstr>What Is DevOps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devops and ci/cd</vt:lpstr>
      <vt:lpstr>What is CI/CD</vt:lpstr>
      <vt:lpstr>Why is it important?</vt:lpstr>
      <vt:lpstr>What is "ci" in ci/cd?</vt:lpstr>
      <vt:lpstr>Successful ci building and testing</vt:lpstr>
      <vt:lpstr>What is "cd" in ci/cd?</vt:lpstr>
      <vt:lpstr>What is continuous delivery?</vt:lpstr>
      <vt:lpstr>Ci/cd vs devops</vt:lpstr>
      <vt:lpstr>An ci/cd example</vt:lpstr>
      <vt:lpstr>A devops example</vt:lpstr>
      <vt:lpstr>Devops core Principles</vt:lpstr>
      <vt:lpstr>Devops collaboration</vt:lpstr>
      <vt:lpstr>Make decisions based on data</vt:lpstr>
      <vt:lpstr>Keep customers in mind</vt:lpstr>
      <vt:lpstr>Devops automation</vt:lpstr>
      <vt:lpstr>Continuous improvement</vt:lpstr>
      <vt:lpstr>End to end responsibility</vt:lpstr>
      <vt:lpstr>Embrace failure</vt:lpstr>
      <vt:lpstr>Simplification and optimization</vt:lpstr>
      <vt:lpstr>DevOps Architecture/Infrastructure </vt:lpstr>
      <vt:lpstr>Key Components of DevOps Architecture</vt:lpstr>
      <vt:lpstr>Microservices</vt:lpstr>
      <vt:lpstr>Containers and Container Orchestration:</vt:lpstr>
      <vt:lpstr>Infrastructure as Code (IaC)</vt:lpstr>
      <vt:lpstr>Continuous Integration/Continuous Deployment (CI/CD) Pipelines:</vt:lpstr>
      <vt:lpstr>Monitoring and Logging</vt:lpstr>
      <vt:lpstr>Collaboration and Communication Tools</vt:lpstr>
      <vt:lpstr>Relationship to Other Software Industry Practices </vt:lpstr>
      <vt:lpstr>Agile</vt:lpstr>
      <vt:lpstr>CI/CD</vt:lpstr>
      <vt:lpstr>Continuous Improvement</vt:lpstr>
      <vt:lpstr>Dev ops and cloud technologies :   tools and practices</vt:lpstr>
      <vt:lpstr>PowerPoint Presentation</vt:lpstr>
      <vt:lpstr>PowerPoint Presentation</vt:lpstr>
      <vt:lpstr>PowerPoint Presentation</vt:lpstr>
      <vt:lpstr>PowerPoint Presentation</vt:lpstr>
      <vt:lpstr>PowerPoint Presentation</vt:lpstr>
      <vt:lpstr>PowerPoint Presentation</vt:lpstr>
      <vt:lpstr>Common dev ops tools</vt:lpstr>
      <vt:lpstr>PowerPoint Presentation</vt:lpstr>
      <vt:lpstr>PowerPoint Presentation</vt:lpstr>
      <vt:lpstr>PowerPoint Presentation</vt:lpstr>
      <vt:lpstr>Challenges in integrating dev ops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strategy</dc:title>
  <dc:creator/>
  <cp:lastModifiedBy>Sharma, Shivam</cp:lastModifiedBy>
  <cp:revision>13</cp:revision>
  <dcterms:created xsi:type="dcterms:W3CDTF">2024-04-05T04:37:42Z</dcterms:created>
  <dcterms:modified xsi:type="dcterms:W3CDTF">2024-04-10T17:58:22Z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