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Lst>
  <p:sldSz cx="9144000" cy="5143500" type="screen16x9"/>
  <p:notesSz cx="6858000" cy="9144000"/>
  <p:embeddedFontLst>
    <p:embeddedFont>
      <p:font typeface="Proxima Nova" panose="020B0604020202020204" charset="0"/>
      <p:regular r:id="rId92"/>
      <p:bold r:id="rId93"/>
      <p:italic r:id="rId94"/>
      <p:boldItalic r:id="rId9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font" Target="fonts/font4.fntdata"/><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font" Target="fonts/font3.fntdata"/><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font" Target="fonts/font1.fntdata"/><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font" Target="fonts/font2.fntdata"/><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bd55588ef8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bd55588ef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bd55588ef8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bd55588ef8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bd55588ef8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bd55588ef8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bd55588ef8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bd55588ef8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bd55588ef8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bd55588ef8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bd55588ef8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bd55588ef8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bd55588ef8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bd55588ef8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bd55588ef8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bd55588ef8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bd55588ef8_0_1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bd55588ef8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bd55588ef8_0_1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bd55588ef8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bd524e49e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bd524e49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bd55588ef8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bd55588ef8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bd55588ef8_0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bd55588ef8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bd55588ef8_0_1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bd55588ef8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bd55588ef8_0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bd55588ef8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bd55588ef8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bd55588ef8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bd8d5c2cf1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bd8d5c2cf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bd8d5c2cf1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bd8d5c2cf1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bd8d5c2cf1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bd8d5c2cf1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bd8d5c2cf1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2bd8d5c2cf1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d9dd55890_1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bd9dd55890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bd55588ef8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bd55588ef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bd8d5c2cf1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2bd8d5c2cf1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bd8d5c2cf1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2bd8d5c2cf1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bd8d5c2cf1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bd8d5c2cf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2bd9dd55890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2bd9dd55890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2bd9dd55890_1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2bd9dd55890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26a00b061f8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26a00b061f8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26a00b061f8_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26a00b061f8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6a00b061f8_2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6a00b061f8_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26a00b061f8_2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26a00b061f8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6a00b061f8_2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6a00b061f8_2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bd55588ef8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bd55588ef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26a00b061f8_2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26a00b061f8_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6a00b061f8_2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26a00b061f8_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26a00b061f8_2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26a00b061f8_2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26a00b061f8_2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26a00b061f8_2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6a00b061f8_2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26a00b061f8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26a00b061f8_2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26a00b061f8_2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26a00b061f8_2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26a00b061f8_2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2bd555ef66e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2bd555ef66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2bd555ef66e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2bd555ef66e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2bd555ef66e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2bd555ef66e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bd55588ef8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bd55588ef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1f2a3e969cd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1f2a3e969c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1f2a3e969cd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1f2a3e969cd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1f2a3e969cd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1f2a3e969cd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1f2a3e969cd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1f2a3e969cd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1f2a3e969cd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1f2a3e969cd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1f2a3e969cd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1f2a3e969cd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1f2a3e969cd_1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1f2a3e969cd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1f2a3e969cd_1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1f2a3e969cd_1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1f2a3e969cd_1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1f2a3e969c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1f2a3e969cd_1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1f2a3e969cd_1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bd55588ef8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bd55588ef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1f2a3e969cd_1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1f2a3e969cd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1f2a3e969cd_1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1f2a3e969cd_1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1f2a3e969cd_1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1f2a3e969cd_1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1f2a3e969cd_1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1f2a3e969cd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1f2a3e969cd_1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1f2a3e969cd_1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1f2a3e969cd_1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1f2a3e969cd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1f2a3e969cd_1_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1f2a3e969cd_1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1f2a3e969cd_1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1f2a3e969cd_1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1f2a3e969cd_1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1f2a3e969cd_1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1f2a3e969cd_1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1f2a3e969cd_1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bd55588ef8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bd55588ef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f2a3e969cd_1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f2a3e969cd_1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1f2a3e969cd_1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1f2a3e969cd_1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f2a3e969cd_1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f2a3e969cd_1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1f2a3e969cd_1_1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7" name="Google Shape;497;g1f2a3e969cd_1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1f2a3e969cd_1_1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3" name="Google Shape;503;g1f2a3e969cd_1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f2a3e969cd_1_1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f2a3e969cd_1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1f2a3e969cd_1_1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1f2a3e969cd_1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g2bcd0359726_1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1" name="Google Shape;521;g2bcd0359726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1f2a3e969cd_1_1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7" name="Google Shape;527;g1f2a3e969cd_1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g1f2a3e969cd_1_1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3" name="Google Shape;533;g1f2a3e969cd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bd55588ef8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bd55588ef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1f2a3e969cd_1_1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1f2a3e969cd_1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1f2a3e969cd_1_1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1f2a3e969cd_1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1f2a3e969cd_1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1" name="Google Shape;551;g1f2a3e969cd_1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g2bcd0359726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7" name="Google Shape;557;g2bcd0359726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2bcd0359726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2bcd0359726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2bcd0359726_1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9" name="Google Shape;569;g2bcd0359726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g2bcd0359726_1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5" name="Google Shape;575;g2bcd0359726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2bcd0359726_1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1" name="Google Shape;581;g2bcd0359726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g2bcd0359726_1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7" name="Google Shape;587;g2bcd0359726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g1f2a3e969cd_1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3" name="Google Shape;593;g1f2a3e969cd_1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bd55588ef8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bd55588ef8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www.microsoft.com/en-us/securityengineering/sdl/practices" TargetMode="External"/><Relationship Id="rId13" Type="http://schemas.openxmlformats.org/officeDocument/2006/relationships/hyperlink" Target="https://cwe.mitre.org/documents/sources/SevenPerniciousKingdoms.pdf" TargetMode="External"/><Relationship Id="rId18" Type="http://schemas.openxmlformats.org/officeDocument/2006/relationships/hyperlink" Target="https://www.sei.cmu.edu/about/index.cfm" TargetMode="External"/><Relationship Id="rId3" Type="http://schemas.openxmlformats.org/officeDocument/2006/relationships/hyperlink" Target="https://www.checkpoint.com/cyber-hub/cloud-security/what-is-secure-coding/" TargetMode="External"/><Relationship Id="rId21" Type="http://schemas.openxmlformats.org/officeDocument/2006/relationships/hyperlink" Target="https://www.threatintelligence.com/blog/secure-code-reviews" TargetMode="External"/><Relationship Id="rId7" Type="http://schemas.openxmlformats.org/officeDocument/2006/relationships/hyperlink" Target="https://www.checkpoint.com/cyber-hub/cloud-security/what-is-secure-sdlc/" TargetMode="External"/><Relationship Id="rId12" Type="http://schemas.openxmlformats.org/officeDocument/2006/relationships/hyperlink" Target="https://cheatsheetseries.owasp.org/cheatsheets/" TargetMode="External"/><Relationship Id="rId17" Type="http://schemas.openxmlformats.org/officeDocument/2006/relationships/hyperlink" Target="https://wiki.sei.cmu.edu/confluence/display/c/SEI+CERT+C+Coding+Standard" TargetMode="External"/><Relationship Id="rId2" Type="http://schemas.openxmlformats.org/officeDocument/2006/relationships/notesSlide" Target="../notesSlides/notesSlide89.xml"/><Relationship Id="rId16" Type="http://schemas.openxmlformats.org/officeDocument/2006/relationships/hyperlink" Target="https://www.sei.cmu.edu/our-work/secure-development/" TargetMode="External"/><Relationship Id="rId20" Type="http://schemas.openxmlformats.org/officeDocument/2006/relationships/hyperlink" Target="https://ldra.com/sei-cert/" TargetMode="External"/><Relationship Id="rId1" Type="http://schemas.openxmlformats.org/officeDocument/2006/relationships/slideLayout" Target="../slideLayouts/slideLayout3.xml"/><Relationship Id="rId6" Type="http://schemas.openxmlformats.org/officeDocument/2006/relationships/hyperlink" Target="https://owasp.org/www-project-samm/" TargetMode="External"/><Relationship Id="rId11" Type="http://schemas.openxmlformats.org/officeDocument/2006/relationships/hyperlink" Target="https://owasp.org/www-community/attacks/" TargetMode="External"/><Relationship Id="rId5" Type="http://schemas.openxmlformats.org/officeDocument/2006/relationships/hyperlink" Target="https://csrc.nist.gov/glossary/term/software_assurance" TargetMode="External"/><Relationship Id="rId15" Type="http://schemas.openxmlformats.org/officeDocument/2006/relationships/hyperlink" Target="https://cwe.mitre.org/" TargetMode="External"/><Relationship Id="rId10" Type="http://schemas.openxmlformats.org/officeDocument/2006/relationships/hyperlink" Target="https://cwe.mitre.org/top25/archive/2023/2023_top25_list.html" TargetMode="External"/><Relationship Id="rId19" Type="http://schemas.openxmlformats.org/officeDocument/2006/relationships/hyperlink" Target="https://wiki.sei.cmu.edu/confluence/pages/viewpage.action?pageId=88046682" TargetMode="External"/><Relationship Id="rId4" Type="http://schemas.openxmlformats.org/officeDocument/2006/relationships/hyperlink" Target="https://johnbandler.medium.com/bandlers-four-pillars-of-cybersecurity-6d0761f04f82" TargetMode="External"/><Relationship Id="rId9" Type="http://schemas.openxmlformats.org/officeDocument/2006/relationships/hyperlink" Target="https://www.appknox.com/cyber-security-jargons/secure-coding" TargetMode="External"/><Relationship Id="rId14" Type="http://schemas.openxmlformats.org/officeDocument/2006/relationships/hyperlink" Target="https://eva.fing.edu.uy/mod/page/view.php?id=77012" TargetMode="External"/><Relationship Id="rId22" Type="http://schemas.openxmlformats.org/officeDocument/2006/relationships/hyperlink" Target="https://www.ibm.com/support/pages/ibm-security-and-privacy-desig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Secure Coding Practices</a:t>
            </a:r>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a:t>Wyatt Hooper, Victor Kumar, Ethan Rice, and Landan Shelton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OWASP SAMM</a:t>
            </a:r>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Open Worldwide Application Security Project – Software Assurance Maturity Model</a:t>
            </a:r>
            <a:endParaRPr/>
          </a:p>
          <a:p>
            <a:pPr marL="0" lvl="0" indent="0" algn="l" rtl="0">
              <a:spcBef>
                <a:spcPts val="1200"/>
              </a:spcBef>
              <a:spcAft>
                <a:spcPts val="0"/>
              </a:spcAft>
              <a:buNone/>
            </a:pPr>
            <a:r>
              <a:rPr lang="en"/>
              <a:t>SAMM is an open framework to help organizations formulate and implement a strategy for software security that is tailored to specific risks facing the organization. SAMM helps:</a:t>
            </a:r>
            <a:endParaRPr/>
          </a:p>
          <a:p>
            <a:pPr marL="457200" lvl="0" indent="-342900" algn="l" rtl="0">
              <a:spcBef>
                <a:spcPts val="1200"/>
              </a:spcBef>
              <a:spcAft>
                <a:spcPts val="0"/>
              </a:spcAft>
              <a:buSzPts val="1800"/>
              <a:buChar char="-"/>
            </a:pPr>
            <a:r>
              <a:rPr lang="en"/>
              <a:t>Evaluate an organization’s existing software security practices.</a:t>
            </a:r>
            <a:endParaRPr/>
          </a:p>
          <a:p>
            <a:pPr marL="457200" lvl="0" indent="-342900" algn="l" rtl="0">
              <a:spcBef>
                <a:spcPts val="0"/>
              </a:spcBef>
              <a:spcAft>
                <a:spcPts val="0"/>
              </a:spcAft>
              <a:buSzPts val="1800"/>
              <a:buChar char="-"/>
            </a:pPr>
            <a:r>
              <a:rPr lang="en"/>
              <a:t>Build a balanced software security assurance program in well-defined iterations.</a:t>
            </a:r>
            <a:endParaRPr/>
          </a:p>
          <a:p>
            <a:pPr marL="457200" lvl="0" indent="-342900" algn="l" rtl="0">
              <a:spcBef>
                <a:spcPts val="0"/>
              </a:spcBef>
              <a:spcAft>
                <a:spcPts val="0"/>
              </a:spcAft>
              <a:buSzPts val="1800"/>
              <a:buChar char="-"/>
            </a:pPr>
            <a:r>
              <a:rPr lang="en"/>
              <a:t>Demonstrate concrete improvements to a security assurance program.</a:t>
            </a:r>
            <a:endParaRPr/>
          </a:p>
          <a:p>
            <a:pPr marL="457200" lvl="0" indent="-342900" algn="l" rtl="0">
              <a:spcBef>
                <a:spcPts val="0"/>
              </a:spcBef>
              <a:spcAft>
                <a:spcPts val="0"/>
              </a:spcAft>
              <a:buSzPts val="1800"/>
              <a:buChar char="-"/>
            </a:pPr>
            <a:r>
              <a:rPr lang="en"/>
              <a:t>Define and measure security-related activities throughout an organization.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Secure SDLC</a:t>
            </a:r>
            <a:endParaRPr/>
          </a:p>
        </p:txBody>
      </p:sp>
      <p:sp>
        <p:nvSpPr>
          <p:cNvPr id="120" name="Google Shape;120;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Secure SDLC is the process of integrating security into the Software Development Lifecycle. It results in security requirements being gathered alongside the functional requirements, risk analysis being undertaken during the design phase, and security testing happening in parallel with development.</a:t>
            </a:r>
            <a:endParaRPr/>
          </a:p>
          <a:p>
            <a:pPr marL="0" lvl="0" indent="0" algn="l" rtl="0">
              <a:spcBef>
                <a:spcPts val="1200"/>
              </a:spcBef>
              <a:spcAft>
                <a:spcPts val="1200"/>
              </a:spcAft>
              <a:buNone/>
            </a:pPr>
            <a:r>
              <a:rPr lang="en"/>
              <a:t>It seeks to make security everybody’s responsibility, enabling software development that is secure from its inception.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a:t>
            </a:r>
            <a:endParaRPr/>
          </a:p>
        </p:txBody>
      </p:sp>
      <p:sp>
        <p:nvSpPr>
          <p:cNvPr id="126" name="Google Shape;126;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Microsoft’s SDL introduces security and privacy considerations through all phases of the development process, helping developers build highly secure software, address security compliance requirements, and reduces development costs.</a:t>
            </a:r>
            <a:endParaRPr/>
          </a:p>
          <a:p>
            <a:pPr marL="0" lvl="0" indent="0" algn="l" rtl="0">
              <a:spcBef>
                <a:spcPts val="1200"/>
              </a:spcBef>
              <a:spcAft>
                <a:spcPts val="0"/>
              </a:spcAft>
              <a:buNone/>
            </a:pPr>
            <a:r>
              <a:rPr lang="en"/>
              <a:t>They do this with a series of practices.</a:t>
            </a:r>
            <a:endParaRPr/>
          </a:p>
          <a:p>
            <a:pPr marL="0" lvl="0" indent="0" algn="l" rtl="0">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1</a:t>
            </a:r>
            <a:endParaRPr/>
          </a:p>
        </p:txBody>
      </p:sp>
      <p:sp>
        <p:nvSpPr>
          <p:cNvPr id="132" name="Google Shape;132;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Provide Training</a:t>
            </a:r>
            <a:endParaRPr/>
          </a:p>
          <a:p>
            <a:pPr marL="457200" lvl="0" indent="-342900" algn="l" rtl="0">
              <a:spcBef>
                <a:spcPts val="1200"/>
              </a:spcBef>
              <a:spcAft>
                <a:spcPts val="0"/>
              </a:spcAft>
              <a:buSzPts val="1800"/>
              <a:buChar char="-"/>
            </a:pPr>
            <a:r>
              <a:rPr lang="en"/>
              <a:t>Effective training will complement and re-enforce security policies, SDL practices, standards, and requirements of software security, and be guided by insights derived through data or newly available technical capabilities.</a:t>
            </a:r>
            <a:endParaRPr/>
          </a:p>
          <a:p>
            <a:pPr marL="457200" lvl="0" indent="-342900" algn="l" rtl="0">
              <a:spcBef>
                <a:spcPts val="0"/>
              </a:spcBef>
              <a:spcAft>
                <a:spcPts val="0"/>
              </a:spcAft>
              <a:buSzPts val="1800"/>
              <a:buChar char="-"/>
            </a:pPr>
            <a:r>
              <a:rPr lang="en"/>
              <a:t>Everyone should understand the attacker’s perspective and goals, rather than try to make everyone a security expert.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2</a:t>
            </a:r>
            <a:endParaRPr/>
          </a:p>
        </p:txBody>
      </p:sp>
      <p:sp>
        <p:nvSpPr>
          <p:cNvPr id="138" name="Google Shape;138;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Define Security Requirements</a:t>
            </a:r>
            <a:endParaRPr/>
          </a:p>
          <a:p>
            <a:pPr marL="457200" lvl="0" indent="-342900" algn="l" rtl="0">
              <a:spcBef>
                <a:spcPts val="1200"/>
              </a:spcBef>
              <a:spcAft>
                <a:spcPts val="0"/>
              </a:spcAft>
              <a:buSzPts val="1800"/>
              <a:buChar char="-"/>
            </a:pPr>
            <a:r>
              <a:rPr lang="en"/>
              <a:t>Security requirements should be continually updated to reflect the changes in required functionality and changes to the threat landscape.</a:t>
            </a:r>
            <a:endParaRPr/>
          </a:p>
          <a:p>
            <a:pPr marL="457200" lvl="0" indent="-342900" algn="l" rtl="0">
              <a:spcBef>
                <a:spcPts val="0"/>
              </a:spcBef>
              <a:spcAft>
                <a:spcPts val="0"/>
              </a:spcAft>
              <a:buSzPts val="1800"/>
              <a:buChar char="-"/>
            </a:pPr>
            <a:r>
              <a:rPr lang="en"/>
              <a:t>Factors include legal and industry requirements, internal standards and coding practices, reviews of previous incidents, and known threats.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3</a:t>
            </a:r>
            <a:endParaRPr/>
          </a:p>
        </p:txBody>
      </p:sp>
      <p:sp>
        <p:nvSpPr>
          <p:cNvPr id="144" name="Google Shape;14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Define Metrics and Compliance Reporting</a:t>
            </a:r>
            <a:endParaRPr/>
          </a:p>
          <a:p>
            <a:pPr marL="457200" lvl="0" indent="-342900" algn="l" rtl="0">
              <a:spcBef>
                <a:spcPts val="1200"/>
              </a:spcBef>
              <a:spcAft>
                <a:spcPts val="0"/>
              </a:spcAft>
              <a:buSzPts val="1800"/>
              <a:buChar char="-"/>
            </a:pPr>
            <a:r>
              <a:rPr lang="en"/>
              <a:t>Define the minimum acceptable levels of security quality early to hold engineering teams accountable to meet that criteria. Defining them early helps the team understand the risks associated with security issues, identify and fix security defects during development, and apply the standards throughout the entire project.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Perform Threat Modeling</a:t>
            </a:r>
            <a:endParaRPr/>
          </a:p>
          <a:p>
            <a:pPr marL="457200" lvl="0" indent="-342900" algn="l" rtl="0">
              <a:spcBef>
                <a:spcPts val="1200"/>
              </a:spcBef>
              <a:spcAft>
                <a:spcPts val="0"/>
              </a:spcAft>
              <a:buSzPts val="1800"/>
              <a:buChar char="-"/>
            </a:pPr>
            <a:r>
              <a:rPr lang="en"/>
              <a:t>Can be applied at the component, application, or system level</a:t>
            </a:r>
            <a:endParaRPr/>
          </a:p>
          <a:p>
            <a:pPr marL="457200" lvl="0" indent="-342900" algn="l" rtl="0">
              <a:spcBef>
                <a:spcPts val="0"/>
              </a:spcBef>
              <a:spcAft>
                <a:spcPts val="0"/>
              </a:spcAft>
              <a:buSzPts val="1800"/>
              <a:buChar char="-"/>
            </a:pPr>
            <a:r>
              <a:rPr lang="en"/>
              <a:t>Allows the development team to consider, document, and (importantly) discuss the security implications of designs in the context of their planned operational environment and in a structured fashion.</a:t>
            </a:r>
            <a:endParaRPr/>
          </a:p>
        </p:txBody>
      </p:sp>
      <p:sp>
        <p:nvSpPr>
          <p:cNvPr id="150" name="Google Shape;15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4</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5</a:t>
            </a:r>
            <a:endParaRPr/>
          </a:p>
        </p:txBody>
      </p:sp>
      <p:sp>
        <p:nvSpPr>
          <p:cNvPr id="156" name="Google Shape;156;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Establish Design Requirements</a:t>
            </a:r>
            <a:endParaRPr/>
          </a:p>
          <a:p>
            <a:pPr marL="457200" lvl="0" indent="-342900" algn="l" rtl="0">
              <a:spcBef>
                <a:spcPts val="1200"/>
              </a:spcBef>
              <a:spcAft>
                <a:spcPts val="0"/>
              </a:spcAft>
              <a:buSzPts val="1800"/>
              <a:buChar char="-"/>
            </a:pPr>
            <a:r>
              <a:rPr lang="en"/>
              <a:t>Since the SDLC is typically thought of as assurance activities that help engineers implement “secure features”, in that the features are well engineered with respect to security.</a:t>
            </a:r>
            <a:endParaRPr/>
          </a:p>
          <a:p>
            <a:pPr marL="457200" lvl="0" indent="-342900" algn="l" rtl="0">
              <a:spcBef>
                <a:spcPts val="0"/>
              </a:spcBef>
              <a:spcAft>
                <a:spcPts val="0"/>
              </a:spcAft>
              <a:buSzPts val="1800"/>
              <a:buChar char="-"/>
            </a:pPr>
            <a:r>
              <a:rPr lang="en"/>
              <a:t>Engineers will typically rely on security features, such as cryptography, authentication, logging, etc.</a:t>
            </a:r>
            <a:endParaRPr/>
          </a:p>
          <a:p>
            <a:pPr marL="457200" lvl="0" indent="-342900" algn="l" rtl="0">
              <a:spcBef>
                <a:spcPts val="0"/>
              </a:spcBef>
              <a:spcAft>
                <a:spcPts val="0"/>
              </a:spcAft>
              <a:buSzPts val="1800"/>
              <a:buChar char="-"/>
            </a:pPr>
            <a:r>
              <a:rPr lang="en"/>
              <a:t>It is crucially important that these are applied consistently and with a consistent understanding of the protection those features provide.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6</a:t>
            </a:r>
            <a:endParaRPr/>
          </a:p>
        </p:txBody>
      </p:sp>
      <p:sp>
        <p:nvSpPr>
          <p:cNvPr id="162" name="Google Shape;162;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Define and Use Cryptography Standards</a:t>
            </a:r>
            <a:endParaRPr/>
          </a:p>
          <a:p>
            <a:pPr marL="457200" lvl="0" indent="-342900" algn="l" rtl="0">
              <a:spcBef>
                <a:spcPts val="1200"/>
              </a:spcBef>
              <a:spcAft>
                <a:spcPts val="0"/>
              </a:spcAft>
              <a:buSzPts val="1800"/>
              <a:buChar char="-"/>
            </a:pPr>
            <a:r>
              <a:rPr lang="en"/>
              <a:t>A common way of ensuring data is protected is to use encryption. </a:t>
            </a:r>
            <a:endParaRPr/>
          </a:p>
          <a:p>
            <a:pPr marL="457200" lvl="0" indent="-342900" algn="l" rtl="0">
              <a:spcBef>
                <a:spcPts val="0"/>
              </a:spcBef>
              <a:spcAft>
                <a:spcPts val="0"/>
              </a:spcAft>
              <a:buSzPts val="1800"/>
              <a:buChar char="-"/>
            </a:pPr>
            <a:r>
              <a:rPr lang="en"/>
              <a:t>However, an incorrect choice in any aspect of cryptography can be catastrophic, and best left to experts that can develop encryption standards.</a:t>
            </a:r>
            <a:endParaRPr/>
          </a:p>
          <a:p>
            <a:pPr marL="457200" lvl="0" indent="-342900" algn="l" rtl="0">
              <a:spcBef>
                <a:spcPts val="0"/>
              </a:spcBef>
              <a:spcAft>
                <a:spcPts val="0"/>
              </a:spcAft>
              <a:buSzPts val="1800"/>
              <a:buChar char="-"/>
            </a:pPr>
            <a:r>
              <a:rPr lang="en"/>
              <a:t>A good general rule is to only use industry-vetted encryption libraries, ensuring they’re implemented in a way that allows them to be replaced if needed.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7</a:t>
            </a:r>
            <a:endParaRPr/>
          </a:p>
        </p:txBody>
      </p:sp>
      <p:sp>
        <p:nvSpPr>
          <p:cNvPr id="168" name="Google Shape;168;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Manage the Security Risk of Using Third-Party Components</a:t>
            </a:r>
            <a:endParaRPr/>
          </a:p>
          <a:p>
            <a:pPr marL="457200" lvl="0" indent="-342900" algn="l" rtl="0">
              <a:spcBef>
                <a:spcPts val="1200"/>
              </a:spcBef>
              <a:spcAft>
                <a:spcPts val="0"/>
              </a:spcAft>
              <a:buSzPts val="1800"/>
              <a:buChar char="-"/>
            </a:pPr>
            <a:r>
              <a:rPr lang="en"/>
              <a:t>It’s important to understand the impact that a security vulnerability of a third-party component impacts the larger system they are integrated in. </a:t>
            </a:r>
            <a:endParaRPr/>
          </a:p>
          <a:p>
            <a:pPr marL="457200" lvl="0" indent="-342900" algn="l" rtl="0">
              <a:spcBef>
                <a:spcPts val="0"/>
              </a:spcBef>
              <a:spcAft>
                <a:spcPts val="0"/>
              </a:spcAft>
              <a:buSzPts val="1800"/>
              <a:buChar char="-"/>
            </a:pPr>
            <a:r>
              <a:rPr lang="en"/>
              <a:t>Having an accurate inventory of third-party components and a plan to respond when new vulnerabilities are discovered will go a long way toward mitigating the risk, but additional validations should be considered.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Secure Coding Practices – A Definition</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Secure coding is the principles of designing code that adheres to secure coding best practices, safeguarding and protecting published code from known, unknown, and unexpected vulnerabilities such as security exploits, the loss of cloud secrets, embedded credentials, shared keys, confidential business data and personally identifiable information.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8</a:t>
            </a:r>
            <a:endParaRPr/>
          </a:p>
        </p:txBody>
      </p:sp>
      <p:sp>
        <p:nvSpPr>
          <p:cNvPr id="174" name="Google Shape;174;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Use Approved Tools</a:t>
            </a:r>
            <a:endParaRPr/>
          </a:p>
          <a:p>
            <a:pPr marL="457200" lvl="0" indent="-342900" algn="l" rtl="0">
              <a:spcBef>
                <a:spcPts val="1200"/>
              </a:spcBef>
              <a:spcAft>
                <a:spcPts val="0"/>
              </a:spcAft>
              <a:buSzPts val="1800"/>
              <a:buChar char="-"/>
            </a:pPr>
            <a:r>
              <a:rPr lang="en"/>
              <a:t>Define a publish a list of approved tools and their associated security checks, such as compiler/linker options and warnings. Engineers should strive to use the latest version of approved tools, such as compiler versions, and to take advantage of new security analysis functionality and protections.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9</a:t>
            </a:r>
            <a:endParaRPr/>
          </a:p>
        </p:txBody>
      </p:sp>
      <p:sp>
        <p:nvSpPr>
          <p:cNvPr id="180" name="Google Shape;180;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Perform Static Analysis Security Testing (SAST)</a:t>
            </a:r>
            <a:endParaRPr/>
          </a:p>
          <a:p>
            <a:pPr marL="457200" lvl="0" indent="-342900" algn="l" rtl="0">
              <a:spcBef>
                <a:spcPts val="1200"/>
              </a:spcBef>
              <a:spcAft>
                <a:spcPts val="0"/>
              </a:spcAft>
              <a:buSzPts val="1800"/>
              <a:buChar char="-"/>
            </a:pPr>
            <a:r>
              <a:rPr lang="en"/>
              <a:t>Analyzing the source code prior to compilation provides a highly scalable method of security code review and helps ensure that secure coding policies are being followed.</a:t>
            </a:r>
            <a:endParaRPr/>
          </a:p>
          <a:p>
            <a:pPr marL="457200" lvl="0" indent="-342900" algn="l" rtl="0">
              <a:spcBef>
                <a:spcPts val="0"/>
              </a:spcBef>
              <a:spcAft>
                <a:spcPts val="0"/>
              </a:spcAft>
              <a:buSzPts val="1800"/>
              <a:buChar char="-"/>
            </a:pPr>
            <a:r>
              <a:rPr lang="en"/>
              <a:t>Typically integrated into the commit pipeline to identify vulnerabilities each time the software is built or packaged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10</a:t>
            </a:r>
            <a:endParaRPr/>
          </a:p>
        </p:txBody>
      </p:sp>
      <p:sp>
        <p:nvSpPr>
          <p:cNvPr id="186" name="Google Shape;186;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Perform Dynamic Analysis Security Testing (DAST)</a:t>
            </a:r>
            <a:endParaRPr/>
          </a:p>
          <a:p>
            <a:pPr marL="457200" lvl="0" indent="-342900" algn="l" rtl="0">
              <a:spcBef>
                <a:spcPts val="1200"/>
              </a:spcBef>
              <a:spcAft>
                <a:spcPts val="0"/>
              </a:spcAft>
              <a:buSzPts val="1800"/>
              <a:buChar char="-"/>
            </a:pPr>
            <a:r>
              <a:rPr lang="en"/>
              <a:t>Perform run-time verification of fully compiled or packaged software to check functionality that will only be apparent when all components are integrated and running.</a:t>
            </a:r>
            <a:endParaRPr/>
          </a:p>
          <a:p>
            <a:pPr marL="457200" lvl="0" indent="-342900" algn="l" rtl="0">
              <a:spcBef>
                <a:spcPts val="0"/>
              </a:spcBef>
              <a:spcAft>
                <a:spcPts val="0"/>
              </a:spcAft>
              <a:buSzPts val="1800"/>
              <a:buChar char="-"/>
            </a:pPr>
            <a:r>
              <a:rPr lang="en"/>
              <a:t>Typically done using a tool or suite of prebuilt attacks or tools that can specifically monitor application behavior for memory corruption, use privilege issues, and other critical security problems.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11</a:t>
            </a:r>
            <a:endParaRPr/>
          </a:p>
        </p:txBody>
      </p:sp>
      <p:sp>
        <p:nvSpPr>
          <p:cNvPr id="192" name="Google Shape;192;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Perform Penetration Testing</a:t>
            </a:r>
            <a:endParaRPr/>
          </a:p>
          <a:p>
            <a:pPr marL="457200" lvl="0" indent="-342900" algn="l" rtl="0">
              <a:spcBef>
                <a:spcPts val="1200"/>
              </a:spcBef>
              <a:spcAft>
                <a:spcPts val="0"/>
              </a:spcAft>
              <a:buSzPts val="1800"/>
              <a:buChar char="-"/>
            </a:pPr>
            <a:r>
              <a:rPr lang="en"/>
              <a:t>Penetration testing is a security analysis of a software system performed by skilled security professionals simulating the actions of a hacker.</a:t>
            </a:r>
            <a:endParaRPr/>
          </a:p>
          <a:p>
            <a:pPr marL="457200" lvl="0" indent="-342900" algn="l" rtl="0">
              <a:spcBef>
                <a:spcPts val="0"/>
              </a:spcBef>
              <a:spcAft>
                <a:spcPts val="0"/>
              </a:spcAft>
              <a:buSzPts val="1800"/>
              <a:buChar char="-"/>
            </a:pPr>
            <a:r>
              <a:rPr lang="en"/>
              <a:t>Objective is to uncover potential vulnerabilities resulting from code errors, system configuration faults, or other operational deployment weaknesses.</a:t>
            </a:r>
            <a:endParaRPr/>
          </a:p>
          <a:p>
            <a:pPr marL="457200" lvl="0" indent="-342900" algn="l" rtl="0">
              <a:spcBef>
                <a:spcPts val="0"/>
              </a:spcBef>
              <a:spcAft>
                <a:spcPts val="0"/>
              </a:spcAft>
              <a:buSzPts val="1800"/>
              <a:buChar char="-"/>
            </a:pPr>
            <a:r>
              <a:rPr lang="en"/>
              <a:t>Usually finds the broadest variety of vulnerabilities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Microsoft SDL Practices – 12</a:t>
            </a:r>
            <a:endParaRPr/>
          </a:p>
        </p:txBody>
      </p:sp>
      <p:sp>
        <p:nvSpPr>
          <p:cNvPr id="198" name="Google Shape;198;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Establish a Standard Incident Response Process</a:t>
            </a:r>
            <a:endParaRPr/>
          </a:p>
          <a:p>
            <a:pPr marL="457200" lvl="0" indent="-342900" algn="l" rtl="0">
              <a:spcBef>
                <a:spcPts val="1200"/>
              </a:spcBef>
              <a:spcAft>
                <a:spcPts val="0"/>
              </a:spcAft>
              <a:buSzPts val="1800"/>
              <a:buChar char="-"/>
            </a:pPr>
            <a:r>
              <a:rPr lang="en"/>
              <a:t>Preparing an Incident Response Plan is crucial for helping to address new threats that can emerge over time.</a:t>
            </a:r>
            <a:endParaRPr/>
          </a:p>
          <a:p>
            <a:pPr marL="457200" lvl="0" indent="-342900" algn="l" rtl="0">
              <a:spcBef>
                <a:spcPts val="0"/>
              </a:spcBef>
              <a:spcAft>
                <a:spcPts val="0"/>
              </a:spcAft>
              <a:buSzPts val="1800"/>
              <a:buChar char="-"/>
            </a:pPr>
            <a:r>
              <a:rPr lang="en"/>
              <a:t>The plan should include who to contact in case of a security emergency, and establish the protocol for security servicing, which includes plans for code inherited from other groups within the organization and for third-party code.</a:t>
            </a:r>
            <a:endParaRPr/>
          </a:p>
          <a:p>
            <a:pPr marL="457200" lvl="0" indent="-342900" algn="l" rtl="0">
              <a:spcBef>
                <a:spcPts val="0"/>
              </a:spcBef>
              <a:spcAft>
                <a:spcPts val="0"/>
              </a:spcAft>
              <a:buSzPts val="1800"/>
              <a:buChar char="-"/>
            </a:pPr>
            <a:r>
              <a:rPr lang="en" b="1"/>
              <a:t>Should be tested before it is needed</a:t>
            </a:r>
            <a:r>
              <a:rPr lang="en"/>
              <a: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a:t>
            </a:r>
            <a:endParaRPr/>
          </a:p>
        </p:txBody>
      </p:sp>
      <p:sp>
        <p:nvSpPr>
          <p:cNvPr id="204" name="Google Shape;204;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1500">
                <a:solidFill>
                  <a:srgbClr val="000000"/>
                </a:solidFill>
              </a:rPr>
              <a:t>What is SEI?</a:t>
            </a:r>
            <a:endParaRPr sz="1500">
              <a:solidFill>
                <a:srgbClr val="000000"/>
              </a:solidFill>
            </a:endParaRPr>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Founded in 1968, the Software Engineering Institute (SEI) is a Federally Funded Research and Development Center (FFRDC) based at Carnegie-Mellon University. One of only 10 FFRDCs sponsored by the U.S Department of Defense (DoD), the SEI conducts R&amp;D in software engineering, systems engineering, cybersecurity, and many other areas of computing, working to introduce private-sector innovations into government.</a:t>
            </a:r>
            <a:endParaRPr sz="1500">
              <a:solidFill>
                <a:srgbClr val="000000"/>
              </a:solidFill>
            </a:endParaRPr>
          </a:p>
          <a:p>
            <a:pPr marL="0" lvl="0" indent="0" algn="l" rtl="0">
              <a:lnSpc>
                <a:spcPct val="90000"/>
              </a:lnSpc>
              <a:spcBef>
                <a:spcPts val="1000"/>
              </a:spcBef>
              <a:spcAft>
                <a:spcPts val="0"/>
              </a:spcAft>
              <a:buNone/>
            </a:pPr>
            <a:r>
              <a:rPr lang="en" sz="1500">
                <a:solidFill>
                  <a:srgbClr val="000000"/>
                </a:solidFill>
              </a:rPr>
              <a:t>What is SEI CERT?</a:t>
            </a:r>
            <a:endParaRPr sz="1500">
              <a:solidFill>
                <a:srgbClr val="000000"/>
              </a:solidFill>
            </a:endParaRPr>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The Computer Emergency Response Team (CERT) is a division of the SEI which focuses on improving the security and resilience of computer systems and networks. CERT is well respected for its expertise and works closely with organizations from both private and public sectors.</a:t>
            </a:r>
            <a:endParaRPr sz="1500">
              <a:solidFill>
                <a:srgbClr val="000000"/>
              </a:solidFill>
            </a:endParaRPr>
          </a:p>
          <a:p>
            <a:pPr marL="0" lvl="0" indent="0" algn="l" rtl="0">
              <a:spcBef>
                <a:spcPts val="0"/>
              </a:spcBef>
              <a:spcAft>
                <a:spcPts val="120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Coding Standards</a:t>
            </a:r>
            <a:endParaRPr/>
          </a:p>
        </p:txBody>
      </p:sp>
      <p:sp>
        <p:nvSpPr>
          <p:cNvPr id="210" name="Google Shape;210;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1500">
                <a:solidFill>
                  <a:srgbClr val="000000"/>
                </a:solidFill>
              </a:rPr>
              <a:t>What are they?</a:t>
            </a:r>
            <a:endParaRPr sz="1500">
              <a:solidFill>
                <a:srgbClr val="000000"/>
              </a:solidFill>
            </a:endParaRPr>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SEI CERT Coding Standards define best practices for proper use of features within specific languages to avoid security flaws in software. Each standard provides detailed information and examples for what to avoid as well as how to obtain desired results. SEI CERT Coding Standards are consistently updated and available for C, C++, Java, Perl, Android OS.</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Although updates to the standards are coordinated and performed by CERT, their contents are recognized as collective wisdom from the software development and software security communities.</a:t>
            </a:r>
            <a:endParaRPr sz="1500">
              <a:solidFill>
                <a:srgbClr val="000000"/>
              </a:solidFill>
            </a:endParaRPr>
          </a:p>
          <a:p>
            <a:pPr marL="0" lvl="0" indent="0" algn="l" rtl="0">
              <a:lnSpc>
                <a:spcPct val="90000"/>
              </a:lnSpc>
              <a:spcBef>
                <a:spcPts val="1000"/>
              </a:spcBef>
              <a:spcAft>
                <a:spcPts val="0"/>
              </a:spcAft>
              <a:buNone/>
            </a:pPr>
            <a:r>
              <a:rPr lang="en" sz="1500">
                <a:solidFill>
                  <a:srgbClr val="000000"/>
                </a:solidFill>
              </a:rPr>
              <a:t>Why do we need them?</a:t>
            </a:r>
            <a:endParaRPr sz="1500">
              <a:solidFill>
                <a:srgbClr val="000000"/>
              </a:solidFill>
            </a:endParaRPr>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These standards reinforce secure software system development, acting as a preventative measure for combatting security vulnerabilities caused by simple errors and incomplete understandings of features used during software development.</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For platform flexibility and performance, programming languages such as C and C++ allow for undefined, unspecified behavior, often causing developers to inadvertently add security flaws.</a:t>
            </a:r>
            <a:endParaRPr sz="15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Coding Standards</a:t>
            </a:r>
            <a:endParaRPr/>
          </a:p>
        </p:txBody>
      </p:sp>
      <p:sp>
        <p:nvSpPr>
          <p:cNvPr id="216" name="Google Shape;216;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90000"/>
              </a:lnSpc>
              <a:spcBef>
                <a:spcPts val="1000"/>
              </a:spcBef>
              <a:spcAft>
                <a:spcPts val="0"/>
              </a:spcAft>
              <a:buNone/>
            </a:pPr>
            <a:r>
              <a:rPr lang="en" sz="1500">
                <a:solidFill>
                  <a:srgbClr val="000000"/>
                </a:solidFill>
              </a:rPr>
              <a:t>How is it used in secure coding practices?</a:t>
            </a:r>
            <a:endParaRPr sz="1500">
              <a:solidFill>
                <a:srgbClr val="000000"/>
              </a:solidFill>
            </a:endParaRPr>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Guidelines for secure coding practices in software development.</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Can be used as a baseline to create system specific coding standards.</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Reference guide for training and tool development and use.</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To assure compliance with security requirements and mandated regulations.</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Minimize technical debt.</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Integration with development processes.</a:t>
            </a:r>
            <a:endParaRPr sz="1500">
              <a:solidFill>
                <a:srgbClr val="000000"/>
              </a:solidFill>
            </a:endParaRPr>
          </a:p>
          <a:p>
            <a:pPr marL="914400" lvl="1" indent="-323850" algn="l" rtl="0">
              <a:lnSpc>
                <a:spcPct val="90000"/>
              </a:lnSpc>
              <a:spcBef>
                <a:spcPts val="0"/>
              </a:spcBef>
              <a:spcAft>
                <a:spcPts val="0"/>
              </a:spcAft>
              <a:buClr>
                <a:srgbClr val="000000"/>
              </a:buClr>
              <a:buSzPts val="1500"/>
              <a:buChar char="-"/>
            </a:pPr>
            <a:r>
              <a:rPr lang="en" sz="1500">
                <a:solidFill>
                  <a:srgbClr val="000000"/>
                </a:solidFill>
              </a:rPr>
              <a:t>Establishes criteria for secure code review.</a:t>
            </a:r>
            <a:endParaRPr sz="1500">
              <a:solidFill>
                <a:srgbClr val="000000"/>
              </a:solidFill>
            </a:endParaRPr>
          </a:p>
          <a:p>
            <a:pPr marL="914400" lvl="1" indent="-323850" algn="l" rtl="0">
              <a:lnSpc>
                <a:spcPct val="90000"/>
              </a:lnSpc>
              <a:spcBef>
                <a:spcPts val="0"/>
              </a:spcBef>
              <a:spcAft>
                <a:spcPts val="0"/>
              </a:spcAft>
              <a:buClr>
                <a:srgbClr val="000000"/>
              </a:buClr>
              <a:buSzPts val="1500"/>
              <a:buChar char="-"/>
            </a:pPr>
            <a:r>
              <a:rPr lang="en" sz="1500">
                <a:solidFill>
                  <a:srgbClr val="000000"/>
                </a:solidFill>
              </a:rPr>
              <a:t>Integrated with general coding standards.</a:t>
            </a:r>
            <a:endParaRPr sz="1500">
              <a:solidFill>
                <a:srgbClr val="000000"/>
              </a:solidFill>
            </a:endParaRPr>
          </a:p>
          <a:p>
            <a:pPr marL="0" lvl="0" indent="0" algn="l" rtl="0">
              <a:spcBef>
                <a:spcPts val="0"/>
              </a:spcBef>
              <a:spcAft>
                <a:spcPts val="120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500">
                <a:solidFill>
                  <a:srgbClr val="000000"/>
                </a:solidFill>
              </a:rPr>
              <a:t>SEI CERT C Coding Standard example</a:t>
            </a:r>
            <a:endParaRPr sz="2500"/>
          </a:p>
        </p:txBody>
      </p:sp>
      <p:sp>
        <p:nvSpPr>
          <p:cNvPr id="222" name="Google Shape;222;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3850" algn="l" rtl="0">
              <a:lnSpc>
                <a:spcPct val="90000"/>
              </a:lnSpc>
              <a:spcBef>
                <a:spcPts val="1000"/>
              </a:spcBef>
              <a:spcAft>
                <a:spcPts val="0"/>
              </a:spcAft>
              <a:buClr>
                <a:srgbClr val="000000"/>
              </a:buClr>
              <a:buSzPts val="1500"/>
              <a:buChar char="-"/>
            </a:pPr>
            <a:r>
              <a:rPr lang="en" sz="1500">
                <a:solidFill>
                  <a:srgbClr val="000000"/>
                </a:solidFill>
              </a:rPr>
              <a:t>STR32-C. Do not pass a non-null-terminated character sequence to a library function that expects a string</a:t>
            </a:r>
            <a:endParaRPr sz="1500">
              <a:solidFill>
                <a:srgbClr val="000000"/>
              </a:solidFill>
            </a:endParaRPr>
          </a:p>
          <a:p>
            <a:pPr marL="0" lvl="0" indent="0" algn="l" rtl="0">
              <a:spcBef>
                <a:spcPts val="0"/>
              </a:spcBef>
              <a:spcAft>
                <a:spcPts val="1200"/>
              </a:spcAft>
              <a:buNone/>
            </a:pPr>
            <a:endParaRPr/>
          </a:p>
        </p:txBody>
      </p:sp>
      <p:pic>
        <p:nvPicPr>
          <p:cNvPr id="223" name="Google Shape;223;p40"/>
          <p:cNvPicPr preferRelativeResize="0"/>
          <p:nvPr/>
        </p:nvPicPr>
        <p:blipFill>
          <a:blip r:embed="rId3">
            <a:alphaModFix/>
          </a:blip>
          <a:stretch>
            <a:fillRect/>
          </a:stretch>
        </p:blipFill>
        <p:spPr>
          <a:xfrm>
            <a:off x="1862825" y="1894275"/>
            <a:ext cx="5073548" cy="1145875"/>
          </a:xfrm>
          <a:prstGeom prst="rect">
            <a:avLst/>
          </a:prstGeom>
          <a:noFill/>
          <a:ln>
            <a:noFill/>
          </a:ln>
        </p:spPr>
      </p:pic>
      <p:pic>
        <p:nvPicPr>
          <p:cNvPr id="224" name="Google Shape;224;p40"/>
          <p:cNvPicPr preferRelativeResize="0"/>
          <p:nvPr/>
        </p:nvPicPr>
        <p:blipFill>
          <a:blip r:embed="rId4">
            <a:alphaModFix/>
          </a:blip>
          <a:stretch>
            <a:fillRect/>
          </a:stretch>
        </p:blipFill>
        <p:spPr>
          <a:xfrm>
            <a:off x="1862809" y="3236350"/>
            <a:ext cx="5073579" cy="114587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500">
                <a:solidFill>
                  <a:srgbClr val="000000"/>
                </a:solidFill>
              </a:rPr>
              <a:t>SEI CERT C++ Coding Standard example</a:t>
            </a:r>
            <a:endParaRPr sz="2500"/>
          </a:p>
          <a:p>
            <a:pPr marL="0" lvl="0" indent="0" algn="l" rtl="0">
              <a:spcBef>
                <a:spcPts val="0"/>
              </a:spcBef>
              <a:spcAft>
                <a:spcPts val="0"/>
              </a:spcAft>
              <a:buNone/>
            </a:pPr>
            <a:endParaRPr/>
          </a:p>
        </p:txBody>
      </p:sp>
      <p:sp>
        <p:nvSpPr>
          <p:cNvPr id="230" name="Google Shape;230;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SzPts val="1500"/>
              <a:buChar char="-"/>
            </a:pPr>
            <a:r>
              <a:rPr lang="en" sz="1500"/>
              <a:t>MSC52-CPP. Value-returning functions must return a value from all exit paths.</a:t>
            </a:r>
            <a:endParaRPr sz="1500"/>
          </a:p>
          <a:p>
            <a:pPr marL="457200" lvl="0" indent="0" algn="l" rtl="0">
              <a:spcBef>
                <a:spcPts val="1200"/>
              </a:spcBef>
              <a:spcAft>
                <a:spcPts val="1200"/>
              </a:spcAft>
              <a:buNone/>
            </a:pPr>
            <a:endParaRPr sz="1500"/>
          </a:p>
        </p:txBody>
      </p:sp>
      <p:pic>
        <p:nvPicPr>
          <p:cNvPr id="231" name="Google Shape;231;p41"/>
          <p:cNvPicPr preferRelativeResize="0"/>
          <p:nvPr/>
        </p:nvPicPr>
        <p:blipFill>
          <a:blip r:embed="rId3">
            <a:alphaModFix/>
          </a:blip>
          <a:stretch>
            <a:fillRect/>
          </a:stretch>
        </p:blipFill>
        <p:spPr>
          <a:xfrm>
            <a:off x="1362225" y="1827750"/>
            <a:ext cx="6419551" cy="1082925"/>
          </a:xfrm>
          <a:prstGeom prst="rect">
            <a:avLst/>
          </a:prstGeom>
          <a:noFill/>
          <a:ln>
            <a:noFill/>
          </a:ln>
        </p:spPr>
      </p:pic>
      <p:pic>
        <p:nvPicPr>
          <p:cNvPr id="232" name="Google Shape;232;p41"/>
          <p:cNvPicPr preferRelativeResize="0"/>
          <p:nvPr/>
        </p:nvPicPr>
        <p:blipFill>
          <a:blip r:embed="rId4">
            <a:alphaModFix/>
          </a:blip>
          <a:stretch>
            <a:fillRect/>
          </a:stretch>
        </p:blipFill>
        <p:spPr>
          <a:xfrm>
            <a:off x="1362225" y="2974870"/>
            <a:ext cx="6419551" cy="11203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Four Pillars of Software Security</a:t>
            </a:r>
            <a:endParaRPr/>
          </a:p>
        </p:txBody>
      </p:sp>
      <p:sp>
        <p:nvSpPr>
          <p:cNvPr id="72" name="Google Shape;72;p15"/>
          <p:cNvSpPr txBox="1">
            <a:spLocks noGrp="1"/>
          </p:cNvSpPr>
          <p:nvPr>
            <p:ph type="body" idx="1"/>
          </p:nvPr>
        </p:nvSpPr>
        <p:spPr>
          <a:xfrm>
            <a:off x="311700" y="1017725"/>
            <a:ext cx="8520600" cy="3643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1. Knowledge and awareness</a:t>
            </a:r>
            <a:endParaRPr/>
          </a:p>
          <a:p>
            <a:pPr marL="457200" lvl="0" indent="-342900" algn="l" rtl="0">
              <a:spcBef>
                <a:spcPts val="1200"/>
              </a:spcBef>
              <a:spcAft>
                <a:spcPts val="0"/>
              </a:spcAft>
              <a:buSzPts val="1800"/>
              <a:buChar char="-"/>
            </a:pPr>
            <a:r>
              <a:rPr lang="en"/>
              <a:t>Every employee needs a degree of knowledge and awareness to make good decisions. The employee’s lack of knowledge might result in devastating cybercrime. The organization head’s lack of knowledge might result in disastrous decisions regarding information technology and security.</a:t>
            </a:r>
            <a:endParaRPr/>
          </a:p>
          <a:p>
            <a:pPr marL="457200" lvl="0" indent="-342900" algn="l" rtl="0">
              <a:spcBef>
                <a:spcPts val="0"/>
              </a:spcBef>
              <a:spcAft>
                <a:spcPts val="0"/>
              </a:spcAft>
              <a:buSzPts val="1800"/>
              <a:buChar char="-"/>
            </a:pPr>
            <a:r>
              <a:rPr lang="en"/>
              <a:t>Includes:</a:t>
            </a:r>
            <a:endParaRPr/>
          </a:p>
          <a:p>
            <a:pPr marL="914400" lvl="1" indent="-317500" algn="l" rtl="0">
              <a:spcBef>
                <a:spcPts val="0"/>
              </a:spcBef>
              <a:spcAft>
                <a:spcPts val="0"/>
              </a:spcAft>
              <a:buSzPts val="1400"/>
              <a:buChar char="-"/>
            </a:pPr>
            <a:r>
              <a:rPr lang="en"/>
              <a:t>Legal requirements</a:t>
            </a:r>
            <a:endParaRPr/>
          </a:p>
          <a:p>
            <a:pPr marL="914400" lvl="1" indent="-317500" algn="l" rtl="0">
              <a:spcBef>
                <a:spcPts val="0"/>
              </a:spcBef>
              <a:spcAft>
                <a:spcPts val="0"/>
              </a:spcAft>
              <a:buSzPts val="1400"/>
              <a:buChar char="-"/>
            </a:pPr>
            <a:r>
              <a:rPr lang="en"/>
              <a:t>Organization internal rules (written policies, procedures, etc.)</a:t>
            </a:r>
            <a:endParaRPr/>
          </a:p>
          <a:p>
            <a:pPr marL="914400" lvl="1" indent="-317500" algn="l" rtl="0">
              <a:spcBef>
                <a:spcPts val="0"/>
              </a:spcBef>
              <a:spcAft>
                <a:spcPts val="0"/>
              </a:spcAft>
              <a:buSzPts val="1400"/>
              <a:buChar char="-"/>
            </a:pPr>
            <a:r>
              <a:rPr lang="en"/>
              <a:t>Privacy threats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Secure Code Review</a:t>
            </a:r>
            <a:endParaRPr/>
          </a:p>
        </p:txBody>
      </p:sp>
      <p:sp>
        <p:nvSpPr>
          <p:cNvPr id="238" name="Google Shape;238;p42"/>
          <p:cNvSpPr txBox="1">
            <a:spLocks noGrp="1"/>
          </p:cNvSpPr>
          <p:nvPr>
            <p:ph type="body" idx="1"/>
          </p:nvPr>
        </p:nvSpPr>
        <p:spPr>
          <a:xfrm>
            <a:off x="311700" y="1152475"/>
            <a:ext cx="8520600" cy="1749300"/>
          </a:xfrm>
          <a:prstGeom prst="rect">
            <a:avLst/>
          </a:prstGeom>
        </p:spPr>
        <p:txBody>
          <a:bodyPr spcFirstLastPara="1" wrap="square" lIns="91425" tIns="91425" rIns="91425" bIns="91425" anchor="t" anchorCtr="0">
            <a:normAutofit lnSpcReduction="20000"/>
          </a:bodyPr>
          <a:lstStyle/>
          <a:p>
            <a:pPr marL="0" lvl="0" indent="0" algn="l" rtl="0">
              <a:lnSpc>
                <a:spcPct val="90000"/>
              </a:lnSpc>
              <a:spcBef>
                <a:spcPts val="1000"/>
              </a:spcBef>
              <a:spcAft>
                <a:spcPts val="0"/>
              </a:spcAft>
              <a:buNone/>
            </a:pPr>
            <a:r>
              <a:rPr lang="en" sz="1500"/>
              <a:t>What is it?</a:t>
            </a:r>
            <a:endParaRPr sz="1500"/>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Secure code review is the process of systematically examining software source code with the goal of identifying and fixing security vulnerabilities.</a:t>
            </a:r>
            <a:endParaRPr sz="1500">
              <a:solidFill>
                <a:srgbClr val="000000"/>
              </a:solidFill>
            </a:endParaRPr>
          </a:p>
          <a:p>
            <a:pPr marL="457200" lvl="0" indent="-323850" algn="l" rtl="0">
              <a:lnSpc>
                <a:spcPct val="90000"/>
              </a:lnSpc>
              <a:spcBef>
                <a:spcPts val="0"/>
              </a:spcBef>
              <a:spcAft>
                <a:spcPts val="0"/>
              </a:spcAft>
              <a:buClr>
                <a:srgbClr val="000000"/>
              </a:buClr>
              <a:buSzPts val="1500"/>
              <a:buChar char="-"/>
            </a:pPr>
            <a:r>
              <a:rPr lang="en" sz="1500">
                <a:solidFill>
                  <a:srgbClr val="000000"/>
                </a:solidFill>
              </a:rPr>
              <a:t>It is an integral part of development within the Secure SDLC, encompassing the processes involved in the performance of security testing in parallel with software development and its resulting actions.</a:t>
            </a:r>
            <a:endParaRPr sz="1500">
              <a:solidFill>
                <a:srgbClr val="000000"/>
              </a:solidFill>
            </a:endParaRPr>
          </a:p>
          <a:p>
            <a:pPr marL="0" lvl="0" indent="0" algn="l" rtl="0">
              <a:spcBef>
                <a:spcPts val="0"/>
              </a:spcBef>
              <a:spcAft>
                <a:spcPts val="1200"/>
              </a:spcAft>
              <a:buNone/>
            </a:pPr>
            <a:endParaRPr/>
          </a:p>
        </p:txBody>
      </p:sp>
      <p:sp>
        <p:nvSpPr>
          <p:cNvPr id="239" name="Google Shape;239;p42"/>
          <p:cNvSpPr txBox="1"/>
          <p:nvPr/>
        </p:nvSpPr>
        <p:spPr>
          <a:xfrm>
            <a:off x="4531700" y="2646400"/>
            <a:ext cx="4200300" cy="2077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1500">
                <a:solidFill>
                  <a:schemeClr val="accent3"/>
                </a:solidFill>
                <a:latin typeface="Proxima Nova"/>
                <a:ea typeface="Proxima Nova"/>
                <a:cs typeface="Proxima Nova"/>
                <a:sym typeface="Proxima Nova"/>
              </a:rPr>
              <a:t>Methods/Tools:</a:t>
            </a:r>
            <a:endParaRPr sz="1500">
              <a:solidFill>
                <a:schemeClr val="accent3"/>
              </a:solidFill>
              <a:latin typeface="Proxima Nova"/>
              <a:ea typeface="Proxima Nova"/>
              <a:cs typeface="Proxima Nova"/>
              <a:sym typeface="Proxima Nova"/>
            </a:endParaRPr>
          </a:p>
          <a:p>
            <a:pPr marL="457200" lvl="0" indent="-323850" algn="l" rtl="0">
              <a:lnSpc>
                <a:spcPct val="90000"/>
              </a:lnSpc>
              <a:spcBef>
                <a:spcPts val="1000"/>
              </a:spcBef>
              <a:spcAft>
                <a:spcPts val="0"/>
              </a:spcAft>
              <a:buSzPts val="1500"/>
              <a:buFont typeface="Proxima Nova"/>
              <a:buChar char="-"/>
            </a:pPr>
            <a:r>
              <a:rPr lang="en" sz="1500">
                <a:latin typeface="Proxima Nova"/>
                <a:ea typeface="Proxima Nova"/>
                <a:cs typeface="Proxima Nova"/>
                <a:sym typeface="Proxima Nova"/>
              </a:rPr>
              <a:t>Static Analysis</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Dynamic Analysis</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Penetration Testing</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Code Review Checklists</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Manual Code Reviews</a:t>
            </a:r>
            <a:endParaRPr sz="1500">
              <a:latin typeface="Proxima Nova"/>
              <a:ea typeface="Proxima Nova"/>
              <a:cs typeface="Proxima Nova"/>
              <a:sym typeface="Proxima Nova"/>
            </a:endParaRPr>
          </a:p>
          <a:p>
            <a:pPr marL="0" lvl="0" indent="0" algn="l" rtl="0">
              <a:spcBef>
                <a:spcPts val="0"/>
              </a:spcBef>
              <a:spcAft>
                <a:spcPts val="0"/>
              </a:spcAft>
              <a:buNone/>
            </a:pPr>
            <a:endParaRPr sz="1800">
              <a:solidFill>
                <a:schemeClr val="accent3"/>
              </a:solidFill>
              <a:latin typeface="Proxima Nova"/>
              <a:ea typeface="Proxima Nova"/>
              <a:cs typeface="Proxima Nova"/>
              <a:sym typeface="Proxima Nova"/>
            </a:endParaRPr>
          </a:p>
        </p:txBody>
      </p:sp>
      <p:sp>
        <p:nvSpPr>
          <p:cNvPr id="240" name="Google Shape;240;p42"/>
          <p:cNvSpPr txBox="1"/>
          <p:nvPr/>
        </p:nvSpPr>
        <p:spPr>
          <a:xfrm>
            <a:off x="394100" y="2646400"/>
            <a:ext cx="4137600" cy="2050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1500">
                <a:solidFill>
                  <a:schemeClr val="accent3"/>
                </a:solidFill>
                <a:latin typeface="Proxima Nova"/>
                <a:ea typeface="Proxima Nova"/>
                <a:cs typeface="Proxima Nova"/>
                <a:sym typeface="Proxima Nova"/>
              </a:rPr>
              <a:t>Focus: </a:t>
            </a:r>
            <a:endParaRPr sz="1500">
              <a:solidFill>
                <a:schemeClr val="accent3"/>
              </a:solidFill>
              <a:latin typeface="Proxima Nova"/>
              <a:ea typeface="Proxima Nova"/>
              <a:cs typeface="Proxima Nova"/>
              <a:sym typeface="Proxima Nova"/>
            </a:endParaRPr>
          </a:p>
          <a:p>
            <a:pPr marL="457200" lvl="0" indent="-323850" algn="l" rtl="0">
              <a:lnSpc>
                <a:spcPct val="90000"/>
              </a:lnSpc>
              <a:spcBef>
                <a:spcPts val="1000"/>
              </a:spcBef>
              <a:spcAft>
                <a:spcPts val="0"/>
              </a:spcAft>
              <a:buSzPts val="1500"/>
              <a:buFont typeface="Proxima Nova"/>
              <a:buChar char="-"/>
            </a:pPr>
            <a:r>
              <a:rPr lang="en" sz="1500">
                <a:latin typeface="Proxima Nova"/>
                <a:ea typeface="Proxima Nova"/>
                <a:cs typeface="Proxima Nova"/>
                <a:sym typeface="Proxima Nova"/>
              </a:rPr>
              <a:t>Authentication and Authorization</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Data Validation</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Error Handling</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Session Management</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Security Configuration</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Logging</a:t>
            </a:r>
            <a:endParaRPr sz="1500">
              <a:latin typeface="Proxima Nova"/>
              <a:ea typeface="Proxima Nova"/>
              <a:cs typeface="Proxima Nova"/>
              <a:sym typeface="Proxima Nova"/>
            </a:endParaRPr>
          </a:p>
          <a:p>
            <a:pPr marL="457200" lvl="0" indent="-323850" algn="l" rtl="0">
              <a:lnSpc>
                <a:spcPct val="90000"/>
              </a:lnSpc>
              <a:spcBef>
                <a:spcPts val="0"/>
              </a:spcBef>
              <a:spcAft>
                <a:spcPts val="0"/>
              </a:spcAft>
              <a:buSzPts val="1500"/>
              <a:buFont typeface="Proxima Nova"/>
              <a:buChar char="-"/>
            </a:pPr>
            <a:r>
              <a:rPr lang="en" sz="1500">
                <a:latin typeface="Proxima Nova"/>
                <a:ea typeface="Proxima Nova"/>
                <a:cs typeface="Proxima Nova"/>
                <a:sym typeface="Proxima Nova"/>
              </a:rPr>
              <a:t>Encryption</a:t>
            </a:r>
            <a:endParaRPr sz="1500">
              <a:latin typeface="Proxima Nova"/>
              <a:ea typeface="Proxima Nova"/>
              <a:cs typeface="Proxima Nova"/>
              <a:sym typeface="Proxima Nova"/>
            </a:endParaRPr>
          </a:p>
          <a:p>
            <a:pPr marL="0" lvl="0" indent="0" algn="l" rtl="0">
              <a:spcBef>
                <a:spcPts val="0"/>
              </a:spcBef>
              <a:spcAft>
                <a:spcPts val="0"/>
              </a:spcAft>
              <a:buNone/>
            </a:pPr>
            <a:endParaRPr sz="1800">
              <a:solidFill>
                <a:schemeClr val="accent3"/>
              </a:solidFill>
              <a:latin typeface="Proxima Nova"/>
              <a:ea typeface="Proxima Nova"/>
              <a:cs typeface="Proxima Nova"/>
              <a:sym typeface="Proxima Nov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Secure Code Review</a:t>
            </a:r>
            <a:endParaRPr/>
          </a:p>
        </p:txBody>
      </p:sp>
      <p:sp>
        <p:nvSpPr>
          <p:cNvPr id="246" name="Google Shape;246;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500"/>
              <a:t>Why do it?</a:t>
            </a:r>
            <a:endParaRPr sz="1500"/>
          </a:p>
          <a:p>
            <a:pPr marL="457200" lvl="0" indent="-323850" algn="l" rtl="0">
              <a:spcBef>
                <a:spcPts val="1200"/>
              </a:spcBef>
              <a:spcAft>
                <a:spcPts val="0"/>
              </a:spcAft>
              <a:buClr>
                <a:schemeClr val="dk1"/>
              </a:buClr>
              <a:buSzPts val="1500"/>
              <a:buChar char="-"/>
            </a:pPr>
            <a:r>
              <a:rPr lang="en" sz="1500">
                <a:solidFill>
                  <a:schemeClr val="dk1"/>
                </a:solidFill>
              </a:rPr>
              <a:t>Identify security vulnerabilities early and often.</a:t>
            </a:r>
            <a:endParaRPr sz="1500">
              <a:solidFill>
                <a:schemeClr val="dk1"/>
              </a:solidFill>
            </a:endParaRPr>
          </a:p>
          <a:p>
            <a:pPr marL="457200" lvl="0" indent="-323850" algn="l" rtl="0">
              <a:spcBef>
                <a:spcPts val="0"/>
              </a:spcBef>
              <a:spcAft>
                <a:spcPts val="0"/>
              </a:spcAft>
              <a:buClr>
                <a:schemeClr val="dk1"/>
              </a:buClr>
              <a:buSzPts val="1500"/>
              <a:buChar char="-"/>
            </a:pPr>
            <a:r>
              <a:rPr lang="en" sz="1500">
                <a:solidFill>
                  <a:schemeClr val="dk1"/>
                </a:solidFill>
              </a:rPr>
              <a:t>Track vulnerabilities throughout the product life cycle and make determination of their impact and priority, allowing implementation of solutions as deemed necessary.</a:t>
            </a:r>
            <a:endParaRPr sz="1500">
              <a:solidFill>
                <a:schemeClr val="dk1"/>
              </a:solidFill>
            </a:endParaRPr>
          </a:p>
          <a:p>
            <a:pPr marL="457200" lvl="0" indent="-323850" algn="l" rtl="0">
              <a:spcBef>
                <a:spcPts val="0"/>
              </a:spcBef>
              <a:spcAft>
                <a:spcPts val="0"/>
              </a:spcAft>
              <a:buClr>
                <a:srgbClr val="000000"/>
              </a:buClr>
              <a:buSzPts val="1500"/>
              <a:buChar char="-"/>
            </a:pPr>
            <a:r>
              <a:rPr lang="en" sz="1500">
                <a:solidFill>
                  <a:srgbClr val="000000"/>
                </a:solidFill>
              </a:rPr>
              <a:t>Minimize security exploits prior to software release.</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Industries such as healthcare, aerospace, and finance often mandate compliance with specified secure code review practices.</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Iterative confirmation of compliance with specified secure coding standards.</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Minimize technical debt.</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Increased maintainability and pattern usage.</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Reinforce quality assurance.</a:t>
            </a:r>
            <a:endParaRPr sz="1500">
              <a:solidFill>
                <a:srgbClr val="000000"/>
              </a:solidFill>
            </a:endParaRPr>
          </a:p>
          <a:p>
            <a:pPr marL="0" lvl="0" indent="0" algn="l" rtl="0">
              <a:spcBef>
                <a:spcPts val="1200"/>
              </a:spcBef>
              <a:spcAft>
                <a:spcPts val="1200"/>
              </a:spcAft>
              <a:buNone/>
            </a:pPr>
            <a:endParaRPr sz="15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Secure Code Review</a:t>
            </a:r>
            <a:endParaRPr/>
          </a:p>
        </p:txBody>
      </p:sp>
      <p:sp>
        <p:nvSpPr>
          <p:cNvPr id="252" name="Google Shape;252;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500"/>
              <a:t>Tasks:</a:t>
            </a:r>
            <a:endParaRPr sz="1500"/>
          </a:p>
          <a:p>
            <a:pPr marL="457200" lvl="0" indent="-323850" algn="l" rtl="0">
              <a:spcBef>
                <a:spcPts val="1200"/>
              </a:spcBef>
              <a:spcAft>
                <a:spcPts val="0"/>
              </a:spcAft>
              <a:buClr>
                <a:srgbClr val="000000"/>
              </a:buClr>
              <a:buSzPts val="1500"/>
              <a:buChar char="-"/>
            </a:pPr>
            <a:r>
              <a:rPr lang="en" sz="1500">
                <a:solidFill>
                  <a:srgbClr val="000000"/>
                </a:solidFill>
              </a:rPr>
              <a:t>Planning</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Review Preparation</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Review Execution</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Issue Identification</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Issue Remediation</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Verification</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Documentation</a:t>
            </a:r>
            <a:endParaRPr sz="15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MITRE</a:t>
            </a:r>
            <a:endParaRPr/>
          </a:p>
        </p:txBody>
      </p:sp>
      <p:sp>
        <p:nvSpPr>
          <p:cNvPr id="258" name="Google Shape;258;p45"/>
          <p:cNvSpPr txBox="1">
            <a:spLocks noGrp="1"/>
          </p:cNvSpPr>
          <p:nvPr>
            <p:ph type="body" idx="1"/>
          </p:nvPr>
        </p:nvSpPr>
        <p:spPr>
          <a:xfrm>
            <a:off x="311700" y="1152475"/>
            <a:ext cx="8520600" cy="38628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sz="1500"/>
              <a:t>What is MITRE?</a:t>
            </a:r>
            <a:endParaRPr sz="1500"/>
          </a:p>
          <a:p>
            <a:pPr marL="457200" lvl="0" indent="-302418" algn="l" rtl="0">
              <a:spcBef>
                <a:spcPts val="1200"/>
              </a:spcBef>
              <a:spcAft>
                <a:spcPts val="0"/>
              </a:spcAft>
              <a:buClr>
                <a:schemeClr val="dk1"/>
              </a:buClr>
              <a:buSzPct val="100000"/>
              <a:buChar char="-"/>
            </a:pPr>
            <a:r>
              <a:rPr lang="en" sz="1500">
                <a:solidFill>
                  <a:schemeClr val="dk1"/>
                </a:solidFill>
              </a:rPr>
              <a:t>Founded in 1958, MITRE is a non-profit company meant to serve as objective advisers in systems engineering to government agencies, both military and civilian. Since 2014, MITRE has operated the nation’s first and only FFRDC dedicated to cybersecurity and the advancement of secure technologies. MITRE has published a wealth of standards and knowledge relating to information security, and is well respected within the industry.</a:t>
            </a:r>
            <a:endParaRPr sz="1500">
              <a:solidFill>
                <a:schemeClr val="dk1"/>
              </a:solidFill>
            </a:endParaRPr>
          </a:p>
          <a:p>
            <a:pPr marL="0" lvl="0" indent="0" algn="l" rtl="0">
              <a:spcBef>
                <a:spcPts val="1200"/>
              </a:spcBef>
              <a:spcAft>
                <a:spcPts val="0"/>
              </a:spcAft>
              <a:buNone/>
            </a:pPr>
            <a:r>
              <a:rPr lang="en" sz="1500"/>
              <a:t>What is CVE?</a:t>
            </a:r>
            <a:endParaRPr sz="1500"/>
          </a:p>
          <a:p>
            <a:pPr marL="457200" lvl="0" indent="-302418" algn="l" rtl="0">
              <a:spcBef>
                <a:spcPts val="1200"/>
              </a:spcBef>
              <a:spcAft>
                <a:spcPts val="0"/>
              </a:spcAft>
              <a:buClr>
                <a:schemeClr val="dk1"/>
              </a:buClr>
              <a:buSzPct val="100000"/>
              <a:buChar char="-"/>
            </a:pPr>
            <a:r>
              <a:rPr lang="en" sz="1500">
                <a:solidFill>
                  <a:schemeClr val="dk1"/>
                </a:solidFill>
              </a:rPr>
              <a:t>Common vulnerabilities and exposures (CVE) is a database of specific instances of vulnerabilities identified within a specific product or system.</a:t>
            </a:r>
            <a:endParaRPr sz="1500">
              <a:solidFill>
                <a:schemeClr val="dk1"/>
              </a:solidFill>
            </a:endParaRPr>
          </a:p>
          <a:p>
            <a:pPr marL="0" lvl="0" indent="0" algn="l" rtl="0">
              <a:spcBef>
                <a:spcPts val="1200"/>
              </a:spcBef>
              <a:spcAft>
                <a:spcPts val="0"/>
              </a:spcAft>
              <a:buNone/>
            </a:pPr>
            <a:r>
              <a:rPr lang="en" sz="1500"/>
              <a:t>What is CWE?</a:t>
            </a:r>
            <a:endParaRPr sz="1500"/>
          </a:p>
          <a:p>
            <a:pPr marL="457200" lvl="0" indent="-302418" algn="l" rtl="0">
              <a:spcBef>
                <a:spcPts val="1200"/>
              </a:spcBef>
              <a:spcAft>
                <a:spcPts val="0"/>
              </a:spcAft>
              <a:buClr>
                <a:schemeClr val="dk1"/>
              </a:buClr>
              <a:buSzPct val="100000"/>
              <a:buChar char="-"/>
            </a:pPr>
            <a:r>
              <a:rPr lang="en" sz="1500">
                <a:solidFill>
                  <a:schemeClr val="dk1"/>
                </a:solidFill>
              </a:rPr>
              <a:t>Common Weakness Enumeration (CWE) is a community developed, categorized list of software and hardware vulnerabilities that have been identified as the cause of flaws in systems and listed in a CVE. An encyclopedia of community recognized vulnerabilities. Can be used as a secure coding standard.</a:t>
            </a:r>
            <a:endParaRPr sz="1500">
              <a:solidFill>
                <a:schemeClr val="dk1"/>
              </a:solidFill>
            </a:endParaRPr>
          </a:p>
          <a:p>
            <a:pPr marL="0" lvl="0" indent="0" algn="l" rtl="0">
              <a:spcBef>
                <a:spcPts val="1200"/>
              </a:spcBef>
              <a:spcAft>
                <a:spcPts val="0"/>
              </a:spcAft>
              <a:buNone/>
            </a:pPr>
            <a:r>
              <a:rPr lang="en" sz="1500"/>
              <a:t>MITRE Frameworks:</a:t>
            </a:r>
            <a:endParaRPr sz="1500"/>
          </a:p>
          <a:p>
            <a:pPr marL="457200" lvl="0" indent="-302418" algn="l" rtl="0">
              <a:spcBef>
                <a:spcPts val="1200"/>
              </a:spcBef>
              <a:spcAft>
                <a:spcPts val="0"/>
              </a:spcAft>
              <a:buClr>
                <a:schemeClr val="dk1"/>
              </a:buClr>
              <a:buSzPct val="100000"/>
              <a:buChar char="-"/>
            </a:pPr>
            <a:r>
              <a:rPr lang="en" sz="1500">
                <a:solidFill>
                  <a:schemeClr val="dk1"/>
                </a:solidFill>
              </a:rPr>
              <a:t>These knowledge bases create the foundation for the development of system specific threat models and methodologies.</a:t>
            </a:r>
            <a:endParaRPr sz="1500">
              <a:solidFill>
                <a:schemeClr val="dk1"/>
              </a:solidFill>
            </a:endParaRPr>
          </a:p>
          <a:p>
            <a:pPr marL="457200" lvl="0" indent="-302418" algn="l" rtl="0">
              <a:spcBef>
                <a:spcPts val="0"/>
              </a:spcBef>
              <a:spcAft>
                <a:spcPts val="0"/>
              </a:spcAft>
              <a:buClr>
                <a:schemeClr val="dk1"/>
              </a:buClr>
              <a:buSzPct val="100000"/>
              <a:buChar char="-"/>
            </a:pPr>
            <a:r>
              <a:rPr lang="en" sz="1500">
                <a:solidFill>
                  <a:schemeClr val="dk1"/>
                </a:solidFill>
              </a:rPr>
              <a:t>ATT&amp;CK, D3FEND, Engage, Caldera</a:t>
            </a:r>
            <a:endParaRPr sz="1500">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IBM SPbD@IBM</a:t>
            </a:r>
            <a:endParaRPr/>
          </a:p>
        </p:txBody>
      </p:sp>
      <p:sp>
        <p:nvSpPr>
          <p:cNvPr id="264" name="Google Shape;264;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90000"/>
              </a:lnSpc>
              <a:spcBef>
                <a:spcPts val="1000"/>
              </a:spcBef>
              <a:spcAft>
                <a:spcPts val="0"/>
              </a:spcAft>
              <a:buNone/>
            </a:pPr>
            <a:r>
              <a:rPr lang="en" sz="1500"/>
              <a:t>What is IBM?</a:t>
            </a:r>
            <a:endParaRPr sz="1500"/>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Founded in 1911, International Business machines (IBM) is a global technology company that offers a wide range of computer based products, services, and solutions.</a:t>
            </a:r>
            <a:endParaRPr sz="1500">
              <a:solidFill>
                <a:srgbClr val="000000"/>
              </a:solidFill>
            </a:endParaRPr>
          </a:p>
          <a:p>
            <a:pPr marL="0" lvl="0" indent="0" algn="l" rtl="0">
              <a:lnSpc>
                <a:spcPct val="90000"/>
              </a:lnSpc>
              <a:spcBef>
                <a:spcPts val="1000"/>
              </a:spcBef>
              <a:spcAft>
                <a:spcPts val="0"/>
              </a:spcAft>
              <a:buNone/>
            </a:pPr>
            <a:r>
              <a:rPr lang="en" sz="1500"/>
              <a:t>What is SPbD@IBM?</a:t>
            </a:r>
            <a:endParaRPr sz="1500"/>
          </a:p>
          <a:p>
            <a:pPr marL="457200" lvl="0" indent="-323850" algn="l" rtl="0">
              <a:lnSpc>
                <a:spcPct val="90000"/>
              </a:lnSpc>
              <a:spcBef>
                <a:spcPts val="1000"/>
              </a:spcBef>
              <a:spcAft>
                <a:spcPts val="0"/>
              </a:spcAft>
              <a:buClr>
                <a:srgbClr val="000000"/>
              </a:buClr>
              <a:buSzPts val="1500"/>
              <a:buChar char="-"/>
            </a:pPr>
            <a:r>
              <a:rPr lang="en" sz="1500">
                <a:solidFill>
                  <a:srgbClr val="000000"/>
                </a:solidFill>
              </a:rPr>
              <a:t>IBM Security and Privacy by Design (IBM SPbD@IBM) is a streamlined and agile set of focused security and privacy practices which reinforces embedding security and privacy into the design of products and services. SPbD@IBM is aligned with the United States National Institute of Standards and Technology (NIST’s) Secure Software Development Framework (SSDF).</a:t>
            </a:r>
            <a:endParaRPr sz="1500">
              <a:solidFill>
                <a:srgbClr val="000000"/>
              </a:solidFill>
            </a:endParaRPr>
          </a:p>
          <a:p>
            <a:pPr marL="0" lvl="0" indent="0" algn="l" rtl="0">
              <a:lnSpc>
                <a:spcPct val="90000"/>
              </a:lnSpc>
              <a:spcBef>
                <a:spcPts val="1000"/>
              </a:spcBef>
              <a:spcAft>
                <a:spcPts val="0"/>
              </a:spcAft>
              <a:buNone/>
            </a:pPr>
            <a:endParaRPr sz="1500">
              <a:solidFill>
                <a:srgbClr val="000000"/>
              </a:solidFill>
            </a:endParaRPr>
          </a:p>
          <a:p>
            <a:pPr marL="0" lvl="0" indent="0" algn="l" rtl="0">
              <a:spcBef>
                <a:spcPts val="0"/>
              </a:spcBef>
              <a:spcAft>
                <a:spcPts val="1200"/>
              </a:spcAft>
              <a:buNone/>
            </a:pPr>
            <a:endParaRPr sz="1500"/>
          </a:p>
        </p:txBody>
      </p:sp>
      <p:pic>
        <p:nvPicPr>
          <p:cNvPr id="265" name="Google Shape;265;p46"/>
          <p:cNvPicPr preferRelativeResize="0"/>
          <p:nvPr/>
        </p:nvPicPr>
        <p:blipFill>
          <a:blip r:embed="rId3">
            <a:alphaModFix/>
          </a:blip>
          <a:stretch>
            <a:fillRect/>
          </a:stretch>
        </p:blipFill>
        <p:spPr>
          <a:xfrm>
            <a:off x="1038875" y="3477525"/>
            <a:ext cx="1602350" cy="1531624"/>
          </a:xfrm>
          <a:prstGeom prst="rect">
            <a:avLst/>
          </a:prstGeom>
          <a:noFill/>
          <a:ln>
            <a:noFill/>
          </a:ln>
        </p:spPr>
      </p:pic>
      <p:pic>
        <p:nvPicPr>
          <p:cNvPr id="266" name="Google Shape;266;p46"/>
          <p:cNvPicPr preferRelativeResize="0"/>
          <p:nvPr/>
        </p:nvPicPr>
        <p:blipFill>
          <a:blip r:embed="rId4">
            <a:alphaModFix/>
          </a:blip>
          <a:stretch>
            <a:fillRect/>
          </a:stretch>
        </p:blipFill>
        <p:spPr>
          <a:xfrm>
            <a:off x="3602851" y="3546325"/>
            <a:ext cx="4538075" cy="146282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Top 10 Practices</a:t>
            </a:r>
            <a:endParaRPr/>
          </a:p>
        </p:txBody>
      </p:sp>
      <p:sp>
        <p:nvSpPr>
          <p:cNvPr id="272" name="Google Shape;272;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What is it?</a:t>
            </a:r>
            <a:endParaRPr/>
          </a:p>
          <a:p>
            <a:pPr marL="457200" lvl="0" indent="-334327" algn="l" rtl="0">
              <a:spcBef>
                <a:spcPts val="1200"/>
              </a:spcBef>
              <a:spcAft>
                <a:spcPts val="0"/>
              </a:spcAft>
              <a:buSzPct val="100000"/>
              <a:buChar char="-"/>
            </a:pPr>
            <a:r>
              <a:rPr lang="en"/>
              <a:t>A list of secure coding practices developed by the Software Engineering Institute (SEI). </a:t>
            </a:r>
            <a:endParaRPr/>
          </a:p>
          <a:p>
            <a:pPr marL="457200" lvl="0" indent="-334327" algn="l" rtl="0">
              <a:spcBef>
                <a:spcPts val="0"/>
              </a:spcBef>
              <a:spcAft>
                <a:spcPts val="0"/>
              </a:spcAft>
              <a:buSzPct val="100000"/>
              <a:buChar char="-"/>
            </a:pPr>
            <a:r>
              <a:rPr lang="en"/>
              <a:t>It provides a set of guidelines and recommendations to help developers write secure code and prevent vulnerabilities. </a:t>
            </a:r>
            <a:endParaRPr/>
          </a:p>
          <a:p>
            <a:pPr marL="0" lvl="0" indent="0" algn="l" rtl="0">
              <a:spcBef>
                <a:spcPts val="1200"/>
              </a:spcBef>
              <a:spcAft>
                <a:spcPts val="0"/>
              </a:spcAft>
              <a:buNone/>
            </a:pPr>
            <a:r>
              <a:rPr lang="en"/>
              <a:t>How is it used in secure coding practices?</a:t>
            </a:r>
            <a:endParaRPr/>
          </a:p>
          <a:p>
            <a:pPr marL="457200" lvl="0" indent="-334327" algn="l" rtl="0">
              <a:spcBef>
                <a:spcPts val="1200"/>
              </a:spcBef>
              <a:spcAft>
                <a:spcPts val="0"/>
              </a:spcAft>
              <a:buSzPct val="100000"/>
              <a:buChar char="-"/>
            </a:pPr>
            <a:r>
              <a:rPr lang="en"/>
              <a:t>These practices are used in secure coding practices by providing specific guidance on how to address common security issues in software development. </a:t>
            </a:r>
            <a:endParaRPr/>
          </a:p>
          <a:p>
            <a:pPr marL="457200" lvl="0" indent="-334327" algn="l" rtl="0">
              <a:spcBef>
                <a:spcPts val="0"/>
              </a:spcBef>
              <a:spcAft>
                <a:spcPts val="0"/>
              </a:spcAft>
              <a:buSzPct val="100000"/>
              <a:buChar char="-"/>
            </a:pPr>
            <a:r>
              <a:rPr lang="en"/>
              <a:t>These practices are based on extensive research and analysis of real-world vulnerabilities, making them a valuable resource for improving the security of software systems.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Top 10 Practices</a:t>
            </a:r>
            <a:endParaRPr/>
          </a:p>
        </p:txBody>
      </p:sp>
      <p:sp>
        <p:nvSpPr>
          <p:cNvPr id="278" name="Google Shape;278;p4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
              <a:t>Validate inputs </a:t>
            </a:r>
            <a:endParaRPr/>
          </a:p>
          <a:p>
            <a:pPr marL="457200" lvl="0" indent="-342900" algn="l" rtl="0">
              <a:spcBef>
                <a:spcPts val="0"/>
              </a:spcBef>
              <a:spcAft>
                <a:spcPts val="0"/>
              </a:spcAft>
              <a:buSzPts val="1800"/>
              <a:buAutoNum type="arabicPeriod"/>
            </a:pPr>
            <a:r>
              <a:rPr lang="en"/>
              <a:t>Heed compiler warnings</a:t>
            </a:r>
            <a:endParaRPr/>
          </a:p>
          <a:p>
            <a:pPr marL="457200" lvl="0" indent="-342900" algn="l" rtl="0">
              <a:spcBef>
                <a:spcPts val="0"/>
              </a:spcBef>
              <a:spcAft>
                <a:spcPts val="0"/>
              </a:spcAft>
              <a:buSzPts val="1800"/>
              <a:buAutoNum type="arabicPeriod"/>
            </a:pPr>
            <a:r>
              <a:rPr lang="en"/>
              <a:t>Architect and design for security policies</a:t>
            </a:r>
            <a:endParaRPr/>
          </a:p>
          <a:p>
            <a:pPr marL="457200" lvl="0" indent="-342900" algn="l" rtl="0">
              <a:spcBef>
                <a:spcPts val="0"/>
              </a:spcBef>
              <a:spcAft>
                <a:spcPts val="0"/>
              </a:spcAft>
              <a:buSzPts val="1800"/>
              <a:buAutoNum type="arabicPeriod"/>
            </a:pPr>
            <a:r>
              <a:rPr lang="en"/>
              <a:t>Keep it simple</a:t>
            </a:r>
            <a:endParaRPr/>
          </a:p>
          <a:p>
            <a:pPr marL="457200" lvl="0" indent="-342900" algn="l" rtl="0">
              <a:spcBef>
                <a:spcPts val="0"/>
              </a:spcBef>
              <a:spcAft>
                <a:spcPts val="0"/>
              </a:spcAft>
              <a:buSzPts val="1800"/>
              <a:buAutoNum type="arabicPeriod"/>
            </a:pPr>
            <a:r>
              <a:rPr lang="en"/>
              <a:t>Default deny</a:t>
            </a:r>
            <a:endParaRPr/>
          </a:p>
          <a:p>
            <a:pPr marL="457200" lvl="0" indent="-342900" algn="l" rtl="0">
              <a:spcBef>
                <a:spcPts val="0"/>
              </a:spcBef>
              <a:spcAft>
                <a:spcPts val="0"/>
              </a:spcAft>
              <a:buSzPts val="1800"/>
              <a:buAutoNum type="arabicPeriod"/>
            </a:pPr>
            <a:r>
              <a:rPr lang="en"/>
              <a:t>Adhere to principle of least privilege</a:t>
            </a:r>
            <a:endParaRPr/>
          </a:p>
          <a:p>
            <a:pPr marL="457200" lvl="0" indent="-342900" algn="l" rtl="0">
              <a:spcBef>
                <a:spcPts val="0"/>
              </a:spcBef>
              <a:spcAft>
                <a:spcPts val="0"/>
              </a:spcAft>
              <a:buSzPts val="1800"/>
              <a:buAutoNum type="arabicPeriod"/>
            </a:pPr>
            <a:r>
              <a:rPr lang="en"/>
              <a:t>Sanitize data sent to other systems</a:t>
            </a:r>
            <a:endParaRPr/>
          </a:p>
          <a:p>
            <a:pPr marL="457200" lvl="0" indent="-342900" algn="l" rtl="0">
              <a:spcBef>
                <a:spcPts val="0"/>
              </a:spcBef>
              <a:spcAft>
                <a:spcPts val="0"/>
              </a:spcAft>
              <a:buSzPts val="1800"/>
              <a:buAutoNum type="arabicPeriod"/>
            </a:pPr>
            <a:r>
              <a:rPr lang="en"/>
              <a:t>Practice defense in depth</a:t>
            </a:r>
            <a:endParaRPr/>
          </a:p>
          <a:p>
            <a:pPr marL="457200" lvl="0" indent="-342900" algn="l" rtl="0">
              <a:spcBef>
                <a:spcPts val="0"/>
              </a:spcBef>
              <a:spcAft>
                <a:spcPts val="0"/>
              </a:spcAft>
              <a:buSzPts val="1800"/>
              <a:buAutoNum type="arabicPeriod"/>
            </a:pPr>
            <a:r>
              <a:rPr lang="en"/>
              <a:t>Use effective quality assurance techniques </a:t>
            </a:r>
            <a:endParaRPr/>
          </a:p>
          <a:p>
            <a:pPr marL="457200" lvl="0" indent="-342900" algn="l" rtl="0">
              <a:spcBef>
                <a:spcPts val="0"/>
              </a:spcBef>
              <a:spcAft>
                <a:spcPts val="0"/>
              </a:spcAft>
              <a:buSzPts val="1800"/>
              <a:buAutoNum type="arabicPeriod"/>
            </a:pPr>
            <a:r>
              <a:rPr lang="en"/>
              <a:t>Adopt a secure coding standard</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1</a:t>
            </a:r>
            <a:endParaRPr/>
          </a:p>
        </p:txBody>
      </p:sp>
      <p:sp>
        <p:nvSpPr>
          <p:cNvPr id="284" name="Google Shape;284;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Validate Inputs: </a:t>
            </a:r>
            <a:endParaRPr/>
          </a:p>
          <a:p>
            <a:pPr marL="457200" lvl="0" indent="-342900" algn="l" rtl="0">
              <a:spcBef>
                <a:spcPts val="1200"/>
              </a:spcBef>
              <a:spcAft>
                <a:spcPts val="0"/>
              </a:spcAft>
              <a:buSzPts val="1800"/>
              <a:buChar char="-"/>
            </a:pPr>
            <a:r>
              <a:rPr lang="en"/>
              <a:t>Validate inputs from all untrusted data sources. </a:t>
            </a:r>
            <a:endParaRPr/>
          </a:p>
          <a:p>
            <a:pPr marL="457200" lvl="0" indent="-342900" algn="l" rtl="0">
              <a:spcBef>
                <a:spcPts val="0"/>
              </a:spcBef>
              <a:spcAft>
                <a:spcPts val="0"/>
              </a:spcAft>
              <a:buSzPts val="1800"/>
              <a:buChar char="-"/>
            </a:pPr>
            <a:r>
              <a:rPr lang="en"/>
              <a:t>Proper input validation can eliminate the vast majority of software vulnerabilities.</a:t>
            </a:r>
            <a:endParaRPr/>
          </a:p>
          <a:p>
            <a:pPr marL="457200" lvl="0" indent="-342900" algn="l" rtl="0">
              <a:spcBef>
                <a:spcPts val="0"/>
              </a:spcBef>
              <a:spcAft>
                <a:spcPts val="0"/>
              </a:spcAft>
              <a:buSzPts val="1800"/>
              <a:buChar char="-"/>
            </a:pPr>
            <a:r>
              <a:rPr lang="en"/>
              <a:t>Be suspicious of most external data sources, including command line arguments, network interfaces, environmental variables, and user controlled files. </a:t>
            </a:r>
            <a:endParaRPr/>
          </a:p>
          <a:p>
            <a:pPr marL="0" lvl="0" indent="0" algn="l" rtl="0">
              <a:spcBef>
                <a:spcPts val="1200"/>
              </a:spcBef>
              <a:spcAft>
                <a:spcPts val="1200"/>
              </a:spcAft>
              <a:buNone/>
            </a:pPr>
            <a:r>
              <a:rPr lang="en"/>
              <a:t>Example: When processing user input from sources like command line arguments, always verify the data’s integrity and format. This prevents common security risks such a injection attacks.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2	</a:t>
            </a:r>
            <a:endParaRPr/>
          </a:p>
        </p:txBody>
      </p:sp>
      <p:sp>
        <p:nvSpPr>
          <p:cNvPr id="290" name="Google Shape;290;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Heed Compiler Warnings:</a:t>
            </a:r>
            <a:endParaRPr/>
          </a:p>
          <a:p>
            <a:pPr marL="457200" lvl="0" indent="-342900" algn="l" rtl="0">
              <a:spcBef>
                <a:spcPts val="1200"/>
              </a:spcBef>
              <a:spcAft>
                <a:spcPts val="0"/>
              </a:spcAft>
              <a:buSzPts val="1800"/>
              <a:buChar char="-"/>
            </a:pPr>
            <a:r>
              <a:rPr lang="en"/>
              <a:t>Compile code using the highest warning level available for your compiler and eliminate warnings by modifying the code. </a:t>
            </a:r>
            <a:endParaRPr/>
          </a:p>
          <a:p>
            <a:pPr marL="457200" lvl="0" indent="-342900" algn="l" rtl="0">
              <a:spcBef>
                <a:spcPts val="0"/>
              </a:spcBef>
              <a:spcAft>
                <a:spcPts val="0"/>
              </a:spcAft>
              <a:buSzPts val="1800"/>
              <a:buChar char="-"/>
            </a:pPr>
            <a:r>
              <a:rPr lang="en"/>
              <a:t>Use static and dynamic analysis tool to detect and eliminate additional security flaws. </a:t>
            </a:r>
            <a:endParaRPr/>
          </a:p>
          <a:p>
            <a:pPr marL="0" lvl="0" indent="0" algn="l" rtl="0">
              <a:spcBef>
                <a:spcPts val="1200"/>
              </a:spcBef>
              <a:spcAft>
                <a:spcPts val="1200"/>
              </a:spcAft>
              <a:buNone/>
            </a:pPr>
            <a:r>
              <a:rPr lang="en"/>
              <a:t>For example: You’re coding and compiling with GCC. The compiler warns about uninitialized variables in a function. You can fix this by initializing the variables properly. Additionally, you can use a static analysis tool to detect memory leaks, which you can then fix by deallocating memory correctly. By heeding these warnings and using analysis tools, you can improve code reliability and security.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3</a:t>
            </a:r>
            <a:endParaRPr/>
          </a:p>
        </p:txBody>
      </p:sp>
      <p:sp>
        <p:nvSpPr>
          <p:cNvPr id="296" name="Google Shape;296;p5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Architect and Design for Security Policies: </a:t>
            </a:r>
            <a:endParaRPr/>
          </a:p>
          <a:p>
            <a:pPr marL="457200" lvl="0" indent="-342900" algn="l" rtl="0">
              <a:spcBef>
                <a:spcPts val="1200"/>
              </a:spcBef>
              <a:spcAft>
                <a:spcPts val="0"/>
              </a:spcAft>
              <a:buSzPts val="1800"/>
              <a:buChar char="-"/>
            </a:pPr>
            <a:r>
              <a:rPr lang="en"/>
              <a:t>Create software architecture and design your software to implement and enforce security policies. </a:t>
            </a:r>
            <a:endParaRPr/>
          </a:p>
          <a:p>
            <a:pPr marL="0" lvl="0" indent="0" algn="l" rtl="0">
              <a:spcBef>
                <a:spcPts val="1200"/>
              </a:spcBef>
              <a:spcAft>
                <a:spcPts val="1200"/>
              </a:spcAft>
              <a:buNone/>
            </a:pPr>
            <a:r>
              <a:rPr lang="en"/>
              <a:t>For example: If your system requires different privileges at different times, consider dividing the system into distinct intercommunicating subsystems, each with a appropriate privilege set.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Four Pillars of Software Security</a:t>
            </a:r>
            <a:endParaRPr/>
          </a:p>
        </p:txBody>
      </p:sp>
      <p:sp>
        <p:nvSpPr>
          <p:cNvPr id="78" name="Google Shape;78;p16"/>
          <p:cNvSpPr txBox="1">
            <a:spLocks noGrp="1"/>
          </p:cNvSpPr>
          <p:nvPr>
            <p:ph type="body" idx="1"/>
          </p:nvPr>
        </p:nvSpPr>
        <p:spPr>
          <a:xfrm>
            <a:off x="311700" y="1017725"/>
            <a:ext cx="8520600" cy="3617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2. Protection of computing devices</a:t>
            </a:r>
            <a:endParaRPr/>
          </a:p>
          <a:p>
            <a:pPr marL="457200" lvl="0" indent="-342900" algn="l" rtl="0">
              <a:spcBef>
                <a:spcPts val="1200"/>
              </a:spcBef>
              <a:spcAft>
                <a:spcPts val="0"/>
              </a:spcAft>
              <a:buSzPts val="1800"/>
              <a:buChar char="-"/>
            </a:pPr>
            <a:r>
              <a:rPr lang="en"/>
              <a:t>Computing devices need to be secure. This includes smartphones, tablets, laptops, desktops, servers, networking devices, etc.</a:t>
            </a:r>
            <a:endParaRPr/>
          </a:p>
          <a:p>
            <a:pPr marL="457200" lvl="0" indent="-342900" algn="l" rtl="0">
              <a:spcBef>
                <a:spcPts val="0"/>
              </a:spcBef>
              <a:spcAft>
                <a:spcPts val="0"/>
              </a:spcAft>
              <a:buSzPts val="1800"/>
              <a:buChar char="-"/>
            </a:pPr>
            <a:r>
              <a:rPr lang="en"/>
              <a:t>Includes</a:t>
            </a:r>
            <a:endParaRPr/>
          </a:p>
          <a:p>
            <a:pPr marL="914400" lvl="1" indent="-317500" algn="l" rtl="0">
              <a:spcBef>
                <a:spcPts val="0"/>
              </a:spcBef>
              <a:spcAft>
                <a:spcPts val="0"/>
              </a:spcAft>
              <a:buSzPts val="1400"/>
              <a:buChar char="-"/>
            </a:pPr>
            <a:r>
              <a:rPr lang="en"/>
              <a:t>Inventorying all devices, as well as a process to commission them and decommission them</a:t>
            </a:r>
            <a:endParaRPr/>
          </a:p>
          <a:p>
            <a:pPr marL="914400" lvl="1" indent="-317500" algn="l" rtl="0">
              <a:spcBef>
                <a:spcPts val="0"/>
              </a:spcBef>
              <a:spcAft>
                <a:spcPts val="0"/>
              </a:spcAft>
              <a:buSzPts val="1400"/>
              <a:buChar char="-"/>
            </a:pPr>
            <a:r>
              <a:rPr lang="en"/>
              <a:t>Ensuring physical security and control over the devices</a:t>
            </a:r>
            <a:endParaRPr/>
          </a:p>
          <a:p>
            <a:pPr marL="914400" lvl="1" indent="-317500" algn="l" rtl="0">
              <a:spcBef>
                <a:spcPts val="0"/>
              </a:spcBef>
              <a:spcAft>
                <a:spcPts val="0"/>
              </a:spcAft>
              <a:buSzPts val="1400"/>
              <a:buChar char="-"/>
            </a:pPr>
            <a:r>
              <a:rPr lang="en"/>
              <a:t>Proper configuration of devices</a:t>
            </a:r>
            <a:endParaRPr/>
          </a:p>
          <a:p>
            <a:pPr marL="914400" lvl="1" indent="-317500" algn="l" rtl="0">
              <a:spcBef>
                <a:spcPts val="0"/>
              </a:spcBef>
              <a:spcAft>
                <a:spcPts val="0"/>
              </a:spcAft>
              <a:buSzPts val="1400"/>
              <a:buChar char="-"/>
            </a:pPr>
            <a:r>
              <a:rPr lang="en"/>
              <a:t>Updating of devices</a:t>
            </a:r>
            <a:endParaRPr/>
          </a:p>
          <a:p>
            <a:pPr marL="914400" lvl="1" indent="-317500" algn="l" rtl="0">
              <a:spcBef>
                <a:spcPts val="0"/>
              </a:spcBef>
              <a:spcAft>
                <a:spcPts val="0"/>
              </a:spcAft>
              <a:buSzPts val="1400"/>
              <a:buChar char="-"/>
            </a:pPr>
            <a:r>
              <a:rPr lang="en"/>
              <a:t>Malware protection</a:t>
            </a:r>
            <a:endParaRPr/>
          </a:p>
          <a:p>
            <a:pPr marL="914400" lvl="1" indent="-317500" algn="l" rtl="0">
              <a:spcBef>
                <a:spcPts val="0"/>
              </a:spcBef>
              <a:spcAft>
                <a:spcPts val="0"/>
              </a:spcAft>
              <a:buSzPts val="1400"/>
              <a:buChar char="-"/>
            </a:pPr>
            <a:r>
              <a:rPr lang="en"/>
              <a:t>Controlled access of devices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4</a:t>
            </a:r>
            <a:endParaRPr/>
          </a:p>
        </p:txBody>
      </p:sp>
      <p:sp>
        <p:nvSpPr>
          <p:cNvPr id="302" name="Google Shape;302;p5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Keep It Simple:</a:t>
            </a:r>
            <a:endParaRPr/>
          </a:p>
          <a:p>
            <a:pPr marL="457200" lvl="0" indent="-342900" algn="l" rtl="0">
              <a:spcBef>
                <a:spcPts val="1200"/>
              </a:spcBef>
              <a:spcAft>
                <a:spcPts val="0"/>
              </a:spcAft>
              <a:buSzPts val="1800"/>
              <a:buChar char="-"/>
            </a:pPr>
            <a:r>
              <a:rPr lang="en"/>
              <a:t>Keep the design as simple and small as possible. </a:t>
            </a:r>
            <a:endParaRPr/>
          </a:p>
          <a:p>
            <a:pPr marL="457200" lvl="0" indent="-342900" algn="l" rtl="0">
              <a:spcBef>
                <a:spcPts val="0"/>
              </a:spcBef>
              <a:spcAft>
                <a:spcPts val="0"/>
              </a:spcAft>
              <a:buSzPts val="1800"/>
              <a:buChar char="-"/>
            </a:pPr>
            <a:r>
              <a:rPr lang="en"/>
              <a:t>Complex designs increase the likelihood that errors will be made in their implementation, configuration, and use. </a:t>
            </a:r>
            <a:endParaRPr/>
          </a:p>
          <a:p>
            <a:pPr marL="0" lvl="0" indent="0" algn="l" rtl="0">
              <a:spcBef>
                <a:spcPts val="1200"/>
              </a:spcBef>
              <a:spcAft>
                <a:spcPts val="1200"/>
              </a:spcAft>
              <a:buNone/>
            </a:pPr>
            <a:r>
              <a:rPr lang="en"/>
              <a:t>For example: Instead of creating a complex system with more coupling, a simple design might involve breaking down this system into smaller, more manageable modules with clear interfaces. This simplification can make it easier to understand, maintain, and reducing the risk of vulnerabilities.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5</a:t>
            </a:r>
            <a:endParaRPr/>
          </a:p>
        </p:txBody>
      </p:sp>
      <p:sp>
        <p:nvSpPr>
          <p:cNvPr id="308" name="Google Shape;308;p5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Default Deny:</a:t>
            </a:r>
            <a:endParaRPr/>
          </a:p>
          <a:p>
            <a:pPr marL="457200" lvl="0" indent="-342900" algn="l" rtl="0">
              <a:spcBef>
                <a:spcPts val="1200"/>
              </a:spcBef>
              <a:spcAft>
                <a:spcPts val="0"/>
              </a:spcAft>
              <a:buSzPts val="1800"/>
              <a:buChar char="-"/>
            </a:pPr>
            <a:r>
              <a:rPr lang="en"/>
              <a:t>Base access decisions on permission rather than exclusion. This means that, access is denied and the protection scheme identifies conditions under which access is permitted. </a:t>
            </a:r>
            <a:endParaRPr/>
          </a:p>
          <a:p>
            <a:pPr marL="0" lvl="0" indent="0" algn="l" rtl="0">
              <a:spcBef>
                <a:spcPts val="1200"/>
              </a:spcBef>
              <a:spcAft>
                <a:spcPts val="0"/>
              </a:spcAft>
              <a:buNone/>
            </a:pPr>
            <a:r>
              <a:rPr lang="en"/>
              <a:t>For example: In a file system, focus on who can access files instead of who can’t. Only let users in the “admin” group modify configuration files. This way you can reduce the risk of unauthorized access. </a:t>
            </a:r>
            <a:endParaRPr/>
          </a:p>
          <a:p>
            <a:pPr marL="457200" lvl="0" indent="0" algn="l" rtl="0">
              <a:spcBef>
                <a:spcPts val="1200"/>
              </a:spcBef>
              <a:spcAft>
                <a:spcPts val="1200"/>
              </a:spcAft>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6</a:t>
            </a:r>
            <a:endParaRPr/>
          </a:p>
        </p:txBody>
      </p:sp>
      <p:sp>
        <p:nvSpPr>
          <p:cNvPr id="314" name="Google Shape;314;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Adhere to the principle of least privilege: </a:t>
            </a:r>
            <a:endParaRPr/>
          </a:p>
          <a:p>
            <a:pPr marL="457200" lvl="0" indent="-342900" algn="l" rtl="0">
              <a:spcBef>
                <a:spcPts val="1200"/>
              </a:spcBef>
              <a:spcAft>
                <a:spcPts val="0"/>
              </a:spcAft>
              <a:buSzPts val="1800"/>
              <a:buChar char="-"/>
            </a:pPr>
            <a:r>
              <a:rPr lang="en"/>
              <a:t>Every process should execute with the least set of privileges necessary to complete the job. </a:t>
            </a:r>
            <a:endParaRPr/>
          </a:p>
          <a:p>
            <a:pPr marL="457200" lvl="0" indent="-342900" algn="l" rtl="0">
              <a:spcBef>
                <a:spcPts val="0"/>
              </a:spcBef>
              <a:spcAft>
                <a:spcPts val="0"/>
              </a:spcAft>
              <a:buSzPts val="1800"/>
              <a:buChar char="-"/>
            </a:pPr>
            <a:r>
              <a:rPr lang="en"/>
              <a:t>Any elevated permission should only be accessed for the least amount of time required to complete the privileged task. This approach reduced the opportunities an attack has to execute arbitrary code with elevated privileges.</a:t>
            </a:r>
            <a:endParaRPr/>
          </a:p>
          <a:p>
            <a:pPr marL="0" lvl="0" indent="0" algn="l" rtl="0">
              <a:spcBef>
                <a:spcPts val="1200"/>
              </a:spcBef>
              <a:spcAft>
                <a:spcPts val="1200"/>
              </a:spcAft>
              <a:buNone/>
            </a:pPr>
            <a:r>
              <a:rPr lang="en"/>
              <a:t>For example: A web server might only need read access to files. Elevate permission temporarily for specific tasks like accessing sensitive data can limit the chance of attackers exploiting them.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7</a:t>
            </a:r>
            <a:endParaRPr/>
          </a:p>
        </p:txBody>
      </p:sp>
      <p:sp>
        <p:nvSpPr>
          <p:cNvPr id="320" name="Google Shape;320;p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Sanitize Data Sent to Other Systems: </a:t>
            </a:r>
            <a:endParaRPr/>
          </a:p>
          <a:p>
            <a:pPr marL="457200" lvl="0" indent="-342900" algn="l" rtl="0">
              <a:spcBef>
                <a:spcPts val="1200"/>
              </a:spcBef>
              <a:spcAft>
                <a:spcPts val="0"/>
              </a:spcAft>
              <a:buSzPts val="1800"/>
              <a:buChar char="-"/>
            </a:pPr>
            <a:r>
              <a:rPr lang="en"/>
              <a:t>Sanitize all data passed to complex subsystems such as command shells, relational databases, and commercial off-the-shelf (COTS) components. Attackers may be able to invoke unused functionality in these components through the use of SQL, command, or other injection attacks. </a:t>
            </a:r>
            <a:endParaRPr/>
          </a:p>
          <a:p>
            <a:pPr marL="457200" lvl="0" indent="-342900" algn="l" rtl="0">
              <a:spcBef>
                <a:spcPts val="0"/>
              </a:spcBef>
              <a:spcAft>
                <a:spcPts val="0"/>
              </a:spcAft>
              <a:buSzPts val="1800"/>
              <a:buChar char="-"/>
            </a:pPr>
            <a:r>
              <a:rPr lang="en"/>
              <a:t>This is not an input validation problem because the complex subsystem being invoked does not understand the context in which the call is made. Because the calling process understands the context, it is responsible for sanitizing the data before invoking the subsystem.</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8 </a:t>
            </a:r>
            <a:endParaRPr/>
          </a:p>
        </p:txBody>
      </p:sp>
      <p:sp>
        <p:nvSpPr>
          <p:cNvPr id="326" name="Google Shape;326;p5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Practice Defense in Depth: </a:t>
            </a:r>
            <a:endParaRPr/>
          </a:p>
          <a:p>
            <a:pPr marL="457200" lvl="0" indent="-342900" algn="l" rtl="0">
              <a:spcBef>
                <a:spcPts val="1200"/>
              </a:spcBef>
              <a:spcAft>
                <a:spcPts val="0"/>
              </a:spcAft>
              <a:buSzPts val="1800"/>
              <a:buChar char="-"/>
            </a:pPr>
            <a:r>
              <a:rPr lang="en"/>
              <a:t>Manage risk with multiple defensive strategies, so that if one layer of defense turns out to be inadequate, another layer of defense can prevent a security flaw from being an exploitable vulnerability and/or limit the consequences of a successful exploit. </a:t>
            </a:r>
            <a:endParaRPr/>
          </a:p>
          <a:p>
            <a:pPr marL="0" lvl="0" indent="0" algn="l" rtl="0">
              <a:spcBef>
                <a:spcPts val="1200"/>
              </a:spcBef>
              <a:spcAft>
                <a:spcPts val="1200"/>
              </a:spcAft>
              <a:buNone/>
            </a:pPr>
            <a:r>
              <a:rPr lang="en"/>
              <a:t>For example: combining secure programming techniques with secure runtime environments should reduce the likelihood that vulnerabilities remaining in the code at deployment time to be exploited in the operational environment.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5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9</a:t>
            </a:r>
            <a:endParaRPr/>
          </a:p>
        </p:txBody>
      </p:sp>
      <p:sp>
        <p:nvSpPr>
          <p:cNvPr id="332" name="Google Shape;332;p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Use Effective Quality Assurance Techniques:</a:t>
            </a:r>
            <a:endParaRPr/>
          </a:p>
          <a:p>
            <a:pPr marL="457200" lvl="0" indent="-342900" algn="l" rtl="0">
              <a:spcBef>
                <a:spcPts val="1200"/>
              </a:spcBef>
              <a:spcAft>
                <a:spcPts val="0"/>
              </a:spcAft>
              <a:buSzPts val="1800"/>
              <a:buChar char="-"/>
            </a:pPr>
            <a:r>
              <a:rPr lang="en"/>
              <a:t>Good quality assurance techniques can be effective in identifying and eliminating vulnerabilities. </a:t>
            </a:r>
            <a:endParaRPr/>
          </a:p>
          <a:p>
            <a:pPr marL="457200" lvl="0" indent="-342900" algn="l" rtl="0">
              <a:spcBef>
                <a:spcPts val="0"/>
              </a:spcBef>
              <a:spcAft>
                <a:spcPts val="0"/>
              </a:spcAft>
              <a:buSzPts val="1800"/>
              <a:buChar char="-"/>
            </a:pPr>
            <a:r>
              <a:rPr lang="en"/>
              <a:t>Fuzz testing, penetration testing, and source code audits should all be incorporated as part of an effective quality assurance program. </a:t>
            </a:r>
            <a:endParaRPr/>
          </a:p>
          <a:p>
            <a:pPr marL="457200" lvl="0" indent="-342900" algn="l" rtl="0">
              <a:spcBef>
                <a:spcPts val="0"/>
              </a:spcBef>
              <a:spcAft>
                <a:spcPts val="0"/>
              </a:spcAft>
              <a:buSzPts val="1800"/>
              <a:buChar char="-"/>
            </a:pPr>
            <a:r>
              <a:rPr lang="en"/>
              <a:t>Independent security reviews can lead to more secure systems. </a:t>
            </a:r>
            <a:endParaRPr/>
          </a:p>
          <a:p>
            <a:pPr marL="457200" lvl="0" indent="-342900" algn="l" rtl="0">
              <a:spcBef>
                <a:spcPts val="0"/>
              </a:spcBef>
              <a:spcAft>
                <a:spcPts val="0"/>
              </a:spcAft>
              <a:buSzPts val="1800"/>
              <a:buChar char="-"/>
            </a:pPr>
            <a:r>
              <a:rPr lang="en"/>
              <a:t>External reviewers bring an independent perspective. </a:t>
            </a:r>
            <a:endParaRPr/>
          </a:p>
          <a:p>
            <a:pPr marL="0" lvl="0" indent="0" algn="l" rtl="0">
              <a:spcBef>
                <a:spcPts val="1200"/>
              </a:spcBef>
              <a:spcAft>
                <a:spcPts val="1200"/>
              </a:spcAft>
              <a:buNone/>
            </a:pPr>
            <a:r>
              <a:rPr lang="en"/>
              <a:t>Example: In web application development project, incorporating fuzz testing, penetration, and source audits help identify and fix vulnerabilities. Bringing in external security experts for independent views add an extra layer of assurance, ensuing a more secure final product.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SEI CERT Practice 10</a:t>
            </a:r>
            <a:endParaRPr/>
          </a:p>
        </p:txBody>
      </p:sp>
      <p:sp>
        <p:nvSpPr>
          <p:cNvPr id="338" name="Google Shape;338;p5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Adopt a Secure Coding Standard: </a:t>
            </a:r>
            <a:endParaRPr/>
          </a:p>
          <a:p>
            <a:pPr marL="457200" lvl="0" indent="-342900" algn="l" rtl="0">
              <a:spcBef>
                <a:spcPts val="1200"/>
              </a:spcBef>
              <a:spcAft>
                <a:spcPts val="0"/>
              </a:spcAft>
              <a:buSzPts val="1800"/>
              <a:buChar char="-"/>
            </a:pPr>
            <a:r>
              <a:rPr lang="en"/>
              <a:t>Develop or apply a secure coding standard for your target development language and platform. </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Example: In a C++ software project, you could adopt the SEI CERT C++ Coding Standard. This standard provides specific guidelines and the best practices for writing secure C++ code, covering areas such as memory management, pointer usage, and exception handling. By using this standard, developers can minimize the risk of common vulnerabilities like overflows and memory leaks.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5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MITRE CWE</a:t>
            </a:r>
            <a:endParaRPr/>
          </a:p>
        </p:txBody>
      </p:sp>
      <p:sp>
        <p:nvSpPr>
          <p:cNvPr id="344" name="Google Shape;344;p5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is it?</a:t>
            </a:r>
            <a:endParaRPr/>
          </a:p>
          <a:p>
            <a:pPr marL="457200" lvl="0" indent="-342900" algn="l" rtl="0">
              <a:spcBef>
                <a:spcPts val="1200"/>
              </a:spcBef>
              <a:spcAft>
                <a:spcPts val="0"/>
              </a:spcAft>
              <a:buSzPts val="1800"/>
              <a:buChar char="-"/>
            </a:pPr>
            <a:r>
              <a:rPr lang="en"/>
              <a:t>MITRE CWE, stands for Common Weakness Enumeration.</a:t>
            </a:r>
            <a:endParaRPr/>
          </a:p>
          <a:p>
            <a:pPr marL="457200" lvl="0" indent="-342900" algn="l" rtl="0">
              <a:spcBef>
                <a:spcPts val="0"/>
              </a:spcBef>
              <a:spcAft>
                <a:spcPts val="0"/>
              </a:spcAft>
              <a:buSzPts val="1800"/>
              <a:buChar char="-"/>
            </a:pPr>
            <a:r>
              <a:rPr lang="en"/>
              <a:t>It is a community developed list of software and hardware weaknesses.</a:t>
            </a:r>
            <a:endParaRPr/>
          </a:p>
          <a:p>
            <a:pPr marL="0" lvl="0" indent="0" algn="l" rtl="0">
              <a:spcBef>
                <a:spcPts val="1200"/>
              </a:spcBef>
              <a:spcAft>
                <a:spcPts val="0"/>
              </a:spcAft>
              <a:buNone/>
            </a:pPr>
            <a:r>
              <a:rPr lang="en"/>
              <a:t>Purpose:</a:t>
            </a:r>
            <a:endParaRPr/>
          </a:p>
          <a:p>
            <a:pPr marL="457200" lvl="0" indent="-342900" algn="l" rtl="0">
              <a:spcBef>
                <a:spcPts val="1200"/>
              </a:spcBef>
              <a:spcAft>
                <a:spcPts val="0"/>
              </a:spcAft>
              <a:buSzPts val="1800"/>
              <a:buChar char="-"/>
            </a:pPr>
            <a:r>
              <a:rPr lang="en"/>
              <a:t>The primary purpose of MITRE CWE is to provide a standardized catalog of vulnerabilities, enabling organizations to better understand, identify, and address security weaknesses in software systems.</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MITRE CWE</a:t>
            </a:r>
            <a:endParaRPr/>
          </a:p>
        </p:txBody>
      </p:sp>
      <p:sp>
        <p:nvSpPr>
          <p:cNvPr id="350" name="Google Shape;350;p6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Development</a:t>
            </a:r>
            <a:endParaRPr/>
          </a:p>
          <a:p>
            <a:pPr marL="457200" lvl="0" indent="-342900" algn="l" rtl="0">
              <a:spcBef>
                <a:spcPts val="1200"/>
              </a:spcBef>
              <a:spcAft>
                <a:spcPts val="0"/>
              </a:spcAft>
              <a:buSzPts val="1800"/>
              <a:buChar char="-"/>
            </a:pPr>
            <a:r>
              <a:rPr lang="en"/>
              <a:t>MITRE CWE is developed and maintained by MITRE Corporation in collaboration with the global cybersecurity community.</a:t>
            </a:r>
            <a:endParaRPr/>
          </a:p>
          <a:p>
            <a:pPr marL="0" lvl="0" indent="0" algn="l" rtl="0">
              <a:spcBef>
                <a:spcPts val="1200"/>
              </a:spcBef>
              <a:spcAft>
                <a:spcPts val="0"/>
              </a:spcAft>
              <a:buNone/>
            </a:pPr>
            <a:r>
              <a:rPr lang="en"/>
              <a:t>Why use MITRE CWE</a:t>
            </a:r>
            <a:endParaRPr/>
          </a:p>
          <a:p>
            <a:pPr marL="457200" lvl="0" indent="-342900" algn="l" rtl="0">
              <a:spcBef>
                <a:spcPts val="1200"/>
              </a:spcBef>
              <a:spcAft>
                <a:spcPts val="0"/>
              </a:spcAft>
              <a:buSzPts val="1800"/>
              <a:buChar char="-"/>
            </a:pPr>
            <a:r>
              <a:rPr lang="en"/>
              <a:t>Common Language: It serves as a common language for describing and categorizing software vulnerabilities, facilitating communication and collaboration among stakeholders.</a:t>
            </a:r>
            <a:endParaRPr/>
          </a:p>
          <a:p>
            <a:pPr marL="457200" lvl="0" indent="-342900" algn="l" rtl="0">
              <a:spcBef>
                <a:spcPts val="0"/>
              </a:spcBef>
              <a:spcAft>
                <a:spcPts val="0"/>
              </a:spcAft>
              <a:buSzPts val="1800"/>
              <a:buChar char="-"/>
            </a:pPr>
            <a:r>
              <a:rPr lang="en"/>
              <a:t>Integration with Standards and Tools: MITRE CWE integrates seamlessly with other cybersecurity standards, frameworks, and tools.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MITRE CWE Used in Practice </a:t>
            </a:r>
            <a:endParaRPr/>
          </a:p>
        </p:txBody>
      </p:sp>
      <p:sp>
        <p:nvSpPr>
          <p:cNvPr id="356" name="Google Shape;356;p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AutoNum type="arabicPeriod"/>
            </a:pPr>
            <a:r>
              <a:rPr lang="en"/>
              <a:t>Vulnerability Identification: Software engineerings use MITRE CWE to identify common weaknesses and vulnerabilities in software systems. By referring to the CWE catalog, they can recognize known patterns of vulnerabilities and assess whether their code is susceptible to similar issues. </a:t>
            </a:r>
            <a:endParaRPr/>
          </a:p>
          <a:p>
            <a:pPr marL="457200" lvl="0" indent="-342900" algn="l" rtl="0">
              <a:spcBef>
                <a:spcPts val="0"/>
              </a:spcBef>
              <a:spcAft>
                <a:spcPts val="0"/>
              </a:spcAft>
              <a:buSzPts val="1800"/>
              <a:buAutoNum type="arabicPeriod"/>
            </a:pPr>
            <a:r>
              <a:rPr lang="en"/>
              <a:t>Code Reviews and Testing: During code reviews and testing phases, software engineers reference MITRE CWW to check for potential vulnerabilities in the codebase. </a:t>
            </a:r>
            <a:endParaRPr/>
          </a:p>
          <a:p>
            <a:pPr marL="457200" lvl="0" indent="-342900" algn="l" rtl="0">
              <a:spcBef>
                <a:spcPts val="0"/>
              </a:spcBef>
              <a:spcAft>
                <a:spcPts val="0"/>
              </a:spcAft>
              <a:buSzPts val="1800"/>
              <a:buAutoNum type="arabicPeriod"/>
            </a:pPr>
            <a:r>
              <a:rPr lang="en"/>
              <a:t>Risk Assessment and Prioritization: MITRE CWE aids in risk assessment by providing a standardardized framework for categorizing vulnerabilities based on severity, impact, and exploitability. They can prioritize their efforts to address vulnerabilities that pose the greatest risk to the software system.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Four Pillars of Software Security</a:t>
            </a:r>
            <a:endParaRPr/>
          </a:p>
        </p:txBody>
      </p:sp>
      <p:sp>
        <p:nvSpPr>
          <p:cNvPr id="84" name="Google Shape;84;p17"/>
          <p:cNvSpPr txBox="1">
            <a:spLocks noGrp="1"/>
          </p:cNvSpPr>
          <p:nvPr>
            <p:ph type="body" idx="1"/>
          </p:nvPr>
        </p:nvSpPr>
        <p:spPr>
          <a:xfrm>
            <a:off x="311700" y="1017725"/>
            <a:ext cx="8520600" cy="3249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3. Protection of data</a:t>
            </a:r>
            <a:endParaRPr/>
          </a:p>
          <a:p>
            <a:pPr marL="457200" lvl="0" indent="-342900" algn="l" rtl="0">
              <a:spcBef>
                <a:spcPts val="1200"/>
              </a:spcBef>
              <a:spcAft>
                <a:spcPts val="0"/>
              </a:spcAft>
              <a:buSzPts val="1800"/>
              <a:buChar char="-"/>
            </a:pPr>
            <a:r>
              <a:rPr lang="en"/>
              <a:t>Data needs to be protected from data breaches, and available when needed. Certain data breaches could trigger reporting requirements.</a:t>
            </a:r>
            <a:endParaRPr/>
          </a:p>
          <a:p>
            <a:pPr marL="457200" lvl="0" indent="-342900" algn="l" rtl="0">
              <a:spcBef>
                <a:spcPts val="0"/>
              </a:spcBef>
              <a:spcAft>
                <a:spcPts val="0"/>
              </a:spcAft>
              <a:buSzPts val="1800"/>
              <a:buChar char="-"/>
            </a:pPr>
            <a:r>
              <a:rPr lang="en"/>
              <a:t>Includes</a:t>
            </a:r>
            <a:endParaRPr/>
          </a:p>
          <a:p>
            <a:pPr marL="914400" lvl="1" indent="-317500" algn="l" rtl="0">
              <a:spcBef>
                <a:spcPts val="0"/>
              </a:spcBef>
              <a:spcAft>
                <a:spcPts val="0"/>
              </a:spcAft>
              <a:buSzPts val="1400"/>
              <a:buChar char="-"/>
            </a:pPr>
            <a:r>
              <a:rPr lang="en"/>
              <a:t>Inventory data (to a reasonable degree)</a:t>
            </a:r>
            <a:endParaRPr/>
          </a:p>
          <a:p>
            <a:pPr marL="914400" lvl="1" indent="-317500" algn="l" rtl="0">
              <a:spcBef>
                <a:spcPts val="0"/>
              </a:spcBef>
              <a:spcAft>
                <a:spcPts val="0"/>
              </a:spcAft>
              <a:buSzPts val="1400"/>
              <a:buChar char="-"/>
            </a:pPr>
            <a:r>
              <a:rPr lang="en"/>
              <a:t>Securing cloud accounts properly with complex, unique passwords as well as a second factor of authentication (such as 2FA)</a:t>
            </a:r>
            <a:endParaRPr/>
          </a:p>
          <a:p>
            <a:pPr marL="914400" lvl="1" indent="-317500" algn="l" rtl="0">
              <a:spcBef>
                <a:spcPts val="0"/>
              </a:spcBef>
              <a:spcAft>
                <a:spcPts val="0"/>
              </a:spcAft>
              <a:buSzPts val="1400"/>
              <a:buChar char="-"/>
            </a:pPr>
            <a:r>
              <a:rPr lang="en"/>
              <a:t>Delete unneeded data</a:t>
            </a:r>
            <a:endParaRPr/>
          </a:p>
          <a:p>
            <a:pPr marL="914400" lvl="1" indent="-317500" algn="l" rtl="0">
              <a:spcBef>
                <a:spcPts val="0"/>
              </a:spcBef>
              <a:spcAft>
                <a:spcPts val="0"/>
              </a:spcAft>
              <a:buSzPts val="1400"/>
              <a:buChar char="-"/>
            </a:pPr>
            <a:r>
              <a:rPr lang="en"/>
              <a:t>Backup data regularly</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CWE Top 25</a:t>
            </a:r>
            <a:endParaRPr/>
          </a:p>
        </p:txBody>
      </p:sp>
      <p:sp>
        <p:nvSpPr>
          <p:cNvPr id="362" name="Google Shape;362;p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is it?</a:t>
            </a:r>
            <a:endParaRPr/>
          </a:p>
          <a:p>
            <a:pPr marL="457200" lvl="0" indent="-342900" algn="l" rtl="0">
              <a:spcBef>
                <a:spcPts val="1200"/>
              </a:spcBef>
              <a:spcAft>
                <a:spcPts val="0"/>
              </a:spcAft>
              <a:buSzPts val="1800"/>
              <a:buChar char="-"/>
            </a:pPr>
            <a:r>
              <a:rPr lang="en"/>
              <a:t>CWE stands for Common Weakness Enumeration</a:t>
            </a:r>
            <a:endParaRPr/>
          </a:p>
          <a:p>
            <a:pPr marL="457200" lvl="0" indent="-342900" algn="l" rtl="0">
              <a:spcBef>
                <a:spcPts val="0"/>
              </a:spcBef>
              <a:spcAft>
                <a:spcPts val="0"/>
              </a:spcAft>
              <a:buSzPts val="1800"/>
              <a:buChar char="-"/>
            </a:pPr>
            <a:r>
              <a:rPr lang="en"/>
              <a:t>It is a list of the top 25 most dangerous software weaknesses</a:t>
            </a:r>
            <a:endParaRPr/>
          </a:p>
          <a:p>
            <a:pPr marL="457200" lvl="0" indent="-342900" algn="l" rtl="0">
              <a:spcBef>
                <a:spcPts val="0"/>
              </a:spcBef>
              <a:spcAft>
                <a:spcPts val="0"/>
              </a:spcAft>
              <a:buSzPts val="1800"/>
              <a:buChar char="-"/>
            </a:pPr>
            <a:r>
              <a:rPr lang="en"/>
              <a:t>Released yearly by the MITRE Corporation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SzPct val="100000"/>
              <a:buAutoNum type="arabicParenR"/>
            </a:pPr>
            <a:r>
              <a:rPr lang="en"/>
              <a:t>Out of Bounds Write</a:t>
            </a:r>
            <a:endParaRPr/>
          </a:p>
        </p:txBody>
      </p:sp>
      <p:sp>
        <p:nvSpPr>
          <p:cNvPr id="368" name="Google Shape;368;p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the product writes before, after, or otherwise outside of the correct buffer.</a:t>
            </a:r>
            <a:endParaRPr/>
          </a:p>
          <a:p>
            <a:pPr marL="457200" lvl="0" indent="-342900" algn="l" rtl="0">
              <a:spcBef>
                <a:spcPts val="0"/>
              </a:spcBef>
              <a:spcAft>
                <a:spcPts val="0"/>
              </a:spcAft>
              <a:buSzPts val="1800"/>
              <a:buChar char="-"/>
            </a:pPr>
            <a:r>
              <a:rPr lang="en"/>
              <a:t>What causes it? </a:t>
            </a:r>
            <a:endParaRPr/>
          </a:p>
          <a:p>
            <a:pPr marL="914400" lvl="1" indent="-317500" algn="l" rtl="0">
              <a:spcBef>
                <a:spcPts val="0"/>
              </a:spcBef>
              <a:spcAft>
                <a:spcPts val="0"/>
              </a:spcAft>
              <a:buSzPts val="1400"/>
              <a:buChar char="-"/>
            </a:pPr>
            <a:r>
              <a:rPr lang="en"/>
              <a:t>Lack of input validation.</a:t>
            </a:r>
            <a:endParaRPr/>
          </a:p>
          <a:p>
            <a:pPr marL="914400" lvl="1" indent="-317500" algn="l" rtl="0">
              <a:spcBef>
                <a:spcPts val="0"/>
              </a:spcBef>
              <a:spcAft>
                <a:spcPts val="0"/>
              </a:spcAft>
              <a:buSzPts val="1400"/>
              <a:buChar char="-"/>
            </a:pPr>
            <a:r>
              <a:rPr lang="en"/>
              <a:t>Indexing errors.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Memory that is not supposed to be modified could be modified.</a:t>
            </a:r>
            <a:endParaRPr/>
          </a:p>
          <a:p>
            <a:pPr marL="914400" lvl="1" indent="-317500" algn="l" rtl="0">
              <a:spcBef>
                <a:spcPts val="0"/>
              </a:spcBef>
              <a:spcAft>
                <a:spcPts val="0"/>
              </a:spcAft>
              <a:buSzPts val="1400"/>
              <a:buChar char="-"/>
            </a:pPr>
            <a:r>
              <a:rPr lang="en"/>
              <a:t>This vulnerability could lead to a crash.</a:t>
            </a:r>
            <a:endParaRPr/>
          </a:p>
          <a:p>
            <a:pPr marL="914400" lvl="1" indent="-317500" algn="l" rtl="0">
              <a:spcBef>
                <a:spcPts val="0"/>
              </a:spcBef>
              <a:spcAft>
                <a:spcPts val="0"/>
              </a:spcAft>
              <a:buSzPts val="1400"/>
              <a:buChar char="-"/>
            </a:pPr>
            <a:r>
              <a:rPr lang="en"/>
              <a:t>Sensitive data could be corrupted.</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Use a vetted library like SafeStr to protect against string induced overflows.</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2)  Cross-site Scripting</a:t>
            </a:r>
            <a:endParaRPr/>
          </a:p>
        </p:txBody>
      </p:sp>
      <p:sp>
        <p:nvSpPr>
          <p:cNvPr id="374" name="Google Shape;374;p6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an attacker is able to inject malicious script into a web page that is then served to others.</a:t>
            </a:r>
            <a:endParaRPr/>
          </a:p>
          <a:p>
            <a:pPr marL="457200" lvl="0" indent="-342900" algn="l" rtl="0">
              <a:spcBef>
                <a:spcPts val="0"/>
              </a:spcBef>
              <a:spcAft>
                <a:spcPts val="0"/>
              </a:spcAft>
              <a:buSzPts val="1800"/>
              <a:buChar char="-"/>
            </a:pPr>
            <a:r>
              <a:rPr lang="en"/>
              <a:t>What causes it?</a:t>
            </a:r>
            <a:endParaRPr/>
          </a:p>
          <a:p>
            <a:pPr marL="914400" lvl="1" indent="-292100" algn="l" rtl="0">
              <a:spcBef>
                <a:spcPts val="0"/>
              </a:spcBef>
              <a:spcAft>
                <a:spcPts val="0"/>
              </a:spcAft>
              <a:buSzPts val="1000"/>
              <a:buChar char="-"/>
            </a:pPr>
            <a:r>
              <a:rPr lang="en"/>
              <a:t>This occurs when a product either does not, or incorrectly neutralizes input before placing it in an output.</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That output is often placed in a web page and served to other users.</a:t>
            </a:r>
            <a:endParaRPr/>
          </a:p>
          <a:p>
            <a:pPr marL="914400" lvl="1" indent="-317500" algn="l" rtl="0">
              <a:spcBef>
                <a:spcPts val="0"/>
              </a:spcBef>
              <a:spcAft>
                <a:spcPts val="0"/>
              </a:spcAft>
              <a:buSzPts val="1400"/>
              <a:buChar char="-"/>
            </a:pPr>
            <a:r>
              <a:rPr lang="en"/>
              <a:t>In some cases, arbitrary commands/code can be run on the victim’s computer.</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Use a library/framework that does not allow for this vulnerability to occur. For example, OWASP ESAPI’s Encoding Module.</a:t>
            </a:r>
            <a:endParaRPr/>
          </a:p>
          <a:p>
            <a:pPr marL="914400" lvl="1" indent="-317500" algn="l" rtl="0">
              <a:spcBef>
                <a:spcPts val="0"/>
              </a:spcBef>
              <a:spcAft>
                <a:spcPts val="0"/>
              </a:spcAft>
              <a:buSzPts val="1400"/>
              <a:buChar char="-"/>
            </a:pPr>
            <a:r>
              <a:rPr lang="en"/>
              <a:t>Duplicate security checks.</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3)  SQL Injection</a:t>
            </a:r>
            <a:endParaRPr/>
          </a:p>
        </p:txBody>
      </p:sp>
      <p:sp>
        <p:nvSpPr>
          <p:cNvPr id="380" name="Google Shape;380;p6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457200" lvl="0" indent="-325755" algn="l" rtl="0">
              <a:spcBef>
                <a:spcPts val="0"/>
              </a:spcBef>
              <a:spcAft>
                <a:spcPts val="0"/>
              </a:spcAft>
              <a:buSzPct val="100000"/>
              <a:buChar char="-"/>
            </a:pPr>
            <a:r>
              <a:rPr lang="en"/>
              <a:t>What is it?</a:t>
            </a:r>
            <a:endParaRPr/>
          </a:p>
          <a:p>
            <a:pPr marL="914400" lvl="1" indent="-304165" algn="l" rtl="0">
              <a:spcBef>
                <a:spcPts val="0"/>
              </a:spcBef>
              <a:spcAft>
                <a:spcPts val="0"/>
              </a:spcAft>
              <a:buSzPct val="100000"/>
              <a:buChar char="-"/>
            </a:pPr>
            <a:r>
              <a:rPr lang="en"/>
              <a:t>SQL Injections occur when an attacker uses malicious SQL code or manipulates SQL queries in order to gain access to systems or data that should be hidden</a:t>
            </a:r>
            <a:endParaRPr/>
          </a:p>
          <a:p>
            <a:pPr marL="457200" lvl="0" indent="-325755" algn="l" rtl="0">
              <a:spcBef>
                <a:spcPts val="0"/>
              </a:spcBef>
              <a:spcAft>
                <a:spcPts val="0"/>
              </a:spcAft>
              <a:buSzPct val="100000"/>
              <a:buChar char="-"/>
            </a:pPr>
            <a:r>
              <a:rPr lang="en"/>
              <a:t>What causes it?</a:t>
            </a:r>
            <a:endParaRPr/>
          </a:p>
          <a:p>
            <a:pPr marL="914400" lvl="1" indent="-304165" algn="l" rtl="0">
              <a:spcBef>
                <a:spcPts val="0"/>
              </a:spcBef>
              <a:spcAft>
                <a:spcPts val="0"/>
              </a:spcAft>
              <a:buSzPct val="100000"/>
              <a:buChar char="-"/>
            </a:pPr>
            <a:r>
              <a:rPr lang="en"/>
              <a:t>Insufficient architecture security tactics are the root cause of this vulnerability.</a:t>
            </a:r>
            <a:endParaRPr/>
          </a:p>
          <a:p>
            <a:pPr marL="457200" lvl="0" indent="-325755" algn="l" rtl="0">
              <a:spcBef>
                <a:spcPts val="0"/>
              </a:spcBef>
              <a:spcAft>
                <a:spcPts val="0"/>
              </a:spcAft>
              <a:buSzPct val="100000"/>
              <a:buChar char="-"/>
            </a:pPr>
            <a:r>
              <a:rPr lang="en"/>
              <a:t>Why is it a problem?</a:t>
            </a:r>
            <a:endParaRPr/>
          </a:p>
          <a:p>
            <a:pPr marL="914400" lvl="1" indent="-304165" algn="l" rtl="0">
              <a:spcBef>
                <a:spcPts val="0"/>
              </a:spcBef>
              <a:spcAft>
                <a:spcPts val="0"/>
              </a:spcAft>
              <a:buSzPct val="100000"/>
              <a:buChar char="-"/>
            </a:pPr>
            <a:r>
              <a:rPr lang="en"/>
              <a:t>These kinds of attacks can result in data leaks that range from sensitive company data, to private personal information about users.</a:t>
            </a:r>
            <a:endParaRPr/>
          </a:p>
          <a:p>
            <a:pPr marL="457200" lvl="0" indent="-325755" algn="l" rtl="0">
              <a:spcBef>
                <a:spcPts val="0"/>
              </a:spcBef>
              <a:spcAft>
                <a:spcPts val="0"/>
              </a:spcAft>
              <a:buSzPct val="100000"/>
              <a:buChar char="-"/>
            </a:pPr>
            <a:r>
              <a:rPr lang="en"/>
              <a:t>Prevention steps</a:t>
            </a:r>
            <a:endParaRPr/>
          </a:p>
          <a:p>
            <a:pPr marL="914400" lvl="1" indent="-304165" algn="l" rtl="0">
              <a:spcBef>
                <a:spcPts val="0"/>
              </a:spcBef>
              <a:spcAft>
                <a:spcPts val="0"/>
              </a:spcAft>
              <a:buSzPct val="100000"/>
              <a:buChar char="-"/>
            </a:pPr>
            <a:r>
              <a:rPr lang="en"/>
              <a:t>Use libraries/frameworks that do not allow or at least avoid this vulnerability.</a:t>
            </a:r>
            <a:endParaRPr/>
          </a:p>
          <a:p>
            <a:pPr marL="914400" lvl="1" indent="-304165" algn="l" rtl="0">
              <a:spcBef>
                <a:spcPts val="0"/>
              </a:spcBef>
              <a:spcAft>
                <a:spcPts val="0"/>
              </a:spcAft>
              <a:buSzPct val="100000"/>
              <a:buChar char="-"/>
            </a:pPr>
            <a:r>
              <a:rPr lang="en"/>
              <a:t>Perform duplicate security checks.</a:t>
            </a:r>
            <a:endParaRPr/>
          </a:p>
          <a:p>
            <a:pPr marL="457200" lvl="0" indent="-325755" algn="l" rtl="0">
              <a:spcBef>
                <a:spcPts val="0"/>
              </a:spcBef>
              <a:spcAft>
                <a:spcPts val="0"/>
              </a:spcAft>
              <a:buSzPct val="100000"/>
              <a:buChar char="-"/>
            </a:pPr>
            <a:r>
              <a:rPr lang="en"/>
              <a:t>Types of SQL Injection Attacks</a:t>
            </a:r>
            <a:endParaRPr/>
          </a:p>
          <a:p>
            <a:pPr marL="914400" lvl="1" indent="-304165" algn="l" rtl="0">
              <a:spcBef>
                <a:spcPts val="0"/>
              </a:spcBef>
              <a:spcAft>
                <a:spcPts val="0"/>
              </a:spcAft>
              <a:buSzPct val="100000"/>
              <a:buChar char="-"/>
            </a:pPr>
            <a:r>
              <a:rPr lang="en"/>
              <a:t>Boolean-Based</a:t>
            </a:r>
            <a:endParaRPr/>
          </a:p>
          <a:p>
            <a:pPr marL="914400" lvl="1" indent="-304165" algn="l" rtl="0">
              <a:spcBef>
                <a:spcPts val="0"/>
              </a:spcBef>
              <a:spcAft>
                <a:spcPts val="0"/>
              </a:spcAft>
              <a:buSzPct val="100000"/>
              <a:buChar char="-"/>
            </a:pPr>
            <a:r>
              <a:rPr lang="en"/>
              <a:t>Error-Based</a:t>
            </a:r>
            <a:endParaRPr/>
          </a:p>
          <a:p>
            <a:pPr marL="914400" lvl="1" indent="-304165" algn="l" rtl="0">
              <a:spcBef>
                <a:spcPts val="0"/>
              </a:spcBef>
              <a:spcAft>
                <a:spcPts val="0"/>
              </a:spcAft>
              <a:buSzPct val="100000"/>
              <a:buChar char="-"/>
            </a:pPr>
            <a:r>
              <a:rPr lang="en"/>
              <a:t>Union-Based</a:t>
            </a:r>
            <a:endParaRPr/>
          </a:p>
          <a:p>
            <a:pPr marL="914400" lvl="1" indent="-304165" algn="l" rtl="0">
              <a:spcBef>
                <a:spcPts val="0"/>
              </a:spcBef>
              <a:spcAft>
                <a:spcPts val="0"/>
              </a:spcAft>
              <a:buSzPct val="100000"/>
              <a:buChar char="-"/>
            </a:pPr>
            <a:r>
              <a:rPr lang="en"/>
              <a:t>Time-Based</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4)  Use After Free</a:t>
            </a:r>
            <a:endParaRPr/>
          </a:p>
        </p:txBody>
      </p:sp>
      <p:sp>
        <p:nvSpPr>
          <p:cNvPr id="386" name="Google Shape;386;p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The process of referencing memory after it has been freed.</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Improper memory management.</a:t>
            </a:r>
            <a:endParaRPr/>
          </a:p>
          <a:p>
            <a:pPr marL="1371600" lvl="2" indent="-317500" algn="l" rtl="0">
              <a:spcBef>
                <a:spcPts val="0"/>
              </a:spcBef>
              <a:spcAft>
                <a:spcPts val="0"/>
              </a:spcAft>
              <a:buSzPts val="1400"/>
              <a:buChar char="-"/>
            </a:pPr>
            <a:r>
              <a:rPr lang="en"/>
              <a:t>Mismanagement of Dynamically Allocated Memory.</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It could lead to the corruption of valid data.</a:t>
            </a:r>
            <a:endParaRPr/>
          </a:p>
          <a:p>
            <a:pPr marL="914400" lvl="1" indent="-317500" algn="l" rtl="0">
              <a:spcBef>
                <a:spcPts val="0"/>
              </a:spcBef>
              <a:spcAft>
                <a:spcPts val="0"/>
              </a:spcAft>
              <a:buSzPts val="1400"/>
              <a:buChar char="-"/>
            </a:pPr>
            <a:r>
              <a:rPr lang="en"/>
              <a:t>It could cause a segmentation faults.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Choose a language that provides automatically managed memory.</a:t>
            </a:r>
            <a:endParaRPr/>
          </a:p>
          <a:p>
            <a:pPr marL="914400" lvl="1" indent="-317500" algn="l" rtl="0">
              <a:spcBef>
                <a:spcPts val="0"/>
              </a:spcBef>
              <a:spcAft>
                <a:spcPts val="0"/>
              </a:spcAft>
              <a:buSzPts val="1400"/>
              <a:buChar char="-"/>
            </a:pPr>
            <a:r>
              <a:rPr lang="en"/>
              <a:t>Be sure to set freed pointers to NULL.</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5)  OS Command Injection</a:t>
            </a:r>
            <a:endParaRPr/>
          </a:p>
        </p:txBody>
      </p:sp>
      <p:sp>
        <p:nvSpPr>
          <p:cNvPr id="392" name="Google Shape;392;p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An attack in which the goal is execution of arbitrary commands.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It is caused by an application passing unsafe, user-supplied data.</a:t>
            </a:r>
            <a:endParaRPr/>
          </a:p>
          <a:p>
            <a:pPr marL="914400" lvl="1" indent="-317500" algn="l" rtl="0">
              <a:spcBef>
                <a:spcPts val="0"/>
              </a:spcBef>
              <a:spcAft>
                <a:spcPts val="0"/>
              </a:spcAft>
              <a:buSzPts val="1400"/>
              <a:buChar char="-"/>
            </a:pPr>
            <a:r>
              <a:rPr lang="en"/>
              <a:t>This could take place using a form.</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The commands will run with the same privileges as the application.</a:t>
            </a:r>
            <a:endParaRPr/>
          </a:p>
          <a:p>
            <a:pPr marL="914400" lvl="1" indent="-317500" algn="l" rtl="0">
              <a:spcBef>
                <a:spcPts val="0"/>
              </a:spcBef>
              <a:spcAft>
                <a:spcPts val="0"/>
              </a:spcAft>
              <a:buSzPts val="1400"/>
              <a:buChar char="-"/>
            </a:pPr>
            <a:r>
              <a:rPr lang="en"/>
              <a:t>Sensitive data could be made known to attackers.</a:t>
            </a:r>
            <a:endParaRPr/>
          </a:p>
          <a:p>
            <a:pPr marL="914400" lvl="1" indent="-317500" algn="l" rtl="0">
              <a:spcBef>
                <a:spcPts val="0"/>
              </a:spcBef>
              <a:spcAft>
                <a:spcPts val="0"/>
              </a:spcAft>
              <a:buSzPts val="1400"/>
              <a:buChar char="-"/>
            </a:pPr>
            <a:r>
              <a:rPr lang="en"/>
              <a:t>Files and database records could be deleted.</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This is preventable by using specific API calls instead of OS Commands.</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6)  Improper Input Validation</a:t>
            </a:r>
            <a:endParaRPr/>
          </a:p>
        </p:txBody>
      </p:sp>
      <p:sp>
        <p:nvSpPr>
          <p:cNvPr id="398" name="Google Shape;398;p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It is when a product receives input, but doesn’t validate or improperly validates it.</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vulnerability stems from the implementation phase.</a:t>
            </a:r>
            <a:endParaRPr/>
          </a:p>
          <a:p>
            <a:pPr marL="1371600" lvl="2" indent="-317500" algn="l" rtl="0">
              <a:spcBef>
                <a:spcPts val="0"/>
              </a:spcBef>
              <a:spcAft>
                <a:spcPts val="0"/>
              </a:spcAft>
              <a:buSzPts val="1400"/>
              <a:buChar char="-"/>
            </a:pPr>
            <a:r>
              <a:rPr lang="en"/>
              <a:t>A programmer who isn’t aware that an attacker can modify inputs might take steps to ensure input validation.</a:t>
            </a:r>
            <a:endParaRPr/>
          </a:p>
          <a:p>
            <a:pPr marL="1371600" lvl="2" indent="-317500" algn="l" rtl="0">
              <a:spcBef>
                <a:spcPts val="0"/>
              </a:spcBef>
              <a:spcAft>
                <a:spcPts val="0"/>
              </a:spcAft>
              <a:buSzPts val="1400"/>
              <a:buChar char="-"/>
            </a:pPr>
            <a:r>
              <a:rPr lang="en"/>
              <a:t>Ex: Many programmers aren’t aware that cookies can be altered.</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It could cause programs to crash, increase the consumption of resources, or even expose data.</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A safe mindset is to assume that all input is malicious and then prepare from there.</a:t>
            </a:r>
            <a:endParaRPr/>
          </a:p>
          <a:p>
            <a:pPr marL="914400" lvl="1" indent="-317500" algn="l" rtl="0">
              <a:spcBef>
                <a:spcPts val="0"/>
              </a:spcBef>
              <a:spcAft>
                <a:spcPts val="0"/>
              </a:spcAft>
              <a:buSzPts val="1400"/>
              <a:buChar char="-"/>
            </a:pPr>
            <a:r>
              <a:rPr lang="en"/>
              <a:t>Use libraries or frameworks like Struts.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6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7)  Out of Bounds Read</a:t>
            </a:r>
            <a:endParaRPr/>
          </a:p>
        </p:txBody>
      </p:sp>
      <p:sp>
        <p:nvSpPr>
          <p:cNvPr id="404" name="Google Shape;404;p6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Similarly to OB Write, it is when a product attempts to read outside the intended buffer.</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Accessing an invalid position.</a:t>
            </a:r>
            <a:endParaRPr/>
          </a:p>
          <a:p>
            <a:pPr marL="914400" lvl="1" indent="-317500" algn="l" rtl="0">
              <a:spcBef>
                <a:spcPts val="0"/>
              </a:spcBef>
              <a:spcAft>
                <a:spcPts val="0"/>
              </a:spcAft>
              <a:buSzPts val="1400"/>
              <a:buChar char="-"/>
            </a:pPr>
            <a:r>
              <a:rPr lang="en"/>
              <a:t>Improper indexing issues.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It can cause crashes and lead to other vulnerabilities.</a:t>
            </a:r>
            <a:endParaRPr/>
          </a:p>
          <a:p>
            <a:pPr marL="914400" lvl="1" indent="-317500" algn="l" rtl="0">
              <a:spcBef>
                <a:spcPts val="0"/>
              </a:spcBef>
              <a:spcAft>
                <a:spcPts val="0"/>
              </a:spcAft>
              <a:buSzPts val="1400"/>
              <a:buChar char="-"/>
            </a:pPr>
            <a:r>
              <a:rPr lang="en"/>
              <a:t>Malicious actors could access some sensitive data.</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This can be mitigated by utilizing errors or printing warning messages.</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8)  Path Traversal</a:t>
            </a:r>
            <a:endParaRPr/>
          </a:p>
        </p:txBody>
      </p:sp>
      <p:sp>
        <p:nvSpPr>
          <p:cNvPr id="410" name="Google Shape;410;p7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The use of external input to build a pathname that identifies a file in a restricted directory.</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occurs during the implementation phase.</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Attackers can gain access to restricted files and directories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Ensure that error messages are minimal and not too revealing.</a:t>
            </a:r>
            <a:endParaRPr/>
          </a:p>
          <a:p>
            <a:pPr marL="914400" lvl="1" indent="-317500" algn="l" rtl="0">
              <a:spcBef>
                <a:spcPts val="0"/>
              </a:spcBef>
              <a:spcAft>
                <a:spcPts val="0"/>
              </a:spcAft>
              <a:buSzPts val="1400"/>
              <a:buChar char="-"/>
            </a:pPr>
            <a:r>
              <a:rPr lang="en"/>
              <a:t>In case the code is controlled by a 3</a:t>
            </a:r>
            <a:r>
              <a:rPr lang="en" baseline="30000"/>
              <a:t>rd</a:t>
            </a:r>
            <a:r>
              <a:rPr lang="en"/>
              <a:t> party, you can use firewalls.</a:t>
            </a:r>
            <a:endParaRPr/>
          </a:p>
          <a:p>
            <a:pPr marL="0" lvl="0" indent="0" algn="l" rtl="0">
              <a:spcBef>
                <a:spcPts val="1200"/>
              </a:spcBef>
              <a:spcAft>
                <a:spcPts val="0"/>
              </a:spcAft>
              <a:buNone/>
            </a:pPr>
            <a:r>
              <a:rPr lang="en"/>
              <a:t>/users/cwe/profiles/../../../etc/passwd</a:t>
            </a:r>
            <a:endParaRPr/>
          </a:p>
          <a:p>
            <a:pPr marL="0" lvl="0" indent="0" algn="l" rtl="0">
              <a:spcBef>
                <a:spcPts val="1200"/>
              </a:spcBef>
              <a:spcAft>
                <a:spcPts val="1200"/>
              </a:spcAft>
              <a:buNone/>
            </a:pPr>
            <a:r>
              <a:rPr lang="en"/>
              <a:t>When the file is opened, the operating system resolves the "../" and actually accesses this file: /etc/paswd</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9)  Cross-Site Request Forgery (CSRF)</a:t>
            </a:r>
            <a:endParaRPr/>
          </a:p>
        </p:txBody>
      </p:sp>
      <p:sp>
        <p:nvSpPr>
          <p:cNvPr id="416" name="Google Shape;416;p7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the application can’t, or doesn’t, sufficiently verify whether a request was intentionally provided by the user.</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Bad practice in the Architecture and Design phase.</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“Web browsers are trusting creatures. If you give them some code, the will run it.” - Tim Scott</a:t>
            </a:r>
            <a:endParaRPr/>
          </a:p>
          <a:p>
            <a:pPr marL="914400" lvl="1" indent="-317500" algn="l" rtl="0">
              <a:spcBef>
                <a:spcPts val="0"/>
              </a:spcBef>
              <a:spcAft>
                <a:spcPts val="0"/>
              </a:spcAft>
              <a:buSzPts val="1400"/>
              <a:buChar char="-"/>
            </a:pPr>
            <a:r>
              <a:rPr lang="en"/>
              <a:t>Social engineering can be used to trick people into furthering the forgery through emails, etc.</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You can use a CSRF Token.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Four Pillars of Software Security</a:t>
            </a:r>
            <a:endParaRPr/>
          </a:p>
        </p:txBody>
      </p:sp>
      <p:sp>
        <p:nvSpPr>
          <p:cNvPr id="90" name="Google Shape;90;p18"/>
          <p:cNvSpPr txBox="1">
            <a:spLocks noGrp="1"/>
          </p:cNvSpPr>
          <p:nvPr>
            <p:ph type="body" idx="1"/>
          </p:nvPr>
        </p:nvSpPr>
        <p:spPr>
          <a:xfrm>
            <a:off x="311700" y="1017725"/>
            <a:ext cx="8520600" cy="332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4. Protection of networks and safe use of the Internet</a:t>
            </a:r>
            <a:endParaRPr/>
          </a:p>
          <a:p>
            <a:pPr marL="457200" lvl="0" indent="-342900" algn="l" rtl="0">
              <a:spcBef>
                <a:spcPts val="1200"/>
              </a:spcBef>
              <a:spcAft>
                <a:spcPts val="0"/>
              </a:spcAft>
              <a:buSzPts val="1800"/>
              <a:buChar char="-"/>
            </a:pPr>
            <a:r>
              <a:rPr lang="en"/>
              <a:t>Data is flowing constantly between internal devices and through the Internet.</a:t>
            </a:r>
            <a:endParaRPr/>
          </a:p>
          <a:p>
            <a:pPr marL="457200" lvl="0" indent="-342900" algn="l" rtl="0">
              <a:spcBef>
                <a:spcPts val="0"/>
              </a:spcBef>
              <a:spcAft>
                <a:spcPts val="0"/>
              </a:spcAft>
              <a:buSzPts val="1800"/>
              <a:buChar char="-"/>
            </a:pPr>
            <a:r>
              <a:rPr lang="en"/>
              <a:t>Includes:</a:t>
            </a:r>
            <a:endParaRPr/>
          </a:p>
          <a:p>
            <a:pPr marL="914400" lvl="1" indent="-317500" algn="l" rtl="0">
              <a:spcBef>
                <a:spcPts val="0"/>
              </a:spcBef>
              <a:spcAft>
                <a:spcPts val="0"/>
              </a:spcAft>
              <a:buSzPts val="1400"/>
              <a:buChar char="-"/>
            </a:pPr>
            <a:r>
              <a:rPr lang="en"/>
              <a:t>Routers and switches are securely configured, including unique (and non-default) passwords, keeping them updated, and disabling unneeded features.</a:t>
            </a:r>
            <a:endParaRPr/>
          </a:p>
          <a:p>
            <a:pPr marL="914400" lvl="1" indent="-317500" algn="l" rtl="0">
              <a:spcBef>
                <a:spcPts val="0"/>
              </a:spcBef>
              <a:spcAft>
                <a:spcPts val="0"/>
              </a:spcAft>
              <a:buSzPts val="1400"/>
              <a:buChar char="-"/>
            </a:pPr>
            <a:r>
              <a:rPr lang="en"/>
              <a:t>Wi-Fi networks encrypted and require a strong password to join, and changing the password periodically.</a:t>
            </a:r>
            <a:endParaRPr/>
          </a:p>
          <a:p>
            <a:pPr marL="914400" lvl="1" indent="-317500" algn="l" rtl="0">
              <a:spcBef>
                <a:spcPts val="0"/>
              </a:spcBef>
              <a:spcAft>
                <a:spcPts val="0"/>
              </a:spcAft>
              <a:buSzPts val="1400"/>
              <a:buChar char="-"/>
            </a:pPr>
            <a:r>
              <a:rPr lang="en"/>
              <a:t>Avoid or minimize use of public networks.</a:t>
            </a:r>
            <a:endParaRPr/>
          </a:p>
          <a:p>
            <a:pPr marL="914400" lvl="1" indent="-317500" algn="l" rtl="0">
              <a:spcBef>
                <a:spcPts val="0"/>
              </a:spcBef>
              <a:spcAft>
                <a:spcPts val="0"/>
              </a:spcAft>
              <a:buSzPts val="1400"/>
              <a:buChar char="-"/>
            </a:pPr>
            <a:r>
              <a:rPr lang="en"/>
              <a:t>Encrypting data in transit whenever practical.</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10)  Unrestricted Upload of File with Dangerous Type</a:t>
            </a:r>
            <a:endParaRPr/>
          </a:p>
        </p:txBody>
      </p:sp>
      <p:sp>
        <p:nvSpPr>
          <p:cNvPr id="422" name="Google Shape;422;p7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product allows the attacker to upload files of dangerous types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occurs during the architecture and design phase</a:t>
            </a:r>
            <a:endParaRPr/>
          </a:p>
          <a:p>
            <a:pPr marL="1371600" lvl="2" indent="-317500" algn="l" rtl="0">
              <a:spcBef>
                <a:spcPts val="0"/>
              </a:spcBef>
              <a:spcAft>
                <a:spcPts val="0"/>
              </a:spcAft>
              <a:buSzPts val="1400"/>
              <a:buChar char="-"/>
            </a:pPr>
            <a:r>
              <a:rPr lang="en"/>
              <a:t>Crucial security tactics are overlooked.</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Arbitrary code execution can take place. Especially for PHP files which does not restrict file types.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Create new file names so no external input is used.</a:t>
            </a:r>
            <a:endParaRPr/>
          </a:p>
          <a:p>
            <a:pPr marL="914400" lvl="1" indent="-317500" algn="l" rtl="0">
              <a:spcBef>
                <a:spcPts val="0"/>
              </a:spcBef>
              <a:spcAft>
                <a:spcPts val="0"/>
              </a:spcAft>
              <a:buSzPts val="1400"/>
              <a:buChar char="-"/>
            </a:pPr>
            <a:r>
              <a:rPr lang="en"/>
              <a:t>A good strategy is also enforcement by conversion</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11)  Missing Authorization</a:t>
            </a:r>
            <a:endParaRPr/>
          </a:p>
          <a:p>
            <a:pPr marL="0" lvl="0" indent="0" algn="l" rtl="0">
              <a:spcBef>
                <a:spcPts val="0"/>
              </a:spcBef>
              <a:spcAft>
                <a:spcPts val="0"/>
              </a:spcAft>
              <a:buNone/>
            </a:pPr>
            <a:endParaRPr/>
          </a:p>
        </p:txBody>
      </p:sp>
      <p:sp>
        <p:nvSpPr>
          <p:cNvPr id="428" name="Google Shape;428;p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a product does not perform authorization whenever an actor attempts to access resources.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Overlooked security methods in the architecture and design phase</a:t>
            </a:r>
            <a:endParaRPr/>
          </a:p>
          <a:p>
            <a:pPr marL="914400" lvl="1" indent="-317500" algn="l" rtl="0">
              <a:spcBef>
                <a:spcPts val="0"/>
              </a:spcBef>
              <a:spcAft>
                <a:spcPts val="0"/>
              </a:spcAft>
              <a:buSzPts val="1400"/>
              <a:buChar char="-"/>
            </a:pPr>
            <a:r>
              <a:rPr lang="en"/>
              <a:t>Developers may introduce weaknesses in the implementation phase due to a lack of knowledge.</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An attacker could both read from and write to sensitive data as well as gain certain privileges.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Use libraries/frameworks that do not allow this weakness lik JAAS and OWASP ESAPI’s Access Control feature</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7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12)  Null Pointer Dereference</a:t>
            </a:r>
            <a:endParaRPr/>
          </a:p>
        </p:txBody>
      </p:sp>
      <p:sp>
        <p:nvSpPr>
          <p:cNvPr id="434" name="Google Shape;434;p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occurs when an application dereferences a pointer that it expects to be valid but is NULL. </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Race Conditions</a:t>
            </a:r>
            <a:endParaRPr/>
          </a:p>
          <a:p>
            <a:pPr marL="914400" lvl="1" indent="-317500" algn="l" rtl="0">
              <a:spcBef>
                <a:spcPts val="0"/>
              </a:spcBef>
              <a:spcAft>
                <a:spcPts val="0"/>
              </a:spcAft>
              <a:buSzPts val="1400"/>
              <a:buChar char="-"/>
            </a:pPr>
            <a:r>
              <a:rPr lang="en"/>
              <a:t>Simple Omissions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It results in the failure of the process even if error handling is available, it can cause issues.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You should sanity-check pointers before use</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7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13)  Improper Authorization</a:t>
            </a:r>
            <a:endParaRPr/>
          </a:p>
        </p:txBody>
      </p:sp>
      <p:sp>
        <p:nvSpPr>
          <p:cNvPr id="440" name="Google Shape;440;p7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occurs when an actor claims to have a given identity and the product does not sufficiently validate that claim</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Improper implementation of an architectural security tactics.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This vulnerability can lead to the exposure of sensitive data as well as the inner workings of some systems to attackers.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You should use libraries/frameworks like OWASP ESAPI’s Authorization feature</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7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14)  Integer Overflow or Wraparound</a:t>
            </a:r>
            <a:endParaRPr/>
          </a:p>
        </p:txBody>
      </p:sp>
      <p:sp>
        <p:nvSpPr>
          <p:cNvPr id="446" name="Google Shape;446;p7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a product performs a calculation that can produce an integer overflow.</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An integer is too large to be stored in it’s associated representation</a:t>
            </a:r>
            <a:endParaRPr/>
          </a:p>
          <a:p>
            <a:pPr marL="1371600" lvl="2" indent="-317500" algn="l" rtl="0">
              <a:spcBef>
                <a:spcPts val="0"/>
              </a:spcBef>
              <a:spcAft>
                <a:spcPts val="0"/>
              </a:spcAft>
              <a:buSzPts val="1400"/>
              <a:buChar char="-"/>
            </a:pPr>
            <a:r>
              <a:rPr lang="en"/>
              <a:t>Ex: 8-bit integer addition of 127 + 1 results in −128, a two's complement of 128</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It can lead to data corruption, buffer overflows, incorrect calculations, etc.</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If possible, you should use a language that allows bounds checking.</a:t>
            </a:r>
            <a:endParaRPr/>
          </a:p>
          <a:p>
            <a:pPr marL="914400" lvl="1" indent="-317500" algn="l" rtl="0">
              <a:spcBef>
                <a:spcPts val="0"/>
              </a:spcBef>
              <a:spcAft>
                <a:spcPts val="0"/>
              </a:spcAft>
              <a:buSzPts val="1400"/>
              <a:buChar char="-"/>
            </a:pPr>
            <a:r>
              <a:rPr lang="en"/>
              <a:t>You can also use integer handling packages like SafeInt for C++ or IntegerLib for C.</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15)  Deserialization of Untrusted Data</a:t>
            </a:r>
            <a:endParaRPr/>
          </a:p>
        </p:txBody>
      </p:sp>
      <p:sp>
        <p:nvSpPr>
          <p:cNvPr id="452" name="Google Shape;452;p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The product deserializes untrusted data without verifying its validity.</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occurs in the Architecture and Design phase as well as the Implementation phase.</a:t>
            </a:r>
            <a:endParaRPr/>
          </a:p>
          <a:p>
            <a:pPr marL="1371600" lvl="2" indent="-317500" algn="l" rtl="0">
              <a:spcBef>
                <a:spcPts val="0"/>
              </a:spcBef>
              <a:spcAft>
                <a:spcPts val="0"/>
              </a:spcAft>
              <a:buSzPts val="1400"/>
              <a:buChar char="-"/>
            </a:pPr>
            <a:r>
              <a:rPr lang="en"/>
              <a:t>Things like improper error handling or no input validation exacerbate this issue.</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Attackers can modify data/objects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You can use signing and sealing features to assure data has not been touched.</a:t>
            </a:r>
            <a:endParaRPr/>
          </a:p>
          <a:p>
            <a:pPr marL="1371600" lvl="2" indent="-317500" algn="l" rtl="0">
              <a:spcBef>
                <a:spcPts val="0"/>
              </a:spcBef>
              <a:spcAft>
                <a:spcPts val="0"/>
              </a:spcAft>
              <a:buSzPts val="1400"/>
              <a:buChar char="-"/>
            </a:pPr>
            <a:r>
              <a:rPr lang="en"/>
              <a:t>Hash-based message Authentication Codes</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16)  Command Injections</a:t>
            </a:r>
            <a:endParaRPr/>
          </a:p>
        </p:txBody>
      </p:sp>
      <p:sp>
        <p:nvSpPr>
          <p:cNvPr id="458" name="Google Shape;458;p7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Similar to OS Injections but for web applications.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is caused by attackers manipulating input in order to inject additional commands.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This could lead to arbitrary command/code execution.</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Perform input validation under the assumption that all input is malicious.</a:t>
            </a:r>
            <a:endParaRPr/>
          </a:p>
          <a:p>
            <a:pPr marL="914400" lvl="1" indent="-317500" algn="l" rtl="0">
              <a:spcBef>
                <a:spcPts val="0"/>
              </a:spcBef>
              <a:spcAft>
                <a:spcPts val="0"/>
              </a:spcAft>
              <a:buSzPts val="1400"/>
              <a:buChar char="-"/>
            </a:pPr>
            <a:r>
              <a:rPr lang="en"/>
              <a:t>Where possible, use library calls to recreate desired functionality.</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17)  IROBMB</a:t>
            </a:r>
            <a:endParaRPr/>
          </a:p>
        </p:txBody>
      </p:sp>
      <p:sp>
        <p:nvSpPr>
          <p:cNvPr id="464" name="Google Shape;464;p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Improper Restriction of Operations within the Bounds of a Memory Buffer</a:t>
            </a:r>
            <a:endParaRPr/>
          </a:p>
          <a:p>
            <a:pPr marL="457200" lvl="0" indent="-342900" algn="l" rtl="0">
              <a:spcBef>
                <a:spcPts val="120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the product performs operations on a memory buffer while being able to read from and write to a memory location outside of the buffer.</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Some languages allow direct accessing of memory locations and don’t ensure that they are valid for the memory being referenced.</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If memory is accessible to an attacker, it can lead to arbitrary code execution, as well as relevant memory being corrupted.</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When possible, use a language that does its own memory management.</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18)  Use of Hard Coded Credentials</a:t>
            </a:r>
            <a:endParaRPr/>
          </a:p>
        </p:txBody>
      </p:sp>
      <p:sp>
        <p:nvSpPr>
          <p:cNvPr id="470" name="Google Shape;470;p8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the product contains credentials such as passwords or cryptographic keys.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The use of hard coding credentials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It is almost guaranteed that attackers will be able to access account information and other sensitive data.</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Store passwords outside of the code</a:t>
            </a:r>
            <a:endParaRPr/>
          </a:p>
          <a:p>
            <a:pPr marL="914400" lvl="1" indent="-317500" algn="l" rtl="0">
              <a:spcBef>
                <a:spcPts val="0"/>
              </a:spcBef>
              <a:spcAft>
                <a:spcPts val="0"/>
              </a:spcAft>
              <a:buSzPts val="1400"/>
              <a:buChar char="-"/>
            </a:pPr>
            <a:r>
              <a:rPr lang="en"/>
              <a:t>If it must contain hard coded credentials, perform strict access controls to limit the entities that can access the feature.</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8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19)  Server-side Request Forgery</a:t>
            </a:r>
            <a:endParaRPr/>
          </a:p>
        </p:txBody>
      </p:sp>
      <p:sp>
        <p:nvSpPr>
          <p:cNvPr id="476" name="Google Shape;476;p8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a web server receives a URL from upstream, the web server then also receives the contents without sufficiently validating that the request is being sent to the correct destination</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Improper input validation</a:t>
            </a:r>
            <a:endParaRPr/>
          </a:p>
          <a:p>
            <a:pPr marL="914400" lvl="1" indent="-317500" algn="l" rtl="0">
              <a:spcBef>
                <a:spcPts val="0"/>
              </a:spcBef>
              <a:spcAft>
                <a:spcPts val="0"/>
              </a:spcAft>
              <a:buSzPts val="1400"/>
              <a:buChar char="-"/>
            </a:pPr>
            <a:r>
              <a:rPr lang="en"/>
              <a:t>Insufficient access control</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Sensitive data and internal resources can unintentionally be made available to bad actors.</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Network segmentation could be a successful approach to prevention. By isolating internal systems through the use of firewalls access will be more often denied to attackers.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is Secure Coding Important?</a:t>
            </a:r>
            <a:endParaRPr/>
          </a:p>
        </p:txBody>
      </p:sp>
      <p:sp>
        <p:nvSpPr>
          <p:cNvPr id="96" name="Google Shape;96;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It demonstrates a shift in responsibility by naming the developer as responsible for the code security rather than a security team. It introduces an abstraction layer that scans existing code and any new code as it is committed into a code repository.</a:t>
            </a:r>
            <a:endParaRPr/>
          </a:p>
          <a:p>
            <a:pPr marL="0" lvl="0" indent="0" algn="l" rtl="0">
              <a:spcBef>
                <a:spcPts val="1200"/>
              </a:spcBef>
              <a:spcAft>
                <a:spcPts val="1200"/>
              </a:spcAft>
              <a:buNone/>
            </a:pPr>
            <a:r>
              <a:rPr lang="en"/>
              <a:t>It helps enforce the best practices that, in turn, enforce production-ready code standards as well as prevent human error and developers that cut corners to meet strict deadlines.</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20)  Missing Authorization for Critical Functions</a:t>
            </a:r>
            <a:endParaRPr/>
          </a:p>
        </p:txBody>
      </p:sp>
      <p:sp>
        <p:nvSpPr>
          <p:cNvPr id="482" name="Google Shape;482;p8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a product doesn’t perform authorization for functionalities that require a provable user identity.</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Missing security tactics in the Architecture and Design phase.</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This can expose critical functionality and essentially gives the attacker the same functionality.</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Divide the software into increasingly secure privilege areas.</a:t>
            </a:r>
            <a:endParaRPr/>
          </a:p>
          <a:p>
            <a:pPr marL="914400" lvl="1" indent="-317500" algn="l" rtl="0">
              <a:spcBef>
                <a:spcPts val="0"/>
              </a:spcBef>
              <a:spcAft>
                <a:spcPts val="0"/>
              </a:spcAft>
              <a:buSzPts val="1400"/>
              <a:buChar char="-"/>
            </a:pPr>
            <a:r>
              <a:rPr lang="en"/>
              <a:t>For any security checks on server-side, perform those same checks on the client side.</a:t>
            </a:r>
            <a:endParaRPr/>
          </a:p>
          <a:p>
            <a:pPr marL="914400" lvl="1" indent="-317500" algn="l" rtl="0">
              <a:spcBef>
                <a:spcPts val="0"/>
              </a:spcBef>
              <a:spcAft>
                <a:spcPts val="0"/>
              </a:spcAft>
              <a:buSzPts val="1400"/>
              <a:buChar char="-"/>
            </a:pPr>
            <a:r>
              <a:rPr lang="en"/>
              <a:t>Use libraries/frameworks to mitigate the likelihood of this occurring.</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21)  Race Conditions</a:t>
            </a:r>
            <a:endParaRPr/>
          </a:p>
        </p:txBody>
      </p:sp>
      <p:sp>
        <p:nvSpPr>
          <p:cNvPr id="488" name="Google Shape;488;p8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a product contains code that runs simultaneously with other code.</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Two or more segments of code are running concurrently, they both require exclusive access to some resource, but a window of time exists where the resource is shared, and thus modified by both code segments.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Race conditions can lead products/programs into an unexpected, unrecoverable state, which in turn could cause a crash.</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Minimization of the sharing of resources</a:t>
            </a:r>
            <a:endParaRPr/>
          </a:p>
          <a:p>
            <a:pPr marL="914400" lvl="1" indent="-317500" algn="l" rtl="0">
              <a:spcBef>
                <a:spcPts val="0"/>
              </a:spcBef>
              <a:spcAft>
                <a:spcPts val="0"/>
              </a:spcAft>
              <a:buSzPts val="1400"/>
              <a:buChar char="-"/>
            </a:pPr>
            <a:r>
              <a:rPr lang="en"/>
              <a:t>When possible, use synchronization primitives. These essentially aid in threading the kernel.</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22)  Improper Privilege Management</a:t>
            </a:r>
            <a:endParaRPr/>
          </a:p>
        </p:txBody>
      </p:sp>
      <p:sp>
        <p:nvSpPr>
          <p:cNvPr id="494" name="Google Shape;494;p8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the product does not adequately assign or modify privileges for users.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error is introduced through poor implementation of architecture and security tactics.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This vulnerability can lead to attackers gaining privileges that are not intended.</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Follow the Principle of Least Privilege.</a:t>
            </a:r>
            <a:endParaRPr/>
          </a:p>
          <a:p>
            <a:pPr marL="914400" lvl="1" indent="-317500" algn="l" rtl="0">
              <a:spcBef>
                <a:spcPts val="0"/>
              </a:spcBef>
              <a:spcAft>
                <a:spcPts val="0"/>
              </a:spcAft>
              <a:buSzPts val="1400"/>
              <a:buChar char="-"/>
            </a:pPr>
            <a:r>
              <a:rPr lang="en"/>
              <a:t>Carefully manage the setting and modifications of privileges.</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23)  Code Injection </a:t>
            </a:r>
            <a:endParaRPr/>
          </a:p>
        </p:txBody>
      </p:sp>
      <p:sp>
        <p:nvSpPr>
          <p:cNvPr id="500" name="Google Shape;500;p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the product contains externally influenced code but is not able to neutralize its effects downstream. </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vulnerability is caused by lacking implementation of security tactics.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Injectable code could lead to a remote vulnerability.</a:t>
            </a:r>
            <a:endParaRPr/>
          </a:p>
          <a:p>
            <a:pPr marL="914400" lvl="1" indent="-317500" algn="l" rtl="0">
              <a:spcBef>
                <a:spcPts val="0"/>
              </a:spcBef>
              <a:spcAft>
                <a:spcPts val="0"/>
              </a:spcAft>
              <a:buSzPts val="1400"/>
              <a:buChar char="-"/>
            </a:pPr>
            <a:r>
              <a:rPr lang="en"/>
              <a:t>Attackers could access sensitive resources.</a:t>
            </a:r>
            <a:endParaRPr/>
          </a:p>
          <a:p>
            <a:pPr marL="914400" lvl="1" indent="-317500" algn="l" rtl="0">
              <a:spcBef>
                <a:spcPts val="0"/>
              </a:spcBef>
              <a:spcAft>
                <a:spcPts val="0"/>
              </a:spcAft>
              <a:buSzPts val="1400"/>
              <a:buChar char="-"/>
            </a:pPr>
            <a:r>
              <a:rPr lang="en"/>
              <a:t>Almost all data immediately loses integrity when this vulnerability is exploited.</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Run the code in a “sandbox” environment that supports strict boundaries between the code and internal resources.</a:t>
            </a:r>
            <a:endParaRPr/>
          </a:p>
          <a:p>
            <a:pPr marL="914400" lvl="1" indent="-317500" algn="l" rtl="0">
              <a:spcBef>
                <a:spcPts val="0"/>
              </a:spcBef>
              <a:spcAft>
                <a:spcPts val="0"/>
              </a:spcAft>
              <a:buSzPts val="1400"/>
              <a:buChar char="-"/>
            </a:pPr>
            <a:r>
              <a:rPr lang="en"/>
              <a:t>Use static analysis and testing tools in the testing phase of software development.</a:t>
            </a:r>
            <a:endParaRPr/>
          </a:p>
          <a:p>
            <a:pPr marL="914400" lvl="1" indent="-317500" algn="l" rtl="0">
              <a:spcBef>
                <a:spcPts val="0"/>
              </a:spcBef>
              <a:spcAft>
                <a:spcPts val="0"/>
              </a:spcAft>
              <a:buSzPts val="1400"/>
              <a:buChar char="-"/>
            </a:pPr>
            <a:r>
              <a:rPr lang="en"/>
              <a:t>Use dynamic tools to carry out fuzz testing, robustness testing, and fault injection.</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8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24)  Incorrect Authorization </a:t>
            </a:r>
            <a:endParaRPr/>
          </a:p>
        </p:txBody>
      </p:sp>
      <p:sp>
        <p:nvSpPr>
          <p:cNvPr id="506" name="Google Shape;506;p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the product incorrectly performs an authorization check and in turn, allows the attacker to get around access restrictions.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can occur when a single-user environment is ported to a multi-user environment.</a:t>
            </a:r>
            <a:endParaRPr/>
          </a:p>
          <a:p>
            <a:pPr marL="914400" lvl="1" indent="-317500" algn="l" rtl="0">
              <a:spcBef>
                <a:spcPts val="0"/>
              </a:spcBef>
              <a:spcAft>
                <a:spcPts val="0"/>
              </a:spcAft>
              <a:buSzPts val="1400"/>
              <a:buChar char="-"/>
            </a:pPr>
            <a:r>
              <a:rPr lang="en"/>
              <a:t>This can also occur as a result of a developer introducing weaknesses in the implementation phase.</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An attacker could both read and modify sensitive data and information.</a:t>
            </a:r>
            <a:endParaRPr/>
          </a:p>
          <a:p>
            <a:pPr marL="914400" lvl="1" indent="-317500" algn="l" rtl="0">
              <a:spcBef>
                <a:spcPts val="0"/>
              </a:spcBef>
              <a:spcAft>
                <a:spcPts val="0"/>
              </a:spcAft>
              <a:buSzPts val="1400"/>
              <a:buChar char="-"/>
            </a:pPr>
            <a:r>
              <a:rPr lang="en"/>
              <a:t>Attackers could gain privileges not meant for them.</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Modularity: Divide the product into increasing levels of security.</a:t>
            </a:r>
            <a:endParaRPr/>
          </a:p>
          <a:p>
            <a:pPr marL="914400" lvl="1" indent="-317500" algn="l" rtl="0">
              <a:spcBef>
                <a:spcPts val="0"/>
              </a:spcBef>
              <a:spcAft>
                <a:spcPts val="0"/>
              </a:spcAft>
              <a:buSzPts val="1400"/>
              <a:buChar char="-"/>
            </a:pPr>
            <a:r>
              <a:rPr lang="en"/>
              <a:t>Use a library/framework that supports authorization control such as OWASP ESAPI or JAAS.</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8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25)  Incorrect Default Permissions </a:t>
            </a:r>
            <a:endParaRPr/>
          </a:p>
        </p:txBody>
      </p:sp>
      <p:sp>
        <p:nvSpPr>
          <p:cNvPr id="512" name="Google Shape;512;p8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What is it?</a:t>
            </a:r>
            <a:endParaRPr/>
          </a:p>
          <a:p>
            <a:pPr marL="914400" lvl="1" indent="-317500" algn="l" rtl="0">
              <a:spcBef>
                <a:spcPts val="0"/>
              </a:spcBef>
              <a:spcAft>
                <a:spcPts val="0"/>
              </a:spcAft>
              <a:buSzPts val="1400"/>
              <a:buChar char="-"/>
            </a:pPr>
            <a:r>
              <a:rPr lang="en"/>
              <a:t>This is when by default, file permissions are set to allow anyone to access and modify the files.</a:t>
            </a:r>
            <a:endParaRPr/>
          </a:p>
          <a:p>
            <a:pPr marL="457200" lvl="0" indent="-342900" algn="l" rtl="0">
              <a:spcBef>
                <a:spcPts val="0"/>
              </a:spcBef>
              <a:spcAft>
                <a:spcPts val="0"/>
              </a:spcAft>
              <a:buSzPts val="1800"/>
              <a:buChar char="-"/>
            </a:pPr>
            <a:r>
              <a:rPr lang="en"/>
              <a:t>What causes it?</a:t>
            </a:r>
            <a:endParaRPr/>
          </a:p>
          <a:p>
            <a:pPr marL="914400" lvl="1" indent="-317500" algn="l" rtl="0">
              <a:spcBef>
                <a:spcPts val="0"/>
              </a:spcBef>
              <a:spcAft>
                <a:spcPts val="0"/>
              </a:spcAft>
              <a:buSzPts val="1400"/>
              <a:buChar char="-"/>
            </a:pPr>
            <a:r>
              <a:rPr lang="en"/>
              <a:t>This vulnerability can be introduced in nearly every phase of the development process.</a:t>
            </a:r>
            <a:endParaRPr/>
          </a:p>
          <a:p>
            <a:pPr marL="457200" lvl="0" indent="-342900" algn="l" rtl="0">
              <a:spcBef>
                <a:spcPts val="0"/>
              </a:spcBef>
              <a:spcAft>
                <a:spcPts val="0"/>
              </a:spcAft>
              <a:buSzPts val="1800"/>
              <a:buChar char="-"/>
            </a:pPr>
            <a:r>
              <a:rPr lang="en"/>
              <a:t>Why is it a problem?</a:t>
            </a:r>
            <a:endParaRPr/>
          </a:p>
          <a:p>
            <a:pPr marL="914400" lvl="1" indent="-317500" algn="l" rtl="0">
              <a:spcBef>
                <a:spcPts val="0"/>
              </a:spcBef>
              <a:spcAft>
                <a:spcPts val="0"/>
              </a:spcAft>
              <a:buSzPts val="1400"/>
              <a:buChar char="-"/>
            </a:pPr>
            <a:r>
              <a:rPr lang="en"/>
              <a:t>People who are not meant to be able to read from, write to, or access data, can now do so.</a:t>
            </a:r>
            <a:endParaRPr/>
          </a:p>
          <a:p>
            <a:pPr marL="457200" lvl="0" indent="-342900" algn="l" rtl="0">
              <a:spcBef>
                <a:spcPts val="0"/>
              </a:spcBef>
              <a:spcAft>
                <a:spcPts val="0"/>
              </a:spcAft>
              <a:buSzPts val="1800"/>
              <a:buChar char="-"/>
            </a:pPr>
            <a:r>
              <a:rPr lang="en"/>
              <a:t>Prevention steps</a:t>
            </a:r>
            <a:endParaRPr/>
          </a:p>
          <a:p>
            <a:pPr marL="914400" lvl="1" indent="-317500" algn="l" rtl="0">
              <a:spcBef>
                <a:spcPts val="0"/>
              </a:spcBef>
              <a:spcAft>
                <a:spcPts val="0"/>
              </a:spcAft>
              <a:buSzPts val="1400"/>
              <a:buChar char="-"/>
            </a:pPr>
            <a:r>
              <a:rPr lang="en"/>
              <a:t>Modularize the system and create “safe areas” with hard set lines and boundaries and do not allow sensitive data to go outside of those boundaries.</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Seven Pernicious Kingdoms</a:t>
            </a:r>
            <a:endParaRPr/>
          </a:p>
        </p:txBody>
      </p:sp>
      <p:sp>
        <p:nvSpPr>
          <p:cNvPr id="518" name="Google Shape;518;p8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seven pernicious kingdoms is an abstract collection of software vulnerabilities that share a common theme or feature.</a:t>
            </a:r>
            <a:endParaRPr/>
          </a:p>
          <a:p>
            <a:pPr marL="0" lvl="0" indent="0" algn="l" rtl="0">
              <a:spcBef>
                <a:spcPts val="1200"/>
              </a:spcBef>
              <a:spcAft>
                <a:spcPts val="0"/>
              </a:spcAft>
              <a:buNone/>
            </a:pPr>
            <a:r>
              <a:rPr lang="en"/>
              <a:t>The </a:t>
            </a:r>
            <a:r>
              <a:rPr lang="en" i="1"/>
              <a:t>kingdom </a:t>
            </a:r>
            <a:r>
              <a:rPr lang="en"/>
              <a:t>part of the name comes from the biological definition for a kingdom, that is, “A collection of phyla that share a common factor.”</a:t>
            </a:r>
            <a:endParaRPr/>
          </a:p>
          <a:p>
            <a:pPr marL="0" lvl="0" indent="0" algn="l" rtl="0">
              <a:spcBef>
                <a:spcPts val="1200"/>
              </a:spcBef>
              <a:spcAft>
                <a:spcPts val="0"/>
              </a:spcAft>
              <a:buNone/>
            </a:pPr>
            <a:r>
              <a:rPr lang="en"/>
              <a:t>The list itself is not set in stone by design. This allows for the addition or removal of new “phyla” or the modification of kingdoms over time.</a:t>
            </a:r>
            <a:endParaRPr/>
          </a:p>
          <a:p>
            <a:pPr marL="0" lvl="0" indent="0" algn="l" rtl="0">
              <a:spcBef>
                <a:spcPts val="1200"/>
              </a:spcBef>
              <a:spcAft>
                <a:spcPts val="1200"/>
              </a:spcAft>
              <a:buNone/>
            </a:pPr>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8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is it Used in Secure Coding Practices?</a:t>
            </a:r>
            <a:endParaRPr/>
          </a:p>
        </p:txBody>
      </p:sp>
      <p:sp>
        <p:nvSpPr>
          <p:cNvPr id="524" name="Google Shape;524;p8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The Seven Pernicious Kingdoms are used in secure coding practices as a kind of cautionary tale. They are there for review and you should reference them to ensure you are not potentially adding any of these errors or mis-practices into the project that you are working on. It also serves as a way to modularize many of these errors and group them into their own categories.</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Seven Pernicious Kingdoms Taxonomy</a:t>
            </a:r>
            <a:endParaRPr/>
          </a:p>
        </p:txBody>
      </p:sp>
      <p:sp>
        <p:nvSpPr>
          <p:cNvPr id="530" name="Google Shape;530;p9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arenR"/>
            </a:pPr>
            <a:r>
              <a:rPr lang="en"/>
              <a:t>Input Validation and Representation </a:t>
            </a:r>
            <a:endParaRPr/>
          </a:p>
          <a:p>
            <a:pPr marL="457200" lvl="0" indent="-342900" algn="l" rtl="0">
              <a:spcBef>
                <a:spcPts val="0"/>
              </a:spcBef>
              <a:spcAft>
                <a:spcPts val="0"/>
              </a:spcAft>
              <a:buSzPts val="1800"/>
              <a:buAutoNum type="arabicParenR"/>
            </a:pPr>
            <a:r>
              <a:rPr lang="en"/>
              <a:t>API Abuse</a:t>
            </a:r>
            <a:endParaRPr/>
          </a:p>
          <a:p>
            <a:pPr marL="457200" lvl="0" indent="-342900" algn="l" rtl="0">
              <a:spcBef>
                <a:spcPts val="0"/>
              </a:spcBef>
              <a:spcAft>
                <a:spcPts val="0"/>
              </a:spcAft>
              <a:buSzPts val="1800"/>
              <a:buAutoNum type="arabicParenR"/>
            </a:pPr>
            <a:r>
              <a:rPr lang="en"/>
              <a:t>Security Features</a:t>
            </a:r>
            <a:endParaRPr/>
          </a:p>
          <a:p>
            <a:pPr marL="457200" lvl="0" indent="-342900" algn="l" rtl="0">
              <a:spcBef>
                <a:spcPts val="0"/>
              </a:spcBef>
              <a:spcAft>
                <a:spcPts val="0"/>
              </a:spcAft>
              <a:buSzPts val="1800"/>
              <a:buAutoNum type="arabicParenR"/>
            </a:pPr>
            <a:r>
              <a:rPr lang="en"/>
              <a:t>Time and State</a:t>
            </a:r>
            <a:endParaRPr/>
          </a:p>
          <a:p>
            <a:pPr marL="457200" lvl="0" indent="-342900" algn="l" rtl="0">
              <a:spcBef>
                <a:spcPts val="0"/>
              </a:spcBef>
              <a:spcAft>
                <a:spcPts val="0"/>
              </a:spcAft>
              <a:buSzPts val="1800"/>
              <a:buAutoNum type="arabicParenR"/>
            </a:pPr>
            <a:r>
              <a:rPr lang="en"/>
              <a:t>Errors</a:t>
            </a:r>
            <a:endParaRPr/>
          </a:p>
          <a:p>
            <a:pPr marL="457200" lvl="0" indent="-342900" algn="l" rtl="0">
              <a:spcBef>
                <a:spcPts val="0"/>
              </a:spcBef>
              <a:spcAft>
                <a:spcPts val="0"/>
              </a:spcAft>
              <a:buSzPts val="1800"/>
              <a:buAutoNum type="arabicParenR"/>
            </a:pPr>
            <a:r>
              <a:rPr lang="en"/>
              <a:t>Code Quality</a:t>
            </a:r>
            <a:endParaRPr/>
          </a:p>
          <a:p>
            <a:pPr marL="457200" lvl="0" indent="-342900" algn="l" rtl="0">
              <a:spcBef>
                <a:spcPts val="0"/>
              </a:spcBef>
              <a:spcAft>
                <a:spcPts val="0"/>
              </a:spcAft>
              <a:buSzPts val="1800"/>
              <a:buAutoNum type="arabicParenR"/>
            </a:pPr>
            <a:r>
              <a:rPr lang="en"/>
              <a:t>Encapsulation</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Input Validation and Representation	</a:t>
            </a:r>
            <a:endParaRPr/>
          </a:p>
        </p:txBody>
      </p:sp>
      <p:sp>
        <p:nvSpPr>
          <p:cNvPr id="536" name="Google Shape;536;p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Many of the issues caused in this category stem from metacharacters, alternate encodings, and numeric representations.</a:t>
            </a:r>
            <a:endParaRPr/>
          </a:p>
          <a:p>
            <a:pPr marL="0" lvl="0" indent="0" algn="l" rtl="0">
              <a:spcBef>
                <a:spcPts val="1200"/>
              </a:spcBef>
              <a:spcAft>
                <a:spcPts val="0"/>
              </a:spcAft>
              <a:buNone/>
            </a:pPr>
            <a:r>
              <a:rPr lang="en"/>
              <a:t>Some examples from this category would be:</a:t>
            </a:r>
            <a:endParaRPr/>
          </a:p>
          <a:p>
            <a:pPr marL="457200" lvl="0" indent="-342900" algn="l" rtl="0">
              <a:spcBef>
                <a:spcPts val="1200"/>
              </a:spcBef>
              <a:spcAft>
                <a:spcPts val="0"/>
              </a:spcAft>
              <a:buSzPts val="1800"/>
              <a:buChar char="-"/>
            </a:pPr>
            <a:r>
              <a:rPr lang="en"/>
              <a:t>Buffer Overflows</a:t>
            </a:r>
            <a:endParaRPr/>
          </a:p>
          <a:p>
            <a:pPr marL="457200" lvl="0" indent="-342900" algn="l" rtl="0">
              <a:spcBef>
                <a:spcPts val="0"/>
              </a:spcBef>
              <a:spcAft>
                <a:spcPts val="0"/>
              </a:spcAft>
              <a:buSzPts val="1800"/>
              <a:buChar char="-"/>
            </a:pPr>
            <a:r>
              <a:rPr lang="en"/>
              <a:t>Cross-Site Scripting </a:t>
            </a:r>
            <a:endParaRPr/>
          </a:p>
          <a:p>
            <a:pPr marL="457200" lvl="0" indent="-342900" algn="l" rtl="0">
              <a:spcBef>
                <a:spcPts val="0"/>
              </a:spcBef>
              <a:spcAft>
                <a:spcPts val="0"/>
              </a:spcAft>
              <a:buSzPts val="1800"/>
              <a:buChar char="-"/>
            </a:pPr>
            <a:r>
              <a:rPr lang="en"/>
              <a:t>Integer Overflows</a:t>
            </a:r>
            <a:endParaRPr/>
          </a:p>
          <a:p>
            <a:pPr marL="457200" lvl="0" indent="-342900" algn="l" rtl="0">
              <a:spcBef>
                <a:spcPts val="0"/>
              </a:spcBef>
              <a:spcAft>
                <a:spcPts val="0"/>
              </a:spcAft>
              <a:buSzPts val="1800"/>
              <a:buChar char="-"/>
            </a:pPr>
            <a:r>
              <a:rPr lang="en"/>
              <a:t>SQL Injections</a:t>
            </a:r>
            <a:endParaRPr/>
          </a:p>
          <a:p>
            <a:pPr marL="0" lvl="0" indent="0" algn="l" rtl="0">
              <a:spcBef>
                <a:spcPts val="1200"/>
              </a:spcBef>
              <a:spcAft>
                <a:spcPts val="1200"/>
              </a:spcAft>
              <a:buNone/>
            </a:pPr>
            <a:r>
              <a:rPr lang="en"/>
              <a:t>By properly validating input and ensuring that data is represented properly, many of the issues faced in this kingdom can be largely mitigated.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Risks of Insecure Coding	</a:t>
            </a:r>
            <a:endParaRPr/>
          </a:p>
        </p:txBody>
      </p:sp>
      <p:sp>
        <p:nvSpPr>
          <p:cNvPr id="102" name="Google Shape;102;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Insecure coding endangers customers using the company’s software, therefore also damaging the company’s reputation. Includes many risks and will be discussed later. A few examples:</a:t>
            </a:r>
            <a:endParaRPr/>
          </a:p>
          <a:p>
            <a:pPr marL="457200" lvl="0" indent="-342900" algn="l" rtl="0">
              <a:spcBef>
                <a:spcPts val="1200"/>
              </a:spcBef>
              <a:spcAft>
                <a:spcPts val="0"/>
              </a:spcAft>
              <a:buSzPts val="1800"/>
              <a:buChar char="-"/>
            </a:pPr>
            <a:r>
              <a:rPr lang="en"/>
              <a:t>Injection errors</a:t>
            </a:r>
            <a:endParaRPr/>
          </a:p>
          <a:p>
            <a:pPr marL="457200" lvl="0" indent="-342900" algn="l" rtl="0">
              <a:spcBef>
                <a:spcPts val="0"/>
              </a:spcBef>
              <a:spcAft>
                <a:spcPts val="0"/>
              </a:spcAft>
              <a:buSzPts val="1800"/>
              <a:buChar char="-"/>
            </a:pPr>
            <a:r>
              <a:rPr lang="en"/>
              <a:t>Cross-Site Scripting (XSS)</a:t>
            </a:r>
            <a:endParaRPr/>
          </a:p>
          <a:p>
            <a:pPr marL="457200" lvl="0" indent="-342900" algn="l" rtl="0">
              <a:spcBef>
                <a:spcPts val="0"/>
              </a:spcBef>
              <a:spcAft>
                <a:spcPts val="0"/>
              </a:spcAft>
              <a:buSzPts val="1800"/>
              <a:buChar char="-"/>
            </a:pPr>
            <a:r>
              <a:rPr lang="en"/>
              <a:t>Authentication failures</a:t>
            </a:r>
            <a:endParaRPr/>
          </a:p>
          <a:p>
            <a:pPr marL="457200" lvl="0" indent="-342900" algn="l" rtl="0">
              <a:spcBef>
                <a:spcPts val="0"/>
              </a:spcBef>
              <a:spcAft>
                <a:spcPts val="0"/>
              </a:spcAft>
              <a:buSzPts val="1800"/>
              <a:buChar char="-"/>
            </a:pPr>
            <a:r>
              <a:rPr lang="en"/>
              <a:t>Misconfiguration of security</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9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API Abuse	</a:t>
            </a:r>
            <a:endParaRPr/>
          </a:p>
        </p:txBody>
      </p:sp>
      <p:sp>
        <p:nvSpPr>
          <p:cNvPr id="542" name="Google Shape;542;p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API is the acronym for Application Programming Interface.</a:t>
            </a:r>
            <a:endParaRPr/>
          </a:p>
          <a:p>
            <a:pPr marL="0" lvl="0" indent="0" algn="l" rtl="0">
              <a:spcBef>
                <a:spcPts val="1200"/>
              </a:spcBef>
              <a:spcAft>
                <a:spcPts val="0"/>
              </a:spcAft>
              <a:buNone/>
            </a:pPr>
            <a:r>
              <a:rPr lang="en"/>
              <a:t>API Abuse is the practice of exploiting vulnerabilities inside of the said APIs.</a:t>
            </a:r>
            <a:endParaRPr/>
          </a:p>
          <a:p>
            <a:pPr marL="0" lvl="0" indent="0" algn="l" rtl="0">
              <a:spcBef>
                <a:spcPts val="1200"/>
              </a:spcBef>
              <a:spcAft>
                <a:spcPts val="0"/>
              </a:spcAft>
              <a:buNone/>
            </a:pPr>
            <a:r>
              <a:rPr lang="en"/>
              <a:t>An example could be something like using an API for data scraping or intentionally causing buffer overflows.</a:t>
            </a:r>
            <a:endParaRPr/>
          </a:p>
          <a:p>
            <a:pPr marL="0" lvl="0" indent="0" algn="l" rtl="0">
              <a:spcBef>
                <a:spcPts val="1200"/>
              </a:spcBef>
              <a:spcAft>
                <a:spcPts val="0"/>
              </a:spcAft>
              <a:buNone/>
            </a:pPr>
            <a:r>
              <a:rPr lang="en"/>
              <a:t>Combatting API Abuse requires both preventative measures as well as sound response strategies.</a:t>
            </a:r>
            <a:endParaRPr/>
          </a:p>
          <a:p>
            <a:pPr marL="0" lvl="0" indent="0" algn="l" rtl="0">
              <a:spcBef>
                <a:spcPts val="1200"/>
              </a:spcBef>
              <a:spcAft>
                <a:spcPts val="1200"/>
              </a:spcAft>
              <a:buNone/>
            </a:pPr>
            <a:r>
              <a:rPr lang="en"/>
              <a:t>Some common approaches to this are implementing strong authorization mechanisms and enforcing rate limiting.</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9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Security Features</a:t>
            </a:r>
            <a:endParaRPr/>
          </a:p>
        </p:txBody>
      </p:sp>
      <p:sp>
        <p:nvSpPr>
          <p:cNvPr id="548" name="Google Shape;548;p9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Security Features are concerned with topics like authentication, access control, cryptography and privilege management.</a:t>
            </a:r>
            <a:endParaRPr/>
          </a:p>
          <a:p>
            <a:pPr marL="0" lvl="0" indent="0" algn="l" rtl="0">
              <a:spcBef>
                <a:spcPts val="1200"/>
              </a:spcBef>
              <a:spcAft>
                <a:spcPts val="0"/>
              </a:spcAft>
              <a:buNone/>
            </a:pPr>
            <a:r>
              <a:rPr lang="en"/>
              <a:t>A major point among all the subpoints of Security Features is the focus on controlling who has access to what and ensuring that the entity accessing it is trustworthy.</a:t>
            </a:r>
            <a:endParaRPr/>
          </a:p>
          <a:p>
            <a:pPr marL="0" lvl="0" indent="0" algn="l" rtl="0">
              <a:spcBef>
                <a:spcPts val="1200"/>
              </a:spcBef>
              <a:spcAft>
                <a:spcPts val="0"/>
              </a:spcAft>
              <a:buNone/>
            </a:pPr>
            <a:r>
              <a:rPr lang="en"/>
              <a:t>Password Management is another major focus of this kingdom.</a:t>
            </a:r>
            <a:endParaRPr/>
          </a:p>
          <a:p>
            <a:pPr marL="0" lvl="0" indent="0" algn="l" rtl="0">
              <a:spcBef>
                <a:spcPts val="1200"/>
              </a:spcBef>
              <a:spcAft>
                <a:spcPts val="1200"/>
              </a:spcAft>
              <a:buNone/>
            </a:pPr>
            <a:r>
              <a:rPr lang="en"/>
              <a:t>Things like Hard-Coded Passwords and weak cryptography appear in this kingdom.</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p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Time and State</a:t>
            </a:r>
            <a:endParaRPr/>
          </a:p>
        </p:txBody>
      </p:sp>
      <p:sp>
        <p:nvSpPr>
          <p:cNvPr id="554" name="Google Shape;554;p9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“Most programmers anthropomorphize their work. They think about one thread of control carrying out the entire program in the same way they would if they had to do the job themselves.” - Tsipenyuk, Chess, McGraw</a:t>
            </a:r>
            <a:endParaRPr/>
          </a:p>
          <a:p>
            <a:pPr marL="457200" lvl="0" indent="-342900" algn="l" rtl="0">
              <a:spcBef>
                <a:spcPts val="1200"/>
              </a:spcBef>
              <a:spcAft>
                <a:spcPts val="0"/>
              </a:spcAft>
              <a:buSzPts val="1800"/>
              <a:buChar char="-"/>
            </a:pPr>
            <a:r>
              <a:rPr lang="en"/>
              <a:t>Time related vulnerabilities encompass the area concerning timestamps, timeouts, or time related operations.</a:t>
            </a:r>
            <a:endParaRPr/>
          </a:p>
          <a:p>
            <a:pPr marL="457200" lvl="0" indent="-342900" algn="l" rtl="0">
              <a:spcBef>
                <a:spcPts val="0"/>
              </a:spcBef>
              <a:spcAft>
                <a:spcPts val="0"/>
              </a:spcAft>
              <a:buSzPts val="1800"/>
              <a:buChar char="-"/>
            </a:pPr>
            <a:r>
              <a:rPr lang="en"/>
              <a:t>State related vulnerabilities encompass the area concerning the management of state changes.</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Google Shape;559;p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Errors</a:t>
            </a:r>
            <a:endParaRPr/>
          </a:p>
        </p:txBody>
      </p:sp>
      <p:sp>
        <p:nvSpPr>
          <p:cNvPr id="560" name="Google Shape;560;p9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While it seems like a broad topic, there are two main ways to introduce an error related vulnerability.</a:t>
            </a:r>
            <a:endParaRPr/>
          </a:p>
          <a:p>
            <a:pPr marL="457200" lvl="0" indent="-342900" algn="l" rtl="0">
              <a:spcBef>
                <a:spcPts val="1200"/>
              </a:spcBef>
              <a:spcAft>
                <a:spcPts val="0"/>
              </a:spcAft>
              <a:buSzPts val="1800"/>
              <a:buAutoNum type="arabicParenR"/>
            </a:pPr>
            <a:r>
              <a:rPr lang="en"/>
              <a:t>Handling errors poorly</a:t>
            </a:r>
            <a:endParaRPr/>
          </a:p>
          <a:p>
            <a:pPr marL="457200" lvl="0" indent="-342900" algn="l" rtl="0">
              <a:spcBef>
                <a:spcPts val="0"/>
              </a:spcBef>
              <a:spcAft>
                <a:spcPts val="0"/>
              </a:spcAft>
              <a:buSzPts val="1800"/>
              <a:buAutoNum type="arabicParenR"/>
            </a:pPr>
            <a:r>
              <a:rPr lang="en"/>
              <a:t>Producing errors that give out too much information</a:t>
            </a:r>
            <a:endParaRPr/>
          </a:p>
          <a:p>
            <a:pPr marL="0" lvl="0" indent="0" algn="l" rtl="0">
              <a:spcBef>
                <a:spcPts val="1200"/>
              </a:spcBef>
              <a:spcAft>
                <a:spcPts val="1200"/>
              </a:spcAft>
              <a:buNone/>
            </a:pPr>
            <a:r>
              <a:rPr lang="en"/>
              <a:t>An example of handling errors poorly could be an instance in which a program is unable to gracefully handle errors and results in the crashing of the program or process. </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Code Quality</a:t>
            </a:r>
            <a:endParaRPr/>
          </a:p>
        </p:txBody>
      </p:sp>
      <p:sp>
        <p:nvSpPr>
          <p:cNvPr id="566" name="Google Shape;566;p9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Poor code quality is an invitation to an attacker to attempt and press the system in ways that it might not be capable of recovering from.</a:t>
            </a:r>
            <a:endParaRPr/>
          </a:p>
          <a:p>
            <a:pPr marL="0" lvl="0" indent="0" algn="l" rtl="0">
              <a:spcBef>
                <a:spcPts val="1200"/>
              </a:spcBef>
              <a:spcAft>
                <a:spcPts val="0"/>
              </a:spcAft>
              <a:buNone/>
            </a:pPr>
            <a:r>
              <a:rPr lang="en"/>
              <a:t>Poor code quality encompasses areas and errors such as: </a:t>
            </a:r>
            <a:endParaRPr/>
          </a:p>
          <a:p>
            <a:pPr marL="457200" lvl="0" indent="-342900" algn="l" rtl="0">
              <a:spcBef>
                <a:spcPts val="1200"/>
              </a:spcBef>
              <a:spcAft>
                <a:spcPts val="0"/>
              </a:spcAft>
              <a:buSzPts val="1800"/>
              <a:buChar char="-"/>
            </a:pPr>
            <a:r>
              <a:rPr lang="en"/>
              <a:t>Double Free</a:t>
            </a:r>
            <a:endParaRPr/>
          </a:p>
          <a:p>
            <a:pPr marL="457200" lvl="0" indent="-342900" algn="l" rtl="0">
              <a:spcBef>
                <a:spcPts val="0"/>
              </a:spcBef>
              <a:spcAft>
                <a:spcPts val="0"/>
              </a:spcAft>
              <a:buSzPts val="1800"/>
              <a:buChar char="-"/>
            </a:pPr>
            <a:r>
              <a:rPr lang="en"/>
              <a:t>Memory Leaks</a:t>
            </a:r>
            <a:endParaRPr/>
          </a:p>
          <a:p>
            <a:pPr marL="457200" lvl="0" indent="-342900" algn="l" rtl="0">
              <a:spcBef>
                <a:spcPts val="0"/>
              </a:spcBef>
              <a:spcAft>
                <a:spcPts val="0"/>
              </a:spcAft>
              <a:buSzPts val="1800"/>
              <a:buChar char="-"/>
            </a:pPr>
            <a:r>
              <a:rPr lang="en"/>
              <a:t>Undefined Behaviors</a:t>
            </a:r>
            <a:endParaRPr/>
          </a:p>
          <a:p>
            <a:pPr marL="457200" lvl="0" indent="-342900" algn="l" rtl="0">
              <a:spcBef>
                <a:spcPts val="0"/>
              </a:spcBef>
              <a:spcAft>
                <a:spcPts val="0"/>
              </a:spcAft>
              <a:buSzPts val="1800"/>
              <a:buChar char="-"/>
            </a:pPr>
            <a:r>
              <a:rPr lang="en"/>
              <a:t>Uninitialized Variables</a:t>
            </a:r>
            <a:endParaRPr/>
          </a:p>
          <a:p>
            <a:pPr marL="457200" lvl="0" indent="-342900" algn="l" rtl="0">
              <a:spcBef>
                <a:spcPts val="0"/>
              </a:spcBef>
              <a:spcAft>
                <a:spcPts val="0"/>
              </a:spcAft>
              <a:buSzPts val="1800"/>
              <a:buChar char="-"/>
            </a:pPr>
            <a:r>
              <a:rPr lang="en"/>
              <a:t>Use After Free</a:t>
            </a:r>
            <a:endParaRPr/>
          </a:p>
          <a:p>
            <a:pPr marL="0" lvl="0" indent="0" algn="l" rtl="0">
              <a:spcBef>
                <a:spcPts val="1200"/>
              </a:spcBef>
              <a:spcAft>
                <a:spcPts val="1200"/>
              </a:spcAft>
              <a:buNone/>
            </a:pPr>
            <a:r>
              <a:rPr lang="en"/>
              <a:t>Code quality is critically important as it is not restricted to its own kingdom. Poor code quality leads to increased risks of attack in every other kingdom as well.</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Encapsulation</a:t>
            </a:r>
            <a:endParaRPr/>
          </a:p>
        </p:txBody>
      </p:sp>
      <p:sp>
        <p:nvSpPr>
          <p:cNvPr id="572" name="Google Shape;572;p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While it is a main principle of software engineering, it has a great influence of software security as well.</a:t>
            </a:r>
            <a:endParaRPr/>
          </a:p>
          <a:p>
            <a:pPr marL="0" lvl="0" indent="0" algn="l" rtl="0">
              <a:spcBef>
                <a:spcPts val="1200"/>
              </a:spcBef>
              <a:spcAft>
                <a:spcPts val="0"/>
              </a:spcAft>
              <a:buNone/>
            </a:pPr>
            <a:r>
              <a:rPr lang="en"/>
              <a:t>With respect to the 7 kingdoms, encapsulation refers to the containment of sensitive data within the software components to restrict access to it by outside influences.</a:t>
            </a:r>
            <a:endParaRPr/>
          </a:p>
          <a:p>
            <a:pPr marL="0" lvl="0" indent="0" algn="l" rtl="0">
              <a:spcBef>
                <a:spcPts val="1200"/>
              </a:spcBef>
              <a:spcAft>
                <a:spcPts val="0"/>
              </a:spcAft>
              <a:buNone/>
            </a:pPr>
            <a:r>
              <a:rPr lang="en"/>
              <a:t>Some aspects of encapsulation are information hiding, access control, and modularity.</a:t>
            </a:r>
            <a:endParaRPr/>
          </a:p>
          <a:p>
            <a:pPr marL="0" lvl="0" indent="0" algn="l" rtl="0">
              <a:spcBef>
                <a:spcPts val="1200"/>
              </a:spcBef>
              <a:spcAft>
                <a:spcPts val="1200"/>
              </a:spcAft>
              <a:buNone/>
            </a:pPr>
            <a:r>
              <a:rPr lang="en"/>
              <a:t>Encapsulation focuses on setting boundaries in a software sense and some of the vulnerabilities like data leaking between users and object hijacking display that very clearly.</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p9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OWASP Top 10</a:t>
            </a:r>
            <a:endParaRPr/>
          </a:p>
        </p:txBody>
      </p:sp>
      <p:sp>
        <p:nvSpPr>
          <p:cNvPr id="578" name="Google Shape;578;p9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a:t>OWASP is the Open Web Application Security Project. The top 10 list is an awareness document for developers. It contains a general consensus among experts to be the top 10 most prevalent security risks to web applications.</a:t>
            </a:r>
            <a:endParaRPr/>
          </a:p>
          <a:p>
            <a:pPr marL="0" lvl="0" indent="0" algn="l" rtl="0">
              <a:spcBef>
                <a:spcPts val="1200"/>
              </a:spcBef>
              <a:spcAft>
                <a:spcPts val="0"/>
              </a:spcAft>
              <a:buNone/>
            </a:pPr>
            <a:r>
              <a:rPr lang="en"/>
              <a:t>The list is comprised of the following:</a:t>
            </a:r>
            <a:endParaRPr/>
          </a:p>
          <a:p>
            <a:pPr marL="457200" lvl="0" indent="-317182" algn="l" rtl="0">
              <a:spcBef>
                <a:spcPts val="1200"/>
              </a:spcBef>
              <a:spcAft>
                <a:spcPts val="0"/>
              </a:spcAft>
              <a:buSzPct val="100000"/>
              <a:buAutoNum type="arabicParenR"/>
            </a:pPr>
            <a:r>
              <a:rPr lang="en"/>
              <a:t>Broken Access Control</a:t>
            </a:r>
            <a:endParaRPr/>
          </a:p>
          <a:p>
            <a:pPr marL="457200" lvl="0" indent="-317182" algn="l" rtl="0">
              <a:spcBef>
                <a:spcPts val="0"/>
              </a:spcBef>
              <a:spcAft>
                <a:spcPts val="0"/>
              </a:spcAft>
              <a:buSzPct val="100000"/>
              <a:buAutoNum type="arabicParenR"/>
            </a:pPr>
            <a:r>
              <a:rPr lang="en"/>
              <a:t>Cryptographic Failures</a:t>
            </a:r>
            <a:endParaRPr/>
          </a:p>
          <a:p>
            <a:pPr marL="457200" lvl="0" indent="-317182" algn="l" rtl="0">
              <a:spcBef>
                <a:spcPts val="0"/>
              </a:spcBef>
              <a:spcAft>
                <a:spcPts val="0"/>
              </a:spcAft>
              <a:buSzPct val="100000"/>
              <a:buAutoNum type="arabicParenR"/>
            </a:pPr>
            <a:r>
              <a:rPr lang="en"/>
              <a:t>Injections</a:t>
            </a:r>
            <a:endParaRPr/>
          </a:p>
          <a:p>
            <a:pPr marL="457200" lvl="0" indent="-317182" algn="l" rtl="0">
              <a:spcBef>
                <a:spcPts val="0"/>
              </a:spcBef>
              <a:spcAft>
                <a:spcPts val="0"/>
              </a:spcAft>
              <a:buSzPct val="100000"/>
              <a:buAutoNum type="arabicParenR"/>
            </a:pPr>
            <a:r>
              <a:rPr lang="en"/>
              <a:t>Insecure Design</a:t>
            </a:r>
            <a:endParaRPr/>
          </a:p>
          <a:p>
            <a:pPr marL="457200" lvl="0" indent="-317182" algn="l" rtl="0">
              <a:spcBef>
                <a:spcPts val="0"/>
              </a:spcBef>
              <a:spcAft>
                <a:spcPts val="0"/>
              </a:spcAft>
              <a:buSzPct val="100000"/>
              <a:buAutoNum type="arabicParenR"/>
            </a:pPr>
            <a:r>
              <a:rPr lang="en"/>
              <a:t>Security Misconfiguration</a:t>
            </a:r>
            <a:endParaRPr/>
          </a:p>
          <a:p>
            <a:pPr marL="457200" lvl="0" indent="-317182" algn="l" rtl="0">
              <a:spcBef>
                <a:spcPts val="0"/>
              </a:spcBef>
              <a:spcAft>
                <a:spcPts val="0"/>
              </a:spcAft>
              <a:buSzPct val="100000"/>
              <a:buAutoNum type="arabicParenR"/>
            </a:pPr>
            <a:r>
              <a:rPr lang="en"/>
              <a:t>Vulnerable and Outdated Components</a:t>
            </a:r>
            <a:endParaRPr/>
          </a:p>
          <a:p>
            <a:pPr marL="457200" lvl="0" indent="-317182" algn="l" rtl="0">
              <a:spcBef>
                <a:spcPts val="0"/>
              </a:spcBef>
              <a:spcAft>
                <a:spcPts val="0"/>
              </a:spcAft>
              <a:buSzPct val="100000"/>
              <a:buAutoNum type="arabicParenR"/>
            </a:pPr>
            <a:r>
              <a:rPr lang="en"/>
              <a:t>Identification and Authentication Failures</a:t>
            </a:r>
            <a:endParaRPr/>
          </a:p>
          <a:p>
            <a:pPr marL="457200" lvl="0" indent="-317182" algn="l" rtl="0">
              <a:spcBef>
                <a:spcPts val="0"/>
              </a:spcBef>
              <a:spcAft>
                <a:spcPts val="0"/>
              </a:spcAft>
              <a:buSzPct val="100000"/>
              <a:buAutoNum type="arabicParenR"/>
            </a:pPr>
            <a:r>
              <a:rPr lang="en"/>
              <a:t>Software and Data Integrity Failures</a:t>
            </a:r>
            <a:endParaRPr/>
          </a:p>
          <a:p>
            <a:pPr marL="457200" lvl="0" indent="-317182" algn="l" rtl="0">
              <a:spcBef>
                <a:spcPts val="0"/>
              </a:spcBef>
              <a:spcAft>
                <a:spcPts val="0"/>
              </a:spcAft>
              <a:buSzPct val="100000"/>
              <a:buAutoNum type="arabicParenR"/>
            </a:pPr>
            <a:r>
              <a:rPr lang="en"/>
              <a:t>Security Logging and Monitoring Failures</a:t>
            </a:r>
            <a:endParaRPr/>
          </a:p>
          <a:p>
            <a:pPr marL="457200" lvl="0" indent="-317182" algn="l" rtl="0">
              <a:spcBef>
                <a:spcPts val="0"/>
              </a:spcBef>
              <a:spcAft>
                <a:spcPts val="0"/>
              </a:spcAft>
              <a:buSzPct val="100000"/>
              <a:buAutoNum type="arabicParenR"/>
            </a:pPr>
            <a:r>
              <a:rPr lang="en"/>
              <a:t>Server-Side Request Forgery</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p9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Role does the OWASP Top 10 Serve?</a:t>
            </a:r>
            <a:endParaRPr/>
          </a:p>
        </p:txBody>
      </p:sp>
      <p:sp>
        <p:nvSpPr>
          <p:cNvPr id="584" name="Google Shape;584;p9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OWASP Top 10, while not a comprehensive list serves a crucial role in secure coding practices. It is a guiding document that can help developers avoid a wide majority of pitfalls that they might otherwise find themselves in. </a:t>
            </a:r>
            <a:endParaRPr/>
          </a:p>
          <a:p>
            <a:pPr marL="0" lvl="0" indent="0" algn="l" rtl="0">
              <a:spcBef>
                <a:spcPts val="1200"/>
              </a:spcBef>
              <a:spcAft>
                <a:spcPts val="1200"/>
              </a:spcAft>
              <a:buNone/>
            </a:pPr>
            <a:r>
              <a:rPr lang="en"/>
              <a:t>OWASP recognizes that the document is “A first step towards more secure coding practices.” </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10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Roles and Purposes Continued</a:t>
            </a:r>
            <a:endParaRPr/>
          </a:p>
        </p:txBody>
      </p:sp>
      <p:sp>
        <p:nvSpPr>
          <p:cNvPr id="590" name="Google Shape;590;p10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It also accomplishes a few of the following roles, but is also not limited to these:</a:t>
            </a:r>
            <a:endParaRPr/>
          </a:p>
          <a:p>
            <a:pPr marL="457200" lvl="0" indent="-342900" algn="l" rtl="0">
              <a:spcBef>
                <a:spcPts val="1200"/>
              </a:spcBef>
              <a:spcAft>
                <a:spcPts val="0"/>
              </a:spcAft>
              <a:buSzPts val="1800"/>
              <a:buAutoNum type="arabicParenR"/>
            </a:pPr>
            <a:r>
              <a:rPr lang="en"/>
              <a:t>Guidance - The OWASP Top 10 helps to guide developers as they work on and with a project.</a:t>
            </a:r>
            <a:endParaRPr/>
          </a:p>
          <a:p>
            <a:pPr marL="457200" lvl="0" indent="-342900" algn="l" rtl="0">
              <a:spcBef>
                <a:spcPts val="0"/>
              </a:spcBef>
              <a:spcAft>
                <a:spcPts val="0"/>
              </a:spcAft>
              <a:buSzPts val="1800"/>
              <a:buAutoNum type="arabicParenR"/>
            </a:pPr>
            <a:r>
              <a:rPr lang="en"/>
              <a:t>Education - This document helps to make risks and vulnerabilities more widely known, this helps to bring faulty practices into the spotlight and hopefully inspire better, more secure coding practices.</a:t>
            </a:r>
            <a:endParaRPr/>
          </a:p>
          <a:p>
            <a:pPr marL="457200" lvl="0" indent="-342900" algn="l" rtl="0">
              <a:spcBef>
                <a:spcPts val="0"/>
              </a:spcBef>
              <a:spcAft>
                <a:spcPts val="0"/>
              </a:spcAft>
              <a:buSzPts val="1800"/>
              <a:buAutoNum type="arabicParenR"/>
            </a:pPr>
            <a:r>
              <a:rPr lang="en"/>
              <a:t>Quality Assurance - This document could be used as a benchmark when testing code. If it complies with the OWASP guidelines, there’s a good chance it is more secure code than would have been created without referencing it.</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Google Shape;595;p10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Sources</a:t>
            </a:r>
            <a:endParaRPr/>
          </a:p>
        </p:txBody>
      </p:sp>
      <p:sp>
        <p:nvSpPr>
          <p:cNvPr id="596" name="Google Shape;596;p10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55000" lnSpcReduction="10000"/>
          </a:bodyPr>
          <a:lstStyle/>
          <a:p>
            <a:pPr marL="457200" lvl="0" indent="-291465" algn="l" rtl="0">
              <a:spcBef>
                <a:spcPts val="0"/>
              </a:spcBef>
              <a:spcAft>
                <a:spcPts val="0"/>
              </a:spcAft>
              <a:buSzPct val="100000"/>
              <a:buChar char="●"/>
            </a:pPr>
            <a:r>
              <a:rPr lang="en" u="sng">
                <a:solidFill>
                  <a:schemeClr val="hlink"/>
                </a:solidFill>
                <a:hlinkClick r:id="rId3"/>
              </a:rPr>
              <a:t>https://www.checkpoint.com/cyber-hub/cloud-security/what-is-secure-coding/</a:t>
            </a:r>
            <a:endParaRPr/>
          </a:p>
          <a:p>
            <a:pPr marL="457200" lvl="0" indent="-291465" algn="l" rtl="0">
              <a:spcBef>
                <a:spcPts val="0"/>
              </a:spcBef>
              <a:spcAft>
                <a:spcPts val="0"/>
              </a:spcAft>
              <a:buSzPct val="100000"/>
              <a:buChar char="●"/>
            </a:pPr>
            <a:r>
              <a:rPr lang="en" u="sng">
                <a:solidFill>
                  <a:schemeClr val="hlink"/>
                </a:solidFill>
                <a:hlinkClick r:id="rId4"/>
              </a:rPr>
              <a:t>https://johnbandler.medium.com/bandlers-four-pillars-of-cybersecurity-6d0761f04f82</a:t>
            </a:r>
            <a:endParaRPr/>
          </a:p>
          <a:p>
            <a:pPr marL="457200" lvl="0" indent="-291465" algn="l" rtl="0">
              <a:spcBef>
                <a:spcPts val="0"/>
              </a:spcBef>
              <a:spcAft>
                <a:spcPts val="0"/>
              </a:spcAft>
              <a:buSzPct val="100000"/>
              <a:buChar char="●"/>
            </a:pPr>
            <a:r>
              <a:rPr lang="en" u="sng">
                <a:solidFill>
                  <a:schemeClr val="hlink"/>
                </a:solidFill>
                <a:hlinkClick r:id="rId5"/>
              </a:rPr>
              <a:t>https://csrc.nist.gov/glossary/term/software_assurance</a:t>
            </a:r>
            <a:endParaRPr/>
          </a:p>
          <a:p>
            <a:pPr marL="457200" lvl="0" indent="-291465" algn="l" rtl="0">
              <a:spcBef>
                <a:spcPts val="0"/>
              </a:spcBef>
              <a:spcAft>
                <a:spcPts val="0"/>
              </a:spcAft>
              <a:buSzPct val="100000"/>
              <a:buChar char="●"/>
            </a:pPr>
            <a:r>
              <a:rPr lang="en" u="sng">
                <a:solidFill>
                  <a:schemeClr val="hlink"/>
                </a:solidFill>
                <a:hlinkClick r:id="rId6"/>
              </a:rPr>
              <a:t>https://owasp.org/www-project-samm/</a:t>
            </a:r>
            <a:endParaRPr/>
          </a:p>
          <a:p>
            <a:pPr marL="457200" lvl="0" indent="-291465" algn="l" rtl="0">
              <a:spcBef>
                <a:spcPts val="0"/>
              </a:spcBef>
              <a:spcAft>
                <a:spcPts val="0"/>
              </a:spcAft>
              <a:buSzPct val="100000"/>
              <a:buChar char="●"/>
            </a:pPr>
            <a:r>
              <a:rPr lang="en" u="sng">
                <a:solidFill>
                  <a:schemeClr val="hlink"/>
                </a:solidFill>
                <a:hlinkClick r:id="rId7"/>
              </a:rPr>
              <a:t>https://www.checkpoint.com/cyber-hub/cloud-security/what-is-secure-sdlc/</a:t>
            </a:r>
            <a:endParaRPr/>
          </a:p>
          <a:p>
            <a:pPr marL="457200" lvl="0" indent="-291465" algn="l" rtl="0">
              <a:spcBef>
                <a:spcPts val="0"/>
              </a:spcBef>
              <a:spcAft>
                <a:spcPts val="0"/>
              </a:spcAft>
              <a:buSzPct val="100000"/>
              <a:buChar char="●"/>
            </a:pPr>
            <a:r>
              <a:rPr lang="en" u="sng">
                <a:solidFill>
                  <a:schemeClr val="hlink"/>
                </a:solidFill>
                <a:hlinkClick r:id="rId8"/>
              </a:rPr>
              <a:t>https://www.microsoft.com/en-us/securityengineering/sdl/practices</a:t>
            </a:r>
            <a:endParaRPr/>
          </a:p>
          <a:p>
            <a:pPr marL="457200" lvl="0" indent="-291465" algn="l" rtl="0">
              <a:spcBef>
                <a:spcPts val="0"/>
              </a:spcBef>
              <a:spcAft>
                <a:spcPts val="0"/>
              </a:spcAft>
              <a:buSzPct val="100000"/>
              <a:buChar char="●"/>
            </a:pPr>
            <a:r>
              <a:rPr lang="en" u="sng">
                <a:solidFill>
                  <a:schemeClr val="hlink"/>
                </a:solidFill>
                <a:hlinkClick r:id="rId9"/>
              </a:rPr>
              <a:t>https://www.appknox.com/cyber-security-jargons/secure-coding</a:t>
            </a:r>
            <a:endParaRPr/>
          </a:p>
          <a:p>
            <a:pPr marL="457200" lvl="0" indent="-291465" algn="l" rtl="0">
              <a:spcBef>
                <a:spcPts val="0"/>
              </a:spcBef>
              <a:spcAft>
                <a:spcPts val="0"/>
              </a:spcAft>
              <a:buSzPct val="100000"/>
              <a:buChar char="●"/>
            </a:pPr>
            <a:r>
              <a:rPr lang="en" u="sng">
                <a:solidFill>
                  <a:schemeClr val="hlink"/>
                </a:solidFill>
                <a:hlinkClick r:id="rId10"/>
              </a:rPr>
              <a:t>https://cwe.mitre.org/top25/archive/2023/2023_top25_list.html</a:t>
            </a:r>
            <a:endParaRPr/>
          </a:p>
          <a:p>
            <a:pPr marL="457200" lvl="0" indent="-291465" algn="l" rtl="0">
              <a:spcBef>
                <a:spcPts val="0"/>
              </a:spcBef>
              <a:spcAft>
                <a:spcPts val="0"/>
              </a:spcAft>
              <a:buSzPct val="100000"/>
              <a:buChar char="●"/>
            </a:pPr>
            <a:r>
              <a:rPr lang="en" u="sng">
                <a:solidFill>
                  <a:schemeClr val="hlink"/>
                </a:solidFill>
                <a:hlinkClick r:id="rId11"/>
              </a:rPr>
              <a:t>https://owasp.org/www-community/attacks/</a:t>
            </a:r>
            <a:endParaRPr/>
          </a:p>
          <a:p>
            <a:pPr marL="457200" lvl="0" indent="-291465" algn="l" rtl="0">
              <a:spcBef>
                <a:spcPts val="0"/>
              </a:spcBef>
              <a:spcAft>
                <a:spcPts val="0"/>
              </a:spcAft>
              <a:buSzPct val="100000"/>
              <a:buChar char="●"/>
            </a:pPr>
            <a:r>
              <a:rPr lang="en" u="sng">
                <a:solidFill>
                  <a:schemeClr val="hlink"/>
                </a:solidFill>
                <a:hlinkClick r:id="rId12"/>
              </a:rPr>
              <a:t>https://cheatsheetseries.owasp.org/cheatsheets/</a:t>
            </a:r>
            <a:endParaRPr/>
          </a:p>
          <a:p>
            <a:pPr marL="457200" lvl="0" indent="-291465" algn="l" rtl="0">
              <a:spcBef>
                <a:spcPts val="0"/>
              </a:spcBef>
              <a:spcAft>
                <a:spcPts val="0"/>
              </a:spcAft>
              <a:buSzPct val="100000"/>
              <a:buChar char="●"/>
            </a:pPr>
            <a:r>
              <a:rPr lang="en" u="sng">
                <a:solidFill>
                  <a:schemeClr val="hlink"/>
                </a:solidFill>
                <a:hlinkClick r:id="rId13"/>
              </a:rPr>
              <a:t>https://cwe.mitre.org/documents/sources/SevenPerniciousKingdoms.pdf</a:t>
            </a:r>
            <a:endParaRPr/>
          </a:p>
          <a:p>
            <a:pPr marL="457200" lvl="0" indent="-291465" algn="l" rtl="0">
              <a:spcBef>
                <a:spcPts val="0"/>
              </a:spcBef>
              <a:spcAft>
                <a:spcPts val="0"/>
              </a:spcAft>
              <a:buSzPct val="100000"/>
              <a:buChar char="●"/>
            </a:pPr>
            <a:r>
              <a:rPr lang="en" u="sng">
                <a:solidFill>
                  <a:schemeClr val="hlink"/>
                </a:solidFill>
                <a:hlinkClick r:id="rId14"/>
              </a:rPr>
              <a:t>https://eva.fing.edu.uy/mod/page/view.php?id=77012</a:t>
            </a:r>
            <a:endParaRPr/>
          </a:p>
          <a:p>
            <a:pPr marL="457200" lvl="0" indent="-291465" algn="l" rtl="0">
              <a:spcBef>
                <a:spcPts val="0"/>
              </a:spcBef>
              <a:spcAft>
                <a:spcPts val="0"/>
              </a:spcAft>
              <a:buSzPct val="100000"/>
              <a:buChar char="●"/>
            </a:pPr>
            <a:r>
              <a:rPr lang="en" u="sng">
                <a:solidFill>
                  <a:schemeClr val="hlink"/>
                </a:solidFill>
                <a:hlinkClick r:id="rId15"/>
              </a:rPr>
              <a:t>https://cwe.mitre.org/</a:t>
            </a:r>
            <a:endParaRPr/>
          </a:p>
          <a:p>
            <a:pPr marL="457200" lvl="0" indent="-291465" algn="l" rtl="0">
              <a:spcBef>
                <a:spcPts val="0"/>
              </a:spcBef>
              <a:spcAft>
                <a:spcPts val="0"/>
              </a:spcAft>
              <a:buSzPct val="100000"/>
              <a:buChar char="●"/>
            </a:pPr>
            <a:r>
              <a:rPr lang="en" u="sng">
                <a:solidFill>
                  <a:schemeClr val="hlink"/>
                </a:solidFill>
                <a:hlinkClick r:id="rId16"/>
              </a:rPr>
              <a:t>https://www.sei.cmu.edu/our-work/secure-development/</a:t>
            </a:r>
            <a:endParaRPr/>
          </a:p>
          <a:p>
            <a:pPr marL="457200" lvl="0" indent="-291465" algn="l" rtl="0">
              <a:spcBef>
                <a:spcPts val="0"/>
              </a:spcBef>
              <a:spcAft>
                <a:spcPts val="0"/>
              </a:spcAft>
              <a:buSzPct val="100000"/>
              <a:buChar char="●"/>
            </a:pPr>
            <a:r>
              <a:rPr lang="en" u="sng">
                <a:solidFill>
                  <a:schemeClr val="hlink"/>
                </a:solidFill>
                <a:hlinkClick r:id="rId17"/>
              </a:rPr>
              <a:t>https://wiki.sei.cmu.edu/confluence/display/c/SEI+CERT+C+Coding+Standard</a:t>
            </a:r>
            <a:endParaRPr/>
          </a:p>
          <a:p>
            <a:pPr marL="457200" lvl="0" indent="-291465" algn="l" rtl="0">
              <a:spcBef>
                <a:spcPts val="0"/>
              </a:spcBef>
              <a:spcAft>
                <a:spcPts val="0"/>
              </a:spcAft>
              <a:buSzPct val="100000"/>
              <a:buChar char="●"/>
            </a:pPr>
            <a:r>
              <a:rPr lang="en" u="sng">
                <a:solidFill>
                  <a:schemeClr val="hlink"/>
                </a:solidFill>
                <a:hlinkClick r:id="rId18"/>
              </a:rPr>
              <a:t>https://www.sei.cmu.edu/about/index.cfm</a:t>
            </a:r>
            <a:endParaRPr/>
          </a:p>
          <a:p>
            <a:pPr marL="457200" lvl="0" indent="-291465" algn="l" rtl="0">
              <a:spcBef>
                <a:spcPts val="0"/>
              </a:spcBef>
              <a:spcAft>
                <a:spcPts val="0"/>
              </a:spcAft>
              <a:buSzPct val="100000"/>
              <a:buChar char="●"/>
            </a:pPr>
            <a:r>
              <a:rPr lang="en" u="sng">
                <a:solidFill>
                  <a:schemeClr val="hlink"/>
                </a:solidFill>
                <a:hlinkClick r:id="rId19"/>
              </a:rPr>
              <a:t>https://wiki.sei.cmu.edu/confluence/pages/viewpage.action?pageId=88046682</a:t>
            </a:r>
            <a:endParaRPr/>
          </a:p>
          <a:p>
            <a:pPr marL="457200" lvl="0" indent="-291465" algn="l" rtl="0">
              <a:spcBef>
                <a:spcPts val="0"/>
              </a:spcBef>
              <a:spcAft>
                <a:spcPts val="0"/>
              </a:spcAft>
              <a:buSzPct val="100000"/>
              <a:buChar char="●"/>
            </a:pPr>
            <a:r>
              <a:rPr lang="en" u="sng">
                <a:solidFill>
                  <a:schemeClr val="hlink"/>
                </a:solidFill>
                <a:hlinkClick r:id="rId20"/>
              </a:rPr>
              <a:t>https://ldra.com/sei-cert/</a:t>
            </a:r>
            <a:endParaRPr/>
          </a:p>
          <a:p>
            <a:pPr marL="457200" lvl="0" indent="-291465" algn="l" rtl="0">
              <a:spcBef>
                <a:spcPts val="0"/>
              </a:spcBef>
              <a:spcAft>
                <a:spcPts val="0"/>
              </a:spcAft>
              <a:buSzPct val="100000"/>
              <a:buChar char="●"/>
            </a:pPr>
            <a:r>
              <a:rPr lang="en" u="sng">
                <a:solidFill>
                  <a:schemeClr val="hlink"/>
                </a:solidFill>
                <a:hlinkClick r:id="rId21"/>
              </a:rPr>
              <a:t>https://www.threatintelligence.com/blog/secure-code-reviews</a:t>
            </a:r>
            <a:endParaRPr/>
          </a:p>
          <a:p>
            <a:pPr marL="457200" lvl="0" indent="-291465" algn="l" rtl="0">
              <a:spcBef>
                <a:spcPts val="0"/>
              </a:spcBef>
              <a:spcAft>
                <a:spcPts val="0"/>
              </a:spcAft>
              <a:buSzPct val="100000"/>
              <a:buChar char="●"/>
            </a:pPr>
            <a:r>
              <a:rPr lang="en" u="sng">
                <a:solidFill>
                  <a:schemeClr val="hlink"/>
                </a:solidFill>
                <a:hlinkClick r:id="rId22"/>
              </a:rPr>
              <a:t>https://www.ibm.com/support/pages/ibm-security-and-privacy-design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Software Assurance (SwA)</a:t>
            </a:r>
            <a:endParaRPr/>
          </a:p>
        </p:txBody>
      </p:sp>
      <p:sp>
        <p:nvSpPr>
          <p:cNvPr id="108" name="Google Shape;108;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2 Definitions can be applied</a:t>
            </a:r>
            <a:endParaRPr/>
          </a:p>
          <a:p>
            <a:pPr marL="457200" lvl="0" indent="-342900" algn="l" rtl="0">
              <a:spcBef>
                <a:spcPts val="1200"/>
              </a:spcBef>
              <a:spcAft>
                <a:spcPts val="0"/>
              </a:spcAft>
              <a:buSzPts val="1800"/>
              <a:buAutoNum type="arabicPeriod"/>
            </a:pPr>
            <a:r>
              <a:rPr lang="en"/>
              <a:t>The level of confidence that software functions as intended and is free of vulnerabilities, either intentionally or unintentionally designed or inserted as part of the software throughout the lifecycle.</a:t>
            </a:r>
            <a:endParaRPr/>
          </a:p>
          <a:p>
            <a:pPr marL="457200" lvl="0" indent="-342900" algn="l" rtl="0">
              <a:spcBef>
                <a:spcPts val="0"/>
              </a:spcBef>
              <a:spcAft>
                <a:spcPts val="0"/>
              </a:spcAft>
              <a:buSzPts val="1800"/>
              <a:buAutoNum type="arabicPeriod"/>
            </a:pPr>
            <a:r>
              <a:rPr lang="en"/>
              <a:t>The planned and systematic set of activities that ensure that software life cycle processes and products conform to requirements, standards, and procedures.</a:t>
            </a: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7482</Words>
  <Application>Microsoft Office PowerPoint</Application>
  <PresentationFormat>On-screen Show (16:9)</PresentationFormat>
  <Paragraphs>651</Paragraphs>
  <Slides>89</Slides>
  <Notes>89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89</vt:i4>
      </vt:variant>
    </vt:vector>
  </HeadingPairs>
  <TitlesOfParts>
    <vt:vector size="92" baseType="lpstr">
      <vt:lpstr>Proxima Nova</vt:lpstr>
      <vt:lpstr>Arial</vt:lpstr>
      <vt:lpstr>Spearmint</vt:lpstr>
      <vt:lpstr>Secure Coding Practices</vt:lpstr>
      <vt:lpstr>Secure Coding Practices – A Definition</vt:lpstr>
      <vt:lpstr>The Four Pillars of Software Security</vt:lpstr>
      <vt:lpstr>The Four Pillars of Software Security</vt:lpstr>
      <vt:lpstr>The Four Pillars of Software Security</vt:lpstr>
      <vt:lpstr>The Four Pillars of Software Security</vt:lpstr>
      <vt:lpstr>Why is Secure Coding Important?</vt:lpstr>
      <vt:lpstr>Risks of Insecure Coding </vt:lpstr>
      <vt:lpstr>Software Assurance (SwA)</vt:lpstr>
      <vt:lpstr>OWASP SAMM</vt:lpstr>
      <vt:lpstr>Secure SDLC</vt:lpstr>
      <vt:lpstr>Microsoft SDL</vt:lpstr>
      <vt:lpstr>Microsoft SDL Practices – 1</vt:lpstr>
      <vt:lpstr>Microsoft SDL Practices – 2</vt:lpstr>
      <vt:lpstr>Microsoft SDL Practices – 3</vt:lpstr>
      <vt:lpstr>Microsoft SDL Practices – 4</vt:lpstr>
      <vt:lpstr>Microsoft SDL Practices – 5</vt:lpstr>
      <vt:lpstr>Microsoft SDL Practices – 6</vt:lpstr>
      <vt:lpstr>Microsoft SDL Practices – 7</vt:lpstr>
      <vt:lpstr>Microsoft SDL Practices – 8</vt:lpstr>
      <vt:lpstr>Microsoft SDL Practices – 9</vt:lpstr>
      <vt:lpstr>Microsoft SDL Practices – 10</vt:lpstr>
      <vt:lpstr>Microsoft SDL Practices – 11</vt:lpstr>
      <vt:lpstr>Microsoft SDL Practices – 12</vt:lpstr>
      <vt:lpstr>SEI CERT</vt:lpstr>
      <vt:lpstr>SEI CERT Coding Standards</vt:lpstr>
      <vt:lpstr>SEI CERT Coding Standards</vt:lpstr>
      <vt:lpstr>SEI CERT C Coding Standard example</vt:lpstr>
      <vt:lpstr>SEI CERT C++ Coding Standard example </vt:lpstr>
      <vt:lpstr>Secure Code Review</vt:lpstr>
      <vt:lpstr>Secure Code Review</vt:lpstr>
      <vt:lpstr>Secure Code Review</vt:lpstr>
      <vt:lpstr>MITRE</vt:lpstr>
      <vt:lpstr>IBM SPbD@IBM</vt:lpstr>
      <vt:lpstr>SEI CERT Top 10 Practices</vt:lpstr>
      <vt:lpstr>Top 10 Practices</vt:lpstr>
      <vt:lpstr>SEI CERT Practice 1</vt:lpstr>
      <vt:lpstr>SEI CERT Practice 2 </vt:lpstr>
      <vt:lpstr>SEI CERT Practice 3</vt:lpstr>
      <vt:lpstr>SEI CERT Practice 4</vt:lpstr>
      <vt:lpstr>SEI CERT Practice 5</vt:lpstr>
      <vt:lpstr>SEI CERT Practice 6</vt:lpstr>
      <vt:lpstr>SEI CERT Practice 7</vt:lpstr>
      <vt:lpstr>SEI CERT Practice 8 </vt:lpstr>
      <vt:lpstr>SEI CERT Practice 9</vt:lpstr>
      <vt:lpstr>SEI CERT Practice 10</vt:lpstr>
      <vt:lpstr>MITRE CWE</vt:lpstr>
      <vt:lpstr>MITRE CWE</vt:lpstr>
      <vt:lpstr>MITRE CWE Used in Practice </vt:lpstr>
      <vt:lpstr>CWE Top 25</vt:lpstr>
      <vt:lpstr>Out of Bounds Write</vt:lpstr>
      <vt:lpstr> 2)  Cross-site Scripting</vt:lpstr>
      <vt:lpstr> 3)  SQL Injection</vt:lpstr>
      <vt:lpstr> 4)  Use After Free</vt:lpstr>
      <vt:lpstr> 5)  OS Command Injection</vt:lpstr>
      <vt:lpstr> 6)  Improper Input Validation</vt:lpstr>
      <vt:lpstr> 7)  Out of Bounds Read</vt:lpstr>
      <vt:lpstr> 8)  Path Traversal</vt:lpstr>
      <vt:lpstr> 9)  Cross-Site Request Forgery (CSRF)</vt:lpstr>
      <vt:lpstr> 10)  Unrestricted Upload of File with Dangerous Type</vt:lpstr>
      <vt:lpstr> 11)  Missing Authorization </vt:lpstr>
      <vt:lpstr> 12)  Null Pointer Dereference</vt:lpstr>
      <vt:lpstr> 13)  Improper Authorization</vt:lpstr>
      <vt:lpstr> 14)  Integer Overflow or Wraparound</vt:lpstr>
      <vt:lpstr> 15)  Deserialization of Untrusted Data</vt:lpstr>
      <vt:lpstr> 16)  Command Injections</vt:lpstr>
      <vt:lpstr> 17)  IROBMB</vt:lpstr>
      <vt:lpstr> 18)  Use of Hard Coded Credentials</vt:lpstr>
      <vt:lpstr> 19)  Server-side Request Forgery</vt:lpstr>
      <vt:lpstr> 20)  Missing Authorization for Critical Functions</vt:lpstr>
      <vt:lpstr> 21)  Race Conditions</vt:lpstr>
      <vt:lpstr> 22)  Improper Privilege Management</vt:lpstr>
      <vt:lpstr> 23)  Code Injection </vt:lpstr>
      <vt:lpstr> 24)  Incorrect Authorization </vt:lpstr>
      <vt:lpstr> 25)  Incorrect Default Permissions </vt:lpstr>
      <vt:lpstr>Seven Pernicious Kingdoms</vt:lpstr>
      <vt:lpstr>How is it Used in Secure Coding Practices?</vt:lpstr>
      <vt:lpstr>The Seven Pernicious Kingdoms Taxonomy</vt:lpstr>
      <vt:lpstr>Input Validation and Representation </vt:lpstr>
      <vt:lpstr>API Abuse </vt:lpstr>
      <vt:lpstr>Security Features</vt:lpstr>
      <vt:lpstr>Time and State</vt:lpstr>
      <vt:lpstr>Errors</vt:lpstr>
      <vt:lpstr>Code Quality</vt:lpstr>
      <vt:lpstr>Encapsulation</vt:lpstr>
      <vt:lpstr>OWASP Top 10</vt:lpstr>
      <vt:lpstr>What Role does the OWASP Top 10 Serve?</vt:lpstr>
      <vt:lpstr>Roles and Purposes Continued</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Coding Practices</dc:title>
  <cp:lastModifiedBy>Rice, Ethan Thomas</cp:lastModifiedBy>
  <cp:revision>1</cp:revision>
  <dcterms:modified xsi:type="dcterms:W3CDTF">2024-02-28T23:10:03Z</dcterms:modified>
</cp:coreProperties>
</file>