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88"/>
  </p:notesMasterIdLst>
  <p:sldIdLst>
    <p:sldId id="256" r:id="rId2"/>
    <p:sldId id="257" r:id="rId3"/>
    <p:sldId id="258" r:id="rId4"/>
    <p:sldId id="260" r:id="rId5"/>
    <p:sldId id="262" r:id="rId6"/>
    <p:sldId id="263" r:id="rId7"/>
    <p:sldId id="264" r:id="rId8"/>
    <p:sldId id="265" r:id="rId9"/>
    <p:sldId id="266" r:id="rId10"/>
    <p:sldId id="268" r:id="rId11"/>
    <p:sldId id="269" r:id="rId12"/>
    <p:sldId id="270" r:id="rId13"/>
    <p:sldId id="271" r:id="rId14"/>
    <p:sldId id="272" r:id="rId15"/>
    <p:sldId id="345" r:id="rId16"/>
    <p:sldId id="273" r:id="rId17"/>
    <p:sldId id="274" r:id="rId18"/>
    <p:sldId id="275" r:id="rId19"/>
    <p:sldId id="277" r:id="rId20"/>
    <p:sldId id="279" r:id="rId21"/>
    <p:sldId id="278" r:id="rId22"/>
    <p:sldId id="282" r:id="rId23"/>
    <p:sldId id="280" r:id="rId24"/>
    <p:sldId id="281" r:id="rId25"/>
    <p:sldId id="343" r:id="rId26"/>
    <p:sldId id="283" r:id="rId27"/>
    <p:sldId id="276" r:id="rId28"/>
    <p:sldId id="284" r:id="rId29"/>
    <p:sldId id="285" r:id="rId30"/>
    <p:sldId id="286" r:id="rId31"/>
    <p:sldId id="287" r:id="rId32"/>
    <p:sldId id="342"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288" r:id="rId48"/>
    <p:sldId id="289" r:id="rId49"/>
    <p:sldId id="290" r:id="rId50"/>
    <p:sldId id="291" r:id="rId51"/>
    <p:sldId id="292" r:id="rId52"/>
    <p:sldId id="293" r:id="rId53"/>
    <p:sldId id="294" r:id="rId54"/>
    <p:sldId id="311" r:id="rId55"/>
    <p:sldId id="313" r:id="rId56"/>
    <p:sldId id="314" r:id="rId57"/>
    <p:sldId id="315" r:id="rId58"/>
    <p:sldId id="316" r:id="rId59"/>
    <p:sldId id="317" r:id="rId60"/>
    <p:sldId id="318" r:id="rId61"/>
    <p:sldId id="295"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261" r:id="rId85"/>
    <p:sldId id="312" r:id="rId86"/>
    <p:sldId id="344"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F3896-7038-3868-A036-45D8039C9226}" v="112" dt="2024-10-02T17:00:16.862"/>
    <p1510:client id="{46EDA012-432A-CC59-4027-F67683D8F2EA}" v="199" dt="2024-10-01T00:55:04.678"/>
    <p1510:client id="{5CA9BEC6-5F08-DF45-ADEE-D70B5FF2A421}" v="3" dt="2024-10-01T01:03:39.586"/>
    <p1510:client id="{7C676ED7-A0AD-F4B2-179C-D5BEB3F27F94}" v="340" dt="2024-10-02T19:27:37.282"/>
    <p1510:client id="{8D6FE00E-174E-9332-ABB3-D5EDF50E4787}" v="1164" dt="2024-10-02T16:46:14.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A0877-EE66-468B-B886-FAD30609F135}" type="datetimeFigureOut">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061E5-260C-4561-B343-C83B1418C701}" type="slidenum">
              <a:t>‹#›</a:t>
            </a:fld>
            <a:endParaRPr lang="en-US"/>
          </a:p>
        </p:txBody>
      </p:sp>
    </p:spTree>
    <p:extLst>
      <p:ext uri="{BB962C8B-B14F-4D97-AF65-F5344CB8AC3E}">
        <p14:creationId xmlns:p14="http://schemas.microsoft.com/office/powerpoint/2010/main" val="386169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64</a:t>
            </a:fld>
            <a:endParaRPr lang="en-US"/>
          </a:p>
        </p:txBody>
      </p:sp>
    </p:spTree>
    <p:extLst>
      <p:ext uri="{BB962C8B-B14F-4D97-AF65-F5344CB8AC3E}">
        <p14:creationId xmlns:p14="http://schemas.microsoft.com/office/powerpoint/2010/main" val="431412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73</a:t>
            </a:fld>
            <a:endParaRPr lang="en-US"/>
          </a:p>
        </p:txBody>
      </p:sp>
    </p:spTree>
    <p:extLst>
      <p:ext uri="{BB962C8B-B14F-4D97-AF65-F5344CB8AC3E}">
        <p14:creationId xmlns:p14="http://schemas.microsoft.com/office/powerpoint/2010/main" val="2853838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74</a:t>
            </a:fld>
            <a:endParaRPr lang="en-US"/>
          </a:p>
        </p:txBody>
      </p:sp>
    </p:spTree>
    <p:extLst>
      <p:ext uri="{BB962C8B-B14F-4D97-AF65-F5344CB8AC3E}">
        <p14:creationId xmlns:p14="http://schemas.microsoft.com/office/powerpoint/2010/main" val="239827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75</a:t>
            </a:fld>
            <a:endParaRPr lang="en-US"/>
          </a:p>
        </p:txBody>
      </p:sp>
    </p:spTree>
    <p:extLst>
      <p:ext uri="{BB962C8B-B14F-4D97-AF65-F5344CB8AC3E}">
        <p14:creationId xmlns:p14="http://schemas.microsoft.com/office/powerpoint/2010/main" val="4032082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76</a:t>
            </a:fld>
            <a:endParaRPr lang="en-US"/>
          </a:p>
        </p:txBody>
      </p:sp>
    </p:spTree>
    <p:extLst>
      <p:ext uri="{BB962C8B-B14F-4D97-AF65-F5344CB8AC3E}">
        <p14:creationId xmlns:p14="http://schemas.microsoft.com/office/powerpoint/2010/main" val="69577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77</a:t>
            </a:fld>
            <a:endParaRPr lang="en-US"/>
          </a:p>
        </p:txBody>
      </p:sp>
    </p:spTree>
    <p:extLst>
      <p:ext uri="{BB962C8B-B14F-4D97-AF65-F5344CB8AC3E}">
        <p14:creationId xmlns:p14="http://schemas.microsoft.com/office/powerpoint/2010/main" val="252566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78</a:t>
            </a:fld>
            <a:endParaRPr lang="en-US"/>
          </a:p>
        </p:txBody>
      </p:sp>
    </p:spTree>
    <p:extLst>
      <p:ext uri="{BB962C8B-B14F-4D97-AF65-F5344CB8AC3E}">
        <p14:creationId xmlns:p14="http://schemas.microsoft.com/office/powerpoint/2010/main" val="112564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79</a:t>
            </a:fld>
            <a:endParaRPr lang="en-US"/>
          </a:p>
        </p:txBody>
      </p:sp>
    </p:spTree>
    <p:extLst>
      <p:ext uri="{BB962C8B-B14F-4D97-AF65-F5344CB8AC3E}">
        <p14:creationId xmlns:p14="http://schemas.microsoft.com/office/powerpoint/2010/main" val="19117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65</a:t>
            </a:fld>
            <a:endParaRPr lang="en-US"/>
          </a:p>
        </p:txBody>
      </p:sp>
    </p:spTree>
    <p:extLst>
      <p:ext uri="{BB962C8B-B14F-4D97-AF65-F5344CB8AC3E}">
        <p14:creationId xmlns:p14="http://schemas.microsoft.com/office/powerpoint/2010/main" val="84822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66</a:t>
            </a:fld>
            <a:endParaRPr lang="en-US"/>
          </a:p>
        </p:txBody>
      </p:sp>
    </p:spTree>
    <p:extLst>
      <p:ext uri="{BB962C8B-B14F-4D97-AF65-F5344CB8AC3E}">
        <p14:creationId xmlns:p14="http://schemas.microsoft.com/office/powerpoint/2010/main" val="359652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67</a:t>
            </a:fld>
            <a:endParaRPr lang="en-US"/>
          </a:p>
        </p:txBody>
      </p:sp>
    </p:spTree>
    <p:extLst>
      <p:ext uri="{BB962C8B-B14F-4D97-AF65-F5344CB8AC3E}">
        <p14:creationId xmlns:p14="http://schemas.microsoft.com/office/powerpoint/2010/main" val="357357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68</a:t>
            </a:fld>
            <a:endParaRPr lang="en-US"/>
          </a:p>
        </p:txBody>
      </p:sp>
    </p:spTree>
    <p:extLst>
      <p:ext uri="{BB962C8B-B14F-4D97-AF65-F5344CB8AC3E}">
        <p14:creationId xmlns:p14="http://schemas.microsoft.com/office/powerpoint/2010/main" val="223917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69</a:t>
            </a:fld>
            <a:endParaRPr lang="en-US"/>
          </a:p>
        </p:txBody>
      </p:sp>
    </p:spTree>
    <p:extLst>
      <p:ext uri="{BB962C8B-B14F-4D97-AF65-F5344CB8AC3E}">
        <p14:creationId xmlns:p14="http://schemas.microsoft.com/office/powerpoint/2010/main" val="112578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70</a:t>
            </a:fld>
            <a:endParaRPr lang="en-US"/>
          </a:p>
        </p:txBody>
      </p:sp>
    </p:spTree>
    <p:extLst>
      <p:ext uri="{BB962C8B-B14F-4D97-AF65-F5344CB8AC3E}">
        <p14:creationId xmlns:p14="http://schemas.microsoft.com/office/powerpoint/2010/main" val="285592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71</a:t>
            </a:fld>
            <a:endParaRPr lang="en-US"/>
          </a:p>
        </p:txBody>
      </p:sp>
    </p:spTree>
    <p:extLst>
      <p:ext uri="{BB962C8B-B14F-4D97-AF65-F5344CB8AC3E}">
        <p14:creationId xmlns:p14="http://schemas.microsoft.com/office/powerpoint/2010/main" val="55955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17609-C8FC-4125-8AEE-DA8CD1463C43}" type="slidenum">
              <a:rPr lang="en-US" smtClean="0"/>
              <a:t>72</a:t>
            </a:fld>
            <a:endParaRPr lang="en-US"/>
          </a:p>
        </p:txBody>
      </p:sp>
    </p:spTree>
    <p:extLst>
      <p:ext uri="{BB962C8B-B14F-4D97-AF65-F5344CB8AC3E}">
        <p14:creationId xmlns:p14="http://schemas.microsoft.com/office/powerpoint/2010/main" val="90478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10/2/2024</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4454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8205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10/2/2024</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7890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10/2/2024</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3777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10/2/2024</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784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3796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860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7786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5068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10/2/2024</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82659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10/2/2024</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1674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10/2/2024</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63580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hyperlink" Target="https://wiki.sei.cmu.edu/confluence/display/cplusplus"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cwe.mitre.org/index.html" TargetMode="Externa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8" Type="http://schemas.openxmlformats.org/officeDocument/2006/relationships/hyperlink" Target="https://www.microsoft.com/en-us/securityengineering/sdl" TargetMode="External"/><Relationship Id="rId3" Type="http://schemas.openxmlformats.org/officeDocument/2006/relationships/hyperlink" Target="https://intellectualpoint.com/the-importance-of-secure-coding-in-software-development/" TargetMode="External"/><Relationship Id="rId7" Type="http://schemas.openxmlformats.org/officeDocument/2006/relationships/hyperlink" Target="https://www.hackerone.com/knowledge-center/what-ssdlc-secure-software-development-life-cycle#:~:text=The%20Secure%20Software%20Development%20Life,series%20of%20articles%20about%20DevSecOps" TargetMode="External"/><Relationship Id="rId2" Type="http://schemas.openxmlformats.org/officeDocument/2006/relationships/hyperlink" Target="https://www.checkpoint.com/cyber-hub/cloud-security/what-is-secure-coding/" TargetMode="External"/><Relationship Id="rId1" Type="http://schemas.openxmlformats.org/officeDocument/2006/relationships/slideLayout" Target="../slideLayouts/slideLayout2.xml"/><Relationship Id="rId6" Type="http://schemas.openxmlformats.org/officeDocument/2006/relationships/hyperlink" Target="https://owasp.org/www-project-samm/" TargetMode="External"/><Relationship Id="rId5" Type="http://schemas.openxmlformats.org/officeDocument/2006/relationships/hyperlink" Target="https://www.colsa.com/software-assurance-devsecops/#:~:text=Defining%20Software%20Assurance%20(SwA),throughout%20the%20lifecycle.%5B2%5D" TargetMode="External"/><Relationship Id="rId4" Type="http://schemas.openxmlformats.org/officeDocument/2006/relationships/hyperlink" Target="https://cqr.company/web-vulnerabilities/lack-of-secure-coding-practices/#:~:text=In%20essence%2C%20the%20lack%20of,breaches%20or%20other%20security%20incidents" TargetMode="External"/><Relationship Id="rId9" Type="http://schemas.openxmlformats.org/officeDocument/2006/relationships/hyperlink" Target="https://owasp.org/www-project-top-ten/"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www.linkedin.com/pulse/what-security-privacy-design-chris-pepin/" TargetMode="External"/><Relationship Id="rId13" Type="http://schemas.openxmlformats.org/officeDocument/2006/relationships/hyperlink" Target="https://www.linkedin.com/advice/0/how-do-you-use-fuzzing-penetration-testing" TargetMode="External"/><Relationship Id="rId3" Type="http://schemas.openxmlformats.org/officeDocument/2006/relationships/hyperlink" Target="https://www.linkedin.com/pulse/why-secure-code-review-matters-strengthening-software-bairagi-3j6df/" TargetMode="External"/><Relationship Id="rId7" Type="http://schemas.openxmlformats.org/officeDocument/2006/relationships/hyperlink" Target="https://en.wikipedia.org/wiki/Mitre_Corporation" TargetMode="External"/><Relationship Id="rId12" Type="http://schemas.openxmlformats.org/officeDocument/2006/relationships/hyperlink" Target="https://en.wikipedia.org/wiki/CERT_Coordination_Center#:~:text=The%20CERT%20Coordination%20Center%20(CERT,funded%20research%20and%20development%20center" TargetMode="External"/><Relationship Id="rId2" Type="http://schemas.openxmlformats.org/officeDocument/2006/relationships/hyperlink" Target="https://www.synopsys.com/glossary/what-is-code-review.html#:~:text=Secure%20code%20review%20is%20a,style%20guidelines%2C%20among%20other%20activities" TargetMode="External"/><Relationship Id="rId1" Type="http://schemas.openxmlformats.org/officeDocument/2006/relationships/slideLayout" Target="../slideLayouts/slideLayout2.xml"/><Relationship Id="rId6" Type="http://schemas.openxmlformats.org/officeDocument/2006/relationships/hyperlink" Target="https://www.aquasec.com/cloud-native-academy/devsecops/secure-code-review/#:~:text=Secure%20Code%20Review%3F-,Secure%20code%20review%20is%20the%20systematic%20examination%20of%20software%20source,and%20security%20of%20the%20software" TargetMode="External"/><Relationship Id="rId11" Type="http://schemas.openxmlformats.org/officeDocument/2006/relationships/hyperlink" Target="https://wiki.sei.cmu.edu/confluence/display/seccode/Top+10+Secure+Coding+Practices" TargetMode="External"/><Relationship Id="rId5" Type="http://schemas.openxmlformats.org/officeDocument/2006/relationships/hyperlink" Target="https://www.galahcyber.com.au/cybersecurity/secure-code-review/" TargetMode="External"/><Relationship Id="rId15" Type="http://schemas.openxmlformats.org/officeDocument/2006/relationships/hyperlink" Target="https://cycuity.com/cwe/#:~:text=MITRE's%20Common%20Weakness%20Enumeration%20is,complex%20systems%2C%20controls%20and%20processes" TargetMode="External"/><Relationship Id="rId10" Type="http://schemas.openxmlformats.org/officeDocument/2006/relationships/hyperlink" Target="https://www.c-sharpcorner.com/article/the-seven-pernicious-kingdoms/#:~:text=In%20the%20same%20manner%2C%20the,Chess%2C%20McGraw%2C%202005%5D" TargetMode="External"/><Relationship Id="rId4" Type="http://schemas.openxmlformats.org/officeDocument/2006/relationships/hyperlink" Target="https://www.threatintelligence.com/blog/secure-code-reviews" TargetMode="External"/><Relationship Id="rId9" Type="http://schemas.openxmlformats.org/officeDocument/2006/relationships/hyperlink" Target="https://cwe.mitre.org/documents/sources/SevenPerniciousKingdoms.pdf" TargetMode="External"/><Relationship Id="rId14" Type="http://schemas.openxmlformats.org/officeDocument/2006/relationships/hyperlink" Target="https://cwe.mitre.org/data/definitions/700.html"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2" Type="http://schemas.openxmlformats.org/officeDocument/2006/relationships/hyperlink" Target="https://cwe.mitre.org/top25/archive/2023/2023_top25_list.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3771" y="1066800"/>
            <a:ext cx="5727760" cy="4724400"/>
          </a:xfrm>
        </p:spPr>
        <p:txBody>
          <a:bodyPr vert="horz" lIns="91440" tIns="45720" rIns="91440" bIns="45720" rtlCol="0" anchor="ctr">
            <a:normAutofit/>
          </a:bodyPr>
          <a:lstStyle/>
          <a:p>
            <a:pPr algn="r"/>
            <a:r>
              <a:rPr lang="en-US" sz="6600">
                <a:solidFill>
                  <a:srgbClr val="FFFFFF">
                    <a:alpha val="90000"/>
                  </a:srgbClr>
                </a:solidFill>
              </a:rPr>
              <a:t>Secure Coding Practices</a:t>
            </a:r>
            <a:endParaRPr lang="en-US"/>
          </a:p>
        </p:txBody>
      </p:sp>
      <p:sp>
        <p:nvSpPr>
          <p:cNvPr id="3" name="Subtitle 2"/>
          <p:cNvSpPr>
            <a:spLocks noGrp="1"/>
          </p:cNvSpPr>
          <p:nvPr>
            <p:ph type="subTitle" idx="1"/>
          </p:nvPr>
        </p:nvSpPr>
        <p:spPr>
          <a:xfrm>
            <a:off x="7534655" y="1066800"/>
            <a:ext cx="3405015" cy="4724400"/>
          </a:xfrm>
          <a:ln w="57150">
            <a:noFill/>
          </a:ln>
        </p:spPr>
        <p:txBody>
          <a:bodyPr anchor="ctr">
            <a:normAutofit/>
          </a:bodyPr>
          <a:lstStyle/>
          <a:p>
            <a:r>
              <a:rPr lang="en-US" sz="2800">
                <a:solidFill>
                  <a:srgbClr val="FFFFFF"/>
                </a:solidFill>
              </a:rPr>
              <a:t>Drew Clark</a:t>
            </a:r>
            <a:endParaRPr lang="en-US" sz="2800" err="1">
              <a:solidFill>
                <a:srgbClr val="FFFFFF"/>
              </a:solidFill>
            </a:endParaRPr>
          </a:p>
          <a:p>
            <a:r>
              <a:rPr lang="en-US" sz="2800">
                <a:solidFill>
                  <a:srgbClr val="FFFFFF"/>
                </a:solidFill>
              </a:rPr>
              <a:t>Andrew Pierson</a:t>
            </a:r>
          </a:p>
          <a:p>
            <a:r>
              <a:rPr lang="en-US" sz="2800">
                <a:solidFill>
                  <a:srgbClr val="FFFFFF"/>
                </a:solidFill>
              </a:rPr>
              <a:t>Austin Davis</a:t>
            </a:r>
          </a:p>
        </p:txBody>
      </p:sp>
      <p:sp>
        <p:nvSpPr>
          <p:cNvPr id="10" name="Rectangle 9">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67857" y="933450"/>
            <a:ext cx="3031852" cy="2617466"/>
          </a:xfrm>
        </p:spPr>
        <p:txBody>
          <a:bodyPr vert="horz" lIns="91440" tIns="45720" rIns="91440" bIns="45720" rtlCol="0" anchor="b">
            <a:noAutofit/>
          </a:bodyPr>
          <a:lstStyle/>
          <a:p>
            <a:pPr>
              <a:lnSpc>
                <a:spcPct val="150000"/>
              </a:lnSpc>
            </a:pPr>
            <a:r>
              <a:rPr lang="en-US" sz="2800"/>
              <a:t>Risks of not using secure coding practices</a:t>
            </a:r>
            <a:endParaRPr lang="en-US"/>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5347867"/>
          </a:xfrm>
        </p:spPr>
        <p:txBody>
          <a:bodyPr>
            <a:normAutofit fontScale="92500" lnSpcReduction="10000"/>
          </a:bodyPr>
          <a:lstStyle/>
          <a:p>
            <a:pPr marL="342900" indent="-342900">
              <a:buFont typeface="Arial" panose="05020102010507070707" pitchFamily="18" charset="2"/>
              <a:buChar char="•"/>
            </a:pPr>
            <a:r>
              <a:rPr lang="en-US" sz="2400">
                <a:solidFill>
                  <a:schemeClr val="accent4"/>
                </a:solidFill>
              </a:rPr>
              <a:t>Serious security gaps in the application development lifecycle.</a:t>
            </a:r>
          </a:p>
          <a:p>
            <a:pPr marL="342900" indent="-342900">
              <a:buFont typeface="Arial" panose="05020102010507070707" pitchFamily="18" charset="2"/>
              <a:buChar char="•"/>
            </a:pPr>
            <a:r>
              <a:rPr lang="en-US" sz="2400">
                <a:solidFill>
                  <a:schemeClr val="accent4"/>
                </a:solidFill>
              </a:rPr>
              <a:t>Developers might not be adequately trained or aware of how to write code that minimizes security risks. </a:t>
            </a:r>
            <a:endParaRPr lang="en-US">
              <a:solidFill>
                <a:schemeClr val="accent4"/>
              </a:solidFill>
            </a:endParaRPr>
          </a:p>
          <a:p>
            <a:pPr marL="342900" indent="-342900">
              <a:buFont typeface="Arial" panose="05020102010507070707" pitchFamily="18" charset="2"/>
              <a:buChar char="•"/>
            </a:pPr>
            <a:r>
              <a:rPr lang="en-US" sz="2400">
                <a:solidFill>
                  <a:schemeClr val="accent4"/>
                </a:solidFill>
              </a:rPr>
              <a:t>Software vulnerabilities that attackers can exploit, potentially leading to data breaches or other security incidents.</a:t>
            </a:r>
          </a:p>
          <a:p>
            <a:pPr marL="800100" lvl="1" indent="-342900">
              <a:buFont typeface="Courier New" panose="05020102010507070707" pitchFamily="18" charset="2"/>
              <a:buChar char="o"/>
            </a:pPr>
            <a:r>
              <a:rPr lang="en-US" sz="1800">
                <a:solidFill>
                  <a:schemeClr val="accent4"/>
                </a:solidFill>
              </a:rPr>
              <a:t>Broken Access Control</a:t>
            </a:r>
          </a:p>
          <a:p>
            <a:pPr marL="800100" lvl="1" indent="-342900">
              <a:buFont typeface="Courier New" panose="05020102010507070707" pitchFamily="18" charset="2"/>
              <a:buChar char="o"/>
            </a:pPr>
            <a:r>
              <a:rPr lang="en-US" sz="1800">
                <a:solidFill>
                  <a:schemeClr val="accent4"/>
                </a:solidFill>
              </a:rPr>
              <a:t>Cryptographic Failure</a:t>
            </a:r>
          </a:p>
          <a:p>
            <a:pPr marL="800100" lvl="1" indent="-342900">
              <a:buFont typeface="Courier New" panose="05020102010507070707" pitchFamily="18" charset="2"/>
              <a:buChar char="o"/>
            </a:pPr>
            <a:r>
              <a:rPr lang="en-US" sz="1800">
                <a:solidFill>
                  <a:schemeClr val="accent4"/>
                </a:solidFill>
              </a:rPr>
              <a:t>Vulnerable and/or Outdated components</a:t>
            </a:r>
          </a:p>
          <a:p>
            <a:pPr marL="800100" lvl="1" indent="-342900">
              <a:buFont typeface="Courier New" panose="05020102010507070707" pitchFamily="18" charset="2"/>
              <a:buChar char="o"/>
            </a:pPr>
            <a:r>
              <a:rPr lang="en-US" sz="1800">
                <a:solidFill>
                  <a:schemeClr val="accent4"/>
                </a:solidFill>
              </a:rPr>
              <a:t>Data Integrity Failures</a:t>
            </a:r>
          </a:p>
          <a:p>
            <a:pPr marL="800100" lvl="1" indent="-342900">
              <a:buFont typeface="Courier New" panose="05020102010507070707" pitchFamily="18" charset="2"/>
              <a:buChar char="o"/>
            </a:pPr>
            <a:r>
              <a:rPr lang="en-US" sz="1800">
                <a:solidFill>
                  <a:schemeClr val="accent4"/>
                </a:solidFill>
              </a:rPr>
              <a:t>Injection Attacks</a:t>
            </a:r>
          </a:p>
        </p:txBody>
      </p:sp>
      <p:pic>
        <p:nvPicPr>
          <p:cNvPr id="3" name="Graphic 2" descr="Unlock with solid fill">
            <a:extLst>
              <a:ext uri="{FF2B5EF4-FFF2-40B4-BE49-F238E27FC236}">
                <a16:creationId xmlns:a16="http://schemas.microsoft.com/office/drawing/2014/main" id="{D45C756B-D784-DB65-8B0B-7923EFC574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6420" y="3891039"/>
            <a:ext cx="1507066" cy="1567542"/>
          </a:xfrm>
          <a:prstGeom prst="rect">
            <a:avLst/>
          </a:prstGeom>
        </p:spPr>
      </p:pic>
    </p:spTree>
    <p:extLst>
      <p:ext uri="{BB962C8B-B14F-4D97-AF65-F5344CB8AC3E}">
        <p14:creationId xmlns:p14="http://schemas.microsoft.com/office/powerpoint/2010/main" val="155920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67857" y="933450"/>
            <a:ext cx="3031852" cy="2617466"/>
          </a:xfrm>
        </p:spPr>
        <p:txBody>
          <a:bodyPr vert="horz" lIns="91440" tIns="45720" rIns="91440" bIns="45720" rtlCol="0" anchor="b">
            <a:noAutofit/>
          </a:bodyPr>
          <a:lstStyle/>
          <a:p>
            <a:pPr>
              <a:lnSpc>
                <a:spcPct val="150000"/>
              </a:lnSpc>
            </a:pPr>
            <a:r>
              <a:rPr lang="en-US" sz="2800"/>
              <a:t>Software Assurance</a:t>
            </a:r>
            <a:br>
              <a:rPr lang="en-US" sz="2800"/>
            </a:br>
            <a:r>
              <a:rPr lang="en-US" sz="2800"/>
              <a:t> </a:t>
            </a:r>
            <a:endParaRPr lang="en-US" sz="2800">
              <a:latin typeface="Franklin Gothic Book"/>
            </a:endParaRP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4150439"/>
          </a:xfrm>
        </p:spPr>
        <p:txBody>
          <a:bodyPr vert="horz" lIns="91440" tIns="45720" rIns="91440" bIns="45720" rtlCol="0" anchor="ctr">
            <a:normAutofit/>
          </a:bodyPr>
          <a:lstStyle/>
          <a:p>
            <a:pPr marL="342900" indent="-342900">
              <a:buFont typeface="Arial" panose="05020102010507070707" pitchFamily="18" charset="2"/>
              <a:buChar char="•"/>
            </a:pPr>
            <a:r>
              <a:rPr lang="en-US" sz="2600">
                <a:solidFill>
                  <a:schemeClr val="accent4"/>
                </a:solidFill>
              </a:rPr>
              <a:t>What is (SwA)?</a:t>
            </a:r>
          </a:p>
          <a:p>
            <a:pPr marL="342900" indent="-342900">
              <a:buFont typeface="Arial" panose="05020102010507070707" pitchFamily="18" charset="2"/>
              <a:buChar char="•"/>
            </a:pPr>
            <a:r>
              <a:rPr lang="en-US" sz="2600">
                <a:solidFill>
                  <a:schemeClr val="accent4"/>
                </a:solidFill>
              </a:rPr>
              <a:t>Example – OWASP SAMM</a:t>
            </a:r>
          </a:p>
        </p:txBody>
      </p:sp>
      <p:sp>
        <p:nvSpPr>
          <p:cNvPr id="5" name="TextBox 4">
            <a:extLst>
              <a:ext uri="{FF2B5EF4-FFF2-40B4-BE49-F238E27FC236}">
                <a16:creationId xmlns:a16="http://schemas.microsoft.com/office/drawing/2014/main" id="{D39830D4-2877-D56C-5465-A7A9AF971475}"/>
              </a:ext>
            </a:extLst>
          </p:cNvPr>
          <p:cNvSpPr txBox="1"/>
          <p:nvPr/>
        </p:nvSpPr>
        <p:spPr>
          <a:xfrm>
            <a:off x="764446" y="2970223"/>
            <a:ext cx="22758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i="0" u="none" strike="noStrike" baseline="0">
                <a:solidFill>
                  <a:schemeClr val="bg1"/>
                </a:solidFill>
                <a:latin typeface="Franklin Gothic Book"/>
                <a:ea typeface="Franklin Gothic Book"/>
                <a:cs typeface="Franklin Gothic Book"/>
              </a:rPr>
              <a:t>(SwA)</a:t>
            </a:r>
            <a:endParaRPr lang="en-US" sz="2800" b="1">
              <a:solidFill>
                <a:schemeClr val="bg1"/>
              </a:solidFill>
            </a:endParaRPr>
          </a:p>
        </p:txBody>
      </p:sp>
    </p:spTree>
    <p:extLst>
      <p:ext uri="{BB962C8B-B14F-4D97-AF65-F5344CB8AC3E}">
        <p14:creationId xmlns:p14="http://schemas.microsoft.com/office/powerpoint/2010/main" val="237369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800514" y="933450"/>
            <a:ext cx="3031852" cy="2617466"/>
          </a:xfrm>
        </p:spPr>
        <p:txBody>
          <a:bodyPr vert="horz" lIns="91440" tIns="45720" rIns="91440" bIns="45720" rtlCol="0" anchor="b">
            <a:noAutofit/>
          </a:bodyPr>
          <a:lstStyle/>
          <a:p>
            <a:pPr>
              <a:lnSpc>
                <a:spcPct val="150000"/>
              </a:lnSpc>
            </a:pPr>
            <a:r>
              <a:rPr lang="en-US" sz="2800"/>
              <a:t>What is</a:t>
            </a:r>
            <a:br>
              <a:rPr lang="en-US" sz="2800"/>
            </a:br>
            <a:r>
              <a:rPr lang="en-US" sz="2800"/>
              <a:t> </a:t>
            </a:r>
            <a:endParaRPr lang="en-US" sz="2800">
              <a:latin typeface="Franklin Gothic Book"/>
            </a:endParaRP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940480"/>
            <a:ext cx="6648328" cy="5277256"/>
          </a:xfrm>
        </p:spPr>
        <p:txBody>
          <a:bodyPr vert="horz" lIns="91440" tIns="45720" rIns="91440" bIns="45720" rtlCol="0" anchor="ctr">
            <a:normAutofit fontScale="92500" lnSpcReduction="20000"/>
          </a:bodyPr>
          <a:lstStyle/>
          <a:p>
            <a:pPr marL="342900" indent="-342900">
              <a:buFont typeface="Arial" panose="05020102010507070707" pitchFamily="18" charset="2"/>
              <a:buChar char="•"/>
            </a:pPr>
            <a:r>
              <a:rPr lang="en-US" sz="2600">
                <a:solidFill>
                  <a:schemeClr val="accent4"/>
                </a:solidFill>
              </a:rPr>
              <a:t>Software Assurance (SwA) is defined as the level of confidence that software functions as intended and is free of vulnerabilities. Either intentionally or unintentionally designed or inserted as part of the software throughout the lifecycle.</a:t>
            </a:r>
          </a:p>
          <a:p>
            <a:pPr marL="342900" indent="-342900">
              <a:buFont typeface="Arial" panose="05020102010507070707" pitchFamily="18" charset="2"/>
              <a:buChar char="•"/>
            </a:pPr>
            <a:r>
              <a:rPr lang="en-US" sz="2600">
                <a:solidFill>
                  <a:schemeClr val="accent4"/>
                </a:solidFill>
              </a:rPr>
              <a:t>2 main Functions of SwA</a:t>
            </a:r>
          </a:p>
          <a:p>
            <a:pPr marL="800100" lvl="1" indent="-342900">
              <a:buFont typeface="Arial" panose="05020102010507070707" pitchFamily="18" charset="2"/>
              <a:buChar char="•"/>
            </a:pPr>
            <a:r>
              <a:rPr lang="en-US" sz="2100">
                <a:solidFill>
                  <a:schemeClr val="accent4"/>
                </a:solidFill>
              </a:rPr>
              <a:t>Ensuring that software functions as intended</a:t>
            </a:r>
          </a:p>
          <a:p>
            <a:pPr marL="800100" lvl="1" indent="-342900">
              <a:buFont typeface="Arial" panose="05020102010507070707" pitchFamily="18" charset="2"/>
              <a:buChar char="•"/>
            </a:pPr>
            <a:r>
              <a:rPr lang="en-US" sz="2100">
                <a:solidFill>
                  <a:schemeClr val="accent4"/>
                </a:solidFill>
              </a:rPr>
              <a:t>Ensuring that software is free of vulnerabilities</a:t>
            </a:r>
          </a:p>
          <a:p>
            <a:pPr marL="342900" indent="-342900">
              <a:buFont typeface="Arial" panose="05020102010507070707" pitchFamily="18" charset="2"/>
              <a:buChar char="•"/>
            </a:pPr>
            <a:r>
              <a:rPr lang="en-US" sz="2600">
                <a:solidFill>
                  <a:schemeClr val="accent4"/>
                </a:solidFill>
              </a:rPr>
              <a:t>3 main Challenges of SwA</a:t>
            </a:r>
          </a:p>
          <a:p>
            <a:pPr marL="800100" lvl="1" indent="-342900">
              <a:buFont typeface="Arial" panose="05020102010507070707" pitchFamily="18" charset="2"/>
              <a:buChar char="•"/>
            </a:pPr>
            <a:r>
              <a:rPr lang="en-US" sz="2100">
                <a:solidFill>
                  <a:schemeClr val="accent4"/>
                </a:solidFill>
              </a:rPr>
              <a:t>Incorporated Code</a:t>
            </a:r>
          </a:p>
          <a:p>
            <a:pPr marL="800100" lvl="1" indent="-342900">
              <a:buFont typeface="Arial" panose="05020102010507070707" pitchFamily="18" charset="2"/>
              <a:buChar char="•"/>
            </a:pPr>
            <a:r>
              <a:rPr lang="en-US" sz="2100">
                <a:solidFill>
                  <a:schemeClr val="accent4"/>
                </a:solidFill>
              </a:rPr>
              <a:t>Code Volume</a:t>
            </a:r>
          </a:p>
          <a:p>
            <a:pPr marL="800100" lvl="1" indent="-342900">
              <a:buFont typeface="Arial" panose="05020102010507070707" pitchFamily="18" charset="2"/>
              <a:buChar char="•"/>
            </a:pPr>
            <a:r>
              <a:rPr lang="en-US" sz="2100">
                <a:solidFill>
                  <a:schemeClr val="accent4"/>
                </a:solidFill>
              </a:rPr>
              <a:t>Tool Effectiveness</a:t>
            </a:r>
          </a:p>
          <a:p>
            <a:pPr marL="800100" lvl="1" indent="-342900">
              <a:buFont typeface="Arial" panose="05020102010507070707" pitchFamily="18" charset="2"/>
              <a:buChar char="•"/>
            </a:pPr>
            <a:endParaRPr lang="en-US" sz="2100">
              <a:solidFill>
                <a:schemeClr val="accent4"/>
              </a:solidFill>
            </a:endParaRPr>
          </a:p>
        </p:txBody>
      </p:sp>
      <p:sp>
        <p:nvSpPr>
          <p:cNvPr id="5" name="TextBox 4">
            <a:extLst>
              <a:ext uri="{FF2B5EF4-FFF2-40B4-BE49-F238E27FC236}">
                <a16:creationId xmlns:a16="http://schemas.microsoft.com/office/drawing/2014/main" id="{D39830D4-2877-D56C-5465-A7A9AF971475}"/>
              </a:ext>
            </a:extLst>
          </p:cNvPr>
          <p:cNvSpPr txBox="1"/>
          <p:nvPr/>
        </p:nvSpPr>
        <p:spPr>
          <a:xfrm>
            <a:off x="2191684" y="2361832"/>
            <a:ext cx="22758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bg1"/>
                </a:solidFill>
                <a:latin typeface="Franklin Gothic Book"/>
                <a:ea typeface="Franklin Gothic Book"/>
                <a:cs typeface="Franklin Gothic Book"/>
              </a:rPr>
              <a:t> </a:t>
            </a:r>
            <a:r>
              <a:rPr lang="en-US" sz="2800" b="1" i="0" u="none" strike="noStrike" baseline="0">
                <a:solidFill>
                  <a:schemeClr val="bg1"/>
                </a:solidFill>
                <a:latin typeface="Franklin Gothic Book"/>
                <a:ea typeface="Franklin Gothic Book"/>
                <a:cs typeface="Franklin Gothic Book"/>
              </a:rPr>
              <a:t>(SwA</a:t>
            </a:r>
            <a:r>
              <a:rPr lang="en-US" sz="2800" b="1">
                <a:solidFill>
                  <a:schemeClr val="bg1"/>
                </a:solidFill>
                <a:latin typeface="Franklin Gothic Book"/>
                <a:ea typeface="Franklin Gothic Book"/>
                <a:cs typeface="Franklin Gothic Book"/>
              </a:rPr>
              <a:t>)?</a:t>
            </a:r>
            <a:endParaRPr lang="en-US" sz="2800">
              <a:solidFill>
                <a:schemeClr val="bg1"/>
              </a:solidFill>
            </a:endParaRPr>
          </a:p>
        </p:txBody>
      </p:sp>
      <p:pic>
        <p:nvPicPr>
          <p:cNvPr id="3" name="Graphic 2" descr="Clipboard Checked outline">
            <a:extLst>
              <a:ext uri="{FF2B5EF4-FFF2-40B4-BE49-F238E27FC236}">
                <a16:creationId xmlns:a16="http://schemas.microsoft.com/office/drawing/2014/main" id="{30518026-5073-1006-C273-ECF0D27FD5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4325" y="3818467"/>
            <a:ext cx="1361923" cy="1374019"/>
          </a:xfrm>
          <a:prstGeom prst="rect">
            <a:avLst/>
          </a:prstGeom>
        </p:spPr>
      </p:pic>
    </p:spTree>
    <p:extLst>
      <p:ext uri="{BB962C8B-B14F-4D97-AF65-F5344CB8AC3E}">
        <p14:creationId xmlns:p14="http://schemas.microsoft.com/office/powerpoint/2010/main" val="361495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425941"/>
            <a:ext cx="3031852" cy="3420655"/>
          </a:xfrm>
        </p:spPr>
        <p:txBody>
          <a:bodyPr vert="horz" lIns="91440" tIns="45720" rIns="91440" bIns="45720" rtlCol="0" anchor="ctr">
            <a:noAutofit/>
          </a:bodyPr>
          <a:lstStyle/>
          <a:p>
            <a:pPr>
              <a:lnSpc>
                <a:spcPct val="150000"/>
              </a:lnSpc>
            </a:pPr>
            <a:r>
              <a:rPr lang="en-US" sz="2800"/>
              <a:t>OWASP</a:t>
            </a:r>
            <a:br>
              <a:rPr lang="en-US" sz="2800"/>
            </a:br>
            <a:r>
              <a:rPr lang="en-US" sz="2800"/>
              <a:t>SAMM</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4404439"/>
          </a:xfrm>
        </p:spPr>
        <p:txBody>
          <a:bodyPr vert="horz" lIns="91440" tIns="45720" rIns="91440" bIns="45720" rtlCol="0" anchor="ctr">
            <a:normAutofit/>
          </a:bodyPr>
          <a:lstStyle/>
          <a:p>
            <a:pPr marL="342900" indent="-342900">
              <a:buFont typeface="Arial" panose="05020102010507070707" pitchFamily="18" charset="2"/>
              <a:buChar char="•"/>
            </a:pPr>
            <a:r>
              <a:rPr lang="en-US" sz="2600" err="1">
                <a:solidFill>
                  <a:schemeClr val="accent4"/>
                </a:solidFill>
              </a:rPr>
              <a:t>O.pen</a:t>
            </a:r>
            <a:r>
              <a:rPr lang="en-US" sz="2600">
                <a:solidFill>
                  <a:schemeClr val="accent4"/>
                </a:solidFill>
              </a:rPr>
              <a:t> </a:t>
            </a:r>
            <a:r>
              <a:rPr lang="en-US" sz="2600" err="1">
                <a:solidFill>
                  <a:schemeClr val="accent4"/>
                </a:solidFill>
              </a:rPr>
              <a:t>W.orldwide</a:t>
            </a:r>
            <a:r>
              <a:rPr lang="en-US" sz="2600">
                <a:solidFill>
                  <a:schemeClr val="accent4"/>
                </a:solidFill>
              </a:rPr>
              <a:t> </a:t>
            </a:r>
            <a:r>
              <a:rPr lang="en-US" sz="2600" err="1">
                <a:solidFill>
                  <a:schemeClr val="accent4"/>
                </a:solidFill>
              </a:rPr>
              <a:t>A.pplication</a:t>
            </a:r>
            <a:r>
              <a:rPr lang="en-US" sz="2600">
                <a:solidFill>
                  <a:schemeClr val="accent4"/>
                </a:solidFill>
              </a:rPr>
              <a:t> </a:t>
            </a:r>
            <a:r>
              <a:rPr lang="en-US" sz="2600" err="1">
                <a:solidFill>
                  <a:schemeClr val="accent4"/>
                </a:solidFill>
              </a:rPr>
              <a:t>S.ecurity</a:t>
            </a:r>
            <a:r>
              <a:rPr lang="en-US" sz="2600">
                <a:solidFill>
                  <a:schemeClr val="accent4"/>
                </a:solidFill>
              </a:rPr>
              <a:t> </a:t>
            </a:r>
            <a:r>
              <a:rPr lang="en-US" sz="2600" err="1">
                <a:solidFill>
                  <a:schemeClr val="accent4"/>
                </a:solidFill>
              </a:rPr>
              <a:t>P.roject</a:t>
            </a:r>
          </a:p>
          <a:p>
            <a:pPr marL="342900" indent="-342900">
              <a:buFont typeface="Arial" panose="05020102010507070707" pitchFamily="18" charset="2"/>
              <a:buChar char="•"/>
            </a:pPr>
            <a:r>
              <a:rPr lang="en-US" sz="2600" err="1">
                <a:solidFill>
                  <a:schemeClr val="accent4"/>
                </a:solidFill>
              </a:rPr>
              <a:t>S.oftware</a:t>
            </a:r>
            <a:r>
              <a:rPr lang="en-US" sz="2600">
                <a:solidFill>
                  <a:schemeClr val="accent4"/>
                </a:solidFill>
              </a:rPr>
              <a:t> </a:t>
            </a:r>
            <a:r>
              <a:rPr lang="en-US" sz="2600" err="1">
                <a:solidFill>
                  <a:schemeClr val="accent4"/>
                </a:solidFill>
              </a:rPr>
              <a:t>A.ssurance</a:t>
            </a:r>
            <a:r>
              <a:rPr lang="en-US" sz="2600">
                <a:solidFill>
                  <a:schemeClr val="accent4"/>
                </a:solidFill>
              </a:rPr>
              <a:t> </a:t>
            </a:r>
            <a:r>
              <a:rPr lang="en-US" sz="2600" err="1">
                <a:solidFill>
                  <a:schemeClr val="accent4"/>
                </a:solidFill>
              </a:rPr>
              <a:t>M.aturity</a:t>
            </a:r>
            <a:r>
              <a:rPr lang="en-US" sz="2600">
                <a:solidFill>
                  <a:schemeClr val="accent4"/>
                </a:solidFill>
              </a:rPr>
              <a:t> </a:t>
            </a:r>
            <a:r>
              <a:rPr lang="en-US" sz="2600" err="1">
                <a:solidFill>
                  <a:schemeClr val="accent4"/>
                </a:solidFill>
              </a:rPr>
              <a:t>M.odel</a:t>
            </a:r>
            <a:endParaRPr lang="en-US">
              <a:solidFill>
                <a:schemeClr val="accent4"/>
              </a:solidFill>
            </a:endParaRPr>
          </a:p>
          <a:p>
            <a:pPr marL="914400" lvl="1" indent="-457200">
              <a:buAutoNum type="arabicPeriod"/>
            </a:pPr>
            <a:r>
              <a:rPr lang="en-US" sz="2100">
                <a:solidFill>
                  <a:schemeClr val="accent4"/>
                </a:solidFill>
              </a:rPr>
              <a:t>Governance</a:t>
            </a:r>
          </a:p>
          <a:p>
            <a:pPr marL="914400" lvl="1" indent="-457200">
              <a:buAutoNum type="arabicPeriod"/>
            </a:pPr>
            <a:r>
              <a:rPr lang="en-US" sz="2100">
                <a:solidFill>
                  <a:schemeClr val="accent4"/>
                </a:solidFill>
              </a:rPr>
              <a:t>Design</a:t>
            </a:r>
          </a:p>
          <a:p>
            <a:pPr marL="914400" lvl="1" indent="-457200">
              <a:buAutoNum type="arabicPeriod"/>
            </a:pPr>
            <a:r>
              <a:rPr lang="en-US" sz="2100">
                <a:solidFill>
                  <a:schemeClr val="accent4"/>
                </a:solidFill>
              </a:rPr>
              <a:t>Implementation</a:t>
            </a:r>
          </a:p>
          <a:p>
            <a:pPr marL="914400" lvl="1" indent="-457200">
              <a:buAutoNum type="arabicPeriod"/>
            </a:pPr>
            <a:r>
              <a:rPr lang="en-US" sz="2100">
                <a:solidFill>
                  <a:schemeClr val="accent4"/>
                </a:solidFill>
              </a:rPr>
              <a:t>Verification</a:t>
            </a:r>
          </a:p>
          <a:p>
            <a:pPr marL="914400" lvl="1" indent="-457200">
              <a:buAutoNum type="arabicPeriod"/>
            </a:pPr>
            <a:r>
              <a:rPr lang="en-US" sz="2100">
                <a:solidFill>
                  <a:schemeClr val="accent4"/>
                </a:solidFill>
              </a:rPr>
              <a:t>Operations</a:t>
            </a:r>
          </a:p>
        </p:txBody>
      </p:sp>
      <p:pic>
        <p:nvPicPr>
          <p:cNvPr id="3" name="Picture 2" descr="A black and white logo&#10;&#10;Description automatically generated">
            <a:extLst>
              <a:ext uri="{FF2B5EF4-FFF2-40B4-BE49-F238E27FC236}">
                <a16:creationId xmlns:a16="http://schemas.microsoft.com/office/drawing/2014/main" id="{B4692AD3-FE1E-BE35-61D8-1F1813DEAF6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l="5" t="207" r="285" b="434"/>
          <a:stretch/>
        </p:blipFill>
        <p:spPr>
          <a:xfrm>
            <a:off x="229809" y="2921469"/>
            <a:ext cx="4136612" cy="1873834"/>
          </a:xfrm>
          <a:prstGeom prst="rect">
            <a:avLst/>
          </a:prstGeom>
        </p:spPr>
      </p:pic>
    </p:spTree>
    <p:extLst>
      <p:ext uri="{BB962C8B-B14F-4D97-AF65-F5344CB8AC3E}">
        <p14:creationId xmlns:p14="http://schemas.microsoft.com/office/powerpoint/2010/main" val="14794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861369"/>
            <a:ext cx="3031852" cy="3420655"/>
          </a:xfrm>
        </p:spPr>
        <p:txBody>
          <a:bodyPr vert="horz" lIns="91440" tIns="45720" rIns="91440" bIns="45720" rtlCol="0" anchor="ctr">
            <a:noAutofit/>
          </a:bodyPr>
          <a:lstStyle/>
          <a:p>
            <a:pPr>
              <a:lnSpc>
                <a:spcPct val="150000"/>
              </a:lnSpc>
            </a:pPr>
            <a:r>
              <a:rPr lang="en-US" sz="2800"/>
              <a:t>OWASP</a:t>
            </a:r>
            <a:br>
              <a:rPr lang="en-US" sz="2800"/>
            </a:br>
            <a:r>
              <a:rPr lang="en-US" sz="2800"/>
              <a:t>SAMM</a:t>
            </a:r>
          </a:p>
        </p:txBody>
      </p:sp>
      <p:pic>
        <p:nvPicPr>
          <p:cNvPr id="6" name="Picture 5" descr="SAMM Model">
            <a:extLst>
              <a:ext uri="{FF2B5EF4-FFF2-40B4-BE49-F238E27FC236}">
                <a16:creationId xmlns:a16="http://schemas.microsoft.com/office/drawing/2014/main" id="{CE1124F6-FE40-A6C5-25A9-6E0CC86CB646}"/>
              </a:ext>
            </a:extLst>
          </p:cNvPr>
          <p:cNvPicPr>
            <a:picLocks noChangeAspect="1"/>
          </p:cNvPicPr>
          <p:nvPr/>
        </p:nvPicPr>
        <p:blipFill>
          <a:blip r:embed="rId2"/>
          <a:stretch>
            <a:fillRect/>
          </a:stretch>
        </p:blipFill>
        <p:spPr>
          <a:xfrm>
            <a:off x="4149877" y="1466167"/>
            <a:ext cx="7923589" cy="3718836"/>
          </a:xfrm>
          <a:prstGeom prst="rect">
            <a:avLst/>
          </a:prstGeom>
        </p:spPr>
      </p:pic>
      <p:sp>
        <p:nvSpPr>
          <p:cNvPr id="3" name="TextBox 2">
            <a:extLst>
              <a:ext uri="{FF2B5EF4-FFF2-40B4-BE49-F238E27FC236}">
                <a16:creationId xmlns:a16="http://schemas.microsoft.com/office/drawing/2014/main" id="{57939841-0057-00E5-88BC-BAE8FB1FA2E0}"/>
              </a:ext>
            </a:extLst>
          </p:cNvPr>
          <p:cNvSpPr txBox="1"/>
          <p:nvPr/>
        </p:nvSpPr>
        <p:spPr>
          <a:xfrm>
            <a:off x="5078184" y="859970"/>
            <a:ext cx="60633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4"/>
                </a:solidFill>
              </a:rPr>
              <a:t>SAMM v2 Model</a:t>
            </a:r>
            <a:endParaRPr lang="en-US" sz="2800" b="1">
              <a:solidFill>
                <a:schemeClr val="accent4"/>
              </a:solidFill>
            </a:endParaRPr>
          </a:p>
        </p:txBody>
      </p:sp>
      <p:pic>
        <p:nvPicPr>
          <p:cNvPr id="5" name="Picture 4" descr="A blue and black logo&#10;&#10;Description automatically generated">
            <a:extLst>
              <a:ext uri="{FF2B5EF4-FFF2-40B4-BE49-F238E27FC236}">
                <a16:creationId xmlns:a16="http://schemas.microsoft.com/office/drawing/2014/main" id="{2B6CE25A-9A2D-24EC-2A7E-E6EF7ED46EF0}"/>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52000" contrast="30000"/>
                    </a14:imgEffect>
                  </a14:imgLayer>
                </a14:imgProps>
              </a:ext>
            </a:extLst>
          </a:blip>
          <a:stretch>
            <a:fillRect/>
          </a:stretch>
        </p:blipFill>
        <p:spPr>
          <a:xfrm>
            <a:off x="559405" y="3324830"/>
            <a:ext cx="3465286" cy="1797655"/>
          </a:xfrm>
          <a:prstGeom prst="rect">
            <a:avLst/>
          </a:prstGeom>
        </p:spPr>
      </p:pic>
    </p:spTree>
    <p:extLst>
      <p:ext uri="{BB962C8B-B14F-4D97-AF65-F5344CB8AC3E}">
        <p14:creationId xmlns:p14="http://schemas.microsoft.com/office/powerpoint/2010/main" val="339924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425941"/>
            <a:ext cx="3031852" cy="3420655"/>
          </a:xfrm>
        </p:spPr>
        <p:txBody>
          <a:bodyPr vert="horz" lIns="91440" tIns="45720" rIns="91440" bIns="45720" rtlCol="0" anchor="ctr">
            <a:noAutofit/>
          </a:bodyPr>
          <a:lstStyle/>
          <a:p>
            <a:pPr>
              <a:lnSpc>
                <a:spcPct val="150000"/>
              </a:lnSpc>
            </a:pPr>
            <a:r>
              <a:rPr lang="en-US" sz="2800"/>
              <a:t>OWASP</a:t>
            </a:r>
            <a:br>
              <a:rPr lang="en-US" sz="2800"/>
            </a:br>
            <a:r>
              <a:rPr lang="en-US" sz="2800"/>
              <a:t>SAMM</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4818096"/>
          </a:xfrm>
        </p:spPr>
        <p:txBody>
          <a:bodyPr vert="horz" lIns="91440" tIns="45720" rIns="91440" bIns="45720" rtlCol="0" anchor="ctr">
            <a:normAutofit/>
          </a:bodyPr>
          <a:lstStyle/>
          <a:p>
            <a:pPr marL="342900" indent="-342900">
              <a:buFont typeface="Arial" panose="05020102010507070707" pitchFamily="18" charset="2"/>
              <a:buChar char="•"/>
            </a:pPr>
            <a:r>
              <a:rPr lang="en-US" sz="2600" dirty="0">
                <a:solidFill>
                  <a:schemeClr val="accent4"/>
                </a:solidFill>
              </a:rPr>
              <a:t>What does SAMM do?</a:t>
            </a:r>
          </a:p>
          <a:p>
            <a:pPr marL="800100" lvl="1" indent="-457200">
              <a:buAutoNum type="arabicPeriod"/>
            </a:pPr>
            <a:r>
              <a:rPr lang="en-US" sz="2100" dirty="0">
                <a:solidFill>
                  <a:schemeClr val="accent4"/>
                </a:solidFill>
              </a:rPr>
              <a:t>Provides an evaluation of an organization's current software security posture.</a:t>
            </a:r>
          </a:p>
          <a:p>
            <a:pPr marL="800100" lvl="1" indent="-457200">
              <a:buAutoNum type="arabicPeriod"/>
            </a:pPr>
            <a:r>
              <a:rPr lang="en-US" sz="2100" dirty="0">
                <a:solidFill>
                  <a:schemeClr val="accent4"/>
                </a:solidFill>
              </a:rPr>
              <a:t>Provides effective methods to improve an organization's software security posture on a risk driven basis.</a:t>
            </a:r>
          </a:p>
          <a:p>
            <a:pPr marL="800100" lvl="1" indent="-457200">
              <a:buAutoNum type="arabicPeriod"/>
            </a:pPr>
            <a:r>
              <a:rPr lang="en-US" sz="2100" dirty="0">
                <a:solidFill>
                  <a:schemeClr val="accent4"/>
                </a:solidFill>
              </a:rPr>
              <a:t>It helps with improvements to an organization's software security posture throughout the software </a:t>
            </a:r>
            <a:r>
              <a:rPr lang="en-US" sz="2100" dirty="0" err="1">
                <a:solidFill>
                  <a:schemeClr val="accent4"/>
                </a:solidFill>
              </a:rPr>
              <a:t>lifecyle</a:t>
            </a:r>
          </a:p>
          <a:p>
            <a:pPr marL="800100" lvl="1" indent="-457200">
              <a:buAutoNum type="arabicPeriod"/>
            </a:pPr>
            <a:endParaRPr lang="en-US" sz="2100" dirty="0">
              <a:solidFill>
                <a:schemeClr val="accent4"/>
              </a:solidFill>
            </a:endParaRPr>
          </a:p>
        </p:txBody>
      </p:sp>
      <p:pic>
        <p:nvPicPr>
          <p:cNvPr id="5" name="Picture 4" descr="A blue and black logo&#10;&#10;Description automatically generated">
            <a:extLst>
              <a:ext uri="{FF2B5EF4-FFF2-40B4-BE49-F238E27FC236}">
                <a16:creationId xmlns:a16="http://schemas.microsoft.com/office/drawing/2014/main" id="{2B504F92-CEC0-6A03-237F-7E77C3362EF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52000" contrast="30000"/>
                    </a14:imgEffect>
                  </a14:imgLayer>
                </a14:imgProps>
              </a:ext>
            </a:extLst>
          </a:blip>
          <a:stretch>
            <a:fillRect/>
          </a:stretch>
        </p:blipFill>
        <p:spPr>
          <a:xfrm>
            <a:off x="559405" y="2943830"/>
            <a:ext cx="3465286" cy="1797655"/>
          </a:xfrm>
          <a:prstGeom prst="rect">
            <a:avLst/>
          </a:prstGeom>
        </p:spPr>
      </p:pic>
    </p:spTree>
    <p:extLst>
      <p:ext uri="{BB962C8B-B14F-4D97-AF65-F5344CB8AC3E}">
        <p14:creationId xmlns:p14="http://schemas.microsoft.com/office/powerpoint/2010/main" val="2954295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861369"/>
            <a:ext cx="3031852" cy="3420655"/>
          </a:xfrm>
        </p:spPr>
        <p:txBody>
          <a:bodyPr vert="horz" lIns="91440" tIns="45720" rIns="91440" bIns="45720" rtlCol="0" anchor="ctr">
            <a:noAutofit/>
          </a:bodyPr>
          <a:lstStyle/>
          <a:p>
            <a:pPr>
              <a:lnSpc>
                <a:spcPct val="150000"/>
              </a:lnSpc>
            </a:pPr>
            <a:r>
              <a:rPr lang="en-US" sz="2800"/>
              <a:t>Secure SLDC</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4404439"/>
          </a:xfrm>
        </p:spPr>
        <p:txBody>
          <a:bodyPr vert="horz" lIns="91440" tIns="45720" rIns="91440" bIns="45720" rtlCol="0" anchor="ctr">
            <a:normAutofit/>
          </a:bodyPr>
          <a:lstStyle/>
          <a:p>
            <a:pPr marL="342900" indent="-342900">
              <a:buFont typeface="Arial" panose="05020102010507070707" pitchFamily="18" charset="2"/>
              <a:buChar char="•"/>
            </a:pPr>
            <a:r>
              <a:rPr lang="en-US" sz="2600">
                <a:solidFill>
                  <a:schemeClr val="accent4"/>
                </a:solidFill>
              </a:rPr>
              <a:t>What is the Secure SDLC?</a:t>
            </a:r>
          </a:p>
          <a:p>
            <a:pPr marL="342900" indent="-342900">
              <a:buFont typeface="Arial" panose="05020102010507070707" pitchFamily="18" charset="2"/>
              <a:buChar char="•"/>
            </a:pPr>
            <a:r>
              <a:rPr lang="en-US" sz="2600">
                <a:solidFill>
                  <a:schemeClr val="accent4"/>
                </a:solidFill>
              </a:rPr>
              <a:t>Example – Microsoft SDL</a:t>
            </a:r>
          </a:p>
        </p:txBody>
      </p:sp>
      <p:pic>
        <p:nvPicPr>
          <p:cNvPr id="3" name="Graphic 2" descr="Safe outline">
            <a:extLst>
              <a:ext uri="{FF2B5EF4-FFF2-40B4-BE49-F238E27FC236}">
                <a16:creationId xmlns:a16="http://schemas.microsoft.com/office/drawing/2014/main" id="{F0A73B21-A7BE-D7D9-73CD-E94148FC33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7276" y="3431420"/>
            <a:ext cx="1918303" cy="1833636"/>
          </a:xfrm>
          <a:prstGeom prst="rect">
            <a:avLst/>
          </a:prstGeom>
        </p:spPr>
      </p:pic>
    </p:spTree>
    <p:extLst>
      <p:ext uri="{BB962C8B-B14F-4D97-AF65-F5344CB8AC3E}">
        <p14:creationId xmlns:p14="http://schemas.microsoft.com/office/powerpoint/2010/main" val="208909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861369"/>
            <a:ext cx="3031852" cy="3420655"/>
          </a:xfrm>
        </p:spPr>
        <p:txBody>
          <a:bodyPr vert="horz" lIns="91440" tIns="45720" rIns="91440" bIns="45720" rtlCol="0" anchor="ctr">
            <a:noAutofit/>
          </a:bodyPr>
          <a:lstStyle/>
          <a:p>
            <a:pPr>
              <a:lnSpc>
                <a:spcPct val="150000"/>
              </a:lnSpc>
            </a:pPr>
            <a:r>
              <a:rPr lang="en-US" sz="2800"/>
              <a:t>What is Secure SDLC?</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4404439"/>
          </a:xfrm>
        </p:spPr>
        <p:txBody>
          <a:bodyPr vert="horz" lIns="91440" tIns="45720" rIns="91440" bIns="45720" rtlCol="0" anchor="ctr">
            <a:normAutofit fontScale="85000" lnSpcReduction="20000"/>
          </a:bodyPr>
          <a:lstStyle/>
          <a:p>
            <a:pPr marL="342900" indent="-342900">
              <a:buFont typeface="Arial" panose="05020102010507070707" pitchFamily="18" charset="2"/>
              <a:buChar char="•"/>
            </a:pPr>
            <a:r>
              <a:rPr lang="en-US" sz="2600">
                <a:solidFill>
                  <a:schemeClr val="accent4"/>
                </a:solidFill>
              </a:rPr>
              <a:t>Secure SDLC or Secure </a:t>
            </a:r>
            <a:r>
              <a:rPr lang="en-US" sz="2600" err="1">
                <a:solidFill>
                  <a:schemeClr val="accent4"/>
                </a:solidFill>
              </a:rPr>
              <a:t>S.oftware</a:t>
            </a:r>
            <a:r>
              <a:rPr lang="en-US" sz="2600">
                <a:solidFill>
                  <a:schemeClr val="accent4"/>
                </a:solidFill>
              </a:rPr>
              <a:t> </a:t>
            </a:r>
            <a:r>
              <a:rPr lang="en-US" sz="2600" err="1">
                <a:solidFill>
                  <a:schemeClr val="accent4"/>
                </a:solidFill>
              </a:rPr>
              <a:t>D.evelopment</a:t>
            </a:r>
            <a:r>
              <a:rPr lang="en-US" sz="2600">
                <a:solidFill>
                  <a:schemeClr val="accent4"/>
                </a:solidFill>
              </a:rPr>
              <a:t> </a:t>
            </a:r>
            <a:r>
              <a:rPr lang="en-US" sz="2600" err="1">
                <a:solidFill>
                  <a:schemeClr val="accent4"/>
                </a:solidFill>
              </a:rPr>
              <a:t>L.ife</a:t>
            </a:r>
            <a:r>
              <a:rPr lang="en-US" sz="2600">
                <a:solidFill>
                  <a:schemeClr val="accent4"/>
                </a:solidFill>
              </a:rPr>
              <a:t> </a:t>
            </a:r>
            <a:r>
              <a:rPr lang="en-US" sz="2600" err="1">
                <a:solidFill>
                  <a:schemeClr val="accent4"/>
                </a:solidFill>
              </a:rPr>
              <a:t>C.ycle</a:t>
            </a:r>
            <a:endParaRPr lang="en-US" err="1">
              <a:solidFill>
                <a:schemeClr val="accent4"/>
              </a:solidFill>
            </a:endParaRPr>
          </a:p>
          <a:p>
            <a:pPr marL="342900" indent="-342900">
              <a:buFont typeface="Arial" panose="05020102010507070707" pitchFamily="18" charset="2"/>
              <a:buChar char="•"/>
            </a:pPr>
            <a:r>
              <a:rPr lang="en-US" sz="2600">
                <a:solidFill>
                  <a:schemeClr val="accent4"/>
                </a:solidFill>
              </a:rPr>
              <a:t>A Secure SDLC aims to create secure software from the outset.</a:t>
            </a:r>
          </a:p>
          <a:p>
            <a:pPr marL="342900" indent="-342900">
              <a:buFont typeface="Arial" panose="05020102010507070707" pitchFamily="18" charset="2"/>
              <a:buChar char="•"/>
            </a:pPr>
            <a:r>
              <a:rPr lang="en-US" sz="2600">
                <a:solidFill>
                  <a:schemeClr val="accent4"/>
                </a:solidFill>
              </a:rPr>
              <a:t>A Secure SDLC is a framework that integrates security practices into every phase of the software development process.</a:t>
            </a:r>
          </a:p>
          <a:p>
            <a:pPr marL="800100" lvl="1" indent="-342900">
              <a:buFont typeface="Courier New" panose="05020102010507070707" pitchFamily="18" charset="2"/>
              <a:buChar char="o"/>
            </a:pPr>
            <a:r>
              <a:rPr lang="en-US" sz="2100">
                <a:solidFill>
                  <a:schemeClr val="accent4"/>
                </a:solidFill>
              </a:rPr>
              <a:t>Requirements</a:t>
            </a:r>
          </a:p>
          <a:p>
            <a:pPr marL="800100" lvl="1" indent="-342900">
              <a:buFont typeface="Courier New" panose="05020102010507070707" pitchFamily="18" charset="2"/>
              <a:buChar char="o"/>
            </a:pPr>
            <a:r>
              <a:rPr lang="en-US" sz="2100">
                <a:solidFill>
                  <a:schemeClr val="accent4"/>
                </a:solidFill>
              </a:rPr>
              <a:t>Developing</a:t>
            </a:r>
          </a:p>
          <a:p>
            <a:pPr marL="800100" lvl="1" indent="-342900">
              <a:buFont typeface="Courier New" panose="05020102010507070707" pitchFamily="18" charset="2"/>
              <a:buChar char="o"/>
            </a:pPr>
            <a:r>
              <a:rPr lang="en-US" sz="2100">
                <a:solidFill>
                  <a:schemeClr val="accent4"/>
                </a:solidFill>
              </a:rPr>
              <a:t>Testing</a:t>
            </a:r>
          </a:p>
          <a:p>
            <a:pPr marL="342900" indent="-342900">
              <a:buFont typeface="Arial" panose="05020102010507070707" pitchFamily="18" charset="2"/>
              <a:buChar char="•"/>
            </a:pPr>
            <a:r>
              <a:rPr lang="en-US" sz="2600">
                <a:solidFill>
                  <a:schemeClr val="accent4"/>
                </a:solidFill>
              </a:rPr>
              <a:t>Example – Microsoft SDL</a:t>
            </a:r>
          </a:p>
          <a:p>
            <a:pPr marL="342900" indent="-342900">
              <a:buFont typeface="Arial" panose="05020102010507070707" pitchFamily="18" charset="2"/>
              <a:buChar char="•"/>
            </a:pPr>
            <a:endParaRPr lang="en-US" sz="2600">
              <a:solidFill>
                <a:schemeClr val="accent4"/>
              </a:solidFill>
            </a:endParaRPr>
          </a:p>
        </p:txBody>
      </p:sp>
    </p:spTree>
    <p:extLst>
      <p:ext uri="{BB962C8B-B14F-4D97-AF65-F5344CB8AC3E}">
        <p14:creationId xmlns:p14="http://schemas.microsoft.com/office/powerpoint/2010/main" val="370202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803189" y="1209184"/>
            <a:ext cx="3089189" cy="4734416"/>
          </a:xfrm>
        </p:spPr>
        <p:txBody>
          <a:bodyPr vert="horz" lIns="91440" tIns="45720" rIns="91440" bIns="45720" rtlCol="0" anchor="ctr">
            <a:normAutofit/>
          </a:bodyPr>
          <a:lstStyle/>
          <a:p>
            <a:r>
              <a:rPr lang="en-US" sz="2800"/>
              <a:t>Microsoft sDL</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561870" y="723900"/>
            <a:ext cx="7183597" cy="3152362"/>
          </a:xfrm>
        </p:spPr>
        <p:txBody>
          <a:bodyPr vert="horz" lIns="91440" tIns="45720" rIns="91440" bIns="45720" rtlCol="0" anchor="ctr">
            <a:normAutofit/>
          </a:bodyPr>
          <a:lstStyle/>
          <a:p>
            <a:pPr marL="285750" indent="-285750">
              <a:buFont typeface="Arial" panose="05020102010507070707" pitchFamily="18" charset="2"/>
              <a:buChar char="•"/>
            </a:pPr>
            <a:r>
              <a:rPr lang="en-US" sz="2200">
                <a:solidFill>
                  <a:schemeClr val="accent4"/>
                </a:solidFill>
              </a:rPr>
              <a:t>The Microsoft SDL aims to help integrate security into each stage of the development process.  </a:t>
            </a:r>
          </a:p>
          <a:p>
            <a:pPr marL="285750" indent="-285750">
              <a:buFont typeface="Arial" panose="05020102010507070707" pitchFamily="18" charset="2"/>
              <a:buChar char="•"/>
            </a:pPr>
            <a:r>
              <a:rPr lang="en-US" sz="2200">
                <a:solidFill>
                  <a:schemeClr val="accent4"/>
                </a:solidFill>
              </a:rPr>
              <a:t>"Embedding comprehensive security requirements, technology-specific tooling, and mandatory processes into the development and operation of all software products."</a:t>
            </a:r>
          </a:p>
          <a:p>
            <a:r>
              <a:rPr lang="en-US" sz="2200">
                <a:solidFill>
                  <a:schemeClr val="accent4"/>
                </a:solidFill>
              </a:rPr>
              <a:t>     -Microsoft</a:t>
            </a:r>
          </a:p>
        </p:txBody>
      </p:sp>
      <p:pic>
        <p:nvPicPr>
          <p:cNvPr id="5" name="Picture 4" descr="A close-up of a logo&#10;&#10;Description automatically generated">
            <a:extLst>
              <a:ext uri="{FF2B5EF4-FFF2-40B4-BE49-F238E27FC236}">
                <a16:creationId xmlns:a16="http://schemas.microsoft.com/office/drawing/2014/main" id="{0C6B4238-0FB8-61A6-1402-7C487DCA15D4}"/>
              </a:ext>
            </a:extLst>
          </p:cNvPr>
          <p:cNvPicPr>
            <a:picLocks noChangeAspect="1"/>
          </p:cNvPicPr>
          <p:nvPr/>
        </p:nvPicPr>
        <p:blipFill>
          <a:blip r:embed="rId2"/>
          <a:stretch>
            <a:fillRect/>
          </a:stretch>
        </p:blipFill>
        <p:spPr>
          <a:xfrm>
            <a:off x="4561870" y="4484750"/>
            <a:ext cx="7183597" cy="1526514"/>
          </a:xfrm>
          <a:prstGeom prst="rect">
            <a:avLst/>
          </a:prstGeom>
        </p:spPr>
      </p:pic>
    </p:spTree>
    <p:extLst>
      <p:ext uri="{BB962C8B-B14F-4D97-AF65-F5344CB8AC3E}">
        <p14:creationId xmlns:p14="http://schemas.microsoft.com/office/powerpoint/2010/main" val="352674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861369"/>
            <a:ext cx="3031852" cy="4527711"/>
          </a:xfrm>
        </p:spPr>
        <p:txBody>
          <a:bodyPr vert="horz" lIns="91440" tIns="45720" rIns="91440" bIns="45720" rtlCol="0" anchor="ctr">
            <a:noAutofit/>
          </a:bodyPr>
          <a:lstStyle/>
          <a:p>
            <a:pPr>
              <a:lnSpc>
                <a:spcPct val="150000"/>
              </a:lnSpc>
            </a:pPr>
            <a:r>
              <a:rPr lang="en-US" sz="2800"/>
              <a:t>Microsoft </a:t>
            </a:r>
            <a:r>
              <a:rPr lang="en-US" sz="2800" err="1"/>
              <a:t>sDL</a:t>
            </a:r>
            <a:br>
              <a:rPr lang="en-US" sz="2800"/>
            </a:br>
            <a:r>
              <a:rPr lang="en-US" sz="2800"/>
              <a:t>Practices #1</a:t>
            </a:r>
            <a:br>
              <a:rPr lang="en-US" sz="2800"/>
            </a:br>
            <a:br>
              <a:rPr lang="en-US" sz="2800"/>
            </a:br>
            <a:r>
              <a:rPr lang="en-US" sz="2800"/>
              <a:t>Security Requirements</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4690237"/>
          </a:xfrm>
        </p:spPr>
        <p:txBody>
          <a:bodyPr vert="horz" lIns="91440" tIns="45720" rIns="91440" bIns="45720" rtlCol="0" anchor="ctr">
            <a:normAutofit/>
          </a:bodyPr>
          <a:lstStyle/>
          <a:p>
            <a:pPr marL="457200" indent="-457200">
              <a:buFont typeface="Arial" panose="05020102010507070707" pitchFamily="18" charset="2"/>
              <a:buChar char="•"/>
            </a:pPr>
            <a:r>
              <a:rPr lang="en-US" sz="2600">
                <a:solidFill>
                  <a:schemeClr val="accent4"/>
                </a:solidFill>
              </a:rPr>
              <a:t>Security and privacy requirements must be collected alongside the functional and nonfunctional requirements.</a:t>
            </a:r>
          </a:p>
          <a:p>
            <a:pPr marL="914400" lvl="1" indent="-457200">
              <a:buFont typeface="Courier New" panose="05020102010507070707" pitchFamily="18" charset="2"/>
              <a:buChar char="o"/>
            </a:pPr>
            <a:r>
              <a:rPr lang="en-US" sz="2100">
                <a:solidFill>
                  <a:schemeClr val="accent4"/>
                </a:solidFill>
              </a:rPr>
              <a:t>These can be defined based on the functional/nonfunctional requirements</a:t>
            </a:r>
          </a:p>
          <a:p>
            <a:pPr marL="914400" lvl="1" indent="-457200">
              <a:buFont typeface="Courier New" panose="05020102010507070707" pitchFamily="18" charset="2"/>
              <a:buChar char="o"/>
            </a:pPr>
            <a:r>
              <a:rPr lang="en-US" sz="2100">
                <a:solidFill>
                  <a:schemeClr val="accent4"/>
                </a:solidFill>
              </a:rPr>
              <a:t>They are the foundation of secure applications</a:t>
            </a:r>
          </a:p>
          <a:p>
            <a:pPr marL="914400" lvl="1" indent="-457200">
              <a:buFont typeface="Courier New" panose="05020102010507070707" pitchFamily="18" charset="2"/>
              <a:buChar char="o"/>
            </a:pPr>
            <a:r>
              <a:rPr lang="en-US" sz="2100">
                <a:solidFill>
                  <a:schemeClr val="accent4"/>
                </a:solidFill>
              </a:rPr>
              <a:t>Consider data types/structures</a:t>
            </a:r>
          </a:p>
          <a:p>
            <a:pPr marL="914400" lvl="1" indent="-457200">
              <a:buFont typeface="Courier New" panose="05020102010507070707" pitchFamily="18" charset="2"/>
              <a:buChar char="o"/>
            </a:pPr>
            <a:r>
              <a:rPr lang="en-US" sz="2100">
                <a:solidFill>
                  <a:schemeClr val="accent4"/>
                </a:solidFill>
              </a:rPr>
              <a:t>Consider known threats</a:t>
            </a:r>
          </a:p>
          <a:p>
            <a:pPr marL="914400" lvl="1" indent="-457200">
              <a:buFont typeface="Courier New" panose="05020102010507070707" pitchFamily="18" charset="2"/>
              <a:buChar char="o"/>
            </a:pPr>
            <a:r>
              <a:rPr lang="en-US" sz="2100">
                <a:solidFill>
                  <a:schemeClr val="accent4"/>
                </a:solidFill>
              </a:rPr>
              <a:t>Clear documentation and tracking</a:t>
            </a:r>
          </a:p>
        </p:txBody>
      </p:sp>
    </p:spTree>
    <p:extLst>
      <p:ext uri="{BB962C8B-B14F-4D97-AF65-F5344CB8AC3E}">
        <p14:creationId xmlns:p14="http://schemas.microsoft.com/office/powerpoint/2010/main" val="159165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767857" y="933450"/>
            <a:ext cx="3031852" cy="2237888"/>
          </a:xfrm>
        </p:spPr>
        <p:txBody>
          <a:bodyPr>
            <a:normAutofit/>
          </a:bodyPr>
          <a:lstStyle/>
          <a:p>
            <a:pPr>
              <a:lnSpc>
                <a:spcPct val="150000"/>
              </a:lnSpc>
            </a:pPr>
            <a:r>
              <a:rPr lang="en-US" sz="3000"/>
              <a:t>What are secure coding practices?</a:t>
            </a:r>
            <a:endParaRPr lang="en-US"/>
          </a:p>
        </p:txBody>
      </p:sp>
      <p:sp>
        <p:nvSpPr>
          <p:cNvPr id="4" name="Text Placeholder 3">
            <a:extLst>
              <a:ext uri="{FF2B5EF4-FFF2-40B4-BE49-F238E27FC236}">
                <a16:creationId xmlns:a16="http://schemas.microsoft.com/office/drawing/2014/main" id="{45BB0183-D05F-CAA3-74B4-F95147B98C09}"/>
              </a:ext>
            </a:extLst>
          </p:cNvPr>
          <p:cNvSpPr>
            <a:spLocks noGrp="1"/>
          </p:cNvSpPr>
          <p:nvPr>
            <p:ph type="body" sz="half" idx="2"/>
          </p:nvPr>
        </p:nvSpPr>
        <p:spPr>
          <a:xfrm>
            <a:off x="4790769" y="1099742"/>
            <a:ext cx="6662557" cy="3931480"/>
          </a:xfrm>
        </p:spPr>
        <p:txBody>
          <a:bodyPr vert="horz" lIns="91440" tIns="45720" rIns="91440" bIns="45720" rtlCol="0" anchor="ctr">
            <a:normAutofit/>
          </a:bodyPr>
          <a:lstStyle/>
          <a:p>
            <a:pPr marL="457200" indent="-457200">
              <a:buAutoNum type="arabicPeriod"/>
            </a:pPr>
            <a:r>
              <a:rPr lang="en-US" sz="2400">
                <a:solidFill>
                  <a:schemeClr val="accent4"/>
                </a:solidFill>
              </a:rPr>
              <a:t>Definition</a:t>
            </a:r>
            <a:endParaRPr lang="en-US">
              <a:solidFill>
                <a:schemeClr val="accent4"/>
              </a:solidFill>
            </a:endParaRPr>
          </a:p>
          <a:p>
            <a:pPr marL="457200" indent="-457200">
              <a:buAutoNum type="arabicPeriod"/>
            </a:pPr>
            <a:r>
              <a:rPr lang="en-US" sz="2400">
                <a:solidFill>
                  <a:schemeClr val="accent4"/>
                </a:solidFill>
              </a:rPr>
              <a:t>Four Pillars of Software Security</a:t>
            </a:r>
          </a:p>
          <a:p>
            <a:pPr marL="457200" indent="-457200">
              <a:buAutoNum type="arabicPeriod"/>
            </a:pPr>
            <a:r>
              <a:rPr lang="en-US" sz="2400">
                <a:solidFill>
                  <a:schemeClr val="accent4"/>
                </a:solidFill>
              </a:rPr>
              <a:t>Why are Secure Coding Practices Important?</a:t>
            </a:r>
          </a:p>
          <a:p>
            <a:pPr marL="457200" indent="-457200">
              <a:buAutoNum type="arabicPeriod"/>
            </a:pPr>
            <a:r>
              <a:rPr lang="en-US" sz="2400">
                <a:solidFill>
                  <a:schemeClr val="accent4"/>
                </a:solidFill>
              </a:rPr>
              <a:t>Risks of Not Using Secure Coding Practices</a:t>
            </a:r>
          </a:p>
          <a:p>
            <a:pPr marL="457200" indent="-457200">
              <a:buAutoNum type="arabicPeriod"/>
            </a:pPr>
            <a:endParaRPr lang="en-US" sz="2400">
              <a:solidFill>
                <a:schemeClr val="accent4"/>
              </a:solidFill>
            </a:endParaRPr>
          </a:p>
        </p:txBody>
      </p:sp>
    </p:spTree>
    <p:extLst>
      <p:ext uri="{BB962C8B-B14F-4D97-AF65-F5344CB8AC3E}">
        <p14:creationId xmlns:p14="http://schemas.microsoft.com/office/powerpoint/2010/main" val="19171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861369"/>
            <a:ext cx="3031852" cy="4527711"/>
          </a:xfrm>
        </p:spPr>
        <p:txBody>
          <a:bodyPr vert="horz" lIns="91440" tIns="45720" rIns="91440" bIns="45720" rtlCol="0" anchor="ctr">
            <a:noAutofit/>
          </a:bodyPr>
          <a:lstStyle/>
          <a:p>
            <a:pPr>
              <a:lnSpc>
                <a:spcPct val="150000"/>
              </a:lnSpc>
            </a:pPr>
            <a:r>
              <a:rPr lang="en-US" sz="2800"/>
              <a:t>Microsoft </a:t>
            </a:r>
            <a:r>
              <a:rPr lang="en-US" sz="2800" err="1"/>
              <a:t>sDL</a:t>
            </a:r>
            <a:br>
              <a:rPr lang="en-US" sz="2800"/>
            </a:br>
            <a:r>
              <a:rPr lang="en-US" sz="2800"/>
              <a:t>Practices #2</a:t>
            </a:r>
            <a:br>
              <a:rPr lang="en-US" sz="2800"/>
            </a:br>
            <a:br>
              <a:rPr lang="en-US" sz="2800"/>
            </a:br>
            <a:r>
              <a:rPr lang="en-US" sz="2800"/>
              <a:t>Compliance</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5006538"/>
          </a:xfrm>
        </p:spPr>
        <p:txBody>
          <a:bodyPr vert="horz" lIns="91440" tIns="45720" rIns="91440" bIns="45720" rtlCol="0" anchor="ctr">
            <a:normAutofit lnSpcReduction="10000"/>
          </a:bodyPr>
          <a:lstStyle/>
          <a:p>
            <a:pPr marL="457200" indent="-457200">
              <a:buFont typeface="Arial" panose="05020102010507070707" pitchFamily="18" charset="2"/>
              <a:buChar char="•"/>
            </a:pPr>
            <a:r>
              <a:rPr lang="en-US" sz="2600">
                <a:solidFill>
                  <a:schemeClr val="accent4"/>
                </a:solidFill>
              </a:rPr>
              <a:t>Define minimum acceptable levels acceptable levels of security quality and hold engineering teams accountable to meet that criteria from the outset.</a:t>
            </a:r>
          </a:p>
          <a:p>
            <a:pPr marL="914400" lvl="1" indent="-457200">
              <a:buFont typeface="Courier New" panose="05020102010507070707" pitchFamily="18" charset="2"/>
              <a:buChar char="o"/>
            </a:pPr>
            <a:r>
              <a:rPr lang="en-US" sz="2100">
                <a:solidFill>
                  <a:schemeClr val="accent4"/>
                </a:solidFill>
              </a:rPr>
              <a:t>Setting a meaningful threshold for the severity of security vulnerabilities</a:t>
            </a:r>
          </a:p>
          <a:p>
            <a:pPr marL="914400" lvl="1" indent="-457200">
              <a:buFont typeface="Courier New" panose="05020102010507070707" pitchFamily="18" charset="2"/>
              <a:buChar char="o"/>
            </a:pPr>
            <a:r>
              <a:rPr lang="en-US" sz="2100">
                <a:solidFill>
                  <a:schemeClr val="accent4"/>
                </a:solidFill>
              </a:rPr>
              <a:t>Critical vulnerabilities must be fixed within a specified time frame</a:t>
            </a:r>
          </a:p>
          <a:p>
            <a:pPr marL="457200" indent="-457200">
              <a:buFont typeface="Arial" panose="05020102010507070707" pitchFamily="18" charset="2"/>
              <a:buChar char="•"/>
            </a:pPr>
            <a:r>
              <a:rPr lang="en-US" sz="2600">
                <a:solidFill>
                  <a:schemeClr val="accent4"/>
                </a:solidFill>
              </a:rPr>
              <a:t>Track key performance indicators (KPIs)</a:t>
            </a:r>
          </a:p>
          <a:p>
            <a:pPr marL="914400" lvl="1" indent="-457200">
              <a:buFont typeface="Courier New" panose="05020102010507070707" pitchFamily="18" charset="2"/>
              <a:buChar char="o"/>
            </a:pPr>
            <a:r>
              <a:rPr lang="en-US" sz="2100">
                <a:solidFill>
                  <a:schemeClr val="accent4"/>
                </a:solidFill>
              </a:rPr>
              <a:t>Clear labels for security defects/work items</a:t>
            </a:r>
          </a:p>
          <a:p>
            <a:pPr marL="914400" lvl="1" indent="-457200">
              <a:buFont typeface="Courier New" panose="05020102010507070707" pitchFamily="18" charset="2"/>
              <a:buChar char="o"/>
            </a:pPr>
            <a:r>
              <a:rPr lang="en-US" sz="2100">
                <a:solidFill>
                  <a:schemeClr val="accent4"/>
                </a:solidFill>
              </a:rPr>
              <a:t>Severity markings for each defect/work item</a:t>
            </a:r>
          </a:p>
        </p:txBody>
      </p:sp>
    </p:spTree>
    <p:extLst>
      <p:ext uri="{BB962C8B-B14F-4D97-AF65-F5344CB8AC3E}">
        <p14:creationId xmlns:p14="http://schemas.microsoft.com/office/powerpoint/2010/main" val="306636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861369"/>
            <a:ext cx="3031852" cy="4527711"/>
          </a:xfrm>
        </p:spPr>
        <p:txBody>
          <a:bodyPr vert="horz" lIns="91440" tIns="45720" rIns="91440" bIns="45720" rtlCol="0" anchor="ctr">
            <a:noAutofit/>
          </a:bodyPr>
          <a:lstStyle/>
          <a:p>
            <a:pPr>
              <a:lnSpc>
                <a:spcPct val="150000"/>
              </a:lnSpc>
            </a:pPr>
            <a:r>
              <a:rPr lang="en-US" sz="2800"/>
              <a:t>Microsoft </a:t>
            </a:r>
            <a:r>
              <a:rPr lang="en-US" sz="2800" err="1"/>
              <a:t>sDL</a:t>
            </a:r>
            <a:br>
              <a:rPr lang="en-US" sz="2800"/>
            </a:br>
            <a:r>
              <a:rPr lang="en-US" sz="2800"/>
              <a:t>Practices #3</a:t>
            </a:r>
            <a:br>
              <a:rPr lang="en-US" sz="2800"/>
            </a:br>
            <a:br>
              <a:rPr lang="en-US" sz="2800"/>
            </a:br>
            <a:r>
              <a:rPr lang="en-US" sz="2800"/>
              <a:t>Design</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441181" y="1094939"/>
            <a:ext cx="3259791" cy="4963406"/>
          </a:xfrm>
        </p:spPr>
        <p:txBody>
          <a:bodyPr vert="horz" lIns="91440" tIns="45720" rIns="91440" bIns="45720" rtlCol="0" anchor="ctr">
            <a:normAutofit/>
          </a:bodyPr>
          <a:lstStyle/>
          <a:p>
            <a:pPr marL="457200" indent="-457200">
              <a:buFont typeface="Arial" panose="05020102010507070707" pitchFamily="18" charset="2"/>
              <a:buChar char="•"/>
            </a:pPr>
            <a:r>
              <a:rPr lang="en-US" sz="2600">
                <a:solidFill>
                  <a:schemeClr val="accent4"/>
                </a:solidFill>
              </a:rPr>
              <a:t>Threat Modeling</a:t>
            </a:r>
            <a:endParaRPr lang="en-US"/>
          </a:p>
          <a:p>
            <a:pPr marL="914400" lvl="1" indent="-457200">
              <a:buFont typeface="Courier New" panose="05020102010507070707" pitchFamily="18" charset="2"/>
              <a:buChar char="o"/>
            </a:pPr>
            <a:r>
              <a:rPr lang="en-US" sz="2100">
                <a:solidFill>
                  <a:schemeClr val="accent4"/>
                </a:solidFill>
              </a:rPr>
              <a:t>Definition</a:t>
            </a:r>
            <a:endParaRPr lang="en-US">
              <a:solidFill>
                <a:schemeClr val="accent4"/>
              </a:solidFill>
            </a:endParaRPr>
          </a:p>
          <a:p>
            <a:pPr marL="914400" lvl="1" indent="-457200">
              <a:buFont typeface="Courier New" panose="05020102010507070707" pitchFamily="18" charset="2"/>
              <a:buChar char="o"/>
            </a:pPr>
            <a:r>
              <a:rPr lang="en-US" sz="2100">
                <a:solidFill>
                  <a:schemeClr val="accent4"/>
                </a:solidFill>
              </a:rPr>
              <a:t>Data Flow</a:t>
            </a:r>
          </a:p>
          <a:p>
            <a:pPr marL="914400" lvl="1" indent="-457200">
              <a:buFont typeface="Courier New" panose="05020102010507070707" pitchFamily="18" charset="2"/>
              <a:buChar char="o"/>
            </a:pPr>
            <a:r>
              <a:rPr lang="en-US" sz="2100">
                <a:solidFill>
                  <a:schemeClr val="accent4"/>
                </a:solidFill>
              </a:rPr>
              <a:t>Identification</a:t>
            </a:r>
            <a:endParaRPr lang="en-US">
              <a:solidFill>
                <a:schemeClr val="accent4"/>
              </a:solidFill>
            </a:endParaRPr>
          </a:p>
          <a:p>
            <a:pPr marL="914400" lvl="1" indent="-457200">
              <a:buFont typeface="Courier New" panose="05020102010507070707" pitchFamily="18" charset="2"/>
              <a:buChar char="o"/>
            </a:pPr>
            <a:r>
              <a:rPr lang="en-US" sz="2100">
                <a:solidFill>
                  <a:schemeClr val="accent4"/>
                </a:solidFill>
              </a:rPr>
              <a:t>Prioritization</a:t>
            </a:r>
          </a:p>
          <a:p>
            <a:pPr marL="914400" lvl="1" indent="-457200">
              <a:buFont typeface="Courier New" panose="05020102010507070707" pitchFamily="18" charset="2"/>
              <a:buChar char="o"/>
            </a:pPr>
            <a:r>
              <a:rPr lang="en-US" sz="2100">
                <a:solidFill>
                  <a:schemeClr val="accent4"/>
                </a:solidFill>
              </a:rPr>
              <a:t>Mitigation of unacceptable risks</a:t>
            </a:r>
          </a:p>
          <a:p>
            <a:pPr marL="914400" lvl="1" indent="-457200">
              <a:buFont typeface="Courier New" panose="05020102010507070707" pitchFamily="18" charset="2"/>
              <a:buChar char="o"/>
            </a:pPr>
            <a:r>
              <a:rPr lang="en-US" sz="2100">
                <a:solidFill>
                  <a:schemeClr val="accent4"/>
                </a:solidFill>
              </a:rPr>
              <a:t>Mitigation validation</a:t>
            </a:r>
          </a:p>
        </p:txBody>
      </p:sp>
      <p:pic>
        <p:nvPicPr>
          <p:cNvPr id="3" name="Picture 2" descr="A diagram of a threat modeling&#10;&#10;Description automatically generated">
            <a:extLst>
              <a:ext uri="{FF2B5EF4-FFF2-40B4-BE49-F238E27FC236}">
                <a16:creationId xmlns:a16="http://schemas.microsoft.com/office/drawing/2014/main" id="{9274F923-D973-CBDC-C5A1-94D95A3F08F2}"/>
              </a:ext>
            </a:extLst>
          </p:cNvPr>
          <p:cNvPicPr>
            <a:picLocks noChangeAspect="1"/>
          </p:cNvPicPr>
          <p:nvPr/>
        </p:nvPicPr>
        <p:blipFill>
          <a:blip r:embed="rId2"/>
          <a:stretch>
            <a:fillRect/>
          </a:stretch>
        </p:blipFill>
        <p:spPr>
          <a:xfrm>
            <a:off x="7700371" y="1317685"/>
            <a:ext cx="4276725" cy="4212772"/>
          </a:xfrm>
          <a:prstGeom prst="rect">
            <a:avLst/>
          </a:prstGeom>
        </p:spPr>
      </p:pic>
    </p:spTree>
    <p:extLst>
      <p:ext uri="{BB962C8B-B14F-4D97-AF65-F5344CB8AC3E}">
        <p14:creationId xmlns:p14="http://schemas.microsoft.com/office/powerpoint/2010/main" val="11300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861369"/>
            <a:ext cx="3031852" cy="4527711"/>
          </a:xfrm>
        </p:spPr>
        <p:txBody>
          <a:bodyPr vert="horz" lIns="91440" tIns="45720" rIns="91440" bIns="45720" rtlCol="0" anchor="ctr">
            <a:noAutofit/>
          </a:bodyPr>
          <a:lstStyle/>
          <a:p>
            <a:pPr>
              <a:lnSpc>
                <a:spcPct val="150000"/>
              </a:lnSpc>
            </a:pPr>
            <a:r>
              <a:rPr lang="en-US" sz="2800"/>
              <a:t>Microsoft </a:t>
            </a:r>
            <a:r>
              <a:rPr lang="en-US" sz="2800" err="1"/>
              <a:t>sDL</a:t>
            </a:r>
            <a:br>
              <a:rPr lang="en-US" sz="2800"/>
            </a:br>
            <a:r>
              <a:rPr lang="en-US" sz="2800"/>
              <a:t>Practices #4</a:t>
            </a:r>
            <a:br>
              <a:rPr lang="en-US" sz="2800"/>
            </a:br>
            <a:br>
              <a:rPr lang="en-US" sz="2800"/>
            </a:br>
            <a:r>
              <a:rPr lang="en-US" sz="2800"/>
              <a:t>Design Requirements</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5006538"/>
          </a:xfrm>
        </p:spPr>
        <p:txBody>
          <a:bodyPr vert="horz" lIns="91440" tIns="45720" rIns="91440" bIns="45720" rtlCol="0" anchor="ctr">
            <a:normAutofit/>
          </a:bodyPr>
          <a:lstStyle/>
          <a:p>
            <a:pPr marL="457200" indent="-457200">
              <a:buFont typeface="Arial" panose="05020102010507070707" pitchFamily="18" charset="2"/>
              <a:buChar char="•"/>
            </a:pPr>
            <a:r>
              <a:rPr lang="en-US" sz="2600">
                <a:solidFill>
                  <a:schemeClr val="accent4"/>
                </a:solidFill>
              </a:rPr>
              <a:t>Consistent application</a:t>
            </a:r>
          </a:p>
          <a:p>
            <a:pPr marL="457200" indent="-457200">
              <a:buFont typeface="Arial" panose="05020102010507070707" pitchFamily="18" charset="2"/>
              <a:buChar char="•"/>
            </a:pPr>
            <a:r>
              <a:rPr lang="en-US" sz="2600">
                <a:solidFill>
                  <a:schemeClr val="accent4"/>
                </a:solidFill>
              </a:rPr>
              <a:t>Communicate about the design of security systems</a:t>
            </a:r>
          </a:p>
          <a:p>
            <a:pPr marL="457200" indent="-457200">
              <a:buFont typeface="Arial" panose="05020102010507070707" pitchFamily="18" charset="2"/>
              <a:buChar char="•"/>
            </a:pPr>
            <a:r>
              <a:rPr lang="en-US" sz="2600">
                <a:solidFill>
                  <a:schemeClr val="accent4"/>
                </a:solidFill>
              </a:rPr>
              <a:t>Analyze security design for potential security issues using a proven methodology</a:t>
            </a:r>
          </a:p>
          <a:p>
            <a:pPr marL="457200" indent="-457200">
              <a:buFont typeface="Arial" panose="05020102010507070707" pitchFamily="18" charset="2"/>
              <a:buChar char="•"/>
            </a:pPr>
            <a:r>
              <a:rPr lang="en-US" sz="2600">
                <a:solidFill>
                  <a:schemeClr val="accent4"/>
                </a:solidFill>
              </a:rPr>
              <a:t>Suggest and manage mitigation for security issues</a:t>
            </a:r>
          </a:p>
          <a:p>
            <a:pPr marL="457200" indent="-457200">
              <a:buFont typeface="Arial" panose="05020102010507070707" pitchFamily="18" charset="2"/>
              <a:buChar char="•"/>
            </a:pPr>
            <a:endParaRPr lang="en-US" sz="2600">
              <a:solidFill>
                <a:schemeClr val="accent4"/>
              </a:solidFill>
            </a:endParaRPr>
          </a:p>
        </p:txBody>
      </p:sp>
    </p:spTree>
    <p:extLst>
      <p:ext uri="{BB962C8B-B14F-4D97-AF65-F5344CB8AC3E}">
        <p14:creationId xmlns:p14="http://schemas.microsoft.com/office/powerpoint/2010/main" val="226696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861369"/>
            <a:ext cx="3031852" cy="4527711"/>
          </a:xfrm>
        </p:spPr>
        <p:txBody>
          <a:bodyPr vert="horz" lIns="91440" tIns="45720" rIns="91440" bIns="45720" rtlCol="0" anchor="ctr">
            <a:noAutofit/>
          </a:bodyPr>
          <a:lstStyle/>
          <a:p>
            <a:pPr>
              <a:lnSpc>
                <a:spcPct val="150000"/>
              </a:lnSpc>
            </a:pPr>
            <a:r>
              <a:rPr lang="en-US" sz="2800"/>
              <a:t>Microsoft </a:t>
            </a:r>
            <a:r>
              <a:rPr lang="en-US" sz="2800" err="1"/>
              <a:t>sDL</a:t>
            </a:r>
            <a:br>
              <a:rPr lang="en-US" sz="2800"/>
            </a:br>
            <a:r>
              <a:rPr lang="en-US" sz="2800"/>
              <a:t>Practices #5</a:t>
            </a:r>
            <a:br>
              <a:rPr lang="en-US" sz="2800"/>
            </a:br>
            <a:br>
              <a:rPr lang="en-US" sz="2800"/>
            </a:br>
            <a:r>
              <a:rPr lang="en-US" sz="2800"/>
              <a:t>Define &amp; use cryptography standards</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5006538"/>
          </a:xfrm>
        </p:spPr>
        <p:txBody>
          <a:bodyPr vert="horz" lIns="91440" tIns="45720" rIns="91440" bIns="45720" rtlCol="0" anchor="ctr">
            <a:normAutofit lnSpcReduction="10000"/>
          </a:bodyPr>
          <a:lstStyle/>
          <a:p>
            <a:pPr marL="457200" indent="-457200">
              <a:buFont typeface="Arial" panose="05020102010507070707" pitchFamily="18" charset="2"/>
              <a:buChar char="•"/>
            </a:pPr>
            <a:r>
              <a:rPr lang="en-US" sz="2600">
                <a:solidFill>
                  <a:schemeClr val="accent4"/>
                </a:solidFill>
              </a:rPr>
              <a:t>Encrypt data in transit and at rest</a:t>
            </a:r>
            <a:endParaRPr lang="en-US">
              <a:solidFill>
                <a:schemeClr val="accent4"/>
              </a:solidFill>
            </a:endParaRPr>
          </a:p>
          <a:p>
            <a:pPr marL="914400" lvl="1" indent="-457200">
              <a:buFont typeface="Courier New,monospace" panose="05020102010507070707" pitchFamily="18" charset="2"/>
              <a:buChar char="o"/>
            </a:pPr>
            <a:r>
              <a:rPr lang="en-US" sz="2100">
                <a:solidFill>
                  <a:schemeClr val="accent4"/>
                </a:solidFill>
              </a:rPr>
              <a:t>In transit: strong transport layer security (TLS)</a:t>
            </a:r>
            <a:endParaRPr lang="en-US" sz="2100">
              <a:solidFill>
                <a:srgbClr val="000000"/>
              </a:solidFill>
            </a:endParaRPr>
          </a:p>
          <a:p>
            <a:pPr marL="914400" lvl="1" indent="-457200">
              <a:buFont typeface="Courier New,monospace" panose="05020102010507070707" pitchFamily="18" charset="2"/>
              <a:buChar char="o"/>
            </a:pPr>
            <a:r>
              <a:rPr lang="en-US" sz="2100">
                <a:solidFill>
                  <a:schemeClr val="accent4"/>
                </a:solidFill>
              </a:rPr>
              <a:t>At rest: offline vs online protections</a:t>
            </a:r>
            <a:endParaRPr lang="en-US">
              <a:solidFill>
                <a:schemeClr val="accent4"/>
              </a:solidFill>
            </a:endParaRPr>
          </a:p>
          <a:p>
            <a:pPr marL="457200" indent="-457200">
              <a:buFont typeface="Arial" panose="05020102010507070707" pitchFamily="18" charset="2"/>
              <a:buChar char="•"/>
            </a:pPr>
            <a:r>
              <a:rPr lang="en-US" sz="2600">
                <a:solidFill>
                  <a:schemeClr val="accent4"/>
                </a:solidFill>
              </a:rPr>
              <a:t>Cryptographic agility</a:t>
            </a:r>
          </a:p>
          <a:p>
            <a:pPr marL="914400" lvl="1" indent="-457200">
              <a:buFont typeface="Courier New" panose="05020102010507070707" pitchFamily="18" charset="2"/>
              <a:buChar char="o"/>
            </a:pPr>
            <a:r>
              <a:rPr lang="en-US" sz="2100">
                <a:solidFill>
                  <a:schemeClr val="accent4"/>
                </a:solidFill>
              </a:rPr>
              <a:t>Implementing changes to mechanisms, algorithms, and libraries as new threats arise</a:t>
            </a:r>
          </a:p>
          <a:p>
            <a:pPr marL="457200" indent="-457200">
              <a:buFont typeface="Arial" panose="05020102010507070707" pitchFamily="18" charset="2"/>
              <a:buChar char="•"/>
            </a:pPr>
            <a:r>
              <a:rPr lang="en-US" sz="2600">
                <a:solidFill>
                  <a:schemeClr val="accent4"/>
                </a:solidFill>
              </a:rPr>
              <a:t>Encryption key and certificate management/rotation</a:t>
            </a:r>
          </a:p>
          <a:p>
            <a:pPr marL="914400" lvl="1" indent="-457200">
              <a:buFont typeface="Courier New" panose="05020102010507070707" pitchFamily="18" charset="2"/>
              <a:buChar char="o"/>
            </a:pPr>
            <a:r>
              <a:rPr lang="en-US" sz="2100">
                <a:solidFill>
                  <a:schemeClr val="accent4"/>
                </a:solidFill>
              </a:rPr>
              <a:t>Protect and rotate encryption keys/certificates</a:t>
            </a:r>
          </a:p>
          <a:p>
            <a:pPr marL="914400" lvl="1" indent="-457200">
              <a:buFont typeface="Courier New" panose="05020102010507070707" pitchFamily="18" charset="2"/>
              <a:buChar char="o"/>
            </a:pPr>
            <a:r>
              <a:rPr lang="en-US" sz="2100">
                <a:solidFill>
                  <a:schemeClr val="accent4"/>
                </a:solidFill>
              </a:rPr>
              <a:t>Lifecyle management</a:t>
            </a:r>
          </a:p>
          <a:p>
            <a:pPr indent="-457200">
              <a:buFont typeface="Arial" panose="05020102010507070707" pitchFamily="18" charset="2"/>
              <a:buChar char="•"/>
            </a:pPr>
            <a:endParaRPr lang="en-US" sz="2600">
              <a:solidFill>
                <a:schemeClr val="accent4"/>
              </a:solidFill>
            </a:endParaRPr>
          </a:p>
        </p:txBody>
      </p:sp>
    </p:spTree>
    <p:extLst>
      <p:ext uri="{BB962C8B-B14F-4D97-AF65-F5344CB8AC3E}">
        <p14:creationId xmlns:p14="http://schemas.microsoft.com/office/powerpoint/2010/main" val="297973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861369"/>
            <a:ext cx="3031852" cy="4527711"/>
          </a:xfrm>
        </p:spPr>
        <p:txBody>
          <a:bodyPr vert="horz" lIns="91440" tIns="45720" rIns="91440" bIns="45720" rtlCol="0" anchor="ctr">
            <a:noAutofit/>
          </a:bodyPr>
          <a:lstStyle/>
          <a:p>
            <a:pPr>
              <a:lnSpc>
                <a:spcPct val="150000"/>
              </a:lnSpc>
            </a:pPr>
            <a:r>
              <a:rPr lang="en-US" sz="2800"/>
              <a:t>Microsoft </a:t>
            </a:r>
            <a:r>
              <a:rPr lang="en-US" sz="2800" err="1"/>
              <a:t>sDL</a:t>
            </a:r>
            <a:br>
              <a:rPr lang="en-US" sz="2800"/>
            </a:br>
            <a:r>
              <a:rPr lang="en-US" sz="2800"/>
              <a:t>Practices #6</a:t>
            </a:r>
            <a:br>
              <a:rPr lang="en-US" sz="2800"/>
            </a:br>
            <a:br>
              <a:rPr lang="en-US" sz="2800"/>
            </a:br>
            <a:r>
              <a:rPr lang="en-US" sz="2800"/>
              <a:t>Verification and Testing</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778638" y="857918"/>
            <a:ext cx="6996670" cy="5531106"/>
          </a:xfrm>
        </p:spPr>
        <p:txBody>
          <a:bodyPr vert="horz" lIns="91440" tIns="45720" rIns="91440" bIns="45720" rtlCol="0" anchor="ctr">
            <a:normAutofit/>
          </a:bodyPr>
          <a:lstStyle/>
          <a:p>
            <a:pPr marL="457200" indent="-457200">
              <a:buFont typeface="Arial" panose="05020102010507070707" pitchFamily="18" charset="2"/>
              <a:buChar char="•"/>
            </a:pPr>
            <a:r>
              <a:rPr lang="en-US" sz="2600">
                <a:solidFill>
                  <a:schemeClr val="accent4"/>
                </a:solidFill>
              </a:rPr>
              <a:t>Static Application Security Testing (SAST)</a:t>
            </a:r>
          </a:p>
          <a:p>
            <a:pPr marL="914400" lvl="1" indent="-457200">
              <a:buFont typeface="Courier New" panose="05020102010507070707" pitchFamily="18" charset="2"/>
              <a:buChar char="o"/>
            </a:pPr>
            <a:r>
              <a:rPr lang="en-US" sz="2100" b="1">
                <a:solidFill>
                  <a:schemeClr val="accent4"/>
                </a:solidFill>
              </a:rPr>
              <a:t>What is does:</a:t>
            </a:r>
            <a:r>
              <a:rPr lang="en-US" sz="2100">
                <a:solidFill>
                  <a:schemeClr val="accent4"/>
                </a:solidFill>
              </a:rPr>
              <a:t> Analyzes source code, byte code, or binary code to find security vulnerabilities.</a:t>
            </a:r>
          </a:p>
          <a:p>
            <a:pPr marL="914400" lvl="1" indent="-457200">
              <a:buFont typeface="Courier New" panose="05020102010507070707" pitchFamily="18" charset="2"/>
              <a:buChar char="o"/>
            </a:pPr>
            <a:r>
              <a:rPr lang="en-US" sz="2100" b="1">
                <a:solidFill>
                  <a:schemeClr val="accent4"/>
                </a:solidFill>
              </a:rPr>
              <a:t>When it's used: </a:t>
            </a:r>
            <a:r>
              <a:rPr lang="en-US" sz="2100">
                <a:solidFill>
                  <a:schemeClr val="accent4"/>
                </a:solidFill>
              </a:rPr>
              <a:t>During the early stages of software development lifecycle (SDLC).</a:t>
            </a:r>
          </a:p>
          <a:p>
            <a:pPr marL="914400" lvl="1" indent="-457200">
              <a:buFont typeface="Courier New" panose="05020102010507070707" pitchFamily="18" charset="2"/>
              <a:buChar char="o"/>
            </a:pPr>
            <a:r>
              <a:rPr lang="en-US" sz="2100" b="1">
                <a:solidFill>
                  <a:schemeClr val="accent4"/>
                </a:solidFill>
              </a:rPr>
              <a:t>How it works:</a:t>
            </a:r>
            <a:r>
              <a:rPr lang="en-US" sz="2100">
                <a:solidFill>
                  <a:schemeClr val="accent4"/>
                </a:solidFill>
              </a:rPr>
              <a:t> Scams the application before the code is complied</a:t>
            </a:r>
          </a:p>
          <a:p>
            <a:pPr marL="914400" lvl="1" indent="-457200">
              <a:buFont typeface="Courier New" panose="05020102010507070707" pitchFamily="18" charset="2"/>
              <a:buChar char="o"/>
            </a:pPr>
            <a:r>
              <a:rPr lang="en-US" sz="2100" b="1">
                <a:solidFill>
                  <a:schemeClr val="accent4"/>
                </a:solidFill>
              </a:rPr>
              <a:t>Benefits:</a:t>
            </a:r>
            <a:r>
              <a:rPr lang="en-US" sz="2100">
                <a:solidFill>
                  <a:schemeClr val="accent4"/>
                </a:solidFill>
              </a:rPr>
              <a:t> Improves the security posture of software applications</a:t>
            </a:r>
          </a:p>
          <a:p>
            <a:pPr marL="914400" lvl="1" indent="-457200">
              <a:buFont typeface="Courier New" panose="05020102010507070707" pitchFamily="18" charset="2"/>
              <a:buChar char="o"/>
            </a:pPr>
            <a:r>
              <a:rPr lang="en-US" sz="2100" b="1">
                <a:solidFill>
                  <a:schemeClr val="accent4"/>
                </a:solidFill>
              </a:rPr>
              <a:t>A.K.A. :</a:t>
            </a:r>
            <a:r>
              <a:rPr lang="en-US" sz="2100">
                <a:solidFill>
                  <a:schemeClr val="accent4"/>
                </a:solidFill>
              </a:rPr>
              <a:t> Inside-out or White box testing</a:t>
            </a:r>
          </a:p>
        </p:txBody>
      </p:sp>
    </p:spTree>
    <p:extLst>
      <p:ext uri="{BB962C8B-B14F-4D97-AF65-F5344CB8AC3E}">
        <p14:creationId xmlns:p14="http://schemas.microsoft.com/office/powerpoint/2010/main" val="348890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861369"/>
            <a:ext cx="3031852" cy="4527711"/>
          </a:xfrm>
        </p:spPr>
        <p:txBody>
          <a:bodyPr vert="horz" lIns="91440" tIns="45720" rIns="91440" bIns="45720" rtlCol="0" anchor="ctr">
            <a:noAutofit/>
          </a:bodyPr>
          <a:lstStyle/>
          <a:p>
            <a:pPr>
              <a:lnSpc>
                <a:spcPct val="150000"/>
              </a:lnSpc>
            </a:pPr>
            <a:r>
              <a:rPr lang="en-US" sz="2800"/>
              <a:t>Microsoft </a:t>
            </a:r>
            <a:r>
              <a:rPr lang="en-US" sz="2800" err="1"/>
              <a:t>sDL</a:t>
            </a:r>
            <a:br>
              <a:rPr lang="en-US" sz="2800"/>
            </a:br>
            <a:r>
              <a:rPr lang="en-US" sz="2800"/>
              <a:t>Practices #6</a:t>
            </a:r>
            <a:br>
              <a:rPr lang="en-US" sz="2800"/>
            </a:br>
            <a:br>
              <a:rPr lang="en-US" sz="2800"/>
            </a:br>
            <a:r>
              <a:rPr lang="en-US" sz="2800"/>
              <a:t>Verification and Testing</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778638" y="857918"/>
            <a:ext cx="6996670" cy="5531106"/>
          </a:xfrm>
        </p:spPr>
        <p:txBody>
          <a:bodyPr vert="horz" lIns="91440" tIns="45720" rIns="91440" bIns="45720" rtlCol="0" anchor="ctr">
            <a:normAutofit lnSpcReduction="10000"/>
          </a:bodyPr>
          <a:lstStyle/>
          <a:p>
            <a:pPr marL="457200" indent="-457200">
              <a:buFont typeface="Arial" panose="05020102010507070707" pitchFamily="18" charset="2"/>
              <a:buChar char="•"/>
            </a:pPr>
            <a:r>
              <a:rPr lang="en-US" sz="2600">
                <a:solidFill>
                  <a:schemeClr val="accent4"/>
                </a:solidFill>
              </a:rPr>
              <a:t>Dynamic Application Security Testing (DAST)</a:t>
            </a:r>
            <a:endParaRPr lang="en-US">
              <a:solidFill>
                <a:schemeClr val="accent4"/>
              </a:solidFill>
            </a:endParaRPr>
          </a:p>
          <a:p>
            <a:pPr marL="914400" lvl="1" indent="-457200">
              <a:buFont typeface="Courier New" panose="05020102010507070707" pitchFamily="18" charset="2"/>
              <a:buChar char="o"/>
            </a:pPr>
            <a:r>
              <a:rPr lang="en-US" sz="2100" b="1">
                <a:solidFill>
                  <a:schemeClr val="accent4"/>
                </a:solidFill>
              </a:rPr>
              <a:t>What it does: </a:t>
            </a:r>
            <a:r>
              <a:rPr lang="en-US" sz="2100">
                <a:solidFill>
                  <a:schemeClr val="accent4"/>
                </a:solidFill>
              </a:rPr>
              <a:t>Analyzes running applications for vulnerabilities by simulating attacks from a hacker's perspective</a:t>
            </a:r>
          </a:p>
          <a:p>
            <a:pPr marL="914400" lvl="1" indent="-457200">
              <a:buFont typeface="Courier New" panose="05020102010507070707" pitchFamily="18" charset="2"/>
              <a:buChar char="o"/>
            </a:pPr>
            <a:r>
              <a:rPr lang="en-US" sz="2100" b="1">
                <a:solidFill>
                  <a:schemeClr val="accent4"/>
                </a:solidFill>
              </a:rPr>
              <a:t>When it's used:</a:t>
            </a:r>
            <a:r>
              <a:rPr lang="en-US" sz="2100">
                <a:solidFill>
                  <a:schemeClr val="accent4"/>
                </a:solidFill>
              </a:rPr>
              <a:t> In a run-time environment to simulate user interactions with application and common attack vectors</a:t>
            </a:r>
          </a:p>
          <a:p>
            <a:pPr marL="914400" lvl="1" indent="-457200">
              <a:buFont typeface="Courier New" panose="05020102010507070707" pitchFamily="18" charset="2"/>
              <a:buChar char="o"/>
            </a:pPr>
            <a:r>
              <a:rPr lang="en-US" sz="2100" b="1">
                <a:solidFill>
                  <a:schemeClr val="accent4"/>
                </a:solidFill>
              </a:rPr>
              <a:t>How it works:</a:t>
            </a:r>
            <a:r>
              <a:rPr lang="en-US" sz="2100">
                <a:solidFill>
                  <a:schemeClr val="accent4"/>
                </a:solidFill>
              </a:rPr>
              <a:t> DAST tools often send requests to the application to mimic a user or attacker. DAST can detect vulnerabilities that other tools and methods, like SAST, cannot.</a:t>
            </a:r>
          </a:p>
          <a:p>
            <a:pPr marL="914400" lvl="1" indent="-457200">
              <a:buFont typeface="Courier New" panose="05020102010507070707" pitchFamily="18" charset="2"/>
              <a:buChar char="o"/>
            </a:pPr>
            <a:r>
              <a:rPr lang="en-US" sz="2100" b="1">
                <a:solidFill>
                  <a:schemeClr val="accent4"/>
                </a:solidFill>
              </a:rPr>
              <a:t>Benefits:</a:t>
            </a:r>
            <a:r>
              <a:rPr lang="en-US" sz="2100">
                <a:solidFill>
                  <a:schemeClr val="accent4"/>
                </a:solidFill>
              </a:rPr>
              <a:t> DAST tools can detect vulnerabilities query strings, headers, fragments, verbs, etc.</a:t>
            </a:r>
          </a:p>
          <a:p>
            <a:pPr marL="914400" lvl="1" indent="-457200">
              <a:buFont typeface="Courier New" panose="05020102010507070707" pitchFamily="18" charset="2"/>
              <a:buChar char="o"/>
            </a:pPr>
            <a:r>
              <a:rPr lang="en-US" sz="2100" b="1">
                <a:solidFill>
                  <a:schemeClr val="accent4"/>
                </a:solidFill>
              </a:rPr>
              <a:t>A.K.A :</a:t>
            </a:r>
            <a:r>
              <a:rPr lang="en-US" sz="2100">
                <a:solidFill>
                  <a:schemeClr val="accent4"/>
                </a:solidFill>
              </a:rPr>
              <a:t> Outside-in or Black Box testing</a:t>
            </a:r>
          </a:p>
          <a:p>
            <a:pPr marL="457200" indent="-457200">
              <a:buFont typeface="Arial" panose="05020102010507070707" pitchFamily="18" charset="2"/>
              <a:buChar char="•"/>
            </a:pPr>
            <a:endParaRPr lang="en-US" sz="2600">
              <a:solidFill>
                <a:schemeClr val="accent4"/>
              </a:solidFill>
            </a:endParaRPr>
          </a:p>
        </p:txBody>
      </p:sp>
    </p:spTree>
    <p:extLst>
      <p:ext uri="{BB962C8B-B14F-4D97-AF65-F5344CB8AC3E}">
        <p14:creationId xmlns:p14="http://schemas.microsoft.com/office/powerpoint/2010/main" val="30963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861369"/>
            <a:ext cx="3031852" cy="4844012"/>
          </a:xfrm>
        </p:spPr>
        <p:txBody>
          <a:bodyPr vert="horz" lIns="91440" tIns="45720" rIns="91440" bIns="45720" rtlCol="0" anchor="ctr">
            <a:noAutofit/>
          </a:bodyPr>
          <a:lstStyle/>
          <a:p>
            <a:pPr>
              <a:lnSpc>
                <a:spcPct val="150000"/>
              </a:lnSpc>
            </a:pPr>
            <a:r>
              <a:rPr lang="en-US" sz="2800"/>
              <a:t>Microsoft </a:t>
            </a:r>
            <a:r>
              <a:rPr lang="en-US" sz="2800" err="1"/>
              <a:t>sDL</a:t>
            </a:r>
            <a:br>
              <a:rPr lang="en-US" sz="2800"/>
            </a:br>
            <a:r>
              <a:rPr lang="en-US" sz="2800"/>
              <a:t>Practices #7</a:t>
            </a:r>
            <a:br>
              <a:rPr lang="en-US" sz="2800"/>
            </a:br>
            <a:br>
              <a:rPr lang="en-US" sz="2800"/>
            </a:br>
            <a:r>
              <a:rPr lang="en-US" sz="2800"/>
              <a:t>Standard incident Response</a:t>
            </a:r>
            <a:br>
              <a:rPr lang="en-US" sz="2800"/>
            </a:br>
            <a:r>
              <a:rPr lang="en-US" sz="2800"/>
              <a:t>Process</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5207821"/>
          </a:xfrm>
        </p:spPr>
        <p:txBody>
          <a:bodyPr vert="horz" lIns="91440" tIns="45720" rIns="91440" bIns="45720" rtlCol="0" anchor="ctr">
            <a:normAutofit lnSpcReduction="10000"/>
          </a:bodyPr>
          <a:lstStyle/>
          <a:p>
            <a:pPr marL="457200" indent="-457200">
              <a:buFont typeface="Arial" panose="05020102010507070707" pitchFamily="18" charset="2"/>
              <a:buChar char="•"/>
            </a:pPr>
            <a:r>
              <a:rPr lang="en-US" sz="2600">
                <a:solidFill>
                  <a:schemeClr val="accent4"/>
                </a:solidFill>
              </a:rPr>
              <a:t>Product Security Incident Response Team (PSIRT)</a:t>
            </a:r>
          </a:p>
          <a:p>
            <a:pPr marL="457200" indent="-457200">
              <a:buFont typeface="Arial" panose="05020102010507070707" pitchFamily="18" charset="2"/>
              <a:buChar char="•"/>
            </a:pPr>
            <a:r>
              <a:rPr lang="en-US" sz="2600">
                <a:solidFill>
                  <a:schemeClr val="accent4"/>
                </a:solidFill>
              </a:rPr>
              <a:t>Incident response plan</a:t>
            </a:r>
          </a:p>
          <a:p>
            <a:pPr marL="914400" lvl="1" indent="-457200">
              <a:buFont typeface="Courier New" panose="05020102010507070707" pitchFamily="18" charset="2"/>
              <a:buChar char="o"/>
            </a:pPr>
            <a:r>
              <a:rPr lang="en-US" sz="2400">
                <a:solidFill>
                  <a:schemeClr val="accent4"/>
                </a:solidFill>
              </a:rPr>
              <a:t>Emergency Contacts</a:t>
            </a:r>
          </a:p>
          <a:p>
            <a:pPr marL="914400" lvl="1" indent="-457200">
              <a:buFont typeface="Courier New" panose="05020102010507070707" pitchFamily="18" charset="2"/>
              <a:buChar char="o"/>
            </a:pPr>
            <a:r>
              <a:rPr lang="en-US" sz="2400">
                <a:solidFill>
                  <a:schemeClr val="accent4"/>
                </a:solidFill>
              </a:rPr>
              <a:t>Emergency Protocols</a:t>
            </a:r>
          </a:p>
          <a:p>
            <a:pPr marL="914400" lvl="1" indent="-457200">
              <a:buFont typeface="Courier New" panose="05020102010507070707" pitchFamily="18" charset="2"/>
              <a:buChar char="o"/>
            </a:pPr>
            <a:r>
              <a:rPr lang="en-US" sz="2400">
                <a:solidFill>
                  <a:schemeClr val="accent4"/>
                </a:solidFill>
              </a:rPr>
              <a:t>Security Servicing</a:t>
            </a:r>
          </a:p>
          <a:p>
            <a:pPr marL="1371600" lvl="2" indent="-457200">
              <a:buFont typeface="Wingdings" panose="05020102010507070707" pitchFamily="18" charset="2"/>
              <a:buChar char="§"/>
            </a:pPr>
            <a:r>
              <a:rPr lang="en-US" sz="2300">
                <a:solidFill>
                  <a:schemeClr val="accent4"/>
                </a:solidFill>
              </a:rPr>
              <a:t>Inherited code</a:t>
            </a:r>
          </a:p>
          <a:p>
            <a:pPr marL="1371600" lvl="2" indent="-457200">
              <a:buFont typeface="Wingdings" panose="05020102010507070707" pitchFamily="18" charset="2"/>
              <a:buChar char="§"/>
            </a:pPr>
            <a:r>
              <a:rPr lang="en-US" sz="2300">
                <a:solidFill>
                  <a:schemeClr val="accent4"/>
                </a:solidFill>
              </a:rPr>
              <a:t>Third Party Code</a:t>
            </a:r>
          </a:p>
          <a:p>
            <a:pPr marL="457200" indent="-457200">
              <a:buFont typeface="Arial" panose="05020102010507070707" pitchFamily="18" charset="2"/>
              <a:buChar char="•"/>
            </a:pPr>
            <a:r>
              <a:rPr lang="en-US" sz="2600">
                <a:solidFill>
                  <a:schemeClr val="accent4"/>
                </a:solidFill>
              </a:rPr>
              <a:t>Incident response plan testing</a:t>
            </a:r>
          </a:p>
          <a:p>
            <a:pPr marL="914400" lvl="1" indent="-457200">
              <a:buFont typeface="Courier New" panose="05020102010507070707" pitchFamily="18" charset="2"/>
              <a:buChar char="o"/>
            </a:pPr>
            <a:r>
              <a:rPr lang="en-US" sz="2400">
                <a:solidFill>
                  <a:schemeClr val="accent4"/>
                </a:solidFill>
              </a:rPr>
              <a:t>Prior testing</a:t>
            </a:r>
          </a:p>
        </p:txBody>
      </p:sp>
    </p:spTree>
    <p:extLst>
      <p:ext uri="{BB962C8B-B14F-4D97-AF65-F5344CB8AC3E}">
        <p14:creationId xmlns:p14="http://schemas.microsoft.com/office/powerpoint/2010/main" val="200291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79919" y="861369"/>
            <a:ext cx="3031852" cy="4527711"/>
          </a:xfrm>
        </p:spPr>
        <p:txBody>
          <a:bodyPr vert="horz" lIns="91440" tIns="45720" rIns="91440" bIns="45720" rtlCol="0" anchor="ctr">
            <a:noAutofit/>
          </a:bodyPr>
          <a:lstStyle/>
          <a:p>
            <a:pPr>
              <a:lnSpc>
                <a:spcPct val="150000"/>
              </a:lnSpc>
            </a:pPr>
            <a:r>
              <a:rPr lang="en-US" sz="2800"/>
              <a:t>Microsoft </a:t>
            </a:r>
            <a:r>
              <a:rPr lang="en-US" sz="2800" err="1"/>
              <a:t>sDL</a:t>
            </a:r>
            <a:br>
              <a:rPr lang="en-US" sz="2800"/>
            </a:br>
            <a:r>
              <a:rPr lang="en-US" sz="2800"/>
              <a:t>Practices #8</a:t>
            </a:r>
            <a:br>
              <a:rPr lang="en-US" sz="2800"/>
            </a:br>
            <a:br>
              <a:rPr lang="en-US" sz="2800"/>
            </a:br>
            <a:r>
              <a:rPr lang="en-US" sz="2800"/>
              <a:t>Training</a:t>
            </a:r>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4517709"/>
          </a:xfrm>
        </p:spPr>
        <p:txBody>
          <a:bodyPr vert="horz" lIns="91440" tIns="45720" rIns="91440" bIns="45720" rtlCol="0" anchor="ctr">
            <a:normAutofit/>
          </a:bodyPr>
          <a:lstStyle/>
          <a:p>
            <a:pPr marL="457200" indent="-457200">
              <a:buFont typeface="Arial" panose="05020102010507070707" pitchFamily="18" charset="2"/>
              <a:buChar char="•"/>
            </a:pPr>
            <a:r>
              <a:rPr lang="en-US" sz="2600">
                <a:solidFill>
                  <a:schemeClr val="accent4"/>
                </a:solidFill>
              </a:rPr>
              <a:t>Developers and Engineers must remain informed on security basics and trends in secure development</a:t>
            </a:r>
          </a:p>
          <a:p>
            <a:pPr marL="457200" indent="-457200">
              <a:buFont typeface="Arial" panose="05020102010507070707" pitchFamily="18" charset="2"/>
              <a:buChar char="•"/>
            </a:pPr>
            <a:r>
              <a:rPr lang="en-US" sz="2600">
                <a:solidFill>
                  <a:schemeClr val="accent4"/>
                </a:solidFill>
              </a:rPr>
              <a:t>All employees must be aware of what vulnerabilities bad actors may exploit and how to protect said vulnerabilities.</a:t>
            </a:r>
          </a:p>
        </p:txBody>
      </p:sp>
    </p:spTree>
    <p:extLst>
      <p:ext uri="{BB962C8B-B14F-4D97-AF65-F5344CB8AC3E}">
        <p14:creationId xmlns:p14="http://schemas.microsoft.com/office/powerpoint/2010/main" val="160011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73AB-2CBA-D1C5-F87D-DD251C48585A}"/>
              </a:ext>
            </a:extLst>
          </p:cNvPr>
          <p:cNvSpPr>
            <a:spLocks noGrp="1"/>
          </p:cNvSpPr>
          <p:nvPr>
            <p:ph type="title"/>
          </p:nvPr>
        </p:nvSpPr>
        <p:spPr/>
        <p:txBody>
          <a:bodyPr/>
          <a:lstStyle/>
          <a:p>
            <a:r>
              <a:rPr lang="en-US"/>
              <a:t>Secure Coding Review</a:t>
            </a:r>
          </a:p>
        </p:txBody>
      </p:sp>
      <p:sp>
        <p:nvSpPr>
          <p:cNvPr id="3" name="Content Placeholder 2">
            <a:extLst>
              <a:ext uri="{FF2B5EF4-FFF2-40B4-BE49-F238E27FC236}">
                <a16:creationId xmlns:a16="http://schemas.microsoft.com/office/drawing/2014/main" id="{66925A94-5EE5-B9C9-1BDE-955B689B90CD}"/>
              </a:ext>
            </a:extLst>
          </p:cNvPr>
          <p:cNvSpPr>
            <a:spLocks noGrp="1"/>
          </p:cNvSpPr>
          <p:nvPr>
            <p:ph idx="1"/>
          </p:nvPr>
        </p:nvSpPr>
        <p:spPr/>
        <p:txBody>
          <a:bodyPr>
            <a:normAutofit lnSpcReduction="10000"/>
          </a:bodyPr>
          <a:lstStyle/>
          <a:p>
            <a:pPr marL="305435" indent="-305435"/>
            <a:r>
              <a:rPr lang="en-US"/>
              <a:t>A Secure Coding Review is the systematic process of examining an application’s source code to identify security flaws &amp; vulnerabilities. </a:t>
            </a:r>
          </a:p>
          <a:p>
            <a:pPr marL="305435" indent="-305435"/>
            <a:r>
              <a:rPr lang="en-US"/>
              <a:t>Code reviews specifically look for logic errors, implementation errors, and checks style guideline compliance, among other task.</a:t>
            </a:r>
          </a:p>
          <a:p>
            <a:pPr marL="305435" indent="-305435"/>
            <a:r>
              <a:rPr lang="en-US"/>
              <a:t>Examples of secure coding review methods/tools are: </a:t>
            </a:r>
          </a:p>
          <a:p>
            <a:pPr marL="629920" lvl="1" indent="-305435"/>
            <a:r>
              <a:rPr lang="en-US"/>
              <a:t>Static &amp; Dynamic Analysis Tools</a:t>
            </a:r>
          </a:p>
          <a:p>
            <a:pPr marL="629920" lvl="1" indent="-305435"/>
            <a:r>
              <a:rPr lang="en-US"/>
              <a:t>Penetration Testing</a:t>
            </a:r>
          </a:p>
          <a:p>
            <a:pPr marL="629920" lvl="1" indent="-305435"/>
            <a:r>
              <a:rPr lang="en-US"/>
              <a:t>Code Review Checklists</a:t>
            </a:r>
          </a:p>
          <a:p>
            <a:pPr marL="629920" lvl="1" indent="-305435"/>
            <a:r>
              <a:rPr lang="en-US"/>
              <a:t>Manual Code Reviews</a:t>
            </a:r>
          </a:p>
          <a:p>
            <a:pPr marL="629920" lvl="1" indent="-305435"/>
            <a:r>
              <a:rPr lang="en-US"/>
              <a:t>Fuzz Testing</a:t>
            </a:r>
          </a:p>
          <a:p>
            <a:pPr marL="305435" indent="-305435"/>
            <a:endParaRPr lang="en-US"/>
          </a:p>
        </p:txBody>
      </p:sp>
    </p:spTree>
    <p:extLst>
      <p:ext uri="{BB962C8B-B14F-4D97-AF65-F5344CB8AC3E}">
        <p14:creationId xmlns:p14="http://schemas.microsoft.com/office/powerpoint/2010/main" val="25184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9AF5-F40E-557D-7489-630B93388391}"/>
              </a:ext>
            </a:extLst>
          </p:cNvPr>
          <p:cNvSpPr>
            <a:spLocks noGrp="1"/>
          </p:cNvSpPr>
          <p:nvPr>
            <p:ph type="title"/>
          </p:nvPr>
        </p:nvSpPr>
        <p:spPr/>
        <p:txBody>
          <a:bodyPr/>
          <a:lstStyle/>
          <a:p>
            <a:r>
              <a:rPr lang="en-US"/>
              <a:t>Why do we do Secure Code Reviews?</a:t>
            </a:r>
          </a:p>
        </p:txBody>
      </p:sp>
      <p:sp>
        <p:nvSpPr>
          <p:cNvPr id="3" name="Content Placeholder 2">
            <a:extLst>
              <a:ext uri="{FF2B5EF4-FFF2-40B4-BE49-F238E27FC236}">
                <a16:creationId xmlns:a16="http://schemas.microsoft.com/office/drawing/2014/main" id="{3B8A067D-5208-A5FB-17FB-192100061D54}"/>
              </a:ext>
            </a:extLst>
          </p:cNvPr>
          <p:cNvSpPr>
            <a:spLocks noGrp="1"/>
          </p:cNvSpPr>
          <p:nvPr>
            <p:ph idx="1"/>
          </p:nvPr>
        </p:nvSpPr>
        <p:spPr/>
        <p:txBody>
          <a:bodyPr/>
          <a:lstStyle/>
          <a:p>
            <a:pPr marL="305435" indent="-305435">
              <a:buFont typeface="Wingdings 2"/>
              <a:buChar char=""/>
            </a:pPr>
            <a:r>
              <a:rPr lang="en-US"/>
              <a:t>To improve the security and quality of an application’s source code.</a:t>
            </a:r>
            <a:endParaRPr lang="en-US">
              <a:solidFill>
                <a:srgbClr val="000000"/>
              </a:solidFill>
            </a:endParaRPr>
          </a:p>
          <a:p>
            <a:pPr marL="305435" indent="-305435">
              <a:buFont typeface="Wingdings 2"/>
              <a:buChar char=""/>
            </a:pPr>
            <a:r>
              <a:rPr lang="en-US"/>
              <a:t>To identify security risk early in the Software development life cycle (SDLC).</a:t>
            </a:r>
            <a:endParaRPr lang="en-US">
              <a:solidFill>
                <a:srgbClr val="000000"/>
              </a:solidFill>
            </a:endParaRPr>
          </a:p>
          <a:p>
            <a:pPr marL="305435" indent="-305435">
              <a:buFont typeface="Wingdings 2"/>
              <a:buChar char=""/>
            </a:pPr>
            <a:r>
              <a:rPr lang="en-US"/>
              <a:t>It is Cost-Effective Security that reduces technical debt by dealing with security before deployment.</a:t>
            </a:r>
            <a:endParaRPr lang="en-US">
              <a:solidFill>
                <a:srgbClr val="000000"/>
              </a:solidFill>
            </a:endParaRPr>
          </a:p>
          <a:p>
            <a:pPr marL="305435" indent="-305435">
              <a:buFont typeface="Wingdings 2"/>
              <a:buChar char=""/>
            </a:pPr>
            <a:r>
              <a:rPr lang="en-US"/>
              <a:t>To emphasize secure coding practices and educate development teams.</a:t>
            </a:r>
            <a:endParaRPr lang="en-US">
              <a:solidFill>
                <a:srgbClr val="000000"/>
              </a:solidFill>
            </a:endParaRPr>
          </a:p>
          <a:p>
            <a:pPr marL="305435" indent="-305435">
              <a:buFont typeface="Wingdings 2"/>
              <a:buChar char=""/>
            </a:pPr>
            <a:r>
              <a:rPr lang="en-US"/>
              <a:t>They are often mandated by industries, such as finance, healthcare, and e-commerce.</a:t>
            </a:r>
            <a:endParaRPr lang="en-US">
              <a:solidFill>
                <a:srgbClr val="000000"/>
              </a:solidFill>
            </a:endParaRPr>
          </a:p>
        </p:txBody>
      </p:sp>
    </p:spTree>
    <p:extLst>
      <p:ext uri="{BB962C8B-B14F-4D97-AF65-F5344CB8AC3E}">
        <p14:creationId xmlns:p14="http://schemas.microsoft.com/office/powerpoint/2010/main" val="133568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6" name="Rectangle 35">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803189" y="1209184"/>
            <a:ext cx="3089189" cy="4734416"/>
          </a:xfrm>
        </p:spPr>
        <p:txBody>
          <a:bodyPr vert="horz" lIns="91440" tIns="45720" rIns="91440" bIns="45720" rtlCol="0" anchor="ctr">
            <a:normAutofit/>
          </a:bodyPr>
          <a:lstStyle/>
          <a:p>
            <a:r>
              <a:rPr lang="en-US" sz="2800"/>
              <a:t>definition</a:t>
            </a:r>
          </a:p>
        </p:txBody>
      </p:sp>
      <p:sp>
        <p:nvSpPr>
          <p:cNvPr id="4" name="Text Placeholder 3">
            <a:extLst>
              <a:ext uri="{FF2B5EF4-FFF2-40B4-BE49-F238E27FC236}">
                <a16:creationId xmlns:a16="http://schemas.microsoft.com/office/drawing/2014/main" id="{45BB0183-D05F-CAA3-74B4-F95147B98C09}"/>
              </a:ext>
            </a:extLst>
          </p:cNvPr>
          <p:cNvSpPr>
            <a:spLocks noGrp="1"/>
          </p:cNvSpPr>
          <p:nvPr>
            <p:ph type="body" sz="half" idx="2"/>
          </p:nvPr>
        </p:nvSpPr>
        <p:spPr>
          <a:xfrm>
            <a:off x="4561870" y="723900"/>
            <a:ext cx="7183597" cy="3454742"/>
          </a:xfrm>
        </p:spPr>
        <p:txBody>
          <a:bodyPr vert="horz" lIns="91440" tIns="45720" rIns="91440" bIns="45720" rtlCol="0" anchor="ctr">
            <a:normAutofit/>
          </a:bodyPr>
          <a:lstStyle/>
          <a:p>
            <a:pPr marL="342900" indent="-342900">
              <a:buFont typeface="Arial" panose="05020102010507070707" pitchFamily="18" charset="2"/>
              <a:buChar char="•"/>
            </a:pPr>
            <a:r>
              <a:rPr lang="en-US" sz="2200">
                <a:solidFill>
                  <a:schemeClr val="tx1">
                    <a:lumMod val="75000"/>
                    <a:lumOff val="25000"/>
                  </a:schemeClr>
                </a:solidFill>
              </a:rPr>
              <a:t>The principle of designing code that adheres to code security best practices, safeguards and protects published code from unknown and unanticipated vulnerabilities. </a:t>
            </a:r>
          </a:p>
          <a:p>
            <a:pPr marL="342900" indent="-342900">
              <a:buFont typeface="Arial" panose="05020102010507070707" pitchFamily="18" charset="2"/>
              <a:buChar char="•"/>
            </a:pPr>
            <a:r>
              <a:rPr lang="en-US" sz="2200">
                <a:solidFill>
                  <a:schemeClr val="tx1">
                    <a:lumMod val="75000"/>
                    <a:lumOff val="25000"/>
                  </a:schemeClr>
                </a:solidFill>
              </a:rPr>
              <a:t>Vulnerabilities including but not limited to the exploitation of shared keys, business data, and personally identifiable information (PII).</a:t>
            </a:r>
          </a:p>
        </p:txBody>
      </p:sp>
      <p:pic>
        <p:nvPicPr>
          <p:cNvPr id="41" name="Graphic 40" descr="Lock">
            <a:extLst>
              <a:ext uri="{FF2B5EF4-FFF2-40B4-BE49-F238E27FC236}">
                <a16:creationId xmlns:a16="http://schemas.microsoft.com/office/drawing/2014/main" id="{76E0D00D-8690-190C-DCF9-A08AECDC47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5249" y="4149588"/>
            <a:ext cx="2196838" cy="2196838"/>
          </a:xfrm>
          <a:prstGeom prst="rect">
            <a:avLst/>
          </a:prstGeom>
        </p:spPr>
      </p:pic>
    </p:spTree>
    <p:extLst>
      <p:ext uri="{BB962C8B-B14F-4D97-AF65-F5344CB8AC3E}">
        <p14:creationId xmlns:p14="http://schemas.microsoft.com/office/powerpoint/2010/main" val="39504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CCDB-5E18-EBAB-1B89-3D60E30EDF7D}"/>
              </a:ext>
            </a:extLst>
          </p:cNvPr>
          <p:cNvSpPr>
            <a:spLocks noGrp="1"/>
          </p:cNvSpPr>
          <p:nvPr>
            <p:ph type="title"/>
          </p:nvPr>
        </p:nvSpPr>
        <p:spPr/>
        <p:txBody>
          <a:bodyPr/>
          <a:lstStyle/>
          <a:p>
            <a:r>
              <a:rPr lang="en-US"/>
              <a:t>Task in a Secure Coding Review:</a:t>
            </a:r>
          </a:p>
        </p:txBody>
      </p:sp>
      <p:sp>
        <p:nvSpPr>
          <p:cNvPr id="3" name="Content Placeholder 2">
            <a:extLst>
              <a:ext uri="{FF2B5EF4-FFF2-40B4-BE49-F238E27FC236}">
                <a16:creationId xmlns:a16="http://schemas.microsoft.com/office/drawing/2014/main" id="{0B0D4E46-5D74-8A18-79E2-7DB0A2D42D80}"/>
              </a:ext>
            </a:extLst>
          </p:cNvPr>
          <p:cNvSpPr>
            <a:spLocks noGrp="1"/>
          </p:cNvSpPr>
          <p:nvPr>
            <p:ph idx="1"/>
          </p:nvPr>
        </p:nvSpPr>
        <p:spPr/>
        <p:txBody>
          <a:bodyPr>
            <a:normAutofit lnSpcReduction="10000"/>
          </a:bodyPr>
          <a:lstStyle/>
          <a:p>
            <a:pPr marL="514350" indent="-514350">
              <a:buAutoNum type="arabicPeriod"/>
            </a:pPr>
            <a:r>
              <a:rPr lang="en-US"/>
              <a:t>Planning- identify &amp; set goals for the code that needs to be reviewed</a:t>
            </a:r>
          </a:p>
          <a:p>
            <a:pPr marL="514350" indent="-514350">
              <a:buAutoNum type="arabicPeriod"/>
            </a:pPr>
            <a:r>
              <a:rPr lang="en-US"/>
              <a:t>Review Preparation- make sure code is well-documented for readability and in compliance with coding standards</a:t>
            </a:r>
          </a:p>
          <a:p>
            <a:pPr marL="514350" indent="-514350">
              <a:buAutoNum type="arabicPeriod"/>
            </a:pPr>
            <a:r>
              <a:rPr lang="en-US"/>
              <a:t>Review Execution- automated or manual process of code review</a:t>
            </a:r>
          </a:p>
          <a:p>
            <a:pPr marL="514350" indent="-514350">
              <a:buAutoNum type="arabicPeriod"/>
            </a:pPr>
            <a:r>
              <a:rPr lang="en-US"/>
              <a:t>Issue Identification- document security issues to fix</a:t>
            </a:r>
          </a:p>
          <a:p>
            <a:pPr marL="514350" indent="-514350">
              <a:buAutoNum type="arabicPeriod"/>
            </a:pPr>
            <a:r>
              <a:rPr lang="en-US"/>
              <a:t>Issue Remediation- fix the documented issues </a:t>
            </a:r>
          </a:p>
          <a:p>
            <a:pPr marL="514350" indent="-514350">
              <a:buAutoNum type="arabicPeriod"/>
            </a:pPr>
            <a:r>
              <a:rPr lang="en-US"/>
              <a:t>Verification- verify the issues are fixed</a:t>
            </a:r>
          </a:p>
          <a:p>
            <a:pPr marL="514350" indent="-514350">
              <a:buAutoNum type="arabicPeriod"/>
            </a:pPr>
            <a:r>
              <a:rPr lang="fr-FR"/>
              <a:t>Documentation- document the </a:t>
            </a:r>
            <a:r>
              <a:rPr lang="fr-FR" err="1"/>
              <a:t>whole</a:t>
            </a:r>
            <a:r>
              <a:rPr lang="fr-FR"/>
              <a:t> </a:t>
            </a:r>
            <a:r>
              <a:rPr lang="fr-FR" err="1"/>
              <a:t>review</a:t>
            </a:r>
            <a:r>
              <a:rPr lang="fr-FR"/>
              <a:t> process for future </a:t>
            </a:r>
            <a:r>
              <a:rPr lang="fr-FR" err="1"/>
              <a:t>reference</a:t>
            </a:r>
            <a:endParaRPr lang="en-US" err="1"/>
          </a:p>
        </p:txBody>
      </p:sp>
    </p:spTree>
    <p:extLst>
      <p:ext uri="{BB962C8B-B14F-4D97-AF65-F5344CB8AC3E}">
        <p14:creationId xmlns:p14="http://schemas.microsoft.com/office/powerpoint/2010/main" val="382993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ADC3-391B-34F0-18AA-0FC118D46628}"/>
              </a:ext>
            </a:extLst>
          </p:cNvPr>
          <p:cNvSpPr>
            <a:spLocks noGrp="1"/>
          </p:cNvSpPr>
          <p:nvPr>
            <p:ph type="title"/>
          </p:nvPr>
        </p:nvSpPr>
        <p:spPr/>
        <p:txBody>
          <a:bodyPr/>
          <a:lstStyle/>
          <a:p>
            <a:r>
              <a:rPr lang="en-US"/>
              <a:t>Secure Coding Reviews: MITRE EXAMPLE</a:t>
            </a:r>
          </a:p>
        </p:txBody>
      </p:sp>
      <p:sp>
        <p:nvSpPr>
          <p:cNvPr id="3" name="Content Placeholder 2">
            <a:extLst>
              <a:ext uri="{FF2B5EF4-FFF2-40B4-BE49-F238E27FC236}">
                <a16:creationId xmlns:a16="http://schemas.microsoft.com/office/drawing/2014/main" id="{957DB032-8B6E-F1FB-83C4-DF38C9EECE45}"/>
              </a:ext>
            </a:extLst>
          </p:cNvPr>
          <p:cNvSpPr>
            <a:spLocks noGrp="1"/>
          </p:cNvSpPr>
          <p:nvPr>
            <p:ph idx="1"/>
          </p:nvPr>
        </p:nvSpPr>
        <p:spPr/>
        <p:txBody>
          <a:bodyPr/>
          <a:lstStyle/>
          <a:p>
            <a:pPr marL="0" indent="0">
              <a:buNone/>
            </a:pPr>
            <a:r>
              <a:rPr lang="en-US"/>
              <a:t>What is MITRE? </a:t>
            </a:r>
          </a:p>
          <a:p>
            <a:pPr>
              <a:buFontTx/>
              <a:buChar char="-"/>
            </a:pPr>
            <a:r>
              <a:rPr lang="en-US"/>
              <a:t>MITRE is a non-profit organization founded in 1958 to support the U.S. Air Force's development of the Semi-Automatic Ground Environment (SAGE) air defense system during the cold war. </a:t>
            </a:r>
          </a:p>
          <a:p>
            <a:pPr>
              <a:buFontTx/>
              <a:buChar char="-"/>
            </a:pPr>
            <a:r>
              <a:rPr lang="en-US"/>
              <a:t>The MITRE Corporation has restructured the company to focus on publishing federally funded research and development centers (FFRDC).</a:t>
            </a:r>
          </a:p>
          <a:p>
            <a:pPr>
              <a:buFontTx/>
              <a:buChar char="-"/>
            </a:pPr>
            <a:r>
              <a:rPr lang="en-US"/>
              <a:t>MITRE has developed several frameworks that document researched vulnerabilities or attack methods for software, such as MITRE ATT&amp;CK.</a:t>
            </a:r>
          </a:p>
          <a:p>
            <a:endParaRPr lang="en-US"/>
          </a:p>
        </p:txBody>
      </p:sp>
      <p:pic>
        <p:nvPicPr>
          <p:cNvPr id="7" name="Picture 6">
            <a:extLst>
              <a:ext uri="{FF2B5EF4-FFF2-40B4-BE49-F238E27FC236}">
                <a16:creationId xmlns:a16="http://schemas.microsoft.com/office/drawing/2014/main" id="{D78D641C-FBA8-9252-BE4D-25310562F6F7}"/>
              </a:ext>
            </a:extLst>
          </p:cNvPr>
          <p:cNvPicPr>
            <a:picLocks noChangeAspect="1"/>
          </p:cNvPicPr>
          <p:nvPr/>
        </p:nvPicPr>
        <p:blipFill>
          <a:blip r:embed="rId2"/>
          <a:stretch>
            <a:fillRect/>
          </a:stretch>
        </p:blipFill>
        <p:spPr>
          <a:xfrm>
            <a:off x="1212220" y="3508937"/>
            <a:ext cx="2143125" cy="2143125"/>
          </a:xfrm>
          <a:prstGeom prst="rect">
            <a:avLst/>
          </a:prstGeom>
        </p:spPr>
      </p:pic>
    </p:spTree>
    <p:extLst>
      <p:ext uri="{BB962C8B-B14F-4D97-AF65-F5344CB8AC3E}">
        <p14:creationId xmlns:p14="http://schemas.microsoft.com/office/powerpoint/2010/main" val="74209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ADC3-391B-34F0-18AA-0FC118D46628}"/>
              </a:ext>
            </a:extLst>
          </p:cNvPr>
          <p:cNvSpPr>
            <a:spLocks noGrp="1"/>
          </p:cNvSpPr>
          <p:nvPr>
            <p:ph type="title"/>
          </p:nvPr>
        </p:nvSpPr>
        <p:spPr/>
        <p:txBody>
          <a:bodyPr>
            <a:normAutofit/>
          </a:bodyPr>
          <a:lstStyle/>
          <a:p>
            <a:r>
              <a:rPr lang="en-US"/>
              <a:t>Secure Coding Reviews: IBM </a:t>
            </a:r>
            <a:r>
              <a:rPr lang="en-US" err="1"/>
              <a:t>SPbD@IBM</a:t>
            </a:r>
            <a:r>
              <a:rPr lang="en-US"/>
              <a:t> Example</a:t>
            </a:r>
          </a:p>
        </p:txBody>
      </p:sp>
      <p:sp>
        <p:nvSpPr>
          <p:cNvPr id="3" name="Content Placeholder 2">
            <a:extLst>
              <a:ext uri="{FF2B5EF4-FFF2-40B4-BE49-F238E27FC236}">
                <a16:creationId xmlns:a16="http://schemas.microsoft.com/office/drawing/2014/main" id="{957DB032-8B6E-F1FB-83C4-DF38C9EECE45}"/>
              </a:ext>
            </a:extLst>
          </p:cNvPr>
          <p:cNvSpPr>
            <a:spLocks noGrp="1"/>
          </p:cNvSpPr>
          <p:nvPr>
            <p:ph idx="1"/>
          </p:nvPr>
        </p:nvSpPr>
        <p:spPr>
          <a:xfrm>
            <a:off x="4945615" y="-936566"/>
            <a:ext cx="6650991" cy="5462450"/>
          </a:xfrm>
        </p:spPr>
        <p:txBody>
          <a:bodyPr>
            <a:normAutofit/>
          </a:bodyPr>
          <a:lstStyle/>
          <a:p>
            <a:pPr marL="0" indent="0">
              <a:buNone/>
            </a:pPr>
            <a:r>
              <a:rPr lang="en-US" sz="1800"/>
              <a:t>What is IBM?</a:t>
            </a:r>
          </a:p>
          <a:p>
            <a:pPr marL="305435" indent="-305435">
              <a:buFontTx/>
              <a:buChar char="-"/>
            </a:pPr>
            <a:r>
              <a:rPr lang="en-US" sz="1800"/>
              <a:t>The Computing Tabulating Company (CTR), later known as International Business machines (IBM) was founded in 1911 to provide global computer solutions for business needs,</a:t>
            </a:r>
          </a:p>
          <a:p>
            <a:pPr marL="305435" indent="-305435">
              <a:buFontTx/>
              <a:buChar char="-"/>
            </a:pPr>
            <a:r>
              <a:rPr lang="en-US" sz="1800"/>
              <a:t>Business needs such as the punch-card tabulating system and the IBM Personal Computer. </a:t>
            </a:r>
          </a:p>
          <a:p>
            <a:pPr marL="305435" indent="-305435">
              <a:buFontTx/>
              <a:buChar char="-"/>
            </a:pPr>
            <a:endParaRPr lang="en-US"/>
          </a:p>
        </p:txBody>
      </p:sp>
      <p:pic>
        <p:nvPicPr>
          <p:cNvPr id="1026" name="Picture 2" descr="Logo">
            <a:extLst>
              <a:ext uri="{FF2B5EF4-FFF2-40B4-BE49-F238E27FC236}">
                <a16:creationId xmlns:a16="http://schemas.microsoft.com/office/drawing/2014/main" id="{FFE526AB-AC35-DBB9-F850-BAE132450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553" y="2646405"/>
            <a:ext cx="1532099" cy="15320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BM Security and Privacy by Design">
            <a:extLst>
              <a:ext uri="{FF2B5EF4-FFF2-40B4-BE49-F238E27FC236}">
                <a16:creationId xmlns:a16="http://schemas.microsoft.com/office/drawing/2014/main" id="{29BB43BF-755C-F1F1-F52F-62D98E2D6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56" y="3108150"/>
            <a:ext cx="2598515" cy="25985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C1479B7-C6C7-AF28-64CC-C1D7DB00B413}"/>
              </a:ext>
            </a:extLst>
          </p:cNvPr>
          <p:cNvPicPr>
            <a:picLocks noChangeAspect="1"/>
          </p:cNvPicPr>
          <p:nvPr/>
        </p:nvPicPr>
        <p:blipFill>
          <a:blip r:embed="rId4"/>
          <a:stretch>
            <a:fillRect/>
          </a:stretch>
        </p:blipFill>
        <p:spPr>
          <a:xfrm>
            <a:off x="5055319" y="2679496"/>
            <a:ext cx="1998678" cy="1499008"/>
          </a:xfrm>
          <a:prstGeom prst="rect">
            <a:avLst/>
          </a:prstGeom>
        </p:spPr>
      </p:pic>
      <p:pic>
        <p:nvPicPr>
          <p:cNvPr id="6" name="Picture 2" descr="IBM Personal Computer - Wikipedia">
            <a:extLst>
              <a:ext uri="{FF2B5EF4-FFF2-40B4-BE49-F238E27FC236}">
                <a16:creationId xmlns:a16="http://schemas.microsoft.com/office/drawing/2014/main" id="{61481E28-473C-31F9-6D8A-82DD1C7487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3646" y="2643187"/>
            <a:ext cx="2095500" cy="15716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709338F8-67B7-6B7E-89F9-DE8B03ED6A15}"/>
              </a:ext>
            </a:extLst>
          </p:cNvPr>
          <p:cNvSpPr txBox="1">
            <a:spLocks/>
          </p:cNvSpPr>
          <p:nvPr/>
        </p:nvSpPr>
        <p:spPr>
          <a:xfrm>
            <a:off x="4945615" y="2975440"/>
            <a:ext cx="6650991" cy="546245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0" indent="0">
              <a:buFont typeface="Wingdings 2" panose="05020102010507070707" pitchFamily="18" charset="2"/>
              <a:buNone/>
            </a:pPr>
            <a:r>
              <a:rPr lang="en-US" sz="1800"/>
              <a:t>What is </a:t>
            </a:r>
            <a:r>
              <a:rPr lang="en-US" sz="1800" err="1"/>
              <a:t>SPbD@IBM</a:t>
            </a:r>
            <a:r>
              <a:rPr lang="en-US" sz="1800"/>
              <a:t>? </a:t>
            </a:r>
          </a:p>
          <a:p>
            <a:pPr>
              <a:buFontTx/>
              <a:buChar char="-"/>
            </a:pPr>
            <a:r>
              <a:rPr lang="en-US" sz="1800"/>
              <a:t>It stands for Security and Privacy by Design at IBM.</a:t>
            </a:r>
          </a:p>
          <a:p>
            <a:pPr>
              <a:buFontTx/>
              <a:buChar char="-"/>
            </a:pPr>
            <a:r>
              <a:rPr lang="en-US" sz="1800" err="1"/>
              <a:t>SPbD</a:t>
            </a:r>
            <a:r>
              <a:rPr lang="en-US" sz="1800"/>
              <a:t> is aligned with the United States National Institute of Standards and Technology (NIST’s) Secure Software Development Framework (SSDF).</a:t>
            </a:r>
          </a:p>
          <a:p>
            <a:pPr>
              <a:buFontTx/>
              <a:buChar char="-"/>
            </a:pPr>
            <a:r>
              <a:rPr lang="en-US" sz="1800"/>
              <a:t>An agile set of focused security and privacy practices:</a:t>
            </a:r>
          </a:p>
          <a:p>
            <a:pPr>
              <a:buFontTx/>
              <a:buChar char="-"/>
            </a:pPr>
            <a:endParaRPr lang="en-US" sz="1800"/>
          </a:p>
          <a:p>
            <a:pPr>
              <a:buFontTx/>
              <a:buChar char="-"/>
            </a:pPr>
            <a:endParaRPr lang="en-US" sz="1800"/>
          </a:p>
        </p:txBody>
      </p:sp>
    </p:spTree>
    <p:extLst>
      <p:ext uri="{BB962C8B-B14F-4D97-AF65-F5344CB8AC3E}">
        <p14:creationId xmlns:p14="http://schemas.microsoft.com/office/powerpoint/2010/main" val="173318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3F6B8-D6D6-C982-3F3E-471A416C987A}"/>
              </a:ext>
            </a:extLst>
          </p:cNvPr>
          <p:cNvSpPr>
            <a:spLocks noGrp="1"/>
          </p:cNvSpPr>
          <p:nvPr>
            <p:ph type="title"/>
          </p:nvPr>
        </p:nvSpPr>
        <p:spPr/>
        <p:txBody>
          <a:bodyPr/>
          <a:lstStyle/>
          <a:p>
            <a:r>
              <a:rPr lang="en-US"/>
              <a:t>The Seven Pernicious Kingdoms</a:t>
            </a:r>
          </a:p>
        </p:txBody>
      </p:sp>
      <p:sp>
        <p:nvSpPr>
          <p:cNvPr id="3" name="Content Placeholder 2">
            <a:extLst>
              <a:ext uri="{FF2B5EF4-FFF2-40B4-BE49-F238E27FC236}">
                <a16:creationId xmlns:a16="http://schemas.microsoft.com/office/drawing/2014/main" id="{A63C3FE3-D03D-21AE-7260-464D5E6D56AF}"/>
              </a:ext>
            </a:extLst>
          </p:cNvPr>
          <p:cNvSpPr>
            <a:spLocks noGrp="1"/>
          </p:cNvSpPr>
          <p:nvPr>
            <p:ph idx="1"/>
          </p:nvPr>
        </p:nvSpPr>
        <p:spPr/>
        <p:txBody>
          <a:bodyPr>
            <a:normAutofit fontScale="92500" lnSpcReduction="10000"/>
          </a:bodyPr>
          <a:lstStyle/>
          <a:p>
            <a:pPr marL="0" indent="0">
              <a:buNone/>
            </a:pPr>
            <a:r>
              <a:rPr lang="en-US" sz="2100"/>
              <a:t>What is it?</a:t>
            </a:r>
          </a:p>
          <a:p>
            <a:pPr marL="0" indent="0">
              <a:buNone/>
            </a:pPr>
            <a:r>
              <a:rPr lang="en-US" sz="2100"/>
              <a:t>It is a taxonomy of common cyber-attacks published by MITRE and written by Katrina </a:t>
            </a:r>
            <a:r>
              <a:rPr lang="en-US" sz="2100" err="1"/>
              <a:t>Tsipenyuk</a:t>
            </a:r>
            <a:r>
              <a:rPr lang="en-US" sz="2100"/>
              <a:t>, Brian Chess, and Gary McGraw.</a:t>
            </a:r>
            <a:endParaRPr lang="en-US">
              <a:solidFill>
                <a:srgbClr val="00B0F0"/>
              </a:solidFill>
            </a:endParaRPr>
          </a:p>
          <a:p>
            <a:pPr marL="514350" indent="-514350">
              <a:buAutoNum type="arabicPeriod"/>
            </a:pPr>
            <a:r>
              <a:rPr lang="en-US"/>
              <a:t>Input Validation and Representation </a:t>
            </a:r>
          </a:p>
          <a:p>
            <a:pPr marL="514350" indent="-514350">
              <a:buAutoNum type="arabicPeriod"/>
            </a:pPr>
            <a:r>
              <a:rPr lang="en-US"/>
              <a:t>API Abuse</a:t>
            </a:r>
          </a:p>
          <a:p>
            <a:pPr marL="514350" indent="-514350">
              <a:buAutoNum type="arabicPeriod"/>
            </a:pPr>
            <a:r>
              <a:rPr lang="en-US"/>
              <a:t>Security Features</a:t>
            </a:r>
          </a:p>
          <a:p>
            <a:pPr marL="514350" indent="-514350">
              <a:buAutoNum type="arabicPeriod"/>
            </a:pPr>
            <a:r>
              <a:rPr lang="en-US"/>
              <a:t>Time and State</a:t>
            </a:r>
          </a:p>
          <a:p>
            <a:pPr marL="514350" indent="-514350">
              <a:buAutoNum type="arabicPeriod"/>
            </a:pPr>
            <a:r>
              <a:rPr lang="en-US"/>
              <a:t>Errors</a:t>
            </a:r>
          </a:p>
          <a:p>
            <a:pPr marL="514350" indent="-514350">
              <a:buAutoNum type="arabicPeriod"/>
            </a:pPr>
            <a:r>
              <a:rPr lang="en-US"/>
              <a:t>Code Quality</a:t>
            </a:r>
          </a:p>
          <a:p>
            <a:pPr marL="514350" indent="-514350">
              <a:buAutoNum type="arabicPeriod"/>
            </a:pPr>
            <a:r>
              <a:rPr lang="en-US"/>
              <a:t>Encapsulation</a:t>
            </a:r>
          </a:p>
          <a:p>
            <a:pPr marL="305435" indent="-305435"/>
            <a:endParaRPr lang="en-US"/>
          </a:p>
        </p:txBody>
      </p:sp>
      <p:sp>
        <p:nvSpPr>
          <p:cNvPr id="7" name="Content Placeholder 2">
            <a:extLst>
              <a:ext uri="{FF2B5EF4-FFF2-40B4-BE49-F238E27FC236}">
                <a16:creationId xmlns:a16="http://schemas.microsoft.com/office/drawing/2014/main" id="{193B0B79-75C2-2FAF-994F-B42B1FADC91B}"/>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sz="1800">
                <a:solidFill>
                  <a:schemeClr val="bg1"/>
                </a:solidFill>
              </a:rPr>
              <a:t>Note: Each Kingdom has individual coding errors called phylum.</a:t>
            </a:r>
          </a:p>
        </p:txBody>
      </p:sp>
    </p:spTree>
    <p:extLst>
      <p:ext uri="{BB962C8B-B14F-4D97-AF65-F5344CB8AC3E}">
        <p14:creationId xmlns:p14="http://schemas.microsoft.com/office/powerpoint/2010/main" val="135575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596E-85D2-E6DB-4659-A8E91D8E6727}"/>
              </a:ext>
            </a:extLst>
          </p:cNvPr>
          <p:cNvSpPr>
            <a:spLocks noGrp="1"/>
          </p:cNvSpPr>
          <p:nvPr>
            <p:ph type="title"/>
          </p:nvPr>
        </p:nvSpPr>
        <p:spPr/>
        <p:txBody>
          <a:bodyPr/>
          <a:lstStyle/>
          <a:p>
            <a:r>
              <a:rPr lang="en-US"/>
              <a:t>The Seven Pernicious Kingdoms</a:t>
            </a:r>
          </a:p>
        </p:txBody>
      </p:sp>
      <p:sp>
        <p:nvSpPr>
          <p:cNvPr id="3" name="Content Placeholder 2">
            <a:extLst>
              <a:ext uri="{FF2B5EF4-FFF2-40B4-BE49-F238E27FC236}">
                <a16:creationId xmlns:a16="http://schemas.microsoft.com/office/drawing/2014/main" id="{E9E6DBFA-F69A-4409-2DEF-7CEB17D5221C}"/>
              </a:ext>
            </a:extLst>
          </p:cNvPr>
          <p:cNvSpPr>
            <a:spLocks noGrp="1"/>
          </p:cNvSpPr>
          <p:nvPr>
            <p:ph idx="1"/>
          </p:nvPr>
        </p:nvSpPr>
        <p:spPr/>
        <p:txBody>
          <a:bodyPr>
            <a:normAutofit fontScale="92500" lnSpcReduction="10000"/>
          </a:bodyPr>
          <a:lstStyle/>
          <a:p>
            <a:pPr marL="305435" indent="-305435"/>
            <a:r>
              <a:rPr lang="en-US" sz="2100"/>
              <a:t>These issues are caused by metacharacters, alternate encodings, and numeric representations when an input is trusted.</a:t>
            </a:r>
            <a:endParaRPr lang="en-US"/>
          </a:p>
          <a:p>
            <a:pPr marL="305435" indent="-305435"/>
            <a:endParaRPr lang="en-US" sz="2100"/>
          </a:p>
          <a:p>
            <a:pPr marL="305435" indent="-305435"/>
            <a:r>
              <a:rPr lang="en-US" sz="2100"/>
              <a:t>Issues of this nature can be avoided if inputs are sanitized and validated properly.</a:t>
            </a:r>
          </a:p>
          <a:p>
            <a:pPr marL="305435" indent="-305435"/>
            <a:endParaRPr lang="en-US" sz="2100"/>
          </a:p>
          <a:p>
            <a:pPr marL="305435" indent="-305435"/>
            <a:r>
              <a:rPr lang="en-US" sz="2100"/>
              <a:t>Examples of issues:</a:t>
            </a:r>
          </a:p>
          <a:p>
            <a:pPr marL="629920" lvl="1" indent="-305435"/>
            <a:r>
              <a:rPr lang="en-US" sz="1900"/>
              <a:t>Buffer Overflows</a:t>
            </a:r>
          </a:p>
          <a:p>
            <a:pPr marL="629920" lvl="1" indent="-305435"/>
            <a:r>
              <a:rPr lang="en-US" sz="1900"/>
              <a:t>SQL injections</a:t>
            </a:r>
          </a:p>
          <a:p>
            <a:pPr marL="629920" lvl="1" indent="-305435"/>
            <a:r>
              <a:rPr lang="en-US" sz="1900"/>
              <a:t>Integer overflows</a:t>
            </a:r>
          </a:p>
          <a:p>
            <a:pPr marL="629920" lvl="1" indent="-305435"/>
            <a:r>
              <a:rPr lang="en-US" sz="1900"/>
              <a:t>Cross-Site Scripting</a:t>
            </a:r>
          </a:p>
        </p:txBody>
      </p:sp>
      <p:sp>
        <p:nvSpPr>
          <p:cNvPr id="5" name="Content Placeholder 2">
            <a:extLst>
              <a:ext uri="{FF2B5EF4-FFF2-40B4-BE49-F238E27FC236}">
                <a16:creationId xmlns:a16="http://schemas.microsoft.com/office/drawing/2014/main" id="{0E514394-EF93-CCD8-90A7-9B3E85F89753}"/>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1. Input Validation and Representation  </a:t>
            </a:r>
          </a:p>
        </p:txBody>
      </p:sp>
      <p:pic>
        <p:nvPicPr>
          <p:cNvPr id="8" name="Picture 7">
            <a:extLst>
              <a:ext uri="{FF2B5EF4-FFF2-40B4-BE49-F238E27FC236}">
                <a16:creationId xmlns:a16="http://schemas.microsoft.com/office/drawing/2014/main" id="{0E93C0C7-4473-8887-499A-BF87275F917E}"/>
              </a:ext>
            </a:extLst>
          </p:cNvPr>
          <p:cNvPicPr>
            <a:picLocks noChangeAspect="1"/>
          </p:cNvPicPr>
          <p:nvPr/>
        </p:nvPicPr>
        <p:blipFill>
          <a:blip r:embed="rId2"/>
          <a:srcRect r="4545" b="1031"/>
          <a:stretch/>
        </p:blipFill>
        <p:spPr>
          <a:xfrm>
            <a:off x="7533695" y="3777047"/>
            <a:ext cx="4655656" cy="1063617"/>
          </a:xfrm>
          <a:prstGeom prst="rect">
            <a:avLst/>
          </a:prstGeom>
        </p:spPr>
      </p:pic>
      <p:pic>
        <p:nvPicPr>
          <p:cNvPr id="10" name="Picture 9">
            <a:extLst>
              <a:ext uri="{FF2B5EF4-FFF2-40B4-BE49-F238E27FC236}">
                <a16:creationId xmlns:a16="http://schemas.microsoft.com/office/drawing/2014/main" id="{1AD5C456-2499-FC0F-CF8F-E164D1E764C1}"/>
              </a:ext>
            </a:extLst>
          </p:cNvPr>
          <p:cNvPicPr>
            <a:picLocks noChangeAspect="1"/>
          </p:cNvPicPr>
          <p:nvPr/>
        </p:nvPicPr>
        <p:blipFill>
          <a:blip r:embed="rId3"/>
          <a:srcRect t="5769" r="4545" b="15385"/>
          <a:stretch/>
        </p:blipFill>
        <p:spPr>
          <a:xfrm>
            <a:off x="7533695" y="5054057"/>
            <a:ext cx="4655656" cy="1364185"/>
          </a:xfrm>
          <a:prstGeom prst="rect">
            <a:avLst/>
          </a:prstGeom>
        </p:spPr>
      </p:pic>
    </p:spTree>
    <p:extLst>
      <p:ext uri="{BB962C8B-B14F-4D97-AF65-F5344CB8AC3E}">
        <p14:creationId xmlns:p14="http://schemas.microsoft.com/office/powerpoint/2010/main" val="214135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9663-0883-EDA0-41B9-541E39FBEDA0}"/>
              </a:ext>
            </a:extLst>
          </p:cNvPr>
          <p:cNvSpPr>
            <a:spLocks noGrp="1"/>
          </p:cNvSpPr>
          <p:nvPr>
            <p:ph type="title"/>
          </p:nvPr>
        </p:nvSpPr>
        <p:spPr/>
        <p:txBody>
          <a:bodyPr/>
          <a:lstStyle/>
          <a:p>
            <a:r>
              <a:rPr lang="en-US"/>
              <a:t>The Seven Pernicious Kingdoms</a:t>
            </a:r>
          </a:p>
        </p:txBody>
      </p:sp>
      <p:sp>
        <p:nvSpPr>
          <p:cNvPr id="3" name="Content Placeholder 2">
            <a:extLst>
              <a:ext uri="{FF2B5EF4-FFF2-40B4-BE49-F238E27FC236}">
                <a16:creationId xmlns:a16="http://schemas.microsoft.com/office/drawing/2014/main" id="{EE226D3A-771E-1E7A-44F6-14317B236073}"/>
              </a:ext>
            </a:extLst>
          </p:cNvPr>
          <p:cNvSpPr>
            <a:spLocks noGrp="1"/>
          </p:cNvSpPr>
          <p:nvPr>
            <p:ph idx="1"/>
          </p:nvPr>
        </p:nvSpPr>
        <p:spPr/>
        <p:txBody>
          <a:bodyPr/>
          <a:lstStyle/>
          <a:p>
            <a:pPr marL="305435" indent="-305435">
              <a:lnSpc>
                <a:spcPct val="90000"/>
              </a:lnSpc>
            </a:pPr>
            <a:r>
              <a:rPr lang="en-US" sz="2100"/>
              <a:t>API stands for Application Programming Interface</a:t>
            </a:r>
          </a:p>
          <a:p>
            <a:pPr marL="305435" indent="-305435">
              <a:lnSpc>
                <a:spcPct val="90000"/>
              </a:lnSpc>
            </a:pPr>
            <a:r>
              <a:rPr lang="en-US" sz="2100"/>
              <a:t>An API has a Caller and Callee who operate based on the API’s Contract. </a:t>
            </a:r>
          </a:p>
          <a:p>
            <a:pPr marL="305435" indent="-305435">
              <a:lnSpc>
                <a:spcPct val="90000"/>
              </a:lnSpc>
            </a:pPr>
            <a:r>
              <a:rPr lang="en-US" sz="2100"/>
              <a:t>API abuse typically happens when the Caller violates the contract between the callee.</a:t>
            </a:r>
          </a:p>
          <a:p>
            <a:pPr marL="305435" indent="-305435">
              <a:lnSpc>
                <a:spcPct val="90000"/>
              </a:lnSpc>
            </a:pPr>
            <a:r>
              <a:rPr lang="en-US" sz="2100"/>
              <a:t>An example of a contact violation can be, if a program fails to call </a:t>
            </a:r>
            <a:r>
              <a:rPr lang="en-US" sz="2100" err="1"/>
              <a:t>chdir</a:t>
            </a:r>
            <a:r>
              <a:rPr lang="en-US" sz="2100"/>
              <a:t>() after calling chroot(). </a:t>
            </a:r>
          </a:p>
          <a:p>
            <a:pPr marL="629435" lvl="1" indent="-305435">
              <a:lnSpc>
                <a:spcPct val="90000"/>
              </a:lnSpc>
            </a:pPr>
            <a:r>
              <a:rPr lang="en-US" sz="1900"/>
              <a:t>This is called ‘escaping the chroot jail’.</a:t>
            </a:r>
          </a:p>
          <a:p>
            <a:pPr marL="305435" indent="-305435">
              <a:lnSpc>
                <a:spcPct val="90000"/>
              </a:lnSpc>
            </a:pPr>
            <a:r>
              <a:rPr lang="en-US" sz="2100"/>
              <a:t>Consequences of violation could allow the callee to conduct a data breach of the API.</a:t>
            </a:r>
          </a:p>
          <a:p>
            <a:pPr marL="575310" lvl="2" indent="-269875">
              <a:lnSpc>
                <a:spcPct val="100000"/>
              </a:lnSpc>
              <a:buFont typeface="Wingdings" panose="05020102010507070707" pitchFamily="18" charset="2"/>
              <a:buChar char="§"/>
            </a:pPr>
            <a:endParaRPr lang="en-US" sz="2100"/>
          </a:p>
          <a:p>
            <a:pPr marL="305435" indent="-305435">
              <a:lnSpc>
                <a:spcPct val="90000"/>
              </a:lnSpc>
            </a:pPr>
            <a:endParaRPr lang="en-US"/>
          </a:p>
        </p:txBody>
      </p:sp>
      <p:sp>
        <p:nvSpPr>
          <p:cNvPr id="5" name="Content Placeholder 2">
            <a:extLst>
              <a:ext uri="{FF2B5EF4-FFF2-40B4-BE49-F238E27FC236}">
                <a16:creationId xmlns:a16="http://schemas.microsoft.com/office/drawing/2014/main" id="{6DE7EA07-BD92-ED2B-4285-39E12CD25ED6}"/>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2. API Abuse</a:t>
            </a:r>
          </a:p>
        </p:txBody>
      </p:sp>
      <p:pic>
        <p:nvPicPr>
          <p:cNvPr id="6" name="Picture 5">
            <a:extLst>
              <a:ext uri="{FF2B5EF4-FFF2-40B4-BE49-F238E27FC236}">
                <a16:creationId xmlns:a16="http://schemas.microsoft.com/office/drawing/2014/main" id="{B171C898-BCF4-EE36-1012-86C361EA21D6}"/>
              </a:ext>
            </a:extLst>
          </p:cNvPr>
          <p:cNvPicPr>
            <a:picLocks noChangeAspect="1"/>
          </p:cNvPicPr>
          <p:nvPr/>
        </p:nvPicPr>
        <p:blipFill>
          <a:blip r:embed="rId2"/>
          <a:stretch>
            <a:fillRect/>
          </a:stretch>
        </p:blipFill>
        <p:spPr>
          <a:xfrm>
            <a:off x="6100891" y="5172258"/>
            <a:ext cx="3924848" cy="1352739"/>
          </a:xfrm>
          <a:prstGeom prst="rect">
            <a:avLst/>
          </a:prstGeom>
        </p:spPr>
      </p:pic>
    </p:spTree>
    <p:extLst>
      <p:ext uri="{BB962C8B-B14F-4D97-AF65-F5344CB8AC3E}">
        <p14:creationId xmlns:p14="http://schemas.microsoft.com/office/powerpoint/2010/main" val="23714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6D75-69C3-5DD2-C231-33BB178606C8}"/>
              </a:ext>
            </a:extLst>
          </p:cNvPr>
          <p:cNvSpPr>
            <a:spLocks noGrp="1"/>
          </p:cNvSpPr>
          <p:nvPr>
            <p:ph type="title"/>
          </p:nvPr>
        </p:nvSpPr>
        <p:spPr/>
        <p:txBody>
          <a:bodyPr/>
          <a:lstStyle/>
          <a:p>
            <a:r>
              <a:rPr lang="en-US"/>
              <a:t>The Seven Pernicious Kingdoms</a:t>
            </a:r>
          </a:p>
        </p:txBody>
      </p:sp>
      <p:sp>
        <p:nvSpPr>
          <p:cNvPr id="3" name="Content Placeholder 2">
            <a:extLst>
              <a:ext uri="{FF2B5EF4-FFF2-40B4-BE49-F238E27FC236}">
                <a16:creationId xmlns:a16="http://schemas.microsoft.com/office/drawing/2014/main" id="{CA3BB5B2-746E-7AC2-C40E-CEB33357B4A3}"/>
              </a:ext>
            </a:extLst>
          </p:cNvPr>
          <p:cNvSpPr>
            <a:spLocks noGrp="1"/>
          </p:cNvSpPr>
          <p:nvPr>
            <p:ph idx="1"/>
          </p:nvPr>
        </p:nvSpPr>
        <p:spPr/>
        <p:txBody>
          <a:bodyPr/>
          <a:lstStyle/>
          <a:p>
            <a:pPr marL="305435" indent="-305435"/>
            <a:r>
              <a:rPr lang="en-US"/>
              <a:t>The Security Features kingdom is concerned with topics such as authentication, access control, confidentiality, cryptography, and privilege management.</a:t>
            </a:r>
          </a:p>
          <a:p>
            <a:pPr marL="305435" indent="-305435"/>
            <a:r>
              <a:rPr lang="en-US"/>
              <a:t>Examples of issues:</a:t>
            </a:r>
          </a:p>
          <a:p>
            <a:pPr marL="629920" lvl="1" indent="-305435"/>
            <a:r>
              <a:rPr lang="en-US"/>
              <a:t>Passwords Hard Coded into source code such as SSH keys</a:t>
            </a:r>
          </a:p>
          <a:p>
            <a:pPr marL="629920" lvl="1" indent="-305435"/>
            <a:r>
              <a:rPr lang="en-US"/>
              <a:t>Insecure Randomness allows an adversary to reverse engineer the randomness algorithm (weak cryptography)</a:t>
            </a:r>
          </a:p>
          <a:p>
            <a:pPr marL="629920" lvl="1" indent="-305435"/>
            <a:r>
              <a:rPr lang="en-US"/>
              <a:t>Least Privilege Violation– elevating OS Kernal privileges</a:t>
            </a:r>
          </a:p>
        </p:txBody>
      </p:sp>
      <p:sp>
        <p:nvSpPr>
          <p:cNvPr id="5" name="Content Placeholder 2">
            <a:extLst>
              <a:ext uri="{FF2B5EF4-FFF2-40B4-BE49-F238E27FC236}">
                <a16:creationId xmlns:a16="http://schemas.microsoft.com/office/drawing/2014/main" id="{D2D36FCE-988F-455F-CDF4-7A39A5FC836D}"/>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3. Security Features</a:t>
            </a:r>
          </a:p>
        </p:txBody>
      </p:sp>
    </p:spTree>
    <p:extLst>
      <p:ext uri="{BB962C8B-B14F-4D97-AF65-F5344CB8AC3E}">
        <p14:creationId xmlns:p14="http://schemas.microsoft.com/office/powerpoint/2010/main" val="42144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6D75-69C3-5DD2-C231-33BB178606C8}"/>
              </a:ext>
            </a:extLst>
          </p:cNvPr>
          <p:cNvSpPr>
            <a:spLocks noGrp="1"/>
          </p:cNvSpPr>
          <p:nvPr>
            <p:ph type="title"/>
          </p:nvPr>
        </p:nvSpPr>
        <p:spPr/>
        <p:txBody>
          <a:bodyPr/>
          <a:lstStyle/>
          <a:p>
            <a:r>
              <a:rPr lang="en-US"/>
              <a:t>The Seven Pernicious Kingdoms</a:t>
            </a:r>
          </a:p>
        </p:txBody>
      </p:sp>
      <p:sp>
        <p:nvSpPr>
          <p:cNvPr id="3" name="Content Placeholder 2">
            <a:extLst>
              <a:ext uri="{FF2B5EF4-FFF2-40B4-BE49-F238E27FC236}">
                <a16:creationId xmlns:a16="http://schemas.microsoft.com/office/drawing/2014/main" id="{CA3BB5B2-746E-7AC2-C40E-CEB33357B4A3}"/>
              </a:ext>
            </a:extLst>
          </p:cNvPr>
          <p:cNvSpPr>
            <a:spLocks noGrp="1"/>
          </p:cNvSpPr>
          <p:nvPr>
            <p:ph idx="1"/>
          </p:nvPr>
        </p:nvSpPr>
        <p:spPr/>
        <p:txBody>
          <a:bodyPr>
            <a:normAutofit fontScale="85000" lnSpcReduction="10000"/>
          </a:bodyPr>
          <a:lstStyle/>
          <a:p>
            <a:pPr marL="305435" indent="-305435"/>
            <a:r>
              <a:rPr lang="en-US"/>
              <a:t>The Time and State kingdom refers to how a modern systems handle distributed computation.</a:t>
            </a:r>
          </a:p>
          <a:p>
            <a:pPr marL="629920" lvl="1" indent="-305435"/>
            <a:r>
              <a:rPr lang="en-US"/>
              <a:t>A modern computer maximizes the computers computational timing by switching processes extremely quickly and keeping track of their process state. </a:t>
            </a:r>
          </a:p>
          <a:p>
            <a:pPr marL="305435" indent="-305435"/>
            <a:r>
              <a:rPr lang="en-US"/>
              <a:t>Timing and State vulnerabilities arise when unexpected interactions between processes happen.</a:t>
            </a:r>
          </a:p>
          <a:p>
            <a:pPr marL="629920" lvl="1" indent="-305435"/>
            <a:r>
              <a:rPr lang="en-US"/>
              <a:t>These interactions happen through shared state: semaphores, variables, the file system, and basically anything that can store information.</a:t>
            </a:r>
          </a:p>
          <a:p>
            <a:pPr marL="305435" indent="-305435"/>
            <a:r>
              <a:rPr lang="en-US"/>
              <a:t>An example of this is having a Time-of-check Time-of-use (TOCTOU) Race Condition</a:t>
            </a:r>
          </a:p>
          <a:p>
            <a:pPr marL="629920" lvl="1" indent="-305435"/>
            <a:r>
              <a:rPr lang="en-US"/>
              <a:t>This means the program checks the state of a resource before using that resource, but the resource's state can change between the check and the use in a way that invalidates the results of the check. This causes the product to perform invalid actions when the resource is in an unexpected state.</a:t>
            </a:r>
          </a:p>
        </p:txBody>
      </p:sp>
      <p:sp>
        <p:nvSpPr>
          <p:cNvPr id="5" name="Content Placeholder 2">
            <a:extLst>
              <a:ext uri="{FF2B5EF4-FFF2-40B4-BE49-F238E27FC236}">
                <a16:creationId xmlns:a16="http://schemas.microsoft.com/office/drawing/2014/main" id="{D2D36FCE-988F-455F-CDF4-7A39A5FC836D}"/>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4. Time and State</a:t>
            </a:r>
          </a:p>
        </p:txBody>
      </p:sp>
    </p:spTree>
    <p:extLst>
      <p:ext uri="{BB962C8B-B14F-4D97-AF65-F5344CB8AC3E}">
        <p14:creationId xmlns:p14="http://schemas.microsoft.com/office/powerpoint/2010/main" val="310498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6D75-69C3-5DD2-C231-33BB178606C8}"/>
              </a:ext>
            </a:extLst>
          </p:cNvPr>
          <p:cNvSpPr>
            <a:spLocks noGrp="1"/>
          </p:cNvSpPr>
          <p:nvPr>
            <p:ph type="title"/>
          </p:nvPr>
        </p:nvSpPr>
        <p:spPr/>
        <p:txBody>
          <a:bodyPr/>
          <a:lstStyle/>
          <a:p>
            <a:r>
              <a:rPr lang="en-US"/>
              <a:t>The Seven Pernicious Kingdoms</a:t>
            </a:r>
          </a:p>
        </p:txBody>
      </p:sp>
      <p:sp>
        <p:nvSpPr>
          <p:cNvPr id="3" name="Content Placeholder 2">
            <a:extLst>
              <a:ext uri="{FF2B5EF4-FFF2-40B4-BE49-F238E27FC236}">
                <a16:creationId xmlns:a16="http://schemas.microsoft.com/office/drawing/2014/main" id="{CA3BB5B2-746E-7AC2-C40E-CEB33357B4A3}"/>
              </a:ext>
            </a:extLst>
          </p:cNvPr>
          <p:cNvSpPr>
            <a:spLocks noGrp="1"/>
          </p:cNvSpPr>
          <p:nvPr>
            <p:ph idx="1"/>
          </p:nvPr>
        </p:nvSpPr>
        <p:spPr>
          <a:xfrm>
            <a:off x="4875050" y="674740"/>
            <a:ext cx="6650991" cy="4658216"/>
          </a:xfrm>
        </p:spPr>
        <p:txBody>
          <a:bodyPr/>
          <a:lstStyle/>
          <a:p>
            <a:r>
              <a:rPr lang="en-US"/>
              <a:t>Errors with dealing with errors get their own kingdom due to how common these errors are.</a:t>
            </a:r>
          </a:p>
          <a:p>
            <a:r>
              <a:rPr lang="en-US"/>
              <a:t>There are two ways to handle errors improperly:</a:t>
            </a:r>
          </a:p>
          <a:p>
            <a:pPr lvl="1"/>
            <a:r>
              <a:rPr lang="en-US"/>
              <a:t>handling errors poorly or if at all (most common) </a:t>
            </a:r>
          </a:p>
          <a:p>
            <a:pPr lvl="1"/>
            <a:r>
              <a:rPr lang="en-US"/>
              <a:t>errors that give out too much information</a:t>
            </a:r>
          </a:p>
          <a:p>
            <a:r>
              <a:rPr lang="en-US"/>
              <a:t>When an error is handled poorly it typically results in the program crashing. </a:t>
            </a:r>
          </a:p>
          <a:p>
            <a:pPr lvl="1"/>
            <a:r>
              <a:rPr lang="en-US"/>
              <a:t>This can be an issue when trying to fix the problem later.</a:t>
            </a:r>
          </a:p>
        </p:txBody>
      </p:sp>
      <p:sp>
        <p:nvSpPr>
          <p:cNvPr id="5" name="Content Placeholder 2">
            <a:extLst>
              <a:ext uri="{FF2B5EF4-FFF2-40B4-BE49-F238E27FC236}">
                <a16:creationId xmlns:a16="http://schemas.microsoft.com/office/drawing/2014/main" id="{D2D36FCE-988F-455F-CDF4-7A39A5FC836D}"/>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5. Errors</a:t>
            </a:r>
          </a:p>
        </p:txBody>
      </p:sp>
      <p:pic>
        <p:nvPicPr>
          <p:cNvPr id="6" name="Picture 5">
            <a:extLst>
              <a:ext uri="{FF2B5EF4-FFF2-40B4-BE49-F238E27FC236}">
                <a16:creationId xmlns:a16="http://schemas.microsoft.com/office/drawing/2014/main" id="{C7B42F6B-B93F-5642-AC99-87B20B2F0695}"/>
              </a:ext>
            </a:extLst>
          </p:cNvPr>
          <p:cNvPicPr>
            <a:picLocks noChangeAspect="1"/>
          </p:cNvPicPr>
          <p:nvPr/>
        </p:nvPicPr>
        <p:blipFill>
          <a:blip r:embed="rId2"/>
          <a:srcRect l="5359" t="8208"/>
          <a:stretch/>
        </p:blipFill>
        <p:spPr>
          <a:xfrm>
            <a:off x="6909759" y="4903934"/>
            <a:ext cx="2353118" cy="1643935"/>
          </a:xfrm>
          <a:prstGeom prst="rect">
            <a:avLst/>
          </a:prstGeom>
        </p:spPr>
      </p:pic>
    </p:spTree>
    <p:extLst>
      <p:ext uri="{BB962C8B-B14F-4D97-AF65-F5344CB8AC3E}">
        <p14:creationId xmlns:p14="http://schemas.microsoft.com/office/powerpoint/2010/main" val="228625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6D75-69C3-5DD2-C231-33BB178606C8}"/>
              </a:ext>
            </a:extLst>
          </p:cNvPr>
          <p:cNvSpPr>
            <a:spLocks noGrp="1"/>
          </p:cNvSpPr>
          <p:nvPr>
            <p:ph type="title"/>
          </p:nvPr>
        </p:nvSpPr>
        <p:spPr/>
        <p:txBody>
          <a:bodyPr/>
          <a:lstStyle/>
          <a:p>
            <a:r>
              <a:rPr lang="en-US"/>
              <a:t>The Seven Pernicious Kingdoms</a:t>
            </a:r>
          </a:p>
        </p:txBody>
      </p:sp>
      <p:sp>
        <p:nvSpPr>
          <p:cNvPr id="3" name="Content Placeholder 2">
            <a:extLst>
              <a:ext uri="{FF2B5EF4-FFF2-40B4-BE49-F238E27FC236}">
                <a16:creationId xmlns:a16="http://schemas.microsoft.com/office/drawing/2014/main" id="{CA3BB5B2-746E-7AC2-C40E-CEB33357B4A3}"/>
              </a:ext>
            </a:extLst>
          </p:cNvPr>
          <p:cNvSpPr>
            <a:spLocks noGrp="1"/>
          </p:cNvSpPr>
          <p:nvPr>
            <p:ph idx="1"/>
          </p:nvPr>
        </p:nvSpPr>
        <p:spPr>
          <a:xfrm>
            <a:off x="4900926" y="933450"/>
            <a:ext cx="6650991" cy="4658216"/>
          </a:xfrm>
        </p:spPr>
        <p:txBody>
          <a:bodyPr>
            <a:normAutofit/>
          </a:bodyPr>
          <a:lstStyle/>
          <a:p>
            <a:r>
              <a:rPr lang="en-US"/>
              <a:t>Poor Code Quality can lead to unexpected and undesirable behavior from the User’s perspective.</a:t>
            </a:r>
          </a:p>
          <a:p>
            <a:r>
              <a:rPr lang="en-US"/>
              <a:t>Poor Code Quality from the attacker’s perspective is an opportunity to stress the system in unexpected ways.</a:t>
            </a:r>
          </a:p>
          <a:p>
            <a:r>
              <a:rPr lang="en-US"/>
              <a:t>Examples of Poor Code Quality:</a:t>
            </a:r>
          </a:p>
          <a:p>
            <a:pPr lvl="1"/>
            <a:r>
              <a:rPr lang="en-US"/>
              <a:t>Memory Leaks</a:t>
            </a:r>
          </a:p>
          <a:p>
            <a:pPr lvl="1"/>
            <a:r>
              <a:rPr lang="en-US"/>
              <a:t>Null Dereferencing</a:t>
            </a:r>
          </a:p>
          <a:p>
            <a:pPr lvl="1"/>
            <a:r>
              <a:rPr lang="en-US"/>
              <a:t>An Uninitialized Variable</a:t>
            </a:r>
          </a:p>
          <a:p>
            <a:pPr lvl="1"/>
            <a:r>
              <a:rPr lang="en-US"/>
              <a:t>Double free()</a:t>
            </a:r>
          </a:p>
        </p:txBody>
      </p:sp>
      <p:sp>
        <p:nvSpPr>
          <p:cNvPr id="5" name="Content Placeholder 2">
            <a:extLst>
              <a:ext uri="{FF2B5EF4-FFF2-40B4-BE49-F238E27FC236}">
                <a16:creationId xmlns:a16="http://schemas.microsoft.com/office/drawing/2014/main" id="{D2D36FCE-988F-455F-CDF4-7A39A5FC836D}"/>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6. Code Quality</a:t>
            </a:r>
          </a:p>
        </p:txBody>
      </p:sp>
      <p:pic>
        <p:nvPicPr>
          <p:cNvPr id="6" name="Picture 5">
            <a:extLst>
              <a:ext uri="{FF2B5EF4-FFF2-40B4-BE49-F238E27FC236}">
                <a16:creationId xmlns:a16="http://schemas.microsoft.com/office/drawing/2014/main" id="{73457029-05EE-7EDC-4569-13659EF814BD}"/>
              </a:ext>
            </a:extLst>
          </p:cNvPr>
          <p:cNvPicPr>
            <a:picLocks noChangeAspect="1"/>
          </p:cNvPicPr>
          <p:nvPr/>
        </p:nvPicPr>
        <p:blipFill>
          <a:blip r:embed="rId2"/>
          <a:stretch>
            <a:fillRect/>
          </a:stretch>
        </p:blipFill>
        <p:spPr>
          <a:xfrm>
            <a:off x="6968947" y="5208985"/>
            <a:ext cx="2514951" cy="1581371"/>
          </a:xfrm>
          <a:prstGeom prst="rect">
            <a:avLst/>
          </a:prstGeom>
        </p:spPr>
      </p:pic>
    </p:spTree>
    <p:extLst>
      <p:ext uri="{BB962C8B-B14F-4D97-AF65-F5344CB8AC3E}">
        <p14:creationId xmlns:p14="http://schemas.microsoft.com/office/powerpoint/2010/main" val="198651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609906" y="702155"/>
            <a:ext cx="3568661" cy="1269713"/>
          </a:xfrm>
        </p:spPr>
        <p:txBody>
          <a:bodyPr vert="horz" lIns="91440" tIns="45720" rIns="91440" bIns="45720" rtlCol="0" anchor="b">
            <a:normAutofit/>
          </a:bodyPr>
          <a:lstStyle/>
          <a:p>
            <a:pPr>
              <a:lnSpc>
                <a:spcPct val="90000"/>
              </a:lnSpc>
            </a:pPr>
            <a:r>
              <a:rPr lang="en-US" sz="2800">
                <a:solidFill>
                  <a:schemeClr val="tx1">
                    <a:lumMod val="75000"/>
                    <a:lumOff val="25000"/>
                  </a:schemeClr>
                </a:solidFill>
              </a:rPr>
              <a:t>Four pillars of software security</a:t>
            </a:r>
          </a:p>
        </p:txBody>
      </p:sp>
      <p:sp>
        <p:nvSpPr>
          <p:cNvPr id="17" name="Rectangle 16">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45BB0183-D05F-CAA3-74B4-F95147B98C09}"/>
              </a:ext>
            </a:extLst>
          </p:cNvPr>
          <p:cNvSpPr>
            <a:spLocks noGrp="1"/>
          </p:cNvSpPr>
          <p:nvPr>
            <p:ph type="body" sz="half" idx="2"/>
          </p:nvPr>
        </p:nvSpPr>
        <p:spPr>
          <a:xfrm>
            <a:off x="634096" y="2340864"/>
            <a:ext cx="5467613" cy="3634486"/>
          </a:xfrm>
        </p:spPr>
        <p:txBody>
          <a:bodyPr vert="horz" lIns="91440" tIns="45720" rIns="91440" bIns="45720" rtlCol="0" anchor="ctr">
            <a:normAutofit/>
          </a:bodyPr>
          <a:lstStyle/>
          <a:p>
            <a:pPr marL="285750" indent="-285750">
              <a:buFont typeface="Arial" panose="05020102010507070707" pitchFamily="18" charset="2"/>
              <a:buChar char="•"/>
            </a:pPr>
            <a:r>
              <a:rPr lang="en-US" sz="2400">
                <a:solidFill>
                  <a:schemeClr val="tx1">
                    <a:lumMod val="75000"/>
                    <a:lumOff val="25000"/>
                  </a:schemeClr>
                </a:solidFill>
              </a:rPr>
              <a:t>1 – Knowledge and Awareness</a:t>
            </a:r>
          </a:p>
          <a:p>
            <a:pPr marL="285750" indent="-285750">
              <a:buFont typeface="Arial" panose="05020102010507070707" pitchFamily="18" charset="2"/>
              <a:buChar char="•"/>
            </a:pPr>
            <a:r>
              <a:rPr lang="en-US" sz="2400">
                <a:solidFill>
                  <a:schemeClr val="tx1">
                    <a:lumMod val="75000"/>
                    <a:lumOff val="25000"/>
                  </a:schemeClr>
                </a:solidFill>
              </a:rPr>
              <a:t>2 – Protection of Computing Devices</a:t>
            </a:r>
          </a:p>
          <a:p>
            <a:pPr marL="285750" indent="-285750">
              <a:buFont typeface="Arial" panose="05020102010507070707" pitchFamily="18" charset="2"/>
              <a:buChar char="•"/>
            </a:pPr>
            <a:r>
              <a:rPr lang="en-US" sz="2400">
                <a:solidFill>
                  <a:schemeClr val="tx1">
                    <a:lumMod val="75000"/>
                    <a:lumOff val="25000"/>
                  </a:schemeClr>
                </a:solidFill>
              </a:rPr>
              <a:t>3 – Protection of Data</a:t>
            </a:r>
          </a:p>
          <a:p>
            <a:pPr marL="285750" indent="-285750">
              <a:buFont typeface="Arial" panose="05020102010507070707" pitchFamily="18" charset="2"/>
              <a:buChar char="•"/>
            </a:pPr>
            <a:r>
              <a:rPr lang="en-US" sz="2400">
                <a:solidFill>
                  <a:schemeClr val="tx1">
                    <a:lumMod val="75000"/>
                    <a:lumOff val="25000"/>
                  </a:schemeClr>
                </a:solidFill>
              </a:rPr>
              <a:t>4 – Protection of Networks</a:t>
            </a:r>
          </a:p>
        </p:txBody>
      </p:sp>
      <p:pic>
        <p:nvPicPr>
          <p:cNvPr id="3" name="Picture 2" descr="A diagram of a building&#10;&#10;Description automatically generated">
            <a:extLst>
              <a:ext uri="{FF2B5EF4-FFF2-40B4-BE49-F238E27FC236}">
                <a16:creationId xmlns:a16="http://schemas.microsoft.com/office/drawing/2014/main" id="{4A5DFC15-DEE1-A489-7344-EFABBD4BE7EB}"/>
              </a:ext>
            </a:extLst>
          </p:cNvPr>
          <p:cNvPicPr>
            <a:picLocks noChangeAspect="1"/>
          </p:cNvPicPr>
          <p:nvPr/>
        </p:nvPicPr>
        <p:blipFill>
          <a:blip r:embed="rId2"/>
          <a:stretch>
            <a:fillRect/>
          </a:stretch>
        </p:blipFill>
        <p:spPr>
          <a:xfrm>
            <a:off x="6226677" y="1345447"/>
            <a:ext cx="5513653" cy="3551184"/>
          </a:xfrm>
          <a:prstGeom prst="rect">
            <a:avLst/>
          </a:prstGeom>
          <a:ln>
            <a:noFill/>
          </a:ln>
          <a:effectLst>
            <a:softEdge rad="112500"/>
          </a:effectLst>
        </p:spPr>
      </p:pic>
    </p:spTree>
    <p:extLst>
      <p:ext uri="{BB962C8B-B14F-4D97-AF65-F5344CB8AC3E}">
        <p14:creationId xmlns:p14="http://schemas.microsoft.com/office/powerpoint/2010/main" val="365050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6D75-69C3-5DD2-C231-33BB178606C8}"/>
              </a:ext>
            </a:extLst>
          </p:cNvPr>
          <p:cNvSpPr>
            <a:spLocks noGrp="1"/>
          </p:cNvSpPr>
          <p:nvPr>
            <p:ph type="title"/>
          </p:nvPr>
        </p:nvSpPr>
        <p:spPr/>
        <p:txBody>
          <a:bodyPr/>
          <a:lstStyle/>
          <a:p>
            <a:r>
              <a:rPr lang="en-US"/>
              <a:t>The Seven Pernicious Kingdoms</a:t>
            </a:r>
          </a:p>
        </p:txBody>
      </p:sp>
      <p:sp>
        <p:nvSpPr>
          <p:cNvPr id="3" name="Content Placeholder 2">
            <a:extLst>
              <a:ext uri="{FF2B5EF4-FFF2-40B4-BE49-F238E27FC236}">
                <a16:creationId xmlns:a16="http://schemas.microsoft.com/office/drawing/2014/main" id="{CA3BB5B2-746E-7AC2-C40E-CEB33357B4A3}"/>
              </a:ext>
            </a:extLst>
          </p:cNvPr>
          <p:cNvSpPr>
            <a:spLocks noGrp="1"/>
          </p:cNvSpPr>
          <p:nvPr>
            <p:ph idx="1"/>
          </p:nvPr>
        </p:nvSpPr>
        <p:spPr/>
        <p:txBody>
          <a:bodyPr/>
          <a:lstStyle/>
          <a:p>
            <a:r>
              <a:rPr lang="en-US"/>
              <a:t>Encapsulation refers to the differentiation between sensitive data from other data. </a:t>
            </a:r>
          </a:p>
          <a:p>
            <a:r>
              <a:rPr lang="en-US"/>
              <a:t>Encapsulation involves separating validated data and unvalidated data, or one user's data to another’s. </a:t>
            </a:r>
          </a:p>
          <a:p>
            <a:r>
              <a:rPr lang="en-US"/>
              <a:t>Vulnerabilities arise from weak access permissions or improper handling of classes. </a:t>
            </a:r>
          </a:p>
          <a:p>
            <a:r>
              <a:rPr lang="en-US"/>
              <a:t>Examples of encapsulation issues:</a:t>
            </a:r>
          </a:p>
          <a:p>
            <a:pPr lvl="1"/>
            <a:r>
              <a:rPr lang="en-US"/>
              <a:t>A Private Data Structure Returned From A Public Method</a:t>
            </a:r>
          </a:p>
          <a:p>
            <a:pPr lvl="1"/>
            <a:r>
              <a:rPr lang="en-US"/>
              <a:t>Comparison of Classes by Name</a:t>
            </a:r>
          </a:p>
          <a:p>
            <a:pPr lvl="1"/>
            <a:r>
              <a:rPr lang="en-US"/>
              <a:t>Exposure of Data Elements to the Wrong Session</a:t>
            </a:r>
          </a:p>
        </p:txBody>
      </p:sp>
      <p:sp>
        <p:nvSpPr>
          <p:cNvPr id="5" name="Content Placeholder 2">
            <a:extLst>
              <a:ext uri="{FF2B5EF4-FFF2-40B4-BE49-F238E27FC236}">
                <a16:creationId xmlns:a16="http://schemas.microsoft.com/office/drawing/2014/main" id="{D2D36FCE-988F-455F-CDF4-7A39A5FC836D}"/>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7. Encapsulation</a:t>
            </a:r>
          </a:p>
        </p:txBody>
      </p:sp>
    </p:spTree>
    <p:extLst>
      <p:ext uri="{BB962C8B-B14F-4D97-AF65-F5344CB8AC3E}">
        <p14:creationId xmlns:p14="http://schemas.microsoft.com/office/powerpoint/2010/main" val="234398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4AA7-A049-0797-CBE3-8F107234F2AA}"/>
              </a:ext>
            </a:extLst>
          </p:cNvPr>
          <p:cNvSpPr>
            <a:spLocks noGrp="1"/>
          </p:cNvSpPr>
          <p:nvPr>
            <p:ph type="title"/>
          </p:nvPr>
        </p:nvSpPr>
        <p:spPr/>
        <p:txBody>
          <a:bodyPr/>
          <a:lstStyle/>
          <a:p>
            <a:r>
              <a:rPr lang="en-US"/>
              <a:t>SEI CERT</a:t>
            </a:r>
          </a:p>
        </p:txBody>
      </p:sp>
      <p:sp>
        <p:nvSpPr>
          <p:cNvPr id="3" name="Content Placeholder 2">
            <a:extLst>
              <a:ext uri="{FF2B5EF4-FFF2-40B4-BE49-F238E27FC236}">
                <a16:creationId xmlns:a16="http://schemas.microsoft.com/office/drawing/2014/main" id="{6902C15B-D853-3414-0E88-D944D48038DA}"/>
              </a:ext>
            </a:extLst>
          </p:cNvPr>
          <p:cNvSpPr>
            <a:spLocks noGrp="1"/>
          </p:cNvSpPr>
          <p:nvPr>
            <p:ph idx="1"/>
          </p:nvPr>
        </p:nvSpPr>
        <p:spPr/>
        <p:txBody>
          <a:bodyPr>
            <a:normAutofit fontScale="85000" lnSpcReduction="20000"/>
          </a:bodyPr>
          <a:lstStyle/>
          <a:p>
            <a:pPr marL="0" indent="0">
              <a:buNone/>
            </a:pPr>
            <a:r>
              <a:rPr lang="en-US" dirty="0"/>
              <a:t>What is SEI?</a:t>
            </a:r>
          </a:p>
          <a:p>
            <a:pPr marL="305435" indent="-305435"/>
            <a:r>
              <a:rPr lang="en-US" dirty="0"/>
              <a:t>The Software Engineering Institute (SEI) is a Federally Funded Research and Development Center (FFRDC) at Carnegie Mellon University.</a:t>
            </a:r>
          </a:p>
          <a:p>
            <a:pPr marL="305435" indent="-305435"/>
            <a:r>
              <a:rPr lang="en-US" dirty="0"/>
              <a:t>They conducts research in areas like software engineering, systems engineering, and cybersecurity, focusing on introducing private-sector innovations into government use, particularly for the U.S. Department of Defense (DOD).</a:t>
            </a:r>
          </a:p>
          <a:p>
            <a:pPr marL="0" indent="0">
              <a:buNone/>
            </a:pPr>
            <a:r>
              <a:rPr lang="en-US" dirty="0"/>
              <a:t>What is SEI CERT?</a:t>
            </a:r>
          </a:p>
          <a:p>
            <a:pPr marL="305435" indent="-305435"/>
            <a:r>
              <a:rPr lang="en-US" dirty="0"/>
              <a:t>The SEI Computer Emergency Response Team (CERT) is a SEI division that is partnered with government, industry, law enforcement, and academia to develop best practices for common coding languages.</a:t>
            </a:r>
          </a:p>
          <a:p>
            <a:pPr marL="305435" indent="-305435"/>
            <a:r>
              <a:rPr lang="en-US" dirty="0"/>
              <a:t>The standards are updated and available on the web for C, C++, Java, Perl, Android OS.</a:t>
            </a:r>
          </a:p>
          <a:p>
            <a:pPr marL="305435" indent="-305435"/>
            <a:r>
              <a:rPr lang="en-US" u="sng" dirty="0">
                <a:solidFill>
                  <a:srgbClr val="00B0F0"/>
                </a:solidFill>
              </a:rPr>
              <a:t>https://wiki.sei.cmu.edu/confluence/display/seccode</a:t>
            </a:r>
          </a:p>
        </p:txBody>
      </p:sp>
      <p:pic>
        <p:nvPicPr>
          <p:cNvPr id="4" name="Picture 3" descr="SEI CERT releases open-source Source ...">
            <a:extLst>
              <a:ext uri="{FF2B5EF4-FFF2-40B4-BE49-F238E27FC236}">
                <a16:creationId xmlns:a16="http://schemas.microsoft.com/office/drawing/2014/main" id="{5E57AAA1-B9AB-DBEA-4267-B1DCCE3E6A51}"/>
              </a:ext>
            </a:extLst>
          </p:cNvPr>
          <p:cNvPicPr>
            <a:picLocks noChangeAspect="1"/>
          </p:cNvPicPr>
          <p:nvPr/>
        </p:nvPicPr>
        <p:blipFill>
          <a:blip r:embed="rId2"/>
          <a:stretch>
            <a:fillRect/>
          </a:stretch>
        </p:blipFill>
        <p:spPr>
          <a:xfrm>
            <a:off x="1214438" y="3426355"/>
            <a:ext cx="2143125" cy="2143125"/>
          </a:xfrm>
          <a:prstGeom prst="rect">
            <a:avLst/>
          </a:prstGeom>
        </p:spPr>
      </p:pic>
    </p:spTree>
    <p:extLst>
      <p:ext uri="{BB962C8B-B14F-4D97-AF65-F5344CB8AC3E}">
        <p14:creationId xmlns:p14="http://schemas.microsoft.com/office/powerpoint/2010/main" val="230853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CBDC-6BFF-F92C-7392-D6001A486F16}"/>
              </a:ext>
            </a:extLst>
          </p:cNvPr>
          <p:cNvSpPr>
            <a:spLocks noGrp="1"/>
          </p:cNvSpPr>
          <p:nvPr>
            <p:ph type="title"/>
          </p:nvPr>
        </p:nvSpPr>
        <p:spPr/>
        <p:txBody>
          <a:bodyPr/>
          <a:lstStyle/>
          <a:p>
            <a:r>
              <a:rPr lang="en-US"/>
              <a:t>SEI CERT Top 10 practices:</a:t>
            </a:r>
          </a:p>
        </p:txBody>
      </p:sp>
      <p:sp>
        <p:nvSpPr>
          <p:cNvPr id="3" name="Content Placeholder 2">
            <a:extLst>
              <a:ext uri="{FF2B5EF4-FFF2-40B4-BE49-F238E27FC236}">
                <a16:creationId xmlns:a16="http://schemas.microsoft.com/office/drawing/2014/main" id="{C03F25C2-5F8E-CEFE-D167-55B7CD48DD49}"/>
              </a:ext>
            </a:extLst>
          </p:cNvPr>
          <p:cNvSpPr>
            <a:spLocks noGrp="1"/>
          </p:cNvSpPr>
          <p:nvPr>
            <p:ph idx="1"/>
          </p:nvPr>
        </p:nvSpPr>
        <p:spPr/>
        <p:txBody>
          <a:bodyPr>
            <a:normAutofit fontScale="92500" lnSpcReduction="20000"/>
          </a:bodyPr>
          <a:lstStyle/>
          <a:p>
            <a:pPr marL="0" indent="0">
              <a:buNone/>
            </a:pPr>
            <a:r>
              <a:rPr lang="en-US" u="sng">
                <a:solidFill>
                  <a:srgbClr val="00B0F0"/>
                </a:solidFill>
              </a:rPr>
              <a:t>https://wiki.sei.cmu.edu/confluence/display/seccode</a:t>
            </a:r>
            <a:endParaRPr lang="en-US"/>
          </a:p>
          <a:p>
            <a:pPr marL="514350" indent="-514350">
              <a:buAutoNum type="arabicPeriod"/>
            </a:pPr>
            <a:r>
              <a:rPr lang="en-US"/>
              <a:t>Validate input</a:t>
            </a:r>
          </a:p>
          <a:p>
            <a:pPr marL="514350" indent="-514350">
              <a:buAutoNum type="arabicPeriod"/>
            </a:pPr>
            <a:r>
              <a:rPr lang="en-US"/>
              <a:t>Heed compiler warnings</a:t>
            </a:r>
          </a:p>
          <a:p>
            <a:pPr marL="514350" indent="-514350">
              <a:buAutoNum type="arabicPeriod"/>
            </a:pPr>
            <a:r>
              <a:rPr lang="en-US"/>
              <a:t>Architect and design for security policies</a:t>
            </a:r>
          </a:p>
          <a:p>
            <a:pPr marL="514350" indent="-514350">
              <a:buAutoNum type="arabicPeriod"/>
            </a:pPr>
            <a:r>
              <a:rPr lang="en-US"/>
              <a:t>Keep it simple</a:t>
            </a:r>
          </a:p>
          <a:p>
            <a:pPr marL="514350" indent="-514350">
              <a:buAutoNum type="arabicPeriod"/>
            </a:pPr>
            <a:r>
              <a:rPr lang="en-US"/>
              <a:t>Default deny</a:t>
            </a:r>
          </a:p>
          <a:p>
            <a:pPr marL="514350" indent="-514350">
              <a:buAutoNum type="arabicPeriod"/>
            </a:pPr>
            <a:r>
              <a:rPr lang="en-US"/>
              <a:t>Adhere to the principle of least privilege</a:t>
            </a:r>
          </a:p>
          <a:p>
            <a:pPr marL="514350" indent="-514350">
              <a:buAutoNum type="arabicPeriod"/>
            </a:pPr>
            <a:r>
              <a:rPr lang="en-US"/>
              <a:t>Sanitize data sent to other systems</a:t>
            </a:r>
          </a:p>
          <a:p>
            <a:pPr marL="514350" indent="-514350">
              <a:buAutoNum type="arabicPeriod"/>
            </a:pPr>
            <a:r>
              <a:rPr lang="en-US"/>
              <a:t>Practice defense in depth</a:t>
            </a:r>
          </a:p>
          <a:p>
            <a:pPr marL="514350" indent="-514350">
              <a:buAutoNum type="arabicPeriod"/>
            </a:pPr>
            <a:r>
              <a:rPr lang="en-US"/>
              <a:t>Use effective quality assurance techniques</a:t>
            </a:r>
          </a:p>
          <a:p>
            <a:pPr marL="514350" indent="-514350">
              <a:buAutoNum type="arabicPeriod"/>
            </a:pPr>
            <a:r>
              <a:rPr lang="en-US"/>
              <a:t>Adopt a secure coding standard</a:t>
            </a:r>
          </a:p>
          <a:p>
            <a:endParaRPr lang="en-US"/>
          </a:p>
        </p:txBody>
      </p:sp>
      <p:pic>
        <p:nvPicPr>
          <p:cNvPr id="5" name="Picture 2">
            <a:extLst>
              <a:ext uri="{FF2B5EF4-FFF2-40B4-BE49-F238E27FC236}">
                <a16:creationId xmlns:a16="http://schemas.microsoft.com/office/drawing/2014/main" id="{B119B1EE-4542-FFCF-7478-F50A0018F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96" y="3056825"/>
            <a:ext cx="3504773" cy="323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0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4A7E-239B-6153-1361-C6B829E61791}"/>
              </a:ext>
            </a:extLst>
          </p:cNvPr>
          <p:cNvSpPr>
            <a:spLocks noGrp="1"/>
          </p:cNvSpPr>
          <p:nvPr>
            <p:ph type="title"/>
          </p:nvPr>
        </p:nvSpPr>
        <p:spPr/>
        <p:txBody>
          <a:bodyPr/>
          <a:lstStyle/>
          <a:p>
            <a:r>
              <a:rPr lang="en-US"/>
              <a:t>SEI CERT Top 10 practices:</a:t>
            </a:r>
          </a:p>
        </p:txBody>
      </p:sp>
      <p:sp>
        <p:nvSpPr>
          <p:cNvPr id="3" name="Content Placeholder 2">
            <a:extLst>
              <a:ext uri="{FF2B5EF4-FFF2-40B4-BE49-F238E27FC236}">
                <a16:creationId xmlns:a16="http://schemas.microsoft.com/office/drawing/2014/main" id="{C1B13FE3-448B-3C31-131D-9F2345616E42}"/>
              </a:ext>
            </a:extLst>
          </p:cNvPr>
          <p:cNvSpPr>
            <a:spLocks noGrp="1"/>
          </p:cNvSpPr>
          <p:nvPr>
            <p:ph idx="1"/>
          </p:nvPr>
        </p:nvSpPr>
        <p:spPr>
          <a:xfrm>
            <a:off x="4883676" y="1099892"/>
            <a:ext cx="6650991" cy="4658216"/>
          </a:xfrm>
        </p:spPr>
        <p:txBody>
          <a:bodyPr/>
          <a:lstStyle/>
          <a:p>
            <a:pPr marL="0" indent="0">
              <a:buNone/>
            </a:pPr>
            <a:r>
              <a:rPr lang="en-US"/>
              <a:t>Validate input:</a:t>
            </a:r>
          </a:p>
          <a:p>
            <a:r>
              <a:rPr lang="en-US"/>
              <a:t>Validate input from all untrusted data sources, where the user uploads user-controlled files and the context is unknown.</a:t>
            </a:r>
          </a:p>
          <a:p>
            <a:r>
              <a:rPr lang="en-US"/>
              <a:t>Untrusted data sources include Command line interfaces and network interfaces.</a:t>
            </a:r>
          </a:p>
          <a:p>
            <a:r>
              <a:rPr lang="en-US"/>
              <a:t>Proper input validation, such as checking uploaded files , can eliminate most of these issues &amp; vulnerabilities. </a:t>
            </a:r>
          </a:p>
        </p:txBody>
      </p:sp>
      <p:sp>
        <p:nvSpPr>
          <p:cNvPr id="5" name="Content Placeholder 2">
            <a:extLst>
              <a:ext uri="{FF2B5EF4-FFF2-40B4-BE49-F238E27FC236}">
                <a16:creationId xmlns:a16="http://schemas.microsoft.com/office/drawing/2014/main" id="{CD656754-78B4-37E1-8683-C3EC6223C6F4}"/>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1</a:t>
            </a:r>
          </a:p>
        </p:txBody>
      </p:sp>
    </p:spTree>
    <p:extLst>
      <p:ext uri="{BB962C8B-B14F-4D97-AF65-F5344CB8AC3E}">
        <p14:creationId xmlns:p14="http://schemas.microsoft.com/office/powerpoint/2010/main" val="92291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4A7E-239B-6153-1361-C6B829E61791}"/>
              </a:ext>
            </a:extLst>
          </p:cNvPr>
          <p:cNvSpPr>
            <a:spLocks noGrp="1"/>
          </p:cNvSpPr>
          <p:nvPr>
            <p:ph type="title"/>
          </p:nvPr>
        </p:nvSpPr>
        <p:spPr/>
        <p:txBody>
          <a:bodyPr/>
          <a:lstStyle/>
          <a:p>
            <a:r>
              <a:rPr lang="en-US"/>
              <a:t>SEI CERT Top 10 practices:</a:t>
            </a:r>
          </a:p>
        </p:txBody>
      </p:sp>
      <p:sp>
        <p:nvSpPr>
          <p:cNvPr id="3" name="Content Placeholder 2">
            <a:extLst>
              <a:ext uri="{FF2B5EF4-FFF2-40B4-BE49-F238E27FC236}">
                <a16:creationId xmlns:a16="http://schemas.microsoft.com/office/drawing/2014/main" id="{C1B13FE3-448B-3C31-131D-9F2345616E42}"/>
              </a:ext>
            </a:extLst>
          </p:cNvPr>
          <p:cNvSpPr>
            <a:spLocks noGrp="1"/>
          </p:cNvSpPr>
          <p:nvPr>
            <p:ph idx="1"/>
          </p:nvPr>
        </p:nvSpPr>
        <p:spPr>
          <a:xfrm>
            <a:off x="4813525" y="735125"/>
            <a:ext cx="6650991" cy="4658216"/>
          </a:xfrm>
        </p:spPr>
        <p:txBody>
          <a:bodyPr/>
          <a:lstStyle/>
          <a:p>
            <a:pPr marL="0" indent="0">
              <a:buNone/>
            </a:pPr>
            <a:r>
              <a:rPr lang="en-US"/>
              <a:t>Heed compiler warnings:</a:t>
            </a:r>
          </a:p>
          <a:p>
            <a:r>
              <a:rPr lang="en-US"/>
              <a:t>Compile code using the highest warning level &amp; options available </a:t>
            </a:r>
          </a:p>
          <a:p>
            <a:pPr lvl="1"/>
            <a:r>
              <a:rPr lang="en-US"/>
              <a:t>eliminate warnings by modifying the code</a:t>
            </a:r>
          </a:p>
          <a:p>
            <a:r>
              <a:rPr lang="en-US"/>
              <a:t>Use static and dynamic analysis tools to detect and eliminate additional security flaws.</a:t>
            </a:r>
          </a:p>
          <a:p>
            <a:pPr lvl="1"/>
            <a:r>
              <a:rPr lang="en-US"/>
              <a:t>Example:</a:t>
            </a:r>
          </a:p>
          <a:p>
            <a:endParaRPr lang="en-US"/>
          </a:p>
        </p:txBody>
      </p:sp>
      <p:sp>
        <p:nvSpPr>
          <p:cNvPr id="5" name="Content Placeholder 2">
            <a:extLst>
              <a:ext uri="{FF2B5EF4-FFF2-40B4-BE49-F238E27FC236}">
                <a16:creationId xmlns:a16="http://schemas.microsoft.com/office/drawing/2014/main" id="{CD656754-78B4-37E1-8683-C3EC6223C6F4}"/>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2</a:t>
            </a:r>
          </a:p>
        </p:txBody>
      </p:sp>
      <p:pic>
        <p:nvPicPr>
          <p:cNvPr id="4" name="Picture 3">
            <a:extLst>
              <a:ext uri="{FF2B5EF4-FFF2-40B4-BE49-F238E27FC236}">
                <a16:creationId xmlns:a16="http://schemas.microsoft.com/office/drawing/2014/main" id="{4B5667AF-00F2-1075-FBE8-B8BD73ECA2DB}"/>
              </a:ext>
            </a:extLst>
          </p:cNvPr>
          <p:cNvPicPr>
            <a:picLocks noChangeAspect="1"/>
          </p:cNvPicPr>
          <p:nvPr/>
        </p:nvPicPr>
        <p:blipFill>
          <a:blip r:embed="rId2"/>
          <a:srcRect l="2862" t="13243" r="3082" b="53270"/>
          <a:stretch/>
        </p:blipFill>
        <p:spPr>
          <a:xfrm>
            <a:off x="4451228" y="4482262"/>
            <a:ext cx="7375584" cy="1477099"/>
          </a:xfrm>
          <a:prstGeom prst="rect">
            <a:avLst/>
          </a:prstGeom>
        </p:spPr>
      </p:pic>
    </p:spTree>
    <p:extLst>
      <p:ext uri="{BB962C8B-B14F-4D97-AF65-F5344CB8AC3E}">
        <p14:creationId xmlns:p14="http://schemas.microsoft.com/office/powerpoint/2010/main" val="341002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4A7E-239B-6153-1361-C6B829E61791}"/>
              </a:ext>
            </a:extLst>
          </p:cNvPr>
          <p:cNvSpPr>
            <a:spLocks noGrp="1"/>
          </p:cNvSpPr>
          <p:nvPr>
            <p:ph type="title"/>
          </p:nvPr>
        </p:nvSpPr>
        <p:spPr/>
        <p:txBody>
          <a:bodyPr/>
          <a:lstStyle/>
          <a:p>
            <a:r>
              <a:rPr lang="en-US"/>
              <a:t>SEI CERT Top 10 practices:</a:t>
            </a:r>
          </a:p>
        </p:txBody>
      </p:sp>
      <p:sp>
        <p:nvSpPr>
          <p:cNvPr id="3" name="Content Placeholder 2">
            <a:extLst>
              <a:ext uri="{FF2B5EF4-FFF2-40B4-BE49-F238E27FC236}">
                <a16:creationId xmlns:a16="http://schemas.microsoft.com/office/drawing/2014/main" id="{C1B13FE3-448B-3C31-131D-9F2345616E42}"/>
              </a:ext>
            </a:extLst>
          </p:cNvPr>
          <p:cNvSpPr>
            <a:spLocks noGrp="1"/>
          </p:cNvSpPr>
          <p:nvPr>
            <p:ph idx="1"/>
          </p:nvPr>
        </p:nvSpPr>
        <p:spPr/>
        <p:txBody>
          <a:bodyPr/>
          <a:lstStyle/>
          <a:p>
            <a:pPr marL="0" indent="0">
              <a:buNone/>
            </a:pPr>
            <a:r>
              <a:rPr lang="en-US"/>
              <a:t>Architect and design for security policies:</a:t>
            </a:r>
          </a:p>
          <a:p>
            <a:r>
              <a:rPr lang="en-US"/>
              <a:t>Create a software architecture and design your software to implement and enforce security policies. </a:t>
            </a:r>
          </a:p>
          <a:p>
            <a:endParaRPr lang="en-US"/>
          </a:p>
          <a:p>
            <a:r>
              <a:rPr lang="en-US"/>
              <a:t>For example, if your system requires different privileges at different times, consider dividing the system into distinct intercommunicating subsystems, each with an appropriate privilege set.</a:t>
            </a:r>
          </a:p>
        </p:txBody>
      </p:sp>
      <p:sp>
        <p:nvSpPr>
          <p:cNvPr id="5" name="Content Placeholder 2">
            <a:extLst>
              <a:ext uri="{FF2B5EF4-FFF2-40B4-BE49-F238E27FC236}">
                <a16:creationId xmlns:a16="http://schemas.microsoft.com/office/drawing/2014/main" id="{CD656754-78B4-37E1-8683-C3EC6223C6F4}"/>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3</a:t>
            </a:r>
          </a:p>
        </p:txBody>
      </p:sp>
    </p:spTree>
    <p:extLst>
      <p:ext uri="{BB962C8B-B14F-4D97-AF65-F5344CB8AC3E}">
        <p14:creationId xmlns:p14="http://schemas.microsoft.com/office/powerpoint/2010/main" val="317485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4A7E-239B-6153-1361-C6B829E61791}"/>
              </a:ext>
            </a:extLst>
          </p:cNvPr>
          <p:cNvSpPr>
            <a:spLocks noGrp="1"/>
          </p:cNvSpPr>
          <p:nvPr>
            <p:ph type="title"/>
          </p:nvPr>
        </p:nvSpPr>
        <p:spPr/>
        <p:txBody>
          <a:bodyPr/>
          <a:lstStyle/>
          <a:p>
            <a:r>
              <a:rPr lang="en-US"/>
              <a:t>SEI CERT Top 10 practices:</a:t>
            </a:r>
          </a:p>
        </p:txBody>
      </p:sp>
      <p:sp>
        <p:nvSpPr>
          <p:cNvPr id="3" name="Content Placeholder 2">
            <a:extLst>
              <a:ext uri="{FF2B5EF4-FFF2-40B4-BE49-F238E27FC236}">
                <a16:creationId xmlns:a16="http://schemas.microsoft.com/office/drawing/2014/main" id="{C1B13FE3-448B-3C31-131D-9F2345616E42}"/>
              </a:ext>
            </a:extLst>
          </p:cNvPr>
          <p:cNvSpPr>
            <a:spLocks noGrp="1"/>
          </p:cNvSpPr>
          <p:nvPr>
            <p:ph idx="1"/>
          </p:nvPr>
        </p:nvSpPr>
        <p:spPr/>
        <p:txBody>
          <a:bodyPr/>
          <a:lstStyle/>
          <a:p>
            <a:pPr marL="0" indent="0">
              <a:buNone/>
            </a:pPr>
            <a:r>
              <a:rPr lang="en-US"/>
              <a:t>Keep it simple: </a:t>
            </a:r>
          </a:p>
          <a:p>
            <a:r>
              <a:rPr lang="en-US"/>
              <a:t>Keep the design as simple and small as possible </a:t>
            </a:r>
          </a:p>
          <a:p>
            <a:r>
              <a:rPr lang="en-US"/>
              <a:t>Complex designs increase the likelihood that errors will be made in their implementation, configuration, and use. </a:t>
            </a:r>
          </a:p>
          <a:p>
            <a:r>
              <a:rPr lang="en-US"/>
              <a:t>A simple design encompasses cohesive class definitions and avoiding practices like complex coupling.</a:t>
            </a:r>
          </a:p>
        </p:txBody>
      </p:sp>
      <p:sp>
        <p:nvSpPr>
          <p:cNvPr id="5" name="Content Placeholder 2">
            <a:extLst>
              <a:ext uri="{FF2B5EF4-FFF2-40B4-BE49-F238E27FC236}">
                <a16:creationId xmlns:a16="http://schemas.microsoft.com/office/drawing/2014/main" id="{CD656754-78B4-37E1-8683-C3EC6223C6F4}"/>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4</a:t>
            </a:r>
          </a:p>
        </p:txBody>
      </p:sp>
    </p:spTree>
    <p:extLst>
      <p:ext uri="{BB962C8B-B14F-4D97-AF65-F5344CB8AC3E}">
        <p14:creationId xmlns:p14="http://schemas.microsoft.com/office/powerpoint/2010/main" val="38050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4A7E-239B-6153-1361-C6B829E61791}"/>
              </a:ext>
            </a:extLst>
          </p:cNvPr>
          <p:cNvSpPr>
            <a:spLocks noGrp="1"/>
          </p:cNvSpPr>
          <p:nvPr>
            <p:ph type="title"/>
          </p:nvPr>
        </p:nvSpPr>
        <p:spPr/>
        <p:txBody>
          <a:bodyPr/>
          <a:lstStyle/>
          <a:p>
            <a:r>
              <a:rPr lang="en-US"/>
              <a:t>SEI CERT Top 10 practices:</a:t>
            </a:r>
          </a:p>
        </p:txBody>
      </p:sp>
      <p:sp>
        <p:nvSpPr>
          <p:cNvPr id="3" name="Content Placeholder 2">
            <a:extLst>
              <a:ext uri="{FF2B5EF4-FFF2-40B4-BE49-F238E27FC236}">
                <a16:creationId xmlns:a16="http://schemas.microsoft.com/office/drawing/2014/main" id="{C1B13FE3-448B-3C31-131D-9F2345616E42}"/>
              </a:ext>
            </a:extLst>
          </p:cNvPr>
          <p:cNvSpPr>
            <a:spLocks noGrp="1"/>
          </p:cNvSpPr>
          <p:nvPr>
            <p:ph idx="1"/>
          </p:nvPr>
        </p:nvSpPr>
        <p:spPr/>
        <p:txBody>
          <a:bodyPr/>
          <a:lstStyle/>
          <a:p>
            <a:pPr marL="0" indent="0">
              <a:buNone/>
            </a:pPr>
            <a:r>
              <a:rPr lang="en-US"/>
              <a:t>Default deny:</a:t>
            </a:r>
          </a:p>
          <a:p>
            <a:r>
              <a:rPr lang="en-US"/>
              <a:t>By default, access should be denied.</a:t>
            </a:r>
          </a:p>
          <a:p>
            <a:r>
              <a:rPr lang="en-US"/>
              <a:t>The protection scheme identifies conditions under which access is permitted.</a:t>
            </a:r>
          </a:p>
          <a:p>
            <a:r>
              <a:rPr lang="en-US"/>
              <a:t>This practice can be applied to file access permission in a file system by default denying anyone but the admin user.</a:t>
            </a:r>
          </a:p>
        </p:txBody>
      </p:sp>
      <p:sp>
        <p:nvSpPr>
          <p:cNvPr id="5" name="Content Placeholder 2">
            <a:extLst>
              <a:ext uri="{FF2B5EF4-FFF2-40B4-BE49-F238E27FC236}">
                <a16:creationId xmlns:a16="http://schemas.microsoft.com/office/drawing/2014/main" id="{CD656754-78B4-37E1-8683-C3EC6223C6F4}"/>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5</a:t>
            </a:r>
          </a:p>
        </p:txBody>
      </p:sp>
    </p:spTree>
    <p:extLst>
      <p:ext uri="{BB962C8B-B14F-4D97-AF65-F5344CB8AC3E}">
        <p14:creationId xmlns:p14="http://schemas.microsoft.com/office/powerpoint/2010/main" val="103857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4A7E-239B-6153-1361-C6B829E61791}"/>
              </a:ext>
            </a:extLst>
          </p:cNvPr>
          <p:cNvSpPr>
            <a:spLocks noGrp="1"/>
          </p:cNvSpPr>
          <p:nvPr>
            <p:ph type="title"/>
          </p:nvPr>
        </p:nvSpPr>
        <p:spPr/>
        <p:txBody>
          <a:bodyPr/>
          <a:lstStyle/>
          <a:p>
            <a:r>
              <a:rPr lang="en-US"/>
              <a:t>SEI CERT Top 10 practices:</a:t>
            </a:r>
          </a:p>
        </p:txBody>
      </p:sp>
      <p:sp>
        <p:nvSpPr>
          <p:cNvPr id="3" name="Content Placeholder 2">
            <a:extLst>
              <a:ext uri="{FF2B5EF4-FFF2-40B4-BE49-F238E27FC236}">
                <a16:creationId xmlns:a16="http://schemas.microsoft.com/office/drawing/2014/main" id="{C1B13FE3-448B-3C31-131D-9F2345616E42}"/>
              </a:ext>
            </a:extLst>
          </p:cNvPr>
          <p:cNvSpPr>
            <a:spLocks noGrp="1"/>
          </p:cNvSpPr>
          <p:nvPr>
            <p:ph idx="1"/>
          </p:nvPr>
        </p:nvSpPr>
        <p:spPr/>
        <p:txBody>
          <a:bodyPr/>
          <a:lstStyle/>
          <a:p>
            <a:pPr marL="0" indent="0">
              <a:buNone/>
            </a:pPr>
            <a:r>
              <a:rPr lang="en-US"/>
              <a:t>Adhere to the principle of least privilege:</a:t>
            </a:r>
          </a:p>
          <a:p>
            <a:r>
              <a:rPr lang="en-US"/>
              <a:t>Every process should execute with the least set of privileges necessary to complete the job. </a:t>
            </a:r>
          </a:p>
          <a:p>
            <a:r>
              <a:rPr lang="en-US"/>
              <a:t>Any elevated permission should only be accessed for the least amount of time required to complete the privileged task. </a:t>
            </a:r>
          </a:p>
          <a:p>
            <a:r>
              <a:rPr lang="en-US"/>
              <a:t>This practice can be applied to an instance of accessing a database for something like a Shared Password Manager.</a:t>
            </a:r>
          </a:p>
        </p:txBody>
      </p:sp>
      <p:sp>
        <p:nvSpPr>
          <p:cNvPr id="5" name="Content Placeholder 2">
            <a:extLst>
              <a:ext uri="{FF2B5EF4-FFF2-40B4-BE49-F238E27FC236}">
                <a16:creationId xmlns:a16="http://schemas.microsoft.com/office/drawing/2014/main" id="{CD656754-78B4-37E1-8683-C3EC6223C6F4}"/>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6</a:t>
            </a:r>
          </a:p>
        </p:txBody>
      </p:sp>
    </p:spTree>
    <p:extLst>
      <p:ext uri="{BB962C8B-B14F-4D97-AF65-F5344CB8AC3E}">
        <p14:creationId xmlns:p14="http://schemas.microsoft.com/office/powerpoint/2010/main" val="363892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4A7E-239B-6153-1361-C6B829E61791}"/>
              </a:ext>
            </a:extLst>
          </p:cNvPr>
          <p:cNvSpPr>
            <a:spLocks noGrp="1"/>
          </p:cNvSpPr>
          <p:nvPr>
            <p:ph type="title"/>
          </p:nvPr>
        </p:nvSpPr>
        <p:spPr/>
        <p:txBody>
          <a:bodyPr/>
          <a:lstStyle/>
          <a:p>
            <a:r>
              <a:rPr lang="en-US"/>
              <a:t>SEI CERT Top 10 practices:</a:t>
            </a:r>
          </a:p>
        </p:txBody>
      </p:sp>
      <p:sp>
        <p:nvSpPr>
          <p:cNvPr id="3" name="Content Placeholder 2">
            <a:extLst>
              <a:ext uri="{FF2B5EF4-FFF2-40B4-BE49-F238E27FC236}">
                <a16:creationId xmlns:a16="http://schemas.microsoft.com/office/drawing/2014/main" id="{C1B13FE3-448B-3C31-131D-9F2345616E42}"/>
              </a:ext>
            </a:extLst>
          </p:cNvPr>
          <p:cNvSpPr>
            <a:spLocks noGrp="1"/>
          </p:cNvSpPr>
          <p:nvPr>
            <p:ph idx="1"/>
          </p:nvPr>
        </p:nvSpPr>
        <p:spPr>
          <a:xfrm>
            <a:off x="4769297" y="1099892"/>
            <a:ext cx="6650991" cy="4658216"/>
          </a:xfrm>
        </p:spPr>
        <p:txBody>
          <a:bodyPr>
            <a:normAutofit/>
          </a:bodyPr>
          <a:lstStyle/>
          <a:p>
            <a:pPr marL="0" indent="0">
              <a:buNone/>
            </a:pPr>
            <a:r>
              <a:rPr lang="en-US" dirty="0"/>
              <a:t>Sanitize data sent to other systems:</a:t>
            </a:r>
          </a:p>
          <a:p>
            <a:pPr marL="305435" indent="-305435"/>
            <a:r>
              <a:rPr lang="en-US" dirty="0"/>
              <a:t>Sanitize all data passed to complex subsystems such as command shells, relational databases, and commercial off-the-shelf (COTS) components. </a:t>
            </a:r>
          </a:p>
          <a:p>
            <a:pPr marL="305435" indent="-305435"/>
            <a:r>
              <a:rPr lang="en-US" dirty="0"/>
              <a:t>Attackers inject malicious SQL commands, or other injection attacks into these attack vectors.</a:t>
            </a:r>
          </a:p>
          <a:p>
            <a:pPr marL="305435" indent="-305435"/>
            <a:r>
              <a:rPr lang="en-US" dirty="0"/>
              <a:t>This is not to be confused an input validation problem because this complex subsystem knows the context of the input. </a:t>
            </a:r>
          </a:p>
        </p:txBody>
      </p:sp>
      <p:sp>
        <p:nvSpPr>
          <p:cNvPr id="5" name="Content Placeholder 2">
            <a:extLst>
              <a:ext uri="{FF2B5EF4-FFF2-40B4-BE49-F238E27FC236}">
                <a16:creationId xmlns:a16="http://schemas.microsoft.com/office/drawing/2014/main" id="{CD656754-78B4-37E1-8683-C3EC6223C6F4}"/>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7</a:t>
            </a:r>
          </a:p>
        </p:txBody>
      </p:sp>
    </p:spTree>
    <p:extLst>
      <p:ext uri="{BB962C8B-B14F-4D97-AF65-F5344CB8AC3E}">
        <p14:creationId xmlns:p14="http://schemas.microsoft.com/office/powerpoint/2010/main" val="16506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767857" y="933450"/>
            <a:ext cx="3031852" cy="2237888"/>
          </a:xfrm>
        </p:spPr>
        <p:txBody>
          <a:bodyPr>
            <a:normAutofit/>
          </a:bodyPr>
          <a:lstStyle/>
          <a:p>
            <a:pPr>
              <a:lnSpc>
                <a:spcPct val="150000"/>
              </a:lnSpc>
            </a:pPr>
            <a:r>
              <a:rPr lang="en-US" sz="3000"/>
              <a:t>Four pillars of software security</a:t>
            </a:r>
          </a:p>
        </p:txBody>
      </p:sp>
      <p:sp>
        <p:nvSpPr>
          <p:cNvPr id="4" name="Text Placeholder 3">
            <a:extLst>
              <a:ext uri="{FF2B5EF4-FFF2-40B4-BE49-F238E27FC236}">
                <a16:creationId xmlns:a16="http://schemas.microsoft.com/office/drawing/2014/main" id="{45BB0183-D05F-CAA3-74B4-F95147B98C09}"/>
              </a:ext>
            </a:extLst>
          </p:cNvPr>
          <p:cNvSpPr>
            <a:spLocks noGrp="1"/>
          </p:cNvSpPr>
          <p:nvPr>
            <p:ph type="body" sz="half" idx="2"/>
          </p:nvPr>
        </p:nvSpPr>
        <p:spPr>
          <a:xfrm>
            <a:off x="4790769" y="1099742"/>
            <a:ext cx="6662557" cy="5128908"/>
          </a:xfrm>
        </p:spPr>
        <p:txBody>
          <a:bodyPr vert="horz" lIns="91440" tIns="45720" rIns="91440" bIns="45720" rtlCol="0" anchor="ctr">
            <a:normAutofit fontScale="85000" lnSpcReduction="10000"/>
          </a:bodyPr>
          <a:lstStyle/>
          <a:p>
            <a:pPr marL="457200" indent="-457200">
              <a:buFont typeface="Arial" panose="05020102010507070707" pitchFamily="18" charset="2"/>
              <a:buChar char="•"/>
            </a:pPr>
            <a:endParaRPr lang="en-US" sz="2000">
              <a:solidFill>
                <a:schemeClr val="accent4"/>
              </a:solidFill>
            </a:endParaRPr>
          </a:p>
          <a:p>
            <a:pPr marL="342900" indent="-342900">
              <a:buFont typeface="Arial" panose="05020102010507070707" pitchFamily="18" charset="2"/>
              <a:buChar char="•"/>
            </a:pPr>
            <a:r>
              <a:rPr lang="en-US" sz="2400">
                <a:solidFill>
                  <a:schemeClr val="accent4"/>
                </a:solidFill>
              </a:rPr>
              <a:t>Every employee needs a degree of knowledge and awareness to make good decisions. Imagine trying to secure a system without the know-how. The results would be disastrous, and even might result in a devastating cybercrime.</a:t>
            </a:r>
          </a:p>
          <a:p>
            <a:pPr marL="342900" indent="-342900">
              <a:buFont typeface="Arial" panose="05020102010507070707" pitchFamily="18" charset="2"/>
              <a:buChar char="•"/>
            </a:pPr>
            <a:r>
              <a:rPr lang="en-US" sz="2400">
                <a:solidFill>
                  <a:schemeClr val="accent4"/>
                </a:solidFill>
                <a:ea typeface="+mn-lt"/>
                <a:cs typeface="+mn-lt"/>
              </a:rPr>
              <a:t>It is important to know how to secure a system as well as anticipate obvious potential threats.</a:t>
            </a:r>
          </a:p>
          <a:p>
            <a:pPr marL="342900" indent="-342900">
              <a:buFont typeface="Arial" panose="05020102010507070707" pitchFamily="18" charset="2"/>
              <a:buChar char="•"/>
            </a:pPr>
            <a:r>
              <a:rPr lang="en-US" sz="2400">
                <a:solidFill>
                  <a:schemeClr val="accent4"/>
                </a:solidFill>
                <a:ea typeface="+mn-lt"/>
                <a:cs typeface="+mn-lt"/>
              </a:rPr>
              <a:t>Know and be aware of:</a:t>
            </a:r>
          </a:p>
          <a:p>
            <a:pPr marL="800100" lvl="1" indent="-342900">
              <a:buFont typeface="Courier New" panose="05020102010507070707" pitchFamily="18" charset="2"/>
              <a:buChar char="o"/>
            </a:pPr>
            <a:r>
              <a:rPr lang="en-US" sz="1900">
                <a:solidFill>
                  <a:schemeClr val="accent4"/>
                </a:solidFill>
                <a:ea typeface="+mn-lt"/>
                <a:cs typeface="+mn-lt"/>
              </a:rPr>
              <a:t>How computers work</a:t>
            </a:r>
          </a:p>
          <a:p>
            <a:pPr marL="800100" lvl="1" indent="-342900">
              <a:buFont typeface="Courier New" panose="05020102010507070707" pitchFamily="18" charset="2"/>
              <a:buChar char="o"/>
            </a:pPr>
            <a:r>
              <a:rPr lang="en-US" sz="1900">
                <a:solidFill>
                  <a:schemeClr val="accent4"/>
                </a:solidFill>
                <a:ea typeface="+mn-lt"/>
                <a:cs typeface="+mn-lt"/>
              </a:rPr>
              <a:t>Privacy Threats</a:t>
            </a:r>
          </a:p>
          <a:p>
            <a:pPr marL="800100" lvl="1" indent="-342900">
              <a:buFont typeface="Courier New" panose="05020102010507070707" pitchFamily="18" charset="2"/>
              <a:buChar char="o"/>
            </a:pPr>
            <a:r>
              <a:rPr lang="en-US" sz="1900">
                <a:solidFill>
                  <a:schemeClr val="accent4"/>
                </a:solidFill>
                <a:ea typeface="+mn-lt"/>
                <a:cs typeface="+mn-lt"/>
              </a:rPr>
              <a:t>Basic Information security principles</a:t>
            </a:r>
          </a:p>
          <a:p>
            <a:pPr marL="800100" lvl="1" indent="-342900">
              <a:buFont typeface="Courier New" panose="05020102010507070707" pitchFamily="18" charset="2"/>
              <a:buChar char="o"/>
            </a:pPr>
            <a:r>
              <a:rPr lang="en-US" sz="1900">
                <a:solidFill>
                  <a:schemeClr val="accent4"/>
                </a:solidFill>
                <a:ea typeface="+mn-lt"/>
                <a:cs typeface="+mn-lt"/>
              </a:rPr>
              <a:t>How networks and the internet work</a:t>
            </a:r>
          </a:p>
          <a:p>
            <a:pPr marL="800100" lvl="1" indent="-342900">
              <a:buFont typeface="Courier New" panose="05020102010507070707" pitchFamily="18" charset="2"/>
              <a:buChar char="o"/>
            </a:pPr>
            <a:r>
              <a:rPr lang="en-US" sz="1900">
                <a:solidFill>
                  <a:schemeClr val="accent4"/>
                </a:solidFill>
                <a:ea typeface="+mn-lt"/>
                <a:cs typeface="+mn-lt"/>
              </a:rPr>
              <a:t>Etc.</a:t>
            </a:r>
          </a:p>
          <a:p>
            <a:pPr marL="457200" indent="-457200">
              <a:buFont typeface="Arial" panose="05020102010507070707" pitchFamily="18" charset="2"/>
              <a:buChar char="•"/>
            </a:pPr>
            <a:endParaRPr lang="en-US" sz="2400">
              <a:solidFill>
                <a:schemeClr val="accent4"/>
              </a:solidFill>
              <a:ea typeface="+mn-lt"/>
              <a:cs typeface="+mn-lt"/>
            </a:endParaRPr>
          </a:p>
        </p:txBody>
      </p:sp>
      <p:sp>
        <p:nvSpPr>
          <p:cNvPr id="5" name="Content Placeholder 2">
            <a:extLst>
              <a:ext uri="{FF2B5EF4-FFF2-40B4-BE49-F238E27FC236}">
                <a16:creationId xmlns:a16="http://schemas.microsoft.com/office/drawing/2014/main" id="{53174E7B-47F5-5802-66C2-B9626D8D85E1}"/>
              </a:ext>
            </a:extLst>
          </p:cNvPr>
          <p:cNvSpPr>
            <a:spLocks noGrp="1"/>
          </p:cNvSpPr>
          <p:nvPr>
            <p:ph idx="1"/>
          </p:nvPr>
        </p:nvSpPr>
        <p:spPr>
          <a:xfrm>
            <a:off x="771712" y="3064233"/>
            <a:ext cx="3026343" cy="3010649"/>
          </a:xfrm>
        </p:spPr>
        <p:txBody>
          <a:bodyPr>
            <a:normAutofit/>
          </a:bodyPr>
          <a:lstStyle/>
          <a:p>
            <a:pPr marL="305435" indent="-305435"/>
            <a:r>
              <a:rPr lang="en-US" sz="3000">
                <a:solidFill>
                  <a:schemeClr val="bg1"/>
                </a:solidFill>
              </a:rPr>
              <a:t>Knowledge and Awareness</a:t>
            </a:r>
          </a:p>
        </p:txBody>
      </p:sp>
    </p:spTree>
    <p:extLst>
      <p:ext uri="{BB962C8B-B14F-4D97-AF65-F5344CB8AC3E}">
        <p14:creationId xmlns:p14="http://schemas.microsoft.com/office/powerpoint/2010/main" val="393740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4A7E-239B-6153-1361-C6B829E61791}"/>
              </a:ext>
            </a:extLst>
          </p:cNvPr>
          <p:cNvSpPr>
            <a:spLocks noGrp="1"/>
          </p:cNvSpPr>
          <p:nvPr>
            <p:ph type="title"/>
          </p:nvPr>
        </p:nvSpPr>
        <p:spPr/>
        <p:txBody>
          <a:bodyPr/>
          <a:lstStyle/>
          <a:p>
            <a:r>
              <a:rPr lang="en-US"/>
              <a:t>8. Practice defense in depth</a:t>
            </a:r>
          </a:p>
        </p:txBody>
      </p:sp>
      <p:sp>
        <p:nvSpPr>
          <p:cNvPr id="3" name="Content Placeholder 2">
            <a:extLst>
              <a:ext uri="{FF2B5EF4-FFF2-40B4-BE49-F238E27FC236}">
                <a16:creationId xmlns:a16="http://schemas.microsoft.com/office/drawing/2014/main" id="{C1B13FE3-448B-3C31-131D-9F2345616E42}"/>
              </a:ext>
            </a:extLst>
          </p:cNvPr>
          <p:cNvSpPr>
            <a:spLocks noGrp="1"/>
          </p:cNvSpPr>
          <p:nvPr>
            <p:ph idx="1"/>
          </p:nvPr>
        </p:nvSpPr>
        <p:spPr/>
        <p:txBody>
          <a:bodyPr/>
          <a:lstStyle/>
          <a:p>
            <a:pPr marL="0" indent="0">
              <a:buNone/>
            </a:pPr>
            <a:r>
              <a:rPr lang="en-US"/>
              <a:t>Practice defense in depth:</a:t>
            </a:r>
          </a:p>
          <a:p>
            <a:r>
              <a:rPr lang="en-US"/>
              <a:t>Manage risk with multiple defensive strategies, so that if one layer of defense turns out to be inadequate, another layer of defense can prevent a security flaw from becoming an exploitable vulnerability and/or limit the consequences of a successful exploit. </a:t>
            </a:r>
          </a:p>
          <a:p>
            <a:r>
              <a:rPr lang="en-US"/>
              <a:t>For example, combining secure programming techniques with secure runtime environments should reduce the likelihood that vulnerabilities remaining in the code at deployment time can be exploited in the operational environment.</a:t>
            </a:r>
          </a:p>
        </p:txBody>
      </p:sp>
      <p:sp>
        <p:nvSpPr>
          <p:cNvPr id="5" name="Content Placeholder 2">
            <a:extLst>
              <a:ext uri="{FF2B5EF4-FFF2-40B4-BE49-F238E27FC236}">
                <a16:creationId xmlns:a16="http://schemas.microsoft.com/office/drawing/2014/main" id="{CD656754-78B4-37E1-8683-C3EC6223C6F4}"/>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8</a:t>
            </a:r>
          </a:p>
        </p:txBody>
      </p:sp>
    </p:spTree>
    <p:extLst>
      <p:ext uri="{BB962C8B-B14F-4D97-AF65-F5344CB8AC3E}">
        <p14:creationId xmlns:p14="http://schemas.microsoft.com/office/powerpoint/2010/main" val="33622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4A7E-239B-6153-1361-C6B829E61791}"/>
              </a:ext>
            </a:extLst>
          </p:cNvPr>
          <p:cNvSpPr>
            <a:spLocks noGrp="1"/>
          </p:cNvSpPr>
          <p:nvPr>
            <p:ph type="title"/>
          </p:nvPr>
        </p:nvSpPr>
        <p:spPr/>
        <p:txBody>
          <a:bodyPr/>
          <a:lstStyle/>
          <a:p>
            <a:r>
              <a:rPr lang="en-US"/>
              <a:t>SEI CERT Top 10 practices:</a:t>
            </a:r>
          </a:p>
        </p:txBody>
      </p:sp>
      <p:sp>
        <p:nvSpPr>
          <p:cNvPr id="3" name="Content Placeholder 2">
            <a:extLst>
              <a:ext uri="{FF2B5EF4-FFF2-40B4-BE49-F238E27FC236}">
                <a16:creationId xmlns:a16="http://schemas.microsoft.com/office/drawing/2014/main" id="{C1B13FE3-448B-3C31-131D-9F2345616E42}"/>
              </a:ext>
            </a:extLst>
          </p:cNvPr>
          <p:cNvSpPr>
            <a:spLocks noGrp="1"/>
          </p:cNvSpPr>
          <p:nvPr>
            <p:ph idx="1"/>
          </p:nvPr>
        </p:nvSpPr>
        <p:spPr/>
        <p:txBody>
          <a:bodyPr/>
          <a:lstStyle/>
          <a:p>
            <a:pPr marL="0" indent="0">
              <a:buNone/>
            </a:pPr>
            <a:r>
              <a:rPr lang="en-US"/>
              <a:t>Use effective quality assurance techniques:</a:t>
            </a:r>
          </a:p>
          <a:p>
            <a:r>
              <a:rPr lang="en-US"/>
              <a:t>Fuzz testing, penetration testing, and source code audits should all be used as part of an effective quality assurance program.</a:t>
            </a:r>
          </a:p>
          <a:p>
            <a:r>
              <a:rPr lang="en-US"/>
              <a:t>Incorporating code reviewers &amp; external reviewers bring great perspective for security reviews</a:t>
            </a:r>
          </a:p>
          <a:p>
            <a:r>
              <a:rPr lang="en-US"/>
              <a:t>Effective quality assurance techniques add an extra layer of assurance before deployment of the product.</a:t>
            </a:r>
          </a:p>
        </p:txBody>
      </p:sp>
      <p:sp>
        <p:nvSpPr>
          <p:cNvPr id="5" name="Content Placeholder 2">
            <a:extLst>
              <a:ext uri="{FF2B5EF4-FFF2-40B4-BE49-F238E27FC236}">
                <a16:creationId xmlns:a16="http://schemas.microsoft.com/office/drawing/2014/main" id="{CD656754-78B4-37E1-8683-C3EC6223C6F4}"/>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9</a:t>
            </a:r>
          </a:p>
        </p:txBody>
      </p:sp>
    </p:spTree>
    <p:extLst>
      <p:ext uri="{BB962C8B-B14F-4D97-AF65-F5344CB8AC3E}">
        <p14:creationId xmlns:p14="http://schemas.microsoft.com/office/powerpoint/2010/main" val="58895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4A7E-239B-6153-1361-C6B829E61791}"/>
              </a:ext>
            </a:extLst>
          </p:cNvPr>
          <p:cNvSpPr>
            <a:spLocks noGrp="1"/>
          </p:cNvSpPr>
          <p:nvPr>
            <p:ph type="title"/>
          </p:nvPr>
        </p:nvSpPr>
        <p:spPr/>
        <p:txBody>
          <a:bodyPr/>
          <a:lstStyle/>
          <a:p>
            <a:r>
              <a:rPr lang="en-US"/>
              <a:t>SEI CERT Top 10 practices:</a:t>
            </a:r>
          </a:p>
        </p:txBody>
      </p:sp>
      <p:sp>
        <p:nvSpPr>
          <p:cNvPr id="3" name="Content Placeholder 2">
            <a:extLst>
              <a:ext uri="{FF2B5EF4-FFF2-40B4-BE49-F238E27FC236}">
                <a16:creationId xmlns:a16="http://schemas.microsoft.com/office/drawing/2014/main" id="{C1B13FE3-448B-3C31-131D-9F2345616E42}"/>
              </a:ext>
            </a:extLst>
          </p:cNvPr>
          <p:cNvSpPr>
            <a:spLocks noGrp="1"/>
          </p:cNvSpPr>
          <p:nvPr>
            <p:ph idx="1"/>
          </p:nvPr>
        </p:nvSpPr>
        <p:spPr/>
        <p:txBody>
          <a:bodyPr/>
          <a:lstStyle/>
          <a:p>
            <a:pPr marL="0" indent="0">
              <a:buNone/>
            </a:pPr>
            <a:r>
              <a:rPr lang="en-US"/>
              <a:t>Adopt a secure coding standard:</a:t>
            </a:r>
          </a:p>
          <a:p>
            <a:r>
              <a:rPr lang="en-US"/>
              <a:t>Develop and apply a secure coding standard for your target development language and platform:</a:t>
            </a:r>
          </a:p>
          <a:p>
            <a:pPr lvl="1"/>
            <a:r>
              <a:rPr lang="en-US"/>
              <a:t>C, C++, Java, Perl, Android OS</a:t>
            </a:r>
          </a:p>
          <a:p>
            <a:r>
              <a:rPr lang="en-US"/>
              <a:t>C++ coding standard:</a:t>
            </a:r>
          </a:p>
          <a:p>
            <a:pPr lvl="1"/>
            <a:r>
              <a:rPr lang="en-US">
                <a:solidFill>
                  <a:srgbClr val="00B0F0"/>
                </a:solidFill>
                <a:hlinkClick r:id="rId2">
                  <a:extLst>
                    <a:ext uri="{A12FA001-AC4F-418D-AE19-62706E023703}">
                      <ahyp:hlinkClr xmlns:ahyp="http://schemas.microsoft.com/office/drawing/2018/hyperlinkcolor" val="tx"/>
                    </a:ext>
                  </a:extLst>
                </a:hlinkClick>
              </a:rPr>
              <a:t>https://wiki.sei.cmu.edu/confluence/display/cplusplus</a:t>
            </a:r>
            <a:endParaRPr lang="en-US">
              <a:solidFill>
                <a:srgbClr val="00B0F0"/>
              </a:solidFill>
            </a:endParaRPr>
          </a:p>
          <a:p>
            <a:pPr lvl="1"/>
            <a:r>
              <a:rPr lang="en-US"/>
              <a:t>You should use the C++ coding standard in C++ software projects to implement best coding practices per the SEI.</a:t>
            </a:r>
          </a:p>
          <a:p>
            <a:pPr lvl="1"/>
            <a:endParaRPr lang="en-US"/>
          </a:p>
        </p:txBody>
      </p:sp>
      <p:sp>
        <p:nvSpPr>
          <p:cNvPr id="5" name="Content Placeholder 2">
            <a:extLst>
              <a:ext uri="{FF2B5EF4-FFF2-40B4-BE49-F238E27FC236}">
                <a16:creationId xmlns:a16="http://schemas.microsoft.com/office/drawing/2014/main" id="{CD656754-78B4-37E1-8683-C3EC6223C6F4}"/>
              </a:ext>
            </a:extLst>
          </p:cNvPr>
          <p:cNvSpPr txBox="1">
            <a:spLocks/>
          </p:cNvSpPr>
          <p:nvPr/>
        </p:nvSpPr>
        <p:spPr>
          <a:xfrm>
            <a:off x="771712" y="3064233"/>
            <a:ext cx="3026343" cy="301064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305435" indent="-305435"/>
            <a:r>
              <a:rPr lang="en-US">
                <a:solidFill>
                  <a:schemeClr val="bg1"/>
                </a:solidFill>
              </a:rPr>
              <a:t>10</a:t>
            </a:r>
          </a:p>
        </p:txBody>
      </p:sp>
    </p:spTree>
    <p:extLst>
      <p:ext uri="{BB962C8B-B14F-4D97-AF65-F5344CB8AC3E}">
        <p14:creationId xmlns:p14="http://schemas.microsoft.com/office/powerpoint/2010/main" val="425678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FDAD-DB2E-0CBE-B2FB-8BFDD2349914}"/>
              </a:ext>
            </a:extLst>
          </p:cNvPr>
          <p:cNvSpPr>
            <a:spLocks noGrp="1"/>
          </p:cNvSpPr>
          <p:nvPr>
            <p:ph type="title"/>
          </p:nvPr>
        </p:nvSpPr>
        <p:spPr/>
        <p:txBody>
          <a:bodyPr/>
          <a:lstStyle/>
          <a:p>
            <a:r>
              <a:rPr lang="en-US"/>
              <a:t>MITRE CWE</a:t>
            </a:r>
          </a:p>
        </p:txBody>
      </p:sp>
      <p:sp>
        <p:nvSpPr>
          <p:cNvPr id="3" name="Content Placeholder 2">
            <a:extLst>
              <a:ext uri="{FF2B5EF4-FFF2-40B4-BE49-F238E27FC236}">
                <a16:creationId xmlns:a16="http://schemas.microsoft.com/office/drawing/2014/main" id="{B67D42D4-69A1-2582-CF95-94509278F58B}"/>
              </a:ext>
            </a:extLst>
          </p:cNvPr>
          <p:cNvSpPr>
            <a:spLocks noGrp="1"/>
          </p:cNvSpPr>
          <p:nvPr>
            <p:ph idx="1"/>
          </p:nvPr>
        </p:nvSpPr>
        <p:spPr/>
        <p:txBody>
          <a:bodyPr/>
          <a:lstStyle/>
          <a:p>
            <a:pPr marL="0" indent="0">
              <a:buNone/>
            </a:pPr>
            <a:r>
              <a:rPr lang="en-US"/>
              <a:t>What is MITRE? (review)</a:t>
            </a:r>
          </a:p>
          <a:p>
            <a:r>
              <a:rPr lang="en-US"/>
              <a:t>A non-profit company that creates publicly available frameworks for software security.</a:t>
            </a:r>
          </a:p>
          <a:p>
            <a:pPr marL="0" indent="0">
              <a:buNone/>
            </a:pPr>
            <a:r>
              <a:rPr lang="en-US"/>
              <a:t>What is MITRE CWE?</a:t>
            </a:r>
          </a:p>
          <a:p>
            <a:r>
              <a:rPr lang="en-US"/>
              <a:t>It is a MITRE framework that stands for Common Weakness Enumeration.</a:t>
            </a:r>
          </a:p>
          <a:p>
            <a:r>
              <a:rPr lang="en-US"/>
              <a:t>The framework provides a list known issues in software for preventing security vulnerabilities by helping identify missing security requirements.</a:t>
            </a:r>
          </a:p>
        </p:txBody>
      </p:sp>
      <p:pic>
        <p:nvPicPr>
          <p:cNvPr id="1026" name="Picture 2" descr="CWE Program (@CweCapec) / X">
            <a:extLst>
              <a:ext uri="{FF2B5EF4-FFF2-40B4-BE49-F238E27FC236}">
                <a16:creationId xmlns:a16="http://schemas.microsoft.com/office/drawing/2014/main" id="{1FA9F3EF-13BC-69A5-48EF-0876D3F4B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283" y="335639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3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FDAD-DB2E-0CBE-B2FB-8BFDD2349914}"/>
              </a:ext>
            </a:extLst>
          </p:cNvPr>
          <p:cNvSpPr>
            <a:spLocks noGrp="1"/>
          </p:cNvSpPr>
          <p:nvPr>
            <p:ph type="title"/>
          </p:nvPr>
        </p:nvSpPr>
        <p:spPr/>
        <p:txBody>
          <a:bodyPr/>
          <a:lstStyle/>
          <a:p>
            <a:r>
              <a:rPr lang="en-US"/>
              <a:t>MITRE CWE</a:t>
            </a:r>
          </a:p>
        </p:txBody>
      </p:sp>
      <p:sp>
        <p:nvSpPr>
          <p:cNvPr id="3" name="Content Placeholder 2">
            <a:extLst>
              <a:ext uri="{FF2B5EF4-FFF2-40B4-BE49-F238E27FC236}">
                <a16:creationId xmlns:a16="http://schemas.microsoft.com/office/drawing/2014/main" id="{B67D42D4-69A1-2582-CF95-94509278F58B}"/>
              </a:ext>
            </a:extLst>
          </p:cNvPr>
          <p:cNvSpPr>
            <a:spLocks noGrp="1"/>
          </p:cNvSpPr>
          <p:nvPr>
            <p:ph idx="1"/>
          </p:nvPr>
        </p:nvSpPr>
        <p:spPr>
          <a:xfrm>
            <a:off x="4773152" y="256803"/>
            <a:ext cx="6650991" cy="4658216"/>
          </a:xfrm>
        </p:spPr>
        <p:txBody>
          <a:bodyPr>
            <a:normAutofit/>
          </a:bodyPr>
          <a:lstStyle/>
          <a:p>
            <a:pPr marL="0" indent="0">
              <a:buNone/>
            </a:pPr>
            <a:r>
              <a:rPr lang="en-US"/>
              <a:t>How is it used in practice?</a:t>
            </a:r>
          </a:p>
          <a:p>
            <a:pPr marL="305435" indent="-305435"/>
            <a:r>
              <a:rPr lang="en-US"/>
              <a:t>Individuals and Organizations use the CWE as a common language for discussing how to eliminate or mitigate software security weaknesses in architecture, design, code, and implementation.</a:t>
            </a:r>
          </a:p>
          <a:p>
            <a:pPr marL="305435" indent="-305435"/>
            <a:r>
              <a:rPr lang="en-US" u="sng">
                <a:solidFill>
                  <a:srgbClr val="00B0F0"/>
                </a:solidFill>
                <a:hlinkClick r:id="rId2"/>
              </a:rPr>
              <a:t>https://cwe.mitre.org/index.html</a:t>
            </a:r>
            <a:endParaRPr lang="en-US" u="sng">
              <a:solidFill>
                <a:srgbClr val="00B0F0"/>
              </a:solidFill>
            </a:endParaRPr>
          </a:p>
        </p:txBody>
      </p:sp>
      <p:pic>
        <p:nvPicPr>
          <p:cNvPr id="1026" name="Picture 2" descr="CWE Program (@CweCapec) / X">
            <a:extLst>
              <a:ext uri="{FF2B5EF4-FFF2-40B4-BE49-F238E27FC236}">
                <a16:creationId xmlns:a16="http://schemas.microsoft.com/office/drawing/2014/main" id="{1FA9F3EF-13BC-69A5-48EF-0876D3F4B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283" y="335639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C03E37A-43C9-B42B-486D-21BC0DE77922}"/>
              </a:ext>
            </a:extLst>
          </p:cNvPr>
          <p:cNvPicPr>
            <a:picLocks noChangeAspect="1"/>
          </p:cNvPicPr>
          <p:nvPr/>
        </p:nvPicPr>
        <p:blipFill>
          <a:blip r:embed="rId4"/>
          <a:srcRect l="5369" t="37121" r="5281" b="2525"/>
          <a:stretch/>
        </p:blipFill>
        <p:spPr>
          <a:xfrm>
            <a:off x="4139040" y="3893526"/>
            <a:ext cx="2821961" cy="2528099"/>
          </a:xfrm>
          <a:prstGeom prst="rect">
            <a:avLst/>
          </a:prstGeom>
        </p:spPr>
      </p:pic>
      <p:pic>
        <p:nvPicPr>
          <p:cNvPr id="7" name="Picture 6">
            <a:extLst>
              <a:ext uri="{FF2B5EF4-FFF2-40B4-BE49-F238E27FC236}">
                <a16:creationId xmlns:a16="http://schemas.microsoft.com/office/drawing/2014/main" id="{037C6AF8-9663-E503-B8D5-A9EF17FC7B59}"/>
              </a:ext>
            </a:extLst>
          </p:cNvPr>
          <p:cNvPicPr>
            <a:picLocks noChangeAspect="1"/>
          </p:cNvPicPr>
          <p:nvPr/>
        </p:nvPicPr>
        <p:blipFill>
          <a:blip r:embed="rId5"/>
          <a:srcRect l="-52" r="1859" b="387"/>
          <a:stretch/>
        </p:blipFill>
        <p:spPr>
          <a:xfrm>
            <a:off x="6964790" y="3798276"/>
            <a:ext cx="5232340" cy="2714594"/>
          </a:xfrm>
          <a:prstGeom prst="rect">
            <a:avLst/>
          </a:prstGeom>
        </p:spPr>
      </p:pic>
    </p:spTree>
    <p:extLst>
      <p:ext uri="{BB962C8B-B14F-4D97-AF65-F5344CB8AC3E}">
        <p14:creationId xmlns:p14="http://schemas.microsoft.com/office/powerpoint/2010/main" val="405570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CWE top 25</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endParaRPr lang="en-US" sz="2800"/>
          </a:p>
        </p:txBody>
      </p:sp>
      <p:sp>
        <p:nvSpPr>
          <p:cNvPr id="5" name="TextBox 4">
            <a:extLst>
              <a:ext uri="{FF2B5EF4-FFF2-40B4-BE49-F238E27FC236}">
                <a16:creationId xmlns:a16="http://schemas.microsoft.com/office/drawing/2014/main" id="{24B71071-D4F7-81B4-9858-5AE8553407E4}"/>
              </a:ext>
            </a:extLst>
          </p:cNvPr>
          <p:cNvSpPr txBox="1"/>
          <p:nvPr/>
        </p:nvSpPr>
        <p:spPr>
          <a:xfrm>
            <a:off x="4625608" y="1609088"/>
            <a:ext cx="6662556" cy="3785652"/>
          </a:xfrm>
          <a:prstGeom prst="rect">
            <a:avLst/>
          </a:prstGeom>
          <a:noFill/>
        </p:spPr>
        <p:txBody>
          <a:bodyPr wrap="square">
            <a:spAutoFit/>
          </a:bodyPr>
          <a:lstStyle/>
          <a:p>
            <a:pPr marL="285750" indent="-285750">
              <a:buFontTx/>
              <a:buChar char="-"/>
            </a:pPr>
            <a:r>
              <a:rPr lang="en-US" sz="2000"/>
              <a:t>It is a list of the most dangerous software weaknesses that are often found in software applications and products</a:t>
            </a:r>
          </a:p>
          <a:p>
            <a:pPr marL="285750" indent="-285750">
              <a:buFontTx/>
              <a:buChar char="-"/>
            </a:pPr>
            <a:endParaRPr lang="en-US" sz="2000"/>
          </a:p>
          <a:p>
            <a:pPr marL="285750" indent="-285750">
              <a:buFontTx/>
              <a:buChar char="-"/>
            </a:pPr>
            <a:r>
              <a:rPr lang="en-US" sz="2000"/>
              <a:t>It emphasizes common issues related to improper validation, weak authentication, and insufficient error handling</a:t>
            </a:r>
          </a:p>
          <a:p>
            <a:pPr marL="285750" indent="-285750">
              <a:buFontTx/>
              <a:buChar char="-"/>
            </a:pPr>
            <a:endParaRPr lang="en-US" sz="2000"/>
          </a:p>
          <a:p>
            <a:pPr marL="285750" indent="-285750">
              <a:buFontTx/>
              <a:buChar char="-"/>
            </a:pPr>
            <a:r>
              <a:rPr lang="en-US" sz="2000"/>
              <a:t>The list is created and updated by analyzing the frequency and severity of known vulnerabilities and provides guidance to developers, testers, and security professionals</a:t>
            </a:r>
          </a:p>
        </p:txBody>
      </p:sp>
    </p:spTree>
    <p:extLst>
      <p:ext uri="{BB962C8B-B14F-4D97-AF65-F5344CB8AC3E}">
        <p14:creationId xmlns:p14="http://schemas.microsoft.com/office/powerpoint/2010/main" val="9889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1. Out-of-Bounds Write</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7" y="2503111"/>
            <a:ext cx="3494091" cy="3139321"/>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Write operations could cause memory corruption.</a:t>
            </a:r>
          </a:p>
          <a:p>
            <a:pPr marL="285750" indent="-285750">
              <a:buFontTx/>
              <a:buChar char="-"/>
            </a:pPr>
            <a:endParaRPr lang="en-US">
              <a:solidFill>
                <a:srgbClr val="FFFFFF"/>
              </a:solidFill>
            </a:endParaRPr>
          </a:p>
          <a:p>
            <a:pPr marL="285750" indent="-285750">
              <a:buFontTx/>
              <a:buChar char="-"/>
            </a:pPr>
            <a:r>
              <a:rPr lang="en-US">
                <a:solidFill>
                  <a:srgbClr val="FFFFFF"/>
                </a:solidFill>
              </a:rPr>
              <a:t>Attempting to access out-of-range or unauthorized memory can cause crashes</a:t>
            </a:r>
          </a:p>
          <a:p>
            <a:pPr marL="285750" indent="-285750">
              <a:buFontTx/>
              <a:buChar char="-"/>
            </a:pPr>
            <a:endParaRPr lang="en-US">
              <a:solidFill>
                <a:srgbClr val="FFFFFF"/>
              </a:solidFill>
            </a:endParaRPr>
          </a:p>
          <a:p>
            <a:pPr marL="285750" indent="-285750">
              <a:buFontTx/>
              <a:buChar char="-"/>
            </a:pPr>
            <a:r>
              <a:rPr lang="en-US">
                <a:solidFill>
                  <a:srgbClr val="FFFFFF"/>
                </a:solidFill>
              </a:rPr>
              <a:t>Subsequent write operations can produce unexpected results</a:t>
            </a:r>
          </a:p>
        </p:txBody>
      </p:sp>
      <p:pic>
        <p:nvPicPr>
          <p:cNvPr id="13" name="Picture 12">
            <a:extLst>
              <a:ext uri="{FF2B5EF4-FFF2-40B4-BE49-F238E27FC236}">
                <a16:creationId xmlns:a16="http://schemas.microsoft.com/office/drawing/2014/main" id="{4BF37D32-1805-147D-63B0-6EF049DD5E0E}"/>
              </a:ext>
            </a:extLst>
          </p:cNvPr>
          <p:cNvPicPr>
            <a:picLocks noChangeAspect="1"/>
          </p:cNvPicPr>
          <p:nvPr/>
        </p:nvPicPr>
        <p:blipFill>
          <a:blip r:embed="rId2">
            <a:alphaModFix/>
          </a:blip>
          <a:stretch>
            <a:fillRect/>
          </a:stretch>
        </p:blipFill>
        <p:spPr>
          <a:xfrm>
            <a:off x="5109958" y="592954"/>
            <a:ext cx="6102431" cy="2836046"/>
          </a:xfrm>
          <a:prstGeom prst="rect">
            <a:avLst/>
          </a:prstGeom>
        </p:spPr>
      </p:pic>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4956806" y="3363415"/>
            <a:ext cx="6408736" cy="970852"/>
          </a:xfrm>
        </p:spPr>
        <p:txBody>
          <a:bodyPr vert="horz" lIns="91440" tIns="45720" rIns="91440" bIns="45720" rtlCol="0" anchor="b">
            <a:normAutofit/>
          </a:bodyPr>
          <a:lstStyle/>
          <a:p>
            <a:pPr marL="0" indent="0">
              <a:buNone/>
            </a:pPr>
            <a:r>
              <a:rPr lang="en-US" sz="1600" cap="all" spc="300"/>
              <a:t>The product writes data past the end, or before the beginning, of the intended buffer</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956806" y="4354624"/>
            <a:ext cx="6408736" cy="2031325"/>
          </a:xfrm>
          <a:prstGeom prst="rect">
            <a:avLst/>
          </a:prstGeom>
          <a:noFill/>
        </p:spPr>
        <p:txBody>
          <a:bodyPr wrap="square">
            <a:spAutoFit/>
          </a:bodyPr>
          <a:lstStyle/>
          <a:p>
            <a:r>
              <a:rPr lang="en-US"/>
              <a:t>Prevention:</a:t>
            </a:r>
          </a:p>
          <a:p>
            <a:pPr marL="285750" indent="-285750">
              <a:buFontTx/>
              <a:buChar char="-"/>
            </a:pPr>
            <a:r>
              <a:rPr lang="en-US"/>
              <a:t>Use a language that does not allow this to occur</a:t>
            </a:r>
          </a:p>
          <a:p>
            <a:pPr marL="285750" indent="-285750">
              <a:buFontTx/>
              <a:buChar char="-"/>
            </a:pPr>
            <a:endParaRPr lang="en-US"/>
          </a:p>
          <a:p>
            <a:pPr marL="285750" indent="-285750">
              <a:buFontTx/>
              <a:buChar char="-"/>
            </a:pPr>
            <a:r>
              <a:rPr lang="en-US"/>
              <a:t>Use a vetted library or framework that does not allow this weakness</a:t>
            </a:r>
          </a:p>
          <a:p>
            <a:pPr marL="285750" indent="-285750">
              <a:buFontTx/>
              <a:buChar char="-"/>
            </a:pPr>
            <a:endParaRPr lang="en-US"/>
          </a:p>
          <a:p>
            <a:pPr marL="285750" indent="-285750">
              <a:buFontTx/>
              <a:buChar char="-"/>
            </a:pPr>
            <a:r>
              <a:rPr lang="en-US"/>
              <a:t>Use automatic buffer overflow detection</a:t>
            </a:r>
          </a:p>
        </p:txBody>
      </p:sp>
    </p:spTree>
    <p:extLst>
      <p:ext uri="{BB962C8B-B14F-4D97-AF65-F5344CB8AC3E}">
        <p14:creationId xmlns:p14="http://schemas.microsoft.com/office/powerpoint/2010/main" val="16915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2. Cross-site scripting (XSS)</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7" y="2503111"/>
            <a:ext cx="3494091" cy="2031325"/>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Access to user information through cookies</a:t>
            </a:r>
          </a:p>
          <a:p>
            <a:endParaRPr lang="en-US">
              <a:solidFill>
                <a:srgbClr val="FFFFFF"/>
              </a:solidFill>
            </a:endParaRPr>
          </a:p>
          <a:p>
            <a:pPr marL="285750" indent="-285750">
              <a:buFontTx/>
              <a:buChar char="-"/>
            </a:pPr>
            <a:r>
              <a:rPr lang="en-US">
                <a:solidFill>
                  <a:srgbClr val="FFFFFF"/>
                </a:solidFill>
              </a:rPr>
              <a:t>Possible for arbitrary code execution on a victim’s computer</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4879428" y="1682668"/>
            <a:ext cx="6408736" cy="970852"/>
          </a:xfrm>
        </p:spPr>
        <p:txBody>
          <a:bodyPr vert="horz" lIns="91440" tIns="45720" rIns="91440" bIns="45720" rtlCol="0" anchor="b">
            <a:normAutofit fontScale="92500" lnSpcReduction="20000"/>
          </a:bodyPr>
          <a:lstStyle/>
          <a:p>
            <a:pPr marL="0" indent="0">
              <a:buNone/>
            </a:pPr>
            <a:r>
              <a:rPr lang="en-US" sz="1600" cap="all" spc="300"/>
              <a:t>The product does not neutralize or incorrectly neutralizes user-controllable input before it is placed in output that is used as a web page that is served to other users</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879428" y="3241774"/>
            <a:ext cx="6408736" cy="2585323"/>
          </a:xfrm>
          <a:prstGeom prst="rect">
            <a:avLst/>
          </a:prstGeom>
          <a:noFill/>
        </p:spPr>
        <p:txBody>
          <a:bodyPr wrap="square">
            <a:spAutoFit/>
          </a:bodyPr>
          <a:lstStyle/>
          <a:p>
            <a:r>
              <a:rPr lang="en-US"/>
              <a:t>Prevention:</a:t>
            </a:r>
          </a:p>
          <a:p>
            <a:pPr marL="285750" indent="-285750">
              <a:buFontTx/>
              <a:buChar char="-"/>
            </a:pPr>
            <a:r>
              <a:rPr lang="en-US"/>
              <a:t>Use a vetted library or framework that does not allow this weakness</a:t>
            </a:r>
          </a:p>
          <a:p>
            <a:endParaRPr lang="en-US"/>
          </a:p>
          <a:p>
            <a:pPr marL="285750" indent="-285750">
              <a:buFontTx/>
              <a:buChar char="-"/>
            </a:pPr>
            <a:r>
              <a:rPr lang="en-US"/>
              <a:t>Understand the context of how your data will be used and the encoding that will be expected</a:t>
            </a:r>
          </a:p>
          <a:p>
            <a:pPr marL="285750" indent="-285750">
              <a:buFontTx/>
              <a:buChar char="-"/>
            </a:pPr>
            <a:endParaRPr lang="en-US"/>
          </a:p>
          <a:p>
            <a:pPr marL="285750" indent="-285750">
              <a:buFontTx/>
              <a:buChar char="-"/>
            </a:pPr>
            <a:r>
              <a:rPr lang="en-US"/>
              <a:t>For security checks on the client side, ensure these checks are duplicated on the server side</a:t>
            </a:r>
          </a:p>
        </p:txBody>
      </p:sp>
    </p:spTree>
    <p:extLst>
      <p:ext uri="{BB962C8B-B14F-4D97-AF65-F5344CB8AC3E}">
        <p14:creationId xmlns:p14="http://schemas.microsoft.com/office/powerpoint/2010/main" val="388535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3. SQL injection</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7" y="2503111"/>
            <a:ext cx="3494091" cy="2308324"/>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Loss of confidentiality</a:t>
            </a:r>
          </a:p>
          <a:p>
            <a:endParaRPr lang="en-US">
              <a:solidFill>
                <a:srgbClr val="FFFFFF"/>
              </a:solidFill>
            </a:endParaRPr>
          </a:p>
          <a:p>
            <a:pPr marL="285750" indent="-285750">
              <a:buFontTx/>
              <a:buChar char="-"/>
            </a:pPr>
            <a:r>
              <a:rPr lang="en-US">
                <a:solidFill>
                  <a:srgbClr val="FFFFFF"/>
                </a:solidFill>
              </a:rPr>
              <a:t>Possible to connect to product as a user with no password</a:t>
            </a:r>
          </a:p>
          <a:p>
            <a:pPr marL="285750" indent="-285750">
              <a:buFontTx/>
              <a:buChar char="-"/>
            </a:pPr>
            <a:endParaRPr lang="en-US">
              <a:solidFill>
                <a:srgbClr val="FFFFFF"/>
              </a:solidFill>
            </a:endParaRPr>
          </a:p>
          <a:p>
            <a:pPr marL="285750" indent="-285750">
              <a:buFontTx/>
              <a:buChar char="-"/>
            </a:pPr>
            <a:r>
              <a:rPr lang="en-US">
                <a:solidFill>
                  <a:srgbClr val="FFFFFF"/>
                </a:solidFill>
              </a:rPr>
              <a:t>Delete or modify data within database</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69101" y="3072595"/>
            <a:ext cx="6408736" cy="970852"/>
          </a:xfrm>
        </p:spPr>
        <p:txBody>
          <a:bodyPr vert="horz" lIns="91440" tIns="45720" rIns="91440" bIns="45720" rtlCol="0" anchor="b">
            <a:normAutofit fontScale="92500"/>
          </a:bodyPr>
          <a:lstStyle/>
          <a:p>
            <a:pPr marL="0" indent="0">
              <a:buNone/>
            </a:pPr>
            <a:r>
              <a:rPr lang="en-US" sz="1600" cap="all" spc="300"/>
              <a:t>The product constructs an SQL command using external input without adequate sanitization, allowing attackers to modify the command</a:t>
            </a:r>
          </a:p>
        </p:txBody>
      </p:sp>
      <p:sp>
        <p:nvSpPr>
          <p:cNvPr id="15" name="TextBox 14">
            <a:extLst>
              <a:ext uri="{FF2B5EF4-FFF2-40B4-BE49-F238E27FC236}">
                <a16:creationId xmlns:a16="http://schemas.microsoft.com/office/drawing/2014/main" id="{8F602D73-F37A-55CA-A166-674D1420BCDD}"/>
              </a:ext>
            </a:extLst>
          </p:cNvPr>
          <p:cNvSpPr txBox="1"/>
          <p:nvPr/>
        </p:nvSpPr>
        <p:spPr>
          <a:xfrm>
            <a:off x="5069101" y="4043447"/>
            <a:ext cx="6408736" cy="2585323"/>
          </a:xfrm>
          <a:prstGeom prst="rect">
            <a:avLst/>
          </a:prstGeom>
          <a:noFill/>
        </p:spPr>
        <p:txBody>
          <a:bodyPr wrap="square">
            <a:spAutoFit/>
          </a:bodyPr>
          <a:lstStyle/>
          <a:p>
            <a:r>
              <a:rPr lang="en-US"/>
              <a:t>Prevention:</a:t>
            </a:r>
          </a:p>
          <a:p>
            <a:pPr marL="285750" indent="-285750">
              <a:buFontTx/>
              <a:buChar char="-"/>
            </a:pPr>
            <a:r>
              <a:rPr lang="en-US"/>
              <a:t>Use a vetted library or framework that does not allow this weakness</a:t>
            </a:r>
          </a:p>
          <a:p>
            <a:endParaRPr lang="en-US"/>
          </a:p>
          <a:p>
            <a:pPr marL="285750" indent="-285750">
              <a:buFontTx/>
              <a:buChar char="-"/>
            </a:pPr>
            <a:r>
              <a:rPr lang="en-US"/>
              <a:t>Use structured mechanism that automatically enforce the separation between data and code</a:t>
            </a:r>
          </a:p>
          <a:p>
            <a:endParaRPr lang="en-US"/>
          </a:p>
          <a:p>
            <a:pPr marL="285750" indent="-285750">
              <a:buFontTx/>
              <a:buChar char="-"/>
            </a:pPr>
            <a:r>
              <a:rPr lang="en-US"/>
              <a:t>Run code using the lowest privileges that are required to accomplish the necessary tasks</a:t>
            </a:r>
          </a:p>
        </p:txBody>
      </p:sp>
      <p:pic>
        <p:nvPicPr>
          <p:cNvPr id="5" name="Picture 4" descr="A diagram of a database&#10;&#10;Description automatically generated">
            <a:extLst>
              <a:ext uri="{FF2B5EF4-FFF2-40B4-BE49-F238E27FC236}">
                <a16:creationId xmlns:a16="http://schemas.microsoft.com/office/drawing/2014/main" id="{E2A52753-3DBF-EE7E-F28E-445F69ADF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984" y="643683"/>
            <a:ext cx="4105802" cy="2428912"/>
          </a:xfrm>
          <a:prstGeom prst="rect">
            <a:avLst/>
          </a:prstGeom>
        </p:spPr>
      </p:pic>
    </p:spTree>
    <p:extLst>
      <p:ext uri="{BB962C8B-B14F-4D97-AF65-F5344CB8AC3E}">
        <p14:creationId xmlns:p14="http://schemas.microsoft.com/office/powerpoint/2010/main" val="329173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4. Use after free</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7" y="2503111"/>
            <a:ext cx="3494091" cy="3416320"/>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Use of previously freed memory may corrupt data</a:t>
            </a:r>
          </a:p>
          <a:p>
            <a:endParaRPr lang="en-US">
              <a:solidFill>
                <a:srgbClr val="FFFFFF"/>
              </a:solidFill>
            </a:endParaRPr>
          </a:p>
          <a:p>
            <a:pPr marL="285750" indent="-285750">
              <a:buFontTx/>
              <a:buChar char="-"/>
            </a:pPr>
            <a:r>
              <a:rPr lang="en-US">
                <a:solidFill>
                  <a:srgbClr val="FFFFFF"/>
                </a:solidFill>
              </a:rPr>
              <a:t>Process may crash when invalid data is used as information</a:t>
            </a:r>
          </a:p>
          <a:p>
            <a:endParaRPr lang="en-US">
              <a:solidFill>
                <a:srgbClr val="FFFFFF"/>
              </a:solidFill>
            </a:endParaRPr>
          </a:p>
          <a:p>
            <a:pPr marL="285750" indent="-285750">
              <a:buFontTx/>
              <a:buChar char="-"/>
            </a:pPr>
            <a:r>
              <a:rPr lang="en-US">
                <a:solidFill>
                  <a:srgbClr val="FFFFFF"/>
                </a:solidFill>
              </a:rPr>
              <a:t>Arbitrary code execution could be achieved by overwriting the pointer with an address to shellcode</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69101" y="3240419"/>
            <a:ext cx="6408736" cy="970852"/>
          </a:xfrm>
        </p:spPr>
        <p:txBody>
          <a:bodyPr vert="horz" lIns="91440" tIns="45720" rIns="91440" bIns="45720" rtlCol="0" anchor="b">
            <a:normAutofit fontScale="92500" lnSpcReduction="20000"/>
          </a:bodyPr>
          <a:lstStyle/>
          <a:p>
            <a:pPr marL="0" indent="0">
              <a:buNone/>
            </a:pPr>
            <a:r>
              <a:rPr lang="en-US" sz="1600" cap="all" spc="300"/>
              <a:t>The product accesses memory after it has been freed, which can cause unexpected behavior. The memory may be reallocated, leading the original pointer to reference invalid data</a:t>
            </a:r>
          </a:p>
        </p:txBody>
      </p:sp>
      <p:sp>
        <p:nvSpPr>
          <p:cNvPr id="15" name="TextBox 14">
            <a:extLst>
              <a:ext uri="{FF2B5EF4-FFF2-40B4-BE49-F238E27FC236}">
                <a16:creationId xmlns:a16="http://schemas.microsoft.com/office/drawing/2014/main" id="{8F602D73-F37A-55CA-A166-674D1420BCDD}"/>
              </a:ext>
            </a:extLst>
          </p:cNvPr>
          <p:cNvSpPr txBox="1"/>
          <p:nvPr/>
        </p:nvSpPr>
        <p:spPr>
          <a:xfrm>
            <a:off x="5069101" y="4392726"/>
            <a:ext cx="6408736" cy="1754326"/>
          </a:xfrm>
          <a:prstGeom prst="rect">
            <a:avLst/>
          </a:prstGeom>
          <a:noFill/>
        </p:spPr>
        <p:txBody>
          <a:bodyPr wrap="square">
            <a:spAutoFit/>
          </a:bodyPr>
          <a:lstStyle/>
          <a:p>
            <a:r>
              <a:rPr lang="en-US"/>
              <a:t>Prevention:</a:t>
            </a:r>
          </a:p>
          <a:p>
            <a:pPr marL="285750" indent="-285750">
              <a:buFontTx/>
              <a:buChar char="-"/>
            </a:pPr>
            <a:r>
              <a:rPr lang="en-US"/>
              <a:t>Choose a language that provides automatic memory management</a:t>
            </a:r>
          </a:p>
          <a:p>
            <a:pPr marL="285750" indent="-285750">
              <a:buFontTx/>
              <a:buChar char="-"/>
            </a:pPr>
            <a:endParaRPr lang="en-US"/>
          </a:p>
          <a:p>
            <a:pPr marL="285750" indent="-285750">
              <a:buFontTx/>
              <a:buChar char="-"/>
            </a:pPr>
            <a:r>
              <a:rPr lang="en-US"/>
              <a:t>When freeing pointers, be sure to set them to NULL once they are freed</a:t>
            </a:r>
          </a:p>
        </p:txBody>
      </p:sp>
      <p:pic>
        <p:nvPicPr>
          <p:cNvPr id="3" name="Picture 2" descr="A diagram of a memory&#10;&#10;Description automatically generated">
            <a:extLst>
              <a:ext uri="{FF2B5EF4-FFF2-40B4-BE49-F238E27FC236}">
                <a16:creationId xmlns:a16="http://schemas.microsoft.com/office/drawing/2014/main" id="{E70AE177-2795-A95D-7715-C4DEC5187D31}"/>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755929" y="710948"/>
            <a:ext cx="4401911" cy="2547077"/>
          </a:xfrm>
          <a:prstGeom prst="rect">
            <a:avLst/>
          </a:prstGeom>
        </p:spPr>
      </p:pic>
    </p:spTree>
    <p:extLst>
      <p:ext uri="{BB962C8B-B14F-4D97-AF65-F5344CB8AC3E}">
        <p14:creationId xmlns:p14="http://schemas.microsoft.com/office/powerpoint/2010/main" val="10347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767857" y="933450"/>
            <a:ext cx="3031852" cy="2237888"/>
          </a:xfrm>
        </p:spPr>
        <p:txBody>
          <a:bodyPr>
            <a:normAutofit/>
          </a:bodyPr>
          <a:lstStyle/>
          <a:p>
            <a:pPr>
              <a:lnSpc>
                <a:spcPct val="150000"/>
              </a:lnSpc>
            </a:pPr>
            <a:r>
              <a:rPr lang="en-US" sz="3000"/>
              <a:t>Four pillars of software security</a:t>
            </a:r>
          </a:p>
        </p:txBody>
      </p:sp>
      <p:sp>
        <p:nvSpPr>
          <p:cNvPr id="4" name="Text Placeholder 3">
            <a:extLst>
              <a:ext uri="{FF2B5EF4-FFF2-40B4-BE49-F238E27FC236}">
                <a16:creationId xmlns:a16="http://schemas.microsoft.com/office/drawing/2014/main" id="{45BB0183-D05F-CAA3-74B4-F95147B98C09}"/>
              </a:ext>
            </a:extLst>
          </p:cNvPr>
          <p:cNvSpPr>
            <a:spLocks noGrp="1"/>
          </p:cNvSpPr>
          <p:nvPr>
            <p:ph type="body" sz="half" idx="2"/>
          </p:nvPr>
        </p:nvSpPr>
        <p:spPr>
          <a:xfrm>
            <a:off x="4790769" y="1099742"/>
            <a:ext cx="6662557" cy="4987394"/>
          </a:xfrm>
        </p:spPr>
        <p:txBody>
          <a:bodyPr vert="horz" lIns="91440" tIns="45720" rIns="91440" bIns="45720" rtlCol="0" anchor="ctr">
            <a:normAutofit/>
          </a:bodyPr>
          <a:lstStyle/>
          <a:p>
            <a:pPr marL="342900" indent="-342900">
              <a:buFont typeface="Arial" panose="05020102010507070707" pitchFamily="18" charset="2"/>
              <a:buChar char="•"/>
            </a:pPr>
            <a:r>
              <a:rPr lang="en-US" sz="2400" dirty="0">
                <a:solidFill>
                  <a:schemeClr val="accent4"/>
                </a:solidFill>
              </a:rPr>
              <a:t>Devices, in use or not, must be secured</a:t>
            </a:r>
          </a:p>
          <a:p>
            <a:pPr marL="800100" lvl="1" indent="-457200">
              <a:buFont typeface="Courier New" panose="05020102010507070707" pitchFamily="18" charset="2"/>
              <a:buChar char="o"/>
            </a:pPr>
            <a:r>
              <a:rPr lang="en-US" sz="1900" dirty="0">
                <a:solidFill>
                  <a:schemeClr val="accent4"/>
                </a:solidFill>
              </a:rPr>
              <a:t>Inventory of Devices</a:t>
            </a:r>
          </a:p>
          <a:p>
            <a:pPr marL="800100" lvl="1" indent="-457200">
              <a:buFont typeface="Courier New" panose="05020102010507070707" pitchFamily="18" charset="2"/>
              <a:buChar char="o"/>
            </a:pPr>
            <a:r>
              <a:rPr lang="en-US" sz="1900" dirty="0">
                <a:solidFill>
                  <a:schemeClr val="accent4"/>
                </a:solidFill>
              </a:rPr>
              <a:t>Updating of Devices</a:t>
            </a:r>
          </a:p>
          <a:p>
            <a:pPr marL="800100" lvl="1" indent="-457200">
              <a:buFont typeface="Courier New" panose="05020102010507070707" pitchFamily="18" charset="2"/>
              <a:buChar char="o"/>
            </a:pPr>
            <a:r>
              <a:rPr lang="en-US" sz="1900" dirty="0">
                <a:solidFill>
                  <a:schemeClr val="accent4"/>
                </a:solidFill>
              </a:rPr>
              <a:t>Ensure physical security/control over devices</a:t>
            </a:r>
          </a:p>
          <a:p>
            <a:pPr marL="800100" lvl="1" indent="-457200">
              <a:buFont typeface="Courier New" panose="05020102010507070707" pitchFamily="18" charset="2"/>
              <a:buChar char="o"/>
            </a:pPr>
            <a:r>
              <a:rPr lang="en-US" sz="1900" dirty="0">
                <a:solidFill>
                  <a:schemeClr val="accent4"/>
                </a:solidFill>
              </a:rPr>
              <a:t>Proper configurations</a:t>
            </a:r>
          </a:p>
          <a:p>
            <a:pPr marL="800100" lvl="1" indent="-457200">
              <a:buFont typeface="Courier New" panose="05020102010507070707" pitchFamily="18" charset="2"/>
              <a:buChar char="o"/>
            </a:pPr>
            <a:r>
              <a:rPr lang="en-US" sz="1900" dirty="0">
                <a:solidFill>
                  <a:schemeClr val="accent4"/>
                </a:solidFill>
              </a:rPr>
              <a:t>Access Control</a:t>
            </a:r>
          </a:p>
          <a:p>
            <a:pPr marL="800100" lvl="1" indent="-457200">
              <a:buFont typeface="Courier New" panose="05020102010507070707" pitchFamily="18" charset="2"/>
              <a:buChar char="o"/>
            </a:pPr>
            <a:r>
              <a:rPr lang="en-US" sz="1900" dirty="0">
                <a:solidFill>
                  <a:schemeClr val="accent4"/>
                </a:solidFill>
              </a:rPr>
              <a:t>Intrusion protection</a:t>
            </a:r>
          </a:p>
          <a:p>
            <a:pPr marL="800100" lvl="1" indent="-457200">
              <a:buFont typeface="Courier New" panose="05020102010507070707" pitchFamily="18" charset="2"/>
              <a:buChar char="o"/>
            </a:pPr>
            <a:r>
              <a:rPr lang="en-US" sz="1900" dirty="0">
                <a:solidFill>
                  <a:schemeClr val="accent4"/>
                </a:solidFill>
              </a:rPr>
              <a:t>Malware Protection</a:t>
            </a:r>
          </a:p>
        </p:txBody>
      </p:sp>
      <p:sp>
        <p:nvSpPr>
          <p:cNvPr id="5" name="Content Placeholder 2">
            <a:extLst>
              <a:ext uri="{FF2B5EF4-FFF2-40B4-BE49-F238E27FC236}">
                <a16:creationId xmlns:a16="http://schemas.microsoft.com/office/drawing/2014/main" id="{53174E7B-47F5-5802-66C2-B9626D8D85E1}"/>
              </a:ext>
            </a:extLst>
          </p:cNvPr>
          <p:cNvSpPr>
            <a:spLocks noGrp="1"/>
          </p:cNvSpPr>
          <p:nvPr>
            <p:ph idx="1"/>
          </p:nvPr>
        </p:nvSpPr>
        <p:spPr>
          <a:xfrm>
            <a:off x="771712" y="3064233"/>
            <a:ext cx="3026343" cy="3010649"/>
          </a:xfrm>
        </p:spPr>
        <p:txBody>
          <a:bodyPr>
            <a:normAutofit/>
          </a:bodyPr>
          <a:lstStyle/>
          <a:p>
            <a:pPr marL="305435" indent="-305435"/>
            <a:r>
              <a:rPr lang="en-US" sz="3000">
                <a:solidFill>
                  <a:schemeClr val="bg1"/>
                </a:solidFill>
              </a:rPr>
              <a:t>Protection of Computing Devices</a:t>
            </a:r>
          </a:p>
        </p:txBody>
      </p:sp>
    </p:spTree>
    <p:extLst>
      <p:ext uri="{BB962C8B-B14F-4D97-AF65-F5344CB8AC3E}">
        <p14:creationId xmlns:p14="http://schemas.microsoft.com/office/powerpoint/2010/main" val="278499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5. OS command injection</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7" y="2503111"/>
            <a:ext cx="3494091" cy="1754326"/>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Attacker could execute unauthorized operating system commands, disable the product, and read and modify data without permissions</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69101" y="3546725"/>
            <a:ext cx="6408736" cy="970852"/>
          </a:xfrm>
        </p:spPr>
        <p:txBody>
          <a:bodyPr vert="horz" lIns="91440" tIns="45720" rIns="91440" bIns="45720" rtlCol="0" anchor="b">
            <a:normAutofit fontScale="92500" lnSpcReduction="20000"/>
          </a:bodyPr>
          <a:lstStyle/>
          <a:p>
            <a:pPr marL="0" indent="0">
              <a:buNone/>
            </a:pPr>
            <a:r>
              <a:rPr lang="en-US" sz="1600" cap="all" spc="300"/>
              <a:t>The product constructs an OS command using external input without properly sanitizing it, allowing special elements to modify the command’s intended behavior</a:t>
            </a:r>
          </a:p>
        </p:txBody>
      </p:sp>
      <p:sp>
        <p:nvSpPr>
          <p:cNvPr id="15" name="TextBox 14">
            <a:extLst>
              <a:ext uri="{FF2B5EF4-FFF2-40B4-BE49-F238E27FC236}">
                <a16:creationId xmlns:a16="http://schemas.microsoft.com/office/drawing/2014/main" id="{8F602D73-F37A-55CA-A166-674D1420BCDD}"/>
              </a:ext>
            </a:extLst>
          </p:cNvPr>
          <p:cNvSpPr txBox="1"/>
          <p:nvPr/>
        </p:nvSpPr>
        <p:spPr>
          <a:xfrm>
            <a:off x="5069101" y="4517577"/>
            <a:ext cx="6408736" cy="1754326"/>
          </a:xfrm>
          <a:prstGeom prst="rect">
            <a:avLst/>
          </a:prstGeom>
          <a:noFill/>
        </p:spPr>
        <p:txBody>
          <a:bodyPr wrap="square">
            <a:spAutoFit/>
          </a:bodyPr>
          <a:lstStyle/>
          <a:p>
            <a:r>
              <a:rPr lang="en-US"/>
              <a:t>Prevention:</a:t>
            </a:r>
          </a:p>
          <a:p>
            <a:pPr marL="285750" indent="-285750">
              <a:buFontTx/>
              <a:buChar char="-"/>
            </a:pPr>
            <a:r>
              <a:rPr lang="en-US"/>
              <a:t>If possible, use library calls rather than external processes to recreated the desired functionality</a:t>
            </a:r>
          </a:p>
          <a:p>
            <a:pPr marL="285750" indent="-285750">
              <a:buFontTx/>
              <a:buChar char="-"/>
            </a:pPr>
            <a:endParaRPr lang="en-US"/>
          </a:p>
          <a:p>
            <a:pPr marL="285750" indent="-285750">
              <a:buFontTx/>
              <a:buChar char="-"/>
            </a:pPr>
            <a:r>
              <a:rPr lang="en-US"/>
              <a:t>Run the code in a sandbox environment that enforces strict boundaries between the process and OS</a:t>
            </a:r>
          </a:p>
        </p:txBody>
      </p:sp>
      <p:pic>
        <p:nvPicPr>
          <p:cNvPr id="4" name="Picture 3" descr="A diagram of a computer component&#10;&#10;Description automatically generated">
            <a:extLst>
              <a:ext uri="{FF2B5EF4-FFF2-40B4-BE49-F238E27FC236}">
                <a16:creationId xmlns:a16="http://schemas.microsoft.com/office/drawing/2014/main" id="{7AB5162B-4DEF-FADB-47BE-9C865FEE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373" y="586098"/>
            <a:ext cx="4865006" cy="2960628"/>
          </a:xfrm>
          <a:prstGeom prst="rect">
            <a:avLst/>
          </a:prstGeom>
        </p:spPr>
      </p:pic>
    </p:spTree>
    <p:extLst>
      <p:ext uri="{BB962C8B-B14F-4D97-AF65-F5344CB8AC3E}">
        <p14:creationId xmlns:p14="http://schemas.microsoft.com/office/powerpoint/2010/main" val="131612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6. Improper input validation</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7" y="2503111"/>
            <a:ext cx="3494091" cy="3416320"/>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An attacker could provide unexpected values and cause a program crash or consumption of resources</a:t>
            </a:r>
          </a:p>
          <a:p>
            <a:endParaRPr lang="en-US">
              <a:solidFill>
                <a:srgbClr val="FFFFFF"/>
              </a:solidFill>
            </a:endParaRPr>
          </a:p>
          <a:p>
            <a:pPr marL="285750" indent="-285750">
              <a:buFontTx/>
              <a:buChar char="-"/>
            </a:pPr>
            <a:r>
              <a:rPr lang="en-US">
                <a:solidFill>
                  <a:srgbClr val="FFFFFF"/>
                </a:solidFill>
              </a:rPr>
              <a:t>An attacker could read confidential data</a:t>
            </a:r>
          </a:p>
          <a:p>
            <a:endParaRPr lang="en-US">
              <a:solidFill>
                <a:srgbClr val="FFFFFF"/>
              </a:solidFill>
            </a:endParaRPr>
          </a:p>
          <a:p>
            <a:pPr marL="285750" indent="-285750">
              <a:buFontTx/>
              <a:buChar char="-"/>
            </a:pPr>
            <a:r>
              <a:rPr lang="en-US">
                <a:solidFill>
                  <a:srgbClr val="FFFFFF"/>
                </a:solidFill>
              </a:rPr>
              <a:t>An attacker could modify data and do arbitrary command execution</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69101" y="2139910"/>
            <a:ext cx="6408736" cy="994888"/>
          </a:xfrm>
        </p:spPr>
        <p:txBody>
          <a:bodyPr vert="horz" lIns="91440" tIns="45720" rIns="91440" bIns="45720" rtlCol="0" anchor="b">
            <a:normAutofit fontScale="92500" lnSpcReduction="20000"/>
          </a:bodyPr>
          <a:lstStyle/>
          <a:p>
            <a:pPr marL="0" indent="0">
              <a:buNone/>
            </a:pPr>
            <a:r>
              <a:rPr lang="en-US" sz="1600" cap="all" spc="300"/>
              <a:t>The product receives input or data, but it does not validate or incorrectly validates that the input has the properties that are required to process the data safely and correctly </a:t>
            </a:r>
          </a:p>
        </p:txBody>
      </p:sp>
      <p:sp>
        <p:nvSpPr>
          <p:cNvPr id="15" name="TextBox 14">
            <a:extLst>
              <a:ext uri="{FF2B5EF4-FFF2-40B4-BE49-F238E27FC236}">
                <a16:creationId xmlns:a16="http://schemas.microsoft.com/office/drawing/2014/main" id="{8F602D73-F37A-55CA-A166-674D1420BCDD}"/>
              </a:ext>
            </a:extLst>
          </p:cNvPr>
          <p:cNvSpPr txBox="1"/>
          <p:nvPr/>
        </p:nvSpPr>
        <p:spPr>
          <a:xfrm>
            <a:off x="5069101" y="3380274"/>
            <a:ext cx="6408736" cy="2585323"/>
          </a:xfrm>
          <a:prstGeom prst="rect">
            <a:avLst/>
          </a:prstGeom>
          <a:noFill/>
        </p:spPr>
        <p:txBody>
          <a:bodyPr wrap="square">
            <a:spAutoFit/>
          </a:bodyPr>
          <a:lstStyle/>
          <a:p>
            <a:r>
              <a:rPr lang="en-US"/>
              <a:t>Prevention:</a:t>
            </a:r>
          </a:p>
          <a:p>
            <a:pPr marL="285750" indent="-285750">
              <a:buFontTx/>
              <a:buChar char="-"/>
            </a:pPr>
            <a:r>
              <a:rPr lang="en-US"/>
              <a:t>Use a vetted library or framework that does not allow this weakness</a:t>
            </a:r>
          </a:p>
          <a:p>
            <a:endParaRPr lang="en-US"/>
          </a:p>
          <a:p>
            <a:pPr marL="285750" indent="-285750">
              <a:buFontTx/>
              <a:buChar char="-"/>
            </a:pPr>
            <a:r>
              <a:rPr lang="en-US"/>
              <a:t>Understand the context of how your data will be used and the encoding that will be expected</a:t>
            </a:r>
          </a:p>
          <a:p>
            <a:endParaRPr lang="en-US"/>
          </a:p>
          <a:p>
            <a:pPr marL="285750" indent="-285750">
              <a:buFontTx/>
              <a:buChar char="-"/>
            </a:pPr>
            <a:r>
              <a:rPr lang="en-US"/>
              <a:t>For security checks on the client side, ensure these checks are duplicated on the server side</a:t>
            </a:r>
          </a:p>
        </p:txBody>
      </p:sp>
    </p:spTree>
    <p:extLst>
      <p:ext uri="{BB962C8B-B14F-4D97-AF65-F5344CB8AC3E}">
        <p14:creationId xmlns:p14="http://schemas.microsoft.com/office/powerpoint/2010/main" val="298786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7. out-of-bounds read</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7" y="2503111"/>
            <a:ext cx="3494091" cy="3416320"/>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An attacker could get secret values like keys, memory addresses</a:t>
            </a:r>
          </a:p>
          <a:p>
            <a:endParaRPr lang="en-US">
              <a:solidFill>
                <a:srgbClr val="FFFFFF"/>
              </a:solidFill>
            </a:endParaRPr>
          </a:p>
          <a:p>
            <a:pPr marL="285750" indent="-285750">
              <a:buFontTx/>
              <a:buChar char="-"/>
            </a:pPr>
            <a:r>
              <a:rPr lang="en-US">
                <a:solidFill>
                  <a:srgbClr val="FFFFFF"/>
                </a:solidFill>
              </a:rPr>
              <a:t>Out-of-Bounds memory could contain other information used to bypass ASLR or other protection</a:t>
            </a:r>
          </a:p>
          <a:p>
            <a:endParaRPr lang="en-US">
              <a:solidFill>
                <a:srgbClr val="FFFFFF"/>
              </a:solidFill>
            </a:endParaRPr>
          </a:p>
          <a:p>
            <a:pPr marL="285750" indent="-285750">
              <a:buFontTx/>
              <a:buChar char="-"/>
            </a:pPr>
            <a:r>
              <a:rPr lang="en-US">
                <a:solidFill>
                  <a:srgbClr val="FFFFFF"/>
                </a:solidFill>
              </a:rPr>
              <a:t>Can cause a segmentation fault or crash</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86560" y="3307895"/>
            <a:ext cx="6408736" cy="994888"/>
          </a:xfrm>
        </p:spPr>
        <p:txBody>
          <a:bodyPr vert="horz" lIns="91440" tIns="45720" rIns="91440" bIns="45720" rtlCol="0" anchor="b">
            <a:normAutofit/>
          </a:bodyPr>
          <a:lstStyle/>
          <a:p>
            <a:pPr marL="0" indent="0">
              <a:buNone/>
            </a:pPr>
            <a:r>
              <a:rPr lang="en-US" sz="1600" cap="all" spc="300"/>
              <a:t>The product reads data past the end, or before the beginning, of the intended buffer</a:t>
            </a:r>
          </a:p>
        </p:txBody>
      </p:sp>
      <p:sp>
        <p:nvSpPr>
          <p:cNvPr id="15" name="TextBox 14">
            <a:extLst>
              <a:ext uri="{FF2B5EF4-FFF2-40B4-BE49-F238E27FC236}">
                <a16:creationId xmlns:a16="http://schemas.microsoft.com/office/drawing/2014/main" id="{8F602D73-F37A-55CA-A166-674D1420BCDD}"/>
              </a:ext>
            </a:extLst>
          </p:cNvPr>
          <p:cNvSpPr txBox="1"/>
          <p:nvPr/>
        </p:nvSpPr>
        <p:spPr>
          <a:xfrm>
            <a:off x="5086560" y="4463391"/>
            <a:ext cx="6408736" cy="1477328"/>
          </a:xfrm>
          <a:prstGeom prst="rect">
            <a:avLst/>
          </a:prstGeom>
          <a:noFill/>
        </p:spPr>
        <p:txBody>
          <a:bodyPr wrap="square">
            <a:spAutoFit/>
          </a:bodyPr>
          <a:lstStyle/>
          <a:p>
            <a:r>
              <a:rPr lang="en-US"/>
              <a:t>Prevention:</a:t>
            </a:r>
          </a:p>
          <a:p>
            <a:pPr marL="285750" indent="-285750">
              <a:buFontTx/>
              <a:buChar char="-"/>
            </a:pPr>
            <a:r>
              <a:rPr lang="en-US"/>
              <a:t>Use an “accept known good” input validation strategy</a:t>
            </a:r>
          </a:p>
          <a:p>
            <a:endParaRPr lang="en-US"/>
          </a:p>
          <a:p>
            <a:pPr marL="285750" indent="-285750">
              <a:buFontTx/>
              <a:buChar char="-"/>
            </a:pPr>
            <a:r>
              <a:rPr lang="en-US"/>
              <a:t>Use a language that provides appropriate memory abstractions</a:t>
            </a:r>
          </a:p>
        </p:txBody>
      </p:sp>
      <p:pic>
        <p:nvPicPr>
          <p:cNvPr id="3" name="Picture 2" descr="A diagram of a product&#10;&#10;Description automatically generated">
            <a:extLst>
              <a:ext uri="{FF2B5EF4-FFF2-40B4-BE49-F238E27FC236}">
                <a16:creationId xmlns:a16="http://schemas.microsoft.com/office/drawing/2014/main" id="{E50C8FC7-68B6-093A-64EE-5BB613B1B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021" y="646418"/>
            <a:ext cx="5727032" cy="2661477"/>
          </a:xfrm>
          <a:prstGeom prst="rect">
            <a:avLst/>
          </a:prstGeom>
        </p:spPr>
      </p:pic>
    </p:spTree>
    <p:extLst>
      <p:ext uri="{BB962C8B-B14F-4D97-AF65-F5344CB8AC3E}">
        <p14:creationId xmlns:p14="http://schemas.microsoft.com/office/powerpoint/2010/main" val="228408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8. Path traversal</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7" y="2503111"/>
            <a:ext cx="3494091" cy="3693319"/>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Attacker could create or overwrite critical files used to execute code</a:t>
            </a:r>
          </a:p>
          <a:p>
            <a:endParaRPr lang="en-US">
              <a:solidFill>
                <a:srgbClr val="FFFFFF"/>
              </a:solidFill>
            </a:endParaRPr>
          </a:p>
          <a:p>
            <a:pPr marL="285750" indent="-285750">
              <a:buFontTx/>
              <a:buChar char="-"/>
            </a:pPr>
            <a:r>
              <a:rPr lang="en-US">
                <a:solidFill>
                  <a:srgbClr val="FFFFFF"/>
                </a:solidFill>
              </a:rPr>
              <a:t>Attacker could bypass security mechanism</a:t>
            </a:r>
          </a:p>
          <a:p>
            <a:endParaRPr lang="en-US">
              <a:solidFill>
                <a:srgbClr val="FFFFFF"/>
              </a:solidFill>
            </a:endParaRPr>
          </a:p>
          <a:p>
            <a:pPr marL="285750" indent="-285750">
              <a:buFontTx/>
              <a:buChar char="-"/>
            </a:pPr>
            <a:r>
              <a:rPr lang="en-US">
                <a:solidFill>
                  <a:srgbClr val="FFFFFF"/>
                </a:solidFill>
              </a:rPr>
              <a:t>Read contents of unexpected files and expose sensitive data</a:t>
            </a:r>
          </a:p>
          <a:p>
            <a:endParaRPr lang="en-US">
              <a:solidFill>
                <a:srgbClr val="FFFFFF"/>
              </a:solidFill>
            </a:endParaRPr>
          </a:p>
          <a:p>
            <a:pPr marL="285750" indent="-285750">
              <a:buFontTx/>
              <a:buChar char="-"/>
            </a:pPr>
            <a:r>
              <a:rPr lang="en-US">
                <a:solidFill>
                  <a:srgbClr val="FFFFFF"/>
                </a:solidFill>
              </a:rPr>
              <a:t>Change or delete existing critical files</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246527" y="3519088"/>
            <a:ext cx="6408736" cy="994888"/>
          </a:xfrm>
        </p:spPr>
        <p:txBody>
          <a:bodyPr vert="horz" lIns="91440" tIns="45720" rIns="91440" bIns="45720" rtlCol="0" anchor="b">
            <a:normAutofit fontScale="92500" lnSpcReduction="20000"/>
          </a:bodyPr>
          <a:lstStyle/>
          <a:p>
            <a:pPr marL="0" indent="0">
              <a:buNone/>
            </a:pPr>
            <a:r>
              <a:rPr lang="en-US" sz="1600" cap="all" spc="300"/>
              <a:t>The product constructs a file path using external input without properly sanitizing it, allowing attackers to bypass directory restrictions and access unintended locations</a:t>
            </a:r>
          </a:p>
        </p:txBody>
      </p:sp>
      <p:sp>
        <p:nvSpPr>
          <p:cNvPr id="15" name="TextBox 14">
            <a:extLst>
              <a:ext uri="{FF2B5EF4-FFF2-40B4-BE49-F238E27FC236}">
                <a16:creationId xmlns:a16="http://schemas.microsoft.com/office/drawing/2014/main" id="{8F602D73-F37A-55CA-A166-674D1420BCDD}"/>
              </a:ext>
            </a:extLst>
          </p:cNvPr>
          <p:cNvSpPr txBox="1"/>
          <p:nvPr/>
        </p:nvSpPr>
        <p:spPr>
          <a:xfrm>
            <a:off x="5246527" y="4638137"/>
            <a:ext cx="6408736" cy="1477328"/>
          </a:xfrm>
          <a:prstGeom prst="rect">
            <a:avLst/>
          </a:prstGeom>
          <a:noFill/>
        </p:spPr>
        <p:txBody>
          <a:bodyPr wrap="square">
            <a:spAutoFit/>
          </a:bodyPr>
          <a:lstStyle/>
          <a:p>
            <a:r>
              <a:rPr lang="en-US"/>
              <a:t>Prevention:</a:t>
            </a:r>
          </a:p>
          <a:p>
            <a:pPr marL="285750" indent="-285750">
              <a:buFontTx/>
              <a:buChar char="-"/>
            </a:pPr>
            <a:r>
              <a:rPr lang="en-US"/>
              <a:t>Use an application firewall to detect attacks against this weakness</a:t>
            </a:r>
          </a:p>
          <a:p>
            <a:endParaRPr lang="en-US"/>
          </a:p>
          <a:p>
            <a:pPr marL="285750" indent="-285750">
              <a:buFontTx/>
              <a:buChar char="-"/>
            </a:pPr>
            <a:r>
              <a:rPr lang="en-US"/>
              <a:t>Use an “accept known good” input validation strategy</a:t>
            </a:r>
          </a:p>
        </p:txBody>
      </p:sp>
      <p:pic>
        <p:nvPicPr>
          <p:cNvPr id="4" name="Picture 3" descr="A diagram of a system&#10;&#10;Description automatically generated">
            <a:extLst>
              <a:ext uri="{FF2B5EF4-FFF2-40B4-BE49-F238E27FC236}">
                <a16:creationId xmlns:a16="http://schemas.microsoft.com/office/drawing/2014/main" id="{4007158B-EB65-2268-FBA5-73A1B9D14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439" y="625793"/>
            <a:ext cx="4693471" cy="2761788"/>
          </a:xfrm>
          <a:prstGeom prst="rect">
            <a:avLst/>
          </a:prstGeom>
        </p:spPr>
      </p:pic>
    </p:spTree>
    <p:extLst>
      <p:ext uri="{BB962C8B-B14F-4D97-AF65-F5344CB8AC3E}">
        <p14:creationId xmlns:p14="http://schemas.microsoft.com/office/powerpoint/2010/main" val="415617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7" y="997911"/>
            <a:ext cx="3031852" cy="2237888"/>
          </a:xfrm>
        </p:spPr>
        <p:txBody>
          <a:bodyPr>
            <a:normAutofit fontScale="90000"/>
          </a:bodyPr>
          <a:lstStyle/>
          <a:p>
            <a:pPr fontAlgn="b"/>
            <a:r>
              <a:rPr lang="en-US" sz="3100"/>
              <a:t>9.</a:t>
            </a:r>
            <a:r>
              <a:rPr lang="en-US" sz="3100" b="1">
                <a:effectLst/>
              </a:rPr>
              <a:t> Cross-Site Request Forgery (CSRF)</a:t>
            </a:r>
            <a:br>
              <a:rPr lang="en-US" sz="2800" b="1">
                <a:effectLst/>
              </a:rPr>
            </a:br>
            <a:br>
              <a:rPr lang="en-US" sz="2000" b="1">
                <a:effectLst/>
              </a:rPr>
            </a:br>
            <a:r>
              <a:rPr lang="en-US" sz="2800"/>
              <a:t> </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pPr marL="0" marR="0" lvl="0" indent="0" algn="l" defTabSz="457200" rtl="0" eaLnBrk="1" fontAlgn="auto" latinLnBrk="0" hangingPunct="1">
              <a:lnSpc>
                <a:spcPct val="110000"/>
              </a:lnSpc>
              <a:spcBef>
                <a:spcPct val="20000"/>
              </a:spcBef>
              <a:spcAft>
                <a:spcPts val="600"/>
              </a:spcAft>
              <a:buClr>
                <a:srgbClr val="ED8428"/>
              </a:buClr>
              <a:buSzPct val="92000"/>
              <a:buFont typeface="Wingdings 2" panose="05020102010507070707" pitchFamily="18" charset="2"/>
              <a:buNone/>
              <a:tabLst/>
              <a:defRPr/>
            </a:pPr>
            <a:r>
              <a:rPr kumimoji="0" lang="en-US" sz="2800" b="0" i="0" u="none" strike="noStrike" kern="1200" cap="none" spc="0" normalizeH="0" baseline="0" noProof="0">
                <a:ln>
                  <a:noFill/>
                </a:ln>
                <a:solidFill>
                  <a:srgbClr val="FFFFFF"/>
                </a:solidFill>
                <a:effectLst/>
                <a:uLnTx/>
                <a:uFillTx/>
                <a:latin typeface="Franklin Gothic Book" panose="020B0502020104020203"/>
                <a:ea typeface="+mn-ea"/>
                <a:cs typeface="+mn-cs"/>
              </a:rPr>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7" y="2503111"/>
            <a:ext cx="3494091"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rPr>
              <a:t>Consequences: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rPr>
              <a:t>Obtaining complete control over web application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a:solidFill>
                  <a:srgbClr val="FFFFFF"/>
                </a:solidFill>
                <a:latin typeface="Franklin Gothic Book" panose="020B0502020104020203"/>
              </a:rPr>
              <a:t>Deleting or stealing data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a:solidFill>
                <a:srgbClr val="FFFFFF"/>
              </a:solidFill>
              <a:latin typeface="Franklin Gothic Book" panose="020B0502020104020203"/>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rPr>
              <a:t>Only limited by the victim’s privileges</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4885368" y="1652182"/>
            <a:ext cx="7029659" cy="1279080"/>
          </a:xfrm>
        </p:spPr>
        <p:txBody>
          <a:bodyPr vert="horz" lIns="91440" tIns="45720" rIns="91440" bIns="45720" rtlCol="0" anchor="b">
            <a:noAutofit/>
          </a:bodyPr>
          <a:lstStyle/>
          <a:p>
            <a:pPr marL="0" indent="0">
              <a:buNone/>
            </a:pPr>
            <a:r>
              <a:rPr lang="en-US" sz="1600" cap="all" spc="300"/>
              <a:t>The web application does not, or can not, sufficiently verify whether a well-formed, valid, consistent request was intentionally provided by the user who submitted the request</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885368" y="3432358"/>
            <a:ext cx="6408736"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2020104020203"/>
                <a:ea typeface="+mn-ea"/>
                <a:cs typeface="+mn-cs"/>
              </a:rPr>
              <a:t>Prevention: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a:solidFill>
                  <a:prstClr val="black"/>
                </a:solidFill>
                <a:latin typeface="Franklin Gothic Book" panose="020B0502020104020203"/>
              </a:rPr>
              <a:t>Send a separate confirmation request upon a user performing a dangerous operation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a:solidFill>
                <a:prstClr val="black"/>
              </a:solidFill>
              <a:latin typeface="Franklin Gothic Book" panose="020B0502020104020203"/>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a:solidFill>
                  <a:prstClr val="black"/>
                </a:solidFill>
                <a:latin typeface="Franklin Gothic Book" panose="020B0502020104020203"/>
              </a:rPr>
              <a:t>Use “double-submitted cookie” method</a:t>
            </a:r>
          </a:p>
        </p:txBody>
      </p:sp>
    </p:spTree>
    <p:extLst>
      <p:ext uri="{BB962C8B-B14F-4D97-AF65-F5344CB8AC3E}">
        <p14:creationId xmlns:p14="http://schemas.microsoft.com/office/powerpoint/2010/main" val="426321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fontScale="90000"/>
          </a:bodyPr>
          <a:lstStyle/>
          <a:p>
            <a:pPr>
              <a:lnSpc>
                <a:spcPct val="150000"/>
              </a:lnSpc>
            </a:pPr>
            <a:r>
              <a:rPr lang="en-US" sz="2800"/>
              <a:t>10. Unrestricted Upload of File with Dangerous Type</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7" y="2503111"/>
            <a:ext cx="3494091" cy="2585323"/>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Arbitrary code execution is possible if an uploaded file is interpreted and executed as code by the recipient</a:t>
            </a:r>
          </a:p>
          <a:p>
            <a:pPr marL="285750" indent="-285750">
              <a:buFontTx/>
              <a:buChar char="-"/>
            </a:pPr>
            <a:endParaRPr lang="en-US">
              <a:solidFill>
                <a:srgbClr val="FFFFFF"/>
              </a:solidFill>
            </a:endParaRPr>
          </a:p>
          <a:p>
            <a:pPr marL="285750" indent="-285750">
              <a:buFontTx/>
              <a:buChar char="-"/>
            </a:pPr>
            <a:r>
              <a:rPr lang="en-US">
                <a:solidFill>
                  <a:srgbClr val="FFFFFF"/>
                </a:solidFill>
              </a:rPr>
              <a:t>Especially dangerous for web-server extensions such as .asp and .</a:t>
            </a:r>
            <a:r>
              <a:rPr lang="en-US" err="1">
                <a:solidFill>
                  <a:srgbClr val="FFFFFF"/>
                </a:solidFill>
              </a:rPr>
              <a:t>php</a:t>
            </a:r>
            <a:endParaRPr lang="en-US">
              <a:solidFill>
                <a:srgbClr val="FFFFFF"/>
              </a:solidFill>
            </a:endParaRP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4752516" y="3175409"/>
            <a:ext cx="6408736" cy="970852"/>
          </a:xfrm>
        </p:spPr>
        <p:txBody>
          <a:bodyPr vert="horz" lIns="91440" tIns="45720" rIns="91440" bIns="45720" rtlCol="0" anchor="b">
            <a:normAutofit fontScale="92500"/>
          </a:bodyPr>
          <a:lstStyle/>
          <a:p>
            <a:pPr marL="0" indent="0">
              <a:buNone/>
            </a:pPr>
            <a:r>
              <a:rPr lang="en-US" sz="1600" cap="all" spc="300"/>
              <a:t>The product Allows the upload or transfer of dangerous file types that are automatically processed within its environment</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752516" y="4146261"/>
            <a:ext cx="6408736" cy="2308324"/>
          </a:xfrm>
          <a:prstGeom prst="rect">
            <a:avLst/>
          </a:prstGeom>
          <a:noFill/>
        </p:spPr>
        <p:txBody>
          <a:bodyPr wrap="square">
            <a:spAutoFit/>
          </a:bodyPr>
          <a:lstStyle/>
          <a:p>
            <a:r>
              <a:rPr lang="en-US"/>
              <a:t>Prevention:</a:t>
            </a:r>
          </a:p>
          <a:p>
            <a:pPr marL="285750" indent="-285750">
              <a:buFontTx/>
              <a:buChar char="-"/>
            </a:pPr>
            <a:r>
              <a:rPr lang="en-US"/>
              <a:t>Consider storing the uploaded files outside of the web document root entirely.  Use other methods to deliver the files</a:t>
            </a:r>
          </a:p>
          <a:p>
            <a:pPr marL="285750" indent="-285750">
              <a:buFontTx/>
              <a:buChar char="-"/>
            </a:pPr>
            <a:endParaRPr lang="en-US"/>
          </a:p>
          <a:p>
            <a:pPr marL="285750" indent="-285750">
              <a:buFontTx/>
              <a:buChar char="-"/>
            </a:pPr>
            <a:r>
              <a:rPr lang="en-US"/>
              <a:t>Use an “accept known good” input validation</a:t>
            </a:r>
          </a:p>
          <a:p>
            <a:pPr marL="285750" indent="-285750">
              <a:buFontTx/>
              <a:buChar char="-"/>
            </a:pPr>
            <a:endParaRPr lang="en-US"/>
          </a:p>
          <a:p>
            <a:pPr marL="285750" indent="-285750">
              <a:buFontTx/>
              <a:buChar char="-"/>
            </a:pPr>
            <a:r>
              <a:rPr lang="en-US"/>
              <a:t>Generate a new, unique filename for an uploaded file instead of using the user-supplied filename</a:t>
            </a:r>
          </a:p>
        </p:txBody>
      </p:sp>
      <p:pic>
        <p:nvPicPr>
          <p:cNvPr id="4" name="Picture 3" descr="A diagram of a product&#10;&#10;Description automatically generated">
            <a:extLst>
              <a:ext uri="{FF2B5EF4-FFF2-40B4-BE49-F238E27FC236}">
                <a16:creationId xmlns:a16="http://schemas.microsoft.com/office/drawing/2014/main" id="{1E21D2FD-FB11-8E41-97C7-D0499C084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1484" y="562211"/>
            <a:ext cx="5358063" cy="2866789"/>
          </a:xfrm>
          <a:prstGeom prst="rect">
            <a:avLst/>
          </a:prstGeom>
        </p:spPr>
      </p:pic>
    </p:spTree>
    <p:extLst>
      <p:ext uri="{BB962C8B-B14F-4D97-AF65-F5344CB8AC3E}">
        <p14:creationId xmlns:p14="http://schemas.microsoft.com/office/powerpoint/2010/main" val="170508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11. Missing Authorization</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7" y="2503111"/>
            <a:ext cx="3494091" cy="2862322"/>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An attacker could read sensitive data</a:t>
            </a:r>
          </a:p>
          <a:p>
            <a:pPr marL="285750" indent="-285750">
              <a:buFontTx/>
              <a:buChar char="-"/>
            </a:pPr>
            <a:endParaRPr lang="en-US">
              <a:solidFill>
                <a:srgbClr val="FFFFFF"/>
              </a:solidFill>
            </a:endParaRPr>
          </a:p>
          <a:p>
            <a:pPr marL="285750" indent="-285750">
              <a:buFontTx/>
              <a:buChar char="-"/>
            </a:pPr>
            <a:r>
              <a:rPr lang="en-US">
                <a:solidFill>
                  <a:srgbClr val="FFFFFF"/>
                </a:solidFill>
              </a:rPr>
              <a:t>An attacker could modify, or delete data</a:t>
            </a:r>
          </a:p>
          <a:p>
            <a:pPr marL="285750" indent="-285750">
              <a:buFontTx/>
              <a:buChar char="-"/>
            </a:pPr>
            <a:endParaRPr lang="en-US">
              <a:solidFill>
                <a:srgbClr val="FFFFFF"/>
              </a:solidFill>
            </a:endParaRPr>
          </a:p>
          <a:p>
            <a:pPr marL="285750" indent="-285750">
              <a:buFontTx/>
              <a:buChar char="-"/>
            </a:pPr>
            <a:r>
              <a:rPr lang="en-US">
                <a:solidFill>
                  <a:srgbClr val="FFFFFF"/>
                </a:solidFill>
              </a:rPr>
              <a:t>An attacker could gain privileges by modifying critical data</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4879428" y="1960704"/>
            <a:ext cx="6408736" cy="970852"/>
          </a:xfrm>
        </p:spPr>
        <p:txBody>
          <a:bodyPr vert="horz" lIns="91440" tIns="45720" rIns="91440" bIns="45720" rtlCol="0" anchor="b">
            <a:normAutofit/>
          </a:bodyPr>
          <a:lstStyle/>
          <a:p>
            <a:pPr marL="0" indent="0">
              <a:buNone/>
            </a:pPr>
            <a:r>
              <a:rPr lang="en-US" sz="1600" cap="all" spc="300"/>
              <a:t>The Product does not perform an authorization check when an actor attempts to access a resource or perform an action</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879428" y="3429000"/>
            <a:ext cx="6408736" cy="1754326"/>
          </a:xfrm>
          <a:prstGeom prst="rect">
            <a:avLst/>
          </a:prstGeom>
          <a:noFill/>
        </p:spPr>
        <p:txBody>
          <a:bodyPr wrap="square">
            <a:spAutoFit/>
          </a:bodyPr>
          <a:lstStyle/>
          <a:p>
            <a:r>
              <a:rPr lang="en-US"/>
              <a:t>Prevention:</a:t>
            </a:r>
          </a:p>
          <a:p>
            <a:pPr marL="285750" indent="-285750">
              <a:buFontTx/>
              <a:buChar char="-"/>
            </a:pPr>
            <a:r>
              <a:rPr lang="en-US"/>
              <a:t>Divide the product into anonymous, normal, privileged, and administrative areas</a:t>
            </a:r>
          </a:p>
          <a:p>
            <a:pPr marL="285750" indent="-285750">
              <a:buFontTx/>
              <a:buChar char="-"/>
            </a:pPr>
            <a:endParaRPr lang="en-US"/>
          </a:p>
          <a:p>
            <a:pPr marL="285750" indent="-285750">
              <a:buFontTx/>
              <a:buChar char="-"/>
            </a:pPr>
            <a:r>
              <a:rPr lang="en-US"/>
              <a:t>Ensure that access control checks are performed</a:t>
            </a:r>
          </a:p>
          <a:p>
            <a:endParaRPr lang="en-US"/>
          </a:p>
        </p:txBody>
      </p:sp>
    </p:spTree>
    <p:extLst>
      <p:ext uri="{BB962C8B-B14F-4D97-AF65-F5344CB8AC3E}">
        <p14:creationId xmlns:p14="http://schemas.microsoft.com/office/powerpoint/2010/main" val="392066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12. Null Pointer Dereference</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7" y="2503111"/>
            <a:ext cx="3494091" cy="2585323"/>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NULL pointer dereferences usually result in the failure of the process without exception handling</a:t>
            </a:r>
          </a:p>
          <a:p>
            <a:pPr marL="285750" indent="-285750">
              <a:buFontTx/>
              <a:buChar char="-"/>
            </a:pPr>
            <a:endParaRPr lang="en-US">
              <a:solidFill>
                <a:srgbClr val="FFFFFF"/>
              </a:solidFill>
            </a:endParaRPr>
          </a:p>
          <a:p>
            <a:pPr marL="285750" indent="-285750">
              <a:buFontTx/>
              <a:buChar char="-"/>
            </a:pPr>
            <a:r>
              <a:rPr lang="en-US">
                <a:solidFill>
                  <a:srgbClr val="FFFFFF"/>
                </a:solidFill>
              </a:rPr>
              <a:t>In rare instances the NULL is equivalent to privileged code and therefore allows for access</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23807" y="3647651"/>
            <a:ext cx="6408736" cy="970852"/>
          </a:xfrm>
        </p:spPr>
        <p:txBody>
          <a:bodyPr vert="horz" lIns="91440" tIns="45720" rIns="91440" bIns="45720" rtlCol="0" anchor="b">
            <a:normAutofit/>
          </a:bodyPr>
          <a:lstStyle/>
          <a:p>
            <a:pPr marL="0" indent="0">
              <a:buNone/>
            </a:pPr>
            <a:r>
              <a:rPr lang="en-US" sz="1600" cap="all" spc="300"/>
              <a:t>The Product dereferences a pointer that it expects to be valid but is null</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951618" y="4698655"/>
            <a:ext cx="6408736" cy="1477328"/>
          </a:xfrm>
          <a:prstGeom prst="rect">
            <a:avLst/>
          </a:prstGeom>
          <a:noFill/>
        </p:spPr>
        <p:txBody>
          <a:bodyPr wrap="square">
            <a:spAutoFit/>
          </a:bodyPr>
          <a:lstStyle/>
          <a:p>
            <a:r>
              <a:rPr lang="en-US"/>
              <a:t>Prevention:</a:t>
            </a:r>
          </a:p>
          <a:p>
            <a:pPr marL="285750" indent="-285750">
              <a:buFontTx/>
              <a:buChar char="-"/>
            </a:pPr>
            <a:r>
              <a:rPr lang="en-US"/>
              <a:t>If all pointers that could have been modified are checked for NULL before use, nearly all NULL pointer dereferences can be prevented</a:t>
            </a:r>
          </a:p>
          <a:p>
            <a:endParaRPr lang="en-US"/>
          </a:p>
        </p:txBody>
      </p:sp>
      <p:pic>
        <p:nvPicPr>
          <p:cNvPr id="4" name="Picture 3" descr="A drawing of a person sitting on a sign&#10;&#10;Description automatically generated">
            <a:extLst>
              <a:ext uri="{FF2B5EF4-FFF2-40B4-BE49-F238E27FC236}">
                <a16:creationId xmlns:a16="http://schemas.microsoft.com/office/drawing/2014/main" id="{4C3D69E2-5E64-A118-0384-B25EB159C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641" y="690786"/>
            <a:ext cx="5250794" cy="2914286"/>
          </a:xfrm>
          <a:prstGeom prst="rect">
            <a:avLst/>
          </a:prstGeom>
        </p:spPr>
      </p:pic>
    </p:spTree>
    <p:extLst>
      <p:ext uri="{BB962C8B-B14F-4D97-AF65-F5344CB8AC3E}">
        <p14:creationId xmlns:p14="http://schemas.microsoft.com/office/powerpoint/2010/main" val="13791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13. Improper authentication</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503110"/>
            <a:ext cx="3494091" cy="2308324"/>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Can lead to the exposure of resources or functionality to unintended actors</a:t>
            </a:r>
          </a:p>
          <a:p>
            <a:pPr marL="285750" indent="-285750">
              <a:buFontTx/>
              <a:buChar char="-"/>
            </a:pPr>
            <a:endParaRPr lang="en-US">
              <a:solidFill>
                <a:srgbClr val="FFFFFF"/>
              </a:solidFill>
            </a:endParaRPr>
          </a:p>
          <a:p>
            <a:pPr marL="285750" indent="-285750">
              <a:buFontTx/>
              <a:buChar char="-"/>
            </a:pPr>
            <a:r>
              <a:rPr lang="en-US">
                <a:solidFill>
                  <a:srgbClr val="FFFFFF"/>
                </a:solidFill>
              </a:rPr>
              <a:t>Possible to provide sensitive information or arbitrary code execution</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23807" y="3647651"/>
            <a:ext cx="6408736" cy="970852"/>
          </a:xfrm>
        </p:spPr>
        <p:txBody>
          <a:bodyPr vert="horz" lIns="91440" tIns="45720" rIns="91440" bIns="45720" rtlCol="0" anchor="b">
            <a:normAutofit/>
          </a:bodyPr>
          <a:lstStyle/>
          <a:p>
            <a:pPr marL="0" indent="0">
              <a:buNone/>
            </a:pPr>
            <a:r>
              <a:rPr lang="en-US" sz="1600" cap="all" spc="300"/>
              <a:t>When an actor claims to have given identity, the product does not prove or insufficiently proves that the claim is correct</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951618" y="4698655"/>
            <a:ext cx="6408736" cy="646331"/>
          </a:xfrm>
          <a:prstGeom prst="rect">
            <a:avLst/>
          </a:prstGeom>
          <a:noFill/>
        </p:spPr>
        <p:txBody>
          <a:bodyPr wrap="square">
            <a:spAutoFit/>
          </a:bodyPr>
          <a:lstStyle/>
          <a:p>
            <a:r>
              <a:rPr lang="en-US"/>
              <a:t>Prevention:</a:t>
            </a:r>
          </a:p>
          <a:p>
            <a:pPr marL="285750" indent="-285750">
              <a:buFontTx/>
              <a:buChar char="-"/>
            </a:pPr>
            <a:r>
              <a:rPr lang="en-US"/>
              <a:t>Use an authentication framework or library</a:t>
            </a:r>
          </a:p>
        </p:txBody>
      </p:sp>
      <p:pic>
        <p:nvPicPr>
          <p:cNvPr id="5" name="Picture 4" descr="A drawing of a yellow square with a thumb up and a yellow square with black text&#10;&#10;Description automatically generated">
            <a:extLst>
              <a:ext uri="{FF2B5EF4-FFF2-40B4-BE49-F238E27FC236}">
                <a16:creationId xmlns:a16="http://schemas.microsoft.com/office/drawing/2014/main" id="{68C2CC09-F650-16B5-0EAF-9F931EE36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254" y="749015"/>
            <a:ext cx="5198899" cy="2733768"/>
          </a:xfrm>
          <a:prstGeom prst="rect">
            <a:avLst/>
          </a:prstGeom>
        </p:spPr>
      </p:pic>
    </p:spTree>
    <p:extLst>
      <p:ext uri="{BB962C8B-B14F-4D97-AF65-F5344CB8AC3E}">
        <p14:creationId xmlns:p14="http://schemas.microsoft.com/office/powerpoint/2010/main" val="12170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fontScale="90000"/>
          </a:bodyPr>
          <a:lstStyle/>
          <a:p>
            <a:pPr>
              <a:lnSpc>
                <a:spcPct val="150000"/>
              </a:lnSpc>
            </a:pPr>
            <a:r>
              <a:rPr lang="en-US" sz="2800"/>
              <a:t>14. Integer overflow or wraparound</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503110"/>
            <a:ext cx="3494091" cy="2585323"/>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Can lead to undefined behavior and possible crashes</a:t>
            </a:r>
          </a:p>
          <a:p>
            <a:pPr marL="285750" indent="-285750">
              <a:buFontTx/>
              <a:buChar char="-"/>
            </a:pPr>
            <a:endParaRPr lang="en-US">
              <a:solidFill>
                <a:srgbClr val="FFFFFF"/>
              </a:solidFill>
            </a:endParaRPr>
          </a:p>
          <a:p>
            <a:pPr marL="285750" indent="-285750">
              <a:buFontTx/>
              <a:buChar char="-"/>
            </a:pPr>
            <a:r>
              <a:rPr lang="en-US">
                <a:solidFill>
                  <a:srgbClr val="FFFFFF"/>
                </a:solidFill>
              </a:rPr>
              <a:t>Data corruption</a:t>
            </a:r>
          </a:p>
          <a:p>
            <a:pPr marL="285750" indent="-285750">
              <a:buFontTx/>
              <a:buChar char="-"/>
            </a:pPr>
            <a:endParaRPr lang="en-US">
              <a:solidFill>
                <a:srgbClr val="FFFFFF"/>
              </a:solidFill>
            </a:endParaRPr>
          </a:p>
          <a:p>
            <a:pPr marL="285750" indent="-285750">
              <a:buFontTx/>
              <a:buChar char="-"/>
            </a:pPr>
            <a:r>
              <a:rPr lang="en-US">
                <a:solidFill>
                  <a:srgbClr val="FFFFFF"/>
                </a:solidFill>
              </a:rPr>
              <a:t>Can be used for buffer overflows and thus arbitrary code execution</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23806" y="3132081"/>
            <a:ext cx="6859137" cy="1747090"/>
          </a:xfrm>
        </p:spPr>
        <p:txBody>
          <a:bodyPr vert="horz" lIns="91440" tIns="45720" rIns="91440" bIns="45720" rtlCol="0" anchor="b">
            <a:normAutofit/>
          </a:bodyPr>
          <a:lstStyle/>
          <a:p>
            <a:pPr marL="0" indent="0">
              <a:buNone/>
            </a:pPr>
            <a:r>
              <a:rPr lang="en-US" sz="1600" cap="all" spc="300"/>
              <a:t>The product performs a calculation that can cause an integer overflow, assuming the result will always be larger.  When the value exceeds the storage limit, it wraps around potentially resulting in an unexpectedly small or negative number</a:t>
            </a:r>
          </a:p>
        </p:txBody>
      </p:sp>
      <p:sp>
        <p:nvSpPr>
          <p:cNvPr id="15" name="TextBox 14">
            <a:extLst>
              <a:ext uri="{FF2B5EF4-FFF2-40B4-BE49-F238E27FC236}">
                <a16:creationId xmlns:a16="http://schemas.microsoft.com/office/drawing/2014/main" id="{8F602D73-F37A-55CA-A166-674D1420BCDD}"/>
              </a:ext>
            </a:extLst>
          </p:cNvPr>
          <p:cNvSpPr txBox="1"/>
          <p:nvPr/>
        </p:nvSpPr>
        <p:spPr>
          <a:xfrm>
            <a:off x="5023806" y="4793666"/>
            <a:ext cx="6408736" cy="1754326"/>
          </a:xfrm>
          <a:prstGeom prst="rect">
            <a:avLst/>
          </a:prstGeom>
          <a:noFill/>
        </p:spPr>
        <p:txBody>
          <a:bodyPr wrap="square">
            <a:spAutoFit/>
          </a:bodyPr>
          <a:lstStyle/>
          <a:p>
            <a:r>
              <a:rPr lang="en-US"/>
              <a:t>Prevention:</a:t>
            </a:r>
          </a:p>
          <a:p>
            <a:pPr marL="285750" indent="-285750">
              <a:buFontTx/>
              <a:buChar char="-"/>
            </a:pPr>
            <a:r>
              <a:rPr lang="en-US"/>
              <a:t>Ensure that all protocols are strictly defined such that all out-of-bounds behavior can be identified</a:t>
            </a:r>
          </a:p>
          <a:p>
            <a:pPr marL="285750" indent="-285750">
              <a:buFontTx/>
              <a:buChar char="-"/>
            </a:pPr>
            <a:endParaRPr lang="en-US"/>
          </a:p>
          <a:p>
            <a:pPr marL="285750" indent="-285750">
              <a:buFontTx/>
              <a:buChar char="-"/>
            </a:pPr>
            <a:r>
              <a:rPr lang="en-US"/>
              <a:t>Use input validation to ensure numeric input is within expected range</a:t>
            </a:r>
          </a:p>
        </p:txBody>
      </p:sp>
      <p:pic>
        <p:nvPicPr>
          <p:cNvPr id="4" name="Picture 3" descr="A screenshot of a game&#10;&#10;Description automatically generated">
            <a:extLst>
              <a:ext uri="{FF2B5EF4-FFF2-40B4-BE49-F238E27FC236}">
                <a16:creationId xmlns:a16="http://schemas.microsoft.com/office/drawing/2014/main" id="{CA61C820-8C3F-E7E3-34DD-AE238CD44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164" y="587273"/>
            <a:ext cx="4763441" cy="2709095"/>
          </a:xfrm>
          <a:prstGeom prst="rect">
            <a:avLst/>
          </a:prstGeom>
        </p:spPr>
      </p:pic>
    </p:spTree>
    <p:extLst>
      <p:ext uri="{BB962C8B-B14F-4D97-AF65-F5344CB8AC3E}">
        <p14:creationId xmlns:p14="http://schemas.microsoft.com/office/powerpoint/2010/main" val="266449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767857" y="933450"/>
            <a:ext cx="3031852" cy="2237888"/>
          </a:xfrm>
        </p:spPr>
        <p:txBody>
          <a:bodyPr>
            <a:normAutofit/>
          </a:bodyPr>
          <a:lstStyle/>
          <a:p>
            <a:pPr>
              <a:lnSpc>
                <a:spcPct val="150000"/>
              </a:lnSpc>
            </a:pPr>
            <a:r>
              <a:rPr lang="en-US" sz="3000"/>
              <a:t>Four pillars of software security</a:t>
            </a:r>
          </a:p>
        </p:txBody>
      </p:sp>
      <p:sp>
        <p:nvSpPr>
          <p:cNvPr id="4" name="Text Placeholder 3">
            <a:extLst>
              <a:ext uri="{FF2B5EF4-FFF2-40B4-BE49-F238E27FC236}">
                <a16:creationId xmlns:a16="http://schemas.microsoft.com/office/drawing/2014/main" id="{45BB0183-D05F-CAA3-74B4-F95147B98C09}"/>
              </a:ext>
            </a:extLst>
          </p:cNvPr>
          <p:cNvSpPr>
            <a:spLocks noGrp="1"/>
          </p:cNvSpPr>
          <p:nvPr>
            <p:ph type="body" sz="half" idx="2"/>
          </p:nvPr>
        </p:nvSpPr>
        <p:spPr>
          <a:xfrm>
            <a:off x="4790769" y="1099742"/>
            <a:ext cx="6662557" cy="5321615"/>
          </a:xfrm>
        </p:spPr>
        <p:txBody>
          <a:bodyPr vert="horz" lIns="91440" tIns="45720" rIns="91440" bIns="45720" rtlCol="0" anchor="ctr">
            <a:normAutofit/>
          </a:bodyPr>
          <a:lstStyle/>
          <a:p>
            <a:endParaRPr lang="en-US" sz="2000">
              <a:solidFill>
                <a:schemeClr val="accent4"/>
              </a:solidFill>
            </a:endParaRPr>
          </a:p>
          <a:p>
            <a:pPr marL="457200" indent="-457200">
              <a:buFont typeface="Arial" panose="05020102010507070707" pitchFamily="18" charset="2"/>
              <a:buChar char="•"/>
            </a:pPr>
            <a:r>
              <a:rPr lang="en-US" sz="2400">
                <a:solidFill>
                  <a:schemeClr val="accent4"/>
                </a:solidFill>
              </a:rPr>
              <a:t>Data needs to be protected from potential breaches</a:t>
            </a:r>
          </a:p>
          <a:p>
            <a:pPr marL="914400" lvl="1" indent="-342900">
              <a:buFont typeface="Courier New" panose="05020102010507070707" pitchFamily="18" charset="2"/>
              <a:buChar char="o"/>
            </a:pPr>
            <a:r>
              <a:rPr lang="en-US" sz="2300">
                <a:solidFill>
                  <a:schemeClr val="accent4"/>
                </a:solidFill>
              </a:rPr>
              <a:t>Control access to data</a:t>
            </a:r>
          </a:p>
          <a:p>
            <a:pPr marL="914400" lvl="1" indent="-342900">
              <a:buFont typeface="Courier New" panose="05020102010507070707" pitchFamily="18" charset="2"/>
              <a:buChar char="o"/>
            </a:pPr>
            <a:r>
              <a:rPr lang="en-US" sz="2300">
                <a:solidFill>
                  <a:schemeClr val="accent4"/>
                </a:solidFill>
              </a:rPr>
              <a:t>Secure data at a level commensurate to its confidentiality</a:t>
            </a:r>
          </a:p>
          <a:p>
            <a:pPr marL="914400" lvl="1" indent="-342900">
              <a:buFont typeface="Courier New" panose="05020102010507070707" pitchFamily="18" charset="2"/>
              <a:buChar char="o"/>
            </a:pPr>
            <a:r>
              <a:rPr lang="en-US" sz="2300">
                <a:solidFill>
                  <a:schemeClr val="accent4"/>
                </a:solidFill>
              </a:rPr>
              <a:t>Encrypt data where warranted</a:t>
            </a:r>
          </a:p>
          <a:p>
            <a:pPr marL="914400" lvl="1" indent="-342900">
              <a:buFont typeface="Courier New" panose="05020102010507070707" pitchFamily="18" charset="2"/>
              <a:buChar char="o"/>
            </a:pPr>
            <a:r>
              <a:rPr lang="en-US" sz="2300">
                <a:solidFill>
                  <a:schemeClr val="accent4"/>
                </a:solidFill>
              </a:rPr>
              <a:t>Regularly back up data</a:t>
            </a:r>
          </a:p>
          <a:p>
            <a:pPr marL="457200" indent="-457200">
              <a:buFont typeface="Arial" panose="05020102010507070707" pitchFamily="18" charset="2"/>
              <a:buChar char="•"/>
            </a:pPr>
            <a:r>
              <a:rPr lang="en-US" sz="2300">
                <a:solidFill>
                  <a:schemeClr val="accent4"/>
                </a:solidFill>
              </a:rPr>
              <a:t>Certain data breaches may trigger certain report requirements</a:t>
            </a:r>
          </a:p>
        </p:txBody>
      </p:sp>
      <p:sp>
        <p:nvSpPr>
          <p:cNvPr id="5" name="Content Placeholder 2">
            <a:extLst>
              <a:ext uri="{FF2B5EF4-FFF2-40B4-BE49-F238E27FC236}">
                <a16:creationId xmlns:a16="http://schemas.microsoft.com/office/drawing/2014/main" id="{53174E7B-47F5-5802-66C2-B9626D8D85E1}"/>
              </a:ext>
            </a:extLst>
          </p:cNvPr>
          <p:cNvSpPr>
            <a:spLocks noGrp="1"/>
          </p:cNvSpPr>
          <p:nvPr>
            <p:ph idx="1"/>
          </p:nvPr>
        </p:nvSpPr>
        <p:spPr>
          <a:xfrm>
            <a:off x="771712" y="3064233"/>
            <a:ext cx="3026343" cy="3010649"/>
          </a:xfrm>
        </p:spPr>
        <p:txBody>
          <a:bodyPr>
            <a:normAutofit/>
          </a:bodyPr>
          <a:lstStyle/>
          <a:p>
            <a:pPr marL="305435" indent="-305435"/>
            <a:r>
              <a:rPr lang="en-US" sz="3000">
                <a:solidFill>
                  <a:schemeClr val="bg1"/>
                </a:solidFill>
              </a:rPr>
              <a:t>Protection of Data</a:t>
            </a:r>
          </a:p>
        </p:txBody>
      </p:sp>
    </p:spTree>
    <p:extLst>
      <p:ext uri="{BB962C8B-B14F-4D97-AF65-F5344CB8AC3E}">
        <p14:creationId xmlns:p14="http://schemas.microsoft.com/office/powerpoint/2010/main" val="204741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fontScale="90000"/>
          </a:bodyPr>
          <a:lstStyle/>
          <a:p>
            <a:pPr>
              <a:lnSpc>
                <a:spcPct val="150000"/>
              </a:lnSpc>
            </a:pPr>
            <a:r>
              <a:rPr lang="en-US" sz="2800"/>
              <a:t>15. Deserialization of untrusted data</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503110"/>
            <a:ext cx="3494091" cy="2031325"/>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Attackers could modify unexpected objects or data</a:t>
            </a:r>
          </a:p>
          <a:p>
            <a:pPr marL="285750" indent="-285750">
              <a:buFontTx/>
              <a:buChar char="-"/>
            </a:pPr>
            <a:endParaRPr lang="en-US">
              <a:solidFill>
                <a:srgbClr val="FFFFFF"/>
              </a:solidFill>
            </a:endParaRPr>
          </a:p>
          <a:p>
            <a:pPr marL="285750" indent="-285750">
              <a:buFontTx/>
              <a:buChar char="-"/>
            </a:pPr>
            <a:r>
              <a:rPr lang="en-US">
                <a:solidFill>
                  <a:srgbClr val="FFFFFF"/>
                </a:solidFill>
              </a:rPr>
              <a:t>A function may never terminate</a:t>
            </a:r>
          </a:p>
          <a:p>
            <a:pPr marL="285750" indent="-285750">
              <a:buFontTx/>
              <a:buChar char="-"/>
            </a:pPr>
            <a:endParaRPr lang="en-US">
              <a:solidFill>
                <a:srgbClr val="FFFFFF"/>
              </a:solidFill>
            </a:endParaRPr>
          </a:p>
          <a:p>
            <a:pPr marL="285750" indent="-285750">
              <a:buFontTx/>
              <a:buChar char="-"/>
            </a:pPr>
            <a:endParaRPr lang="en-US">
              <a:solidFill>
                <a:srgbClr val="FFFFFF"/>
              </a:solidFill>
            </a:endParaRP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23807" y="1540932"/>
            <a:ext cx="6859137" cy="1010905"/>
          </a:xfrm>
        </p:spPr>
        <p:txBody>
          <a:bodyPr vert="horz" lIns="91440" tIns="45720" rIns="91440" bIns="45720" rtlCol="0" anchor="b">
            <a:normAutofit/>
          </a:bodyPr>
          <a:lstStyle/>
          <a:p>
            <a:pPr marL="0" indent="0">
              <a:buNone/>
            </a:pPr>
            <a:r>
              <a:rPr lang="en-US" sz="1600" cap="all" spc="300"/>
              <a:t>The product deserializes untrusted data without sufficiently verifying that the resulting data will be valid</a:t>
            </a:r>
          </a:p>
        </p:txBody>
      </p:sp>
      <p:sp>
        <p:nvSpPr>
          <p:cNvPr id="15" name="TextBox 14">
            <a:extLst>
              <a:ext uri="{FF2B5EF4-FFF2-40B4-BE49-F238E27FC236}">
                <a16:creationId xmlns:a16="http://schemas.microsoft.com/office/drawing/2014/main" id="{8F602D73-F37A-55CA-A166-674D1420BCDD}"/>
              </a:ext>
            </a:extLst>
          </p:cNvPr>
          <p:cNvSpPr txBox="1"/>
          <p:nvPr/>
        </p:nvSpPr>
        <p:spPr>
          <a:xfrm>
            <a:off x="5023807" y="3334107"/>
            <a:ext cx="6408736" cy="1754326"/>
          </a:xfrm>
          <a:prstGeom prst="rect">
            <a:avLst/>
          </a:prstGeom>
          <a:noFill/>
        </p:spPr>
        <p:txBody>
          <a:bodyPr wrap="square">
            <a:spAutoFit/>
          </a:bodyPr>
          <a:lstStyle/>
          <a:p>
            <a:r>
              <a:rPr lang="en-US"/>
              <a:t>Prevention:</a:t>
            </a:r>
          </a:p>
          <a:p>
            <a:pPr marL="285750" indent="-285750">
              <a:buFontTx/>
              <a:buChar char="-"/>
            </a:pPr>
            <a:r>
              <a:rPr lang="en-US"/>
              <a:t>Use the signing/sealing features of a programming language when available</a:t>
            </a:r>
          </a:p>
          <a:p>
            <a:pPr marL="285750" indent="-285750">
              <a:buFontTx/>
              <a:buChar char="-"/>
            </a:pPr>
            <a:endParaRPr lang="en-US"/>
          </a:p>
          <a:p>
            <a:pPr marL="285750" indent="-285750">
              <a:buFontTx/>
              <a:buChar char="-"/>
            </a:pPr>
            <a:r>
              <a:rPr lang="en-US"/>
              <a:t>When deserializing data, populate a new object rather than just deserializing</a:t>
            </a:r>
          </a:p>
        </p:txBody>
      </p:sp>
    </p:spTree>
    <p:extLst>
      <p:ext uri="{BB962C8B-B14F-4D97-AF65-F5344CB8AC3E}">
        <p14:creationId xmlns:p14="http://schemas.microsoft.com/office/powerpoint/2010/main" val="29137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16. Command injection</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503110"/>
            <a:ext cx="3494091" cy="2031325"/>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If a malicious user injects a character that delimits the end of one command and the beginning of another, it could be possible to insert a new command</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23807" y="3282362"/>
            <a:ext cx="6859137" cy="1153252"/>
          </a:xfrm>
        </p:spPr>
        <p:txBody>
          <a:bodyPr vert="horz" lIns="91440" tIns="45720" rIns="91440" bIns="45720" rtlCol="0" anchor="b">
            <a:normAutofit/>
          </a:bodyPr>
          <a:lstStyle/>
          <a:p>
            <a:pPr marL="0" indent="0">
              <a:buNone/>
            </a:pPr>
            <a:r>
              <a:rPr lang="en-US" sz="1600" cap="all" spc="300"/>
              <a:t>The product constructs a command using external input without properly sanitizing it, allowing special elements to modify the command’s intended behavior</a:t>
            </a:r>
          </a:p>
        </p:txBody>
      </p:sp>
      <p:sp>
        <p:nvSpPr>
          <p:cNvPr id="15" name="TextBox 14">
            <a:extLst>
              <a:ext uri="{FF2B5EF4-FFF2-40B4-BE49-F238E27FC236}">
                <a16:creationId xmlns:a16="http://schemas.microsoft.com/office/drawing/2014/main" id="{8F602D73-F37A-55CA-A166-674D1420BCDD}"/>
              </a:ext>
            </a:extLst>
          </p:cNvPr>
          <p:cNvSpPr txBox="1"/>
          <p:nvPr/>
        </p:nvSpPr>
        <p:spPr>
          <a:xfrm>
            <a:off x="5023807" y="4379077"/>
            <a:ext cx="6408736" cy="2031325"/>
          </a:xfrm>
          <a:prstGeom prst="rect">
            <a:avLst/>
          </a:prstGeom>
          <a:noFill/>
        </p:spPr>
        <p:txBody>
          <a:bodyPr wrap="square">
            <a:spAutoFit/>
          </a:bodyPr>
          <a:lstStyle/>
          <a:p>
            <a:r>
              <a:rPr lang="en-US"/>
              <a:t>Prevention:</a:t>
            </a:r>
          </a:p>
          <a:p>
            <a:pPr marL="285750" indent="-285750">
              <a:buFontTx/>
              <a:buChar char="-"/>
            </a:pPr>
            <a:r>
              <a:rPr lang="en-US"/>
              <a:t>If possible, use library calls rather than external process</a:t>
            </a:r>
          </a:p>
          <a:p>
            <a:pPr marL="285750" indent="-285750">
              <a:buFontTx/>
              <a:buChar char="-"/>
            </a:pPr>
            <a:endParaRPr lang="en-US"/>
          </a:p>
          <a:p>
            <a:pPr marL="285750" indent="-285750">
              <a:buFontTx/>
              <a:buChar char="-"/>
            </a:pPr>
            <a:r>
              <a:rPr lang="en-US"/>
              <a:t>If possible, ensure that all external commands called from the program are statically created</a:t>
            </a:r>
          </a:p>
          <a:p>
            <a:pPr marL="285750" indent="-285750">
              <a:buFontTx/>
              <a:buChar char="-"/>
            </a:pPr>
            <a:endParaRPr lang="en-US"/>
          </a:p>
          <a:p>
            <a:pPr marL="285750" indent="-285750">
              <a:buFontTx/>
              <a:buChar char="-"/>
            </a:pPr>
            <a:r>
              <a:rPr lang="en-US"/>
              <a:t>Use an “accept known good” input validation strategy</a:t>
            </a:r>
          </a:p>
        </p:txBody>
      </p:sp>
      <p:pic>
        <p:nvPicPr>
          <p:cNvPr id="5" name="Picture 4" descr="A diagram of a component&#10;&#10;Description automatically generated">
            <a:extLst>
              <a:ext uri="{FF2B5EF4-FFF2-40B4-BE49-F238E27FC236}">
                <a16:creationId xmlns:a16="http://schemas.microsoft.com/office/drawing/2014/main" id="{BC2A5DF4-4892-B1DE-8D58-58C949FEA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280" y="575684"/>
            <a:ext cx="4304417" cy="2664821"/>
          </a:xfrm>
          <a:prstGeom prst="rect">
            <a:avLst/>
          </a:prstGeom>
        </p:spPr>
      </p:pic>
    </p:spTree>
    <p:extLst>
      <p:ext uri="{BB962C8B-B14F-4D97-AF65-F5344CB8AC3E}">
        <p14:creationId xmlns:p14="http://schemas.microsoft.com/office/powerpoint/2010/main" val="72465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17. Buffer overflow</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503110"/>
            <a:ext cx="3494091" cy="2862322"/>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If the memory can be controlled, arbitrary code execution is possible</a:t>
            </a:r>
          </a:p>
          <a:p>
            <a:pPr marL="285750" indent="-285750">
              <a:buFontTx/>
              <a:buChar char="-"/>
            </a:pPr>
            <a:endParaRPr lang="en-US">
              <a:solidFill>
                <a:srgbClr val="FFFFFF"/>
              </a:solidFill>
            </a:endParaRPr>
          </a:p>
          <a:p>
            <a:pPr marL="285750" indent="-285750">
              <a:buFontTx/>
              <a:buChar char="-"/>
            </a:pPr>
            <a:r>
              <a:rPr lang="en-US">
                <a:solidFill>
                  <a:srgbClr val="FFFFFF"/>
                </a:solidFill>
              </a:rPr>
              <a:t>Result in corruption of relevant memory</a:t>
            </a:r>
          </a:p>
          <a:p>
            <a:pPr marL="285750" indent="-285750">
              <a:buFontTx/>
              <a:buChar char="-"/>
            </a:pPr>
            <a:endParaRPr lang="en-US">
              <a:solidFill>
                <a:srgbClr val="FFFFFF"/>
              </a:solidFill>
            </a:endParaRPr>
          </a:p>
          <a:p>
            <a:pPr marL="285750" indent="-285750">
              <a:buFontTx/>
              <a:buChar char="-"/>
            </a:pPr>
            <a:r>
              <a:rPr lang="en-US">
                <a:solidFill>
                  <a:srgbClr val="FFFFFF"/>
                </a:solidFill>
              </a:rPr>
              <a:t>Possible access to sensitive information</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23807" y="3054475"/>
            <a:ext cx="6859137" cy="1006614"/>
          </a:xfrm>
        </p:spPr>
        <p:txBody>
          <a:bodyPr vert="horz" lIns="91440" tIns="45720" rIns="91440" bIns="45720" rtlCol="0" anchor="b">
            <a:normAutofit/>
          </a:bodyPr>
          <a:lstStyle/>
          <a:p>
            <a:pPr marL="0" indent="0">
              <a:buNone/>
            </a:pPr>
            <a:r>
              <a:rPr lang="en-US" sz="1600" cap="all" spc="300"/>
              <a:t>The product performs operations on a memory buffer but accesses memory outside the buffers bounds</a:t>
            </a:r>
          </a:p>
        </p:txBody>
      </p:sp>
      <p:sp>
        <p:nvSpPr>
          <p:cNvPr id="15" name="TextBox 14">
            <a:extLst>
              <a:ext uri="{FF2B5EF4-FFF2-40B4-BE49-F238E27FC236}">
                <a16:creationId xmlns:a16="http://schemas.microsoft.com/office/drawing/2014/main" id="{8F602D73-F37A-55CA-A166-674D1420BCDD}"/>
              </a:ext>
            </a:extLst>
          </p:cNvPr>
          <p:cNvSpPr txBox="1"/>
          <p:nvPr/>
        </p:nvSpPr>
        <p:spPr>
          <a:xfrm>
            <a:off x="5023807" y="4061089"/>
            <a:ext cx="6408736" cy="1754326"/>
          </a:xfrm>
          <a:prstGeom prst="rect">
            <a:avLst/>
          </a:prstGeom>
          <a:noFill/>
        </p:spPr>
        <p:txBody>
          <a:bodyPr wrap="square">
            <a:spAutoFit/>
          </a:bodyPr>
          <a:lstStyle/>
          <a:p>
            <a:r>
              <a:rPr lang="en-US"/>
              <a:t>Prevention:</a:t>
            </a:r>
          </a:p>
          <a:p>
            <a:pPr marL="285750" indent="-285750">
              <a:buFontTx/>
              <a:buChar char="-"/>
            </a:pPr>
            <a:r>
              <a:rPr lang="en-US"/>
              <a:t>Use automatic buffer overflow detection mechanisms offered by certain compilers or extensions</a:t>
            </a:r>
          </a:p>
          <a:p>
            <a:pPr marL="285750" indent="-285750">
              <a:buFontTx/>
              <a:buChar char="-"/>
            </a:pPr>
            <a:endParaRPr lang="en-US"/>
          </a:p>
          <a:p>
            <a:pPr marL="285750" indent="-285750">
              <a:buFontTx/>
              <a:buChar char="-"/>
            </a:pPr>
            <a:r>
              <a:rPr lang="en-US"/>
              <a:t>Use a vetted library or framework that does not allow this weakness to occur</a:t>
            </a:r>
          </a:p>
        </p:txBody>
      </p:sp>
      <p:pic>
        <p:nvPicPr>
          <p:cNvPr id="8" name="Picture 7" descr="A diagram of a diagram of a product&#10;&#10;Description automatically generated with medium confidence">
            <a:extLst>
              <a:ext uri="{FF2B5EF4-FFF2-40B4-BE49-F238E27FC236}">
                <a16:creationId xmlns:a16="http://schemas.microsoft.com/office/drawing/2014/main" id="{BA7D2A7B-F4D6-C9F1-8BB2-C9BE6CC7B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528" y="597025"/>
            <a:ext cx="4938713" cy="2457450"/>
          </a:xfrm>
          <a:prstGeom prst="rect">
            <a:avLst/>
          </a:prstGeom>
        </p:spPr>
      </p:pic>
    </p:spTree>
    <p:extLst>
      <p:ext uri="{BB962C8B-B14F-4D97-AF65-F5344CB8AC3E}">
        <p14:creationId xmlns:p14="http://schemas.microsoft.com/office/powerpoint/2010/main" val="394361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fontScale="90000"/>
          </a:bodyPr>
          <a:lstStyle/>
          <a:p>
            <a:pPr>
              <a:lnSpc>
                <a:spcPct val="150000"/>
              </a:lnSpc>
            </a:pPr>
            <a:r>
              <a:rPr lang="en-US" sz="2800"/>
              <a:t>18. Use of hard-coded credentials</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503110"/>
            <a:ext cx="3494091" cy="2585323"/>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If hard-coded passwords are used, it is almost certain that malicious users will gain access</a:t>
            </a:r>
          </a:p>
          <a:p>
            <a:pPr marL="285750" indent="-285750">
              <a:buFontTx/>
              <a:buChar char="-"/>
            </a:pPr>
            <a:endParaRPr lang="en-US">
              <a:solidFill>
                <a:srgbClr val="FFFFFF"/>
              </a:solidFill>
            </a:endParaRPr>
          </a:p>
          <a:p>
            <a:pPr marL="285750" indent="-285750">
              <a:buFontTx/>
              <a:buChar char="-"/>
            </a:pPr>
            <a:r>
              <a:rPr lang="en-US">
                <a:solidFill>
                  <a:srgbClr val="FFFFFF"/>
                </a:solidFill>
              </a:rPr>
              <a:t>Can lead to exposure of resources or functionality to unintended actors</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23807" y="3167209"/>
            <a:ext cx="6859137" cy="697674"/>
          </a:xfrm>
        </p:spPr>
        <p:txBody>
          <a:bodyPr vert="horz" lIns="91440" tIns="45720" rIns="91440" bIns="45720" rtlCol="0" anchor="b">
            <a:normAutofit/>
          </a:bodyPr>
          <a:lstStyle/>
          <a:p>
            <a:pPr marL="0" indent="0">
              <a:buNone/>
            </a:pPr>
            <a:r>
              <a:rPr lang="en-US" sz="1600" cap="all" spc="300"/>
              <a:t>The product contains hard-coded credentials, such as a password or cryptographic key</a:t>
            </a:r>
          </a:p>
        </p:txBody>
      </p:sp>
      <p:sp>
        <p:nvSpPr>
          <p:cNvPr id="15" name="TextBox 14">
            <a:extLst>
              <a:ext uri="{FF2B5EF4-FFF2-40B4-BE49-F238E27FC236}">
                <a16:creationId xmlns:a16="http://schemas.microsoft.com/office/drawing/2014/main" id="{8F602D73-F37A-55CA-A166-674D1420BCDD}"/>
              </a:ext>
            </a:extLst>
          </p:cNvPr>
          <p:cNvSpPr txBox="1"/>
          <p:nvPr/>
        </p:nvSpPr>
        <p:spPr>
          <a:xfrm>
            <a:off x="5023807" y="3914958"/>
            <a:ext cx="6408736" cy="2031325"/>
          </a:xfrm>
          <a:prstGeom prst="rect">
            <a:avLst/>
          </a:prstGeom>
          <a:noFill/>
        </p:spPr>
        <p:txBody>
          <a:bodyPr wrap="square">
            <a:spAutoFit/>
          </a:bodyPr>
          <a:lstStyle/>
          <a:p>
            <a:r>
              <a:rPr lang="en-US"/>
              <a:t>Prevention:</a:t>
            </a:r>
          </a:p>
          <a:p>
            <a:pPr marL="285750" indent="-285750">
              <a:buFontTx/>
              <a:buChar char="-"/>
            </a:pPr>
            <a:r>
              <a:rPr lang="en-US"/>
              <a:t>For outbound store passwords, keys, and other credentials outside of the code in a strongly-protected, encrypted config file or database</a:t>
            </a:r>
          </a:p>
          <a:p>
            <a:pPr marL="285750" indent="-285750">
              <a:buFontTx/>
              <a:buChar char="-"/>
            </a:pPr>
            <a:endParaRPr lang="en-US"/>
          </a:p>
          <a:p>
            <a:pPr marL="285750" indent="-285750">
              <a:buFontTx/>
              <a:buChar char="-"/>
            </a:pPr>
            <a:r>
              <a:rPr lang="en-US"/>
              <a:t>For inbound utilize a “first login” mode that requires the user to enter a unique strong password or key</a:t>
            </a:r>
          </a:p>
        </p:txBody>
      </p:sp>
      <p:pic>
        <p:nvPicPr>
          <p:cNvPr id="4" name="Picture 3" descr="A cartoon of a person with keys and a computer&#10;&#10;Description automatically generated">
            <a:extLst>
              <a:ext uri="{FF2B5EF4-FFF2-40B4-BE49-F238E27FC236}">
                <a16:creationId xmlns:a16="http://schemas.microsoft.com/office/drawing/2014/main" id="{01BA6CB1-CE4B-859C-4F9F-5C196CB5F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197" y="732379"/>
            <a:ext cx="5147376" cy="2451698"/>
          </a:xfrm>
          <a:prstGeom prst="rect">
            <a:avLst/>
          </a:prstGeom>
        </p:spPr>
      </p:pic>
    </p:spTree>
    <p:extLst>
      <p:ext uri="{BB962C8B-B14F-4D97-AF65-F5344CB8AC3E}">
        <p14:creationId xmlns:p14="http://schemas.microsoft.com/office/powerpoint/2010/main" val="136854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fontScale="90000"/>
          </a:bodyPr>
          <a:lstStyle/>
          <a:p>
            <a:pPr>
              <a:lnSpc>
                <a:spcPct val="150000"/>
              </a:lnSpc>
            </a:pPr>
            <a:r>
              <a:rPr lang="en-US" sz="2800"/>
              <a:t>19. Server-side Request forgery (SSRF)</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503110"/>
            <a:ext cx="3494091" cy="1477328"/>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Read application data</a:t>
            </a:r>
          </a:p>
          <a:p>
            <a:pPr marL="285750" indent="-285750">
              <a:buFontTx/>
              <a:buChar char="-"/>
            </a:pPr>
            <a:endParaRPr lang="en-US">
              <a:solidFill>
                <a:srgbClr val="FFFFFF"/>
              </a:solidFill>
            </a:endParaRPr>
          </a:p>
          <a:p>
            <a:pPr marL="285750" indent="-285750">
              <a:buFontTx/>
              <a:buChar char="-"/>
            </a:pPr>
            <a:r>
              <a:rPr lang="en-US">
                <a:solidFill>
                  <a:srgbClr val="FFFFFF"/>
                </a:solidFill>
              </a:rPr>
              <a:t>Execute unauthorized code or commands</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5023807" y="1797582"/>
            <a:ext cx="6859137" cy="1411056"/>
          </a:xfrm>
        </p:spPr>
        <p:txBody>
          <a:bodyPr vert="horz" lIns="91440" tIns="45720" rIns="91440" bIns="45720" rtlCol="0" anchor="b">
            <a:normAutofit lnSpcReduction="10000"/>
          </a:bodyPr>
          <a:lstStyle/>
          <a:p>
            <a:pPr marL="0" indent="0">
              <a:buNone/>
            </a:pPr>
            <a:r>
              <a:rPr lang="en-US" sz="1600" cap="all" spc="300"/>
              <a:t>The web server receives a URL or similar request from an upstream component and retrieves the contents of this URL, but it does not sufficiently ensure that the request is being sent to the expected destination</a:t>
            </a:r>
          </a:p>
        </p:txBody>
      </p:sp>
      <p:sp>
        <p:nvSpPr>
          <p:cNvPr id="15" name="TextBox 14">
            <a:extLst>
              <a:ext uri="{FF2B5EF4-FFF2-40B4-BE49-F238E27FC236}">
                <a16:creationId xmlns:a16="http://schemas.microsoft.com/office/drawing/2014/main" id="{8F602D73-F37A-55CA-A166-674D1420BCDD}"/>
              </a:ext>
            </a:extLst>
          </p:cNvPr>
          <p:cNvSpPr txBox="1"/>
          <p:nvPr/>
        </p:nvSpPr>
        <p:spPr>
          <a:xfrm>
            <a:off x="5023807" y="3568623"/>
            <a:ext cx="6408736" cy="923330"/>
          </a:xfrm>
          <a:prstGeom prst="rect">
            <a:avLst/>
          </a:prstGeom>
          <a:noFill/>
        </p:spPr>
        <p:txBody>
          <a:bodyPr wrap="square">
            <a:spAutoFit/>
          </a:bodyPr>
          <a:lstStyle/>
          <a:p>
            <a:r>
              <a:rPr lang="en-US"/>
              <a:t>Prevention:</a:t>
            </a:r>
          </a:p>
          <a:p>
            <a:pPr marL="285750" indent="-285750">
              <a:buFontTx/>
              <a:buChar char="-"/>
            </a:pPr>
            <a:r>
              <a:rPr lang="en-US"/>
              <a:t>Static Application Security Testing can sometimes detect instances of this weakness</a:t>
            </a:r>
          </a:p>
        </p:txBody>
      </p:sp>
    </p:spTree>
    <p:extLst>
      <p:ext uri="{BB962C8B-B14F-4D97-AF65-F5344CB8AC3E}">
        <p14:creationId xmlns:p14="http://schemas.microsoft.com/office/powerpoint/2010/main" val="298326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fontScale="90000"/>
          </a:bodyPr>
          <a:lstStyle/>
          <a:p>
            <a:pPr>
              <a:lnSpc>
                <a:spcPct val="150000"/>
              </a:lnSpc>
            </a:pPr>
            <a:r>
              <a:rPr lang="en-US" sz="2800"/>
              <a:t>20. Missing authentication for critical function</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503110"/>
            <a:ext cx="3494091" cy="1754326"/>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Exposing critical functionality provides an attacker with the privilege level of that functionality</a:t>
            </a:r>
          </a:p>
          <a:p>
            <a:pPr marL="285750" indent="-285750">
              <a:buFontTx/>
              <a:buChar char="-"/>
            </a:pPr>
            <a:endParaRPr lang="en-US">
              <a:solidFill>
                <a:srgbClr val="FFFFFF"/>
              </a:solidFill>
            </a:endParaRP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4911512" y="3290290"/>
            <a:ext cx="6859137" cy="1014178"/>
          </a:xfrm>
        </p:spPr>
        <p:txBody>
          <a:bodyPr vert="horz" lIns="91440" tIns="45720" rIns="91440" bIns="45720" rtlCol="0" anchor="b">
            <a:normAutofit fontScale="92500" lnSpcReduction="10000"/>
          </a:bodyPr>
          <a:lstStyle/>
          <a:p>
            <a:pPr marL="0" indent="0">
              <a:buNone/>
            </a:pPr>
            <a:r>
              <a:rPr lang="en-US" sz="1600" cap="all" spc="300"/>
              <a:t>The product does not perform any authentication for functionality that requires a provable user identity or consumes a significant amount of resources</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911512" y="4517577"/>
            <a:ext cx="6408736" cy="1754326"/>
          </a:xfrm>
          <a:prstGeom prst="rect">
            <a:avLst/>
          </a:prstGeom>
          <a:noFill/>
        </p:spPr>
        <p:txBody>
          <a:bodyPr wrap="square">
            <a:spAutoFit/>
          </a:bodyPr>
          <a:lstStyle/>
          <a:p>
            <a:r>
              <a:rPr lang="en-US"/>
              <a:t>Prevention:</a:t>
            </a:r>
          </a:p>
          <a:p>
            <a:pPr marL="285750" indent="-285750">
              <a:buFontTx/>
              <a:buChar char="-"/>
            </a:pPr>
            <a:r>
              <a:rPr lang="en-US"/>
              <a:t>Divide the software into anonymous, normal, privileged, and administrative areas</a:t>
            </a:r>
          </a:p>
          <a:p>
            <a:pPr marL="285750" indent="-285750">
              <a:buFontTx/>
              <a:buChar char="-"/>
            </a:pPr>
            <a:endParaRPr lang="en-US"/>
          </a:p>
          <a:p>
            <a:pPr marL="285750" indent="-285750">
              <a:buFontTx/>
              <a:buChar char="-"/>
            </a:pPr>
            <a:r>
              <a:rPr lang="en-US"/>
              <a:t>For any security checks on the client side, ensure that these checks are duplicated on the server side</a:t>
            </a:r>
          </a:p>
        </p:txBody>
      </p:sp>
      <p:pic>
        <p:nvPicPr>
          <p:cNvPr id="5" name="Picture 4" descr="A cartoon of a person opening a door&#10;&#10;Description automatically generated">
            <a:extLst>
              <a:ext uri="{FF2B5EF4-FFF2-40B4-BE49-F238E27FC236}">
                <a16:creationId xmlns:a16="http://schemas.microsoft.com/office/drawing/2014/main" id="{746D7EC1-ACCC-2405-6B03-36A88AFA4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25" y="574867"/>
            <a:ext cx="4214497" cy="2684679"/>
          </a:xfrm>
          <a:prstGeom prst="rect">
            <a:avLst/>
          </a:prstGeom>
        </p:spPr>
      </p:pic>
    </p:spTree>
    <p:extLst>
      <p:ext uri="{BB962C8B-B14F-4D97-AF65-F5344CB8AC3E}">
        <p14:creationId xmlns:p14="http://schemas.microsoft.com/office/powerpoint/2010/main" val="62823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21. Race Condition</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491157"/>
            <a:ext cx="3494091" cy="3416320"/>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A race condition may make it possible to bypass a resource cleanup routine, leading to resource exhaustion</a:t>
            </a:r>
          </a:p>
          <a:p>
            <a:pPr marL="285750" indent="-285750">
              <a:buFontTx/>
              <a:buChar char="-"/>
            </a:pPr>
            <a:endParaRPr lang="en-US">
              <a:solidFill>
                <a:srgbClr val="FFFFFF"/>
              </a:solidFill>
            </a:endParaRPr>
          </a:p>
          <a:p>
            <a:pPr marL="285750" indent="-285750">
              <a:buFontTx/>
              <a:buChar char="-"/>
            </a:pPr>
            <a:r>
              <a:rPr lang="en-US">
                <a:solidFill>
                  <a:srgbClr val="FFFFFF"/>
                </a:solidFill>
              </a:rPr>
              <a:t>A race condition could be combined with predictable resource names and loose permissions, allowing for access or overwriting of confidential data</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4911512" y="1977420"/>
            <a:ext cx="6859137" cy="1014178"/>
          </a:xfrm>
        </p:spPr>
        <p:txBody>
          <a:bodyPr vert="horz" lIns="91440" tIns="45720" rIns="91440" bIns="45720" rtlCol="0" anchor="b">
            <a:normAutofit fontScale="92500" lnSpcReduction="10000"/>
          </a:bodyPr>
          <a:lstStyle/>
          <a:p>
            <a:pPr marL="0" indent="0">
              <a:buNone/>
            </a:pPr>
            <a:r>
              <a:rPr lang="en-US" sz="1600" cap="all" spc="300"/>
              <a:t>The product has concurrent code that needs temporary exclusive access to a shared resource, but a timing window allows another concurrent code sequence to modify the resource</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911512" y="3429000"/>
            <a:ext cx="6408736" cy="1754326"/>
          </a:xfrm>
          <a:prstGeom prst="rect">
            <a:avLst/>
          </a:prstGeom>
          <a:noFill/>
        </p:spPr>
        <p:txBody>
          <a:bodyPr wrap="square">
            <a:spAutoFit/>
          </a:bodyPr>
          <a:lstStyle/>
          <a:p>
            <a:r>
              <a:rPr lang="en-US"/>
              <a:t>Prevention:</a:t>
            </a:r>
          </a:p>
          <a:p>
            <a:pPr marL="285750" indent="-285750">
              <a:buFontTx/>
              <a:buChar char="-"/>
            </a:pPr>
            <a:r>
              <a:rPr lang="en-US"/>
              <a:t>In language that support it, use synchronization primitives</a:t>
            </a:r>
          </a:p>
          <a:p>
            <a:pPr marL="285750" indent="-285750">
              <a:buFontTx/>
              <a:buChar char="-"/>
            </a:pPr>
            <a:endParaRPr lang="en-US"/>
          </a:p>
          <a:p>
            <a:pPr marL="285750" indent="-285750">
              <a:buFontTx/>
              <a:buChar char="-"/>
            </a:pPr>
            <a:r>
              <a:rPr lang="en-US"/>
              <a:t>Use thread-safe capabilities</a:t>
            </a:r>
          </a:p>
          <a:p>
            <a:pPr marL="285750" indent="-285750">
              <a:buFontTx/>
              <a:buChar char="-"/>
            </a:pPr>
            <a:endParaRPr lang="en-US"/>
          </a:p>
          <a:p>
            <a:pPr marL="285750" indent="-285750">
              <a:buFontTx/>
              <a:buChar char="-"/>
            </a:pPr>
            <a:r>
              <a:rPr lang="en-US"/>
              <a:t>Minimize the usage of shared resources</a:t>
            </a:r>
          </a:p>
        </p:txBody>
      </p:sp>
    </p:spTree>
    <p:extLst>
      <p:ext uri="{BB962C8B-B14F-4D97-AF65-F5344CB8AC3E}">
        <p14:creationId xmlns:p14="http://schemas.microsoft.com/office/powerpoint/2010/main" val="357004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fontScale="90000"/>
          </a:bodyPr>
          <a:lstStyle/>
          <a:p>
            <a:pPr>
              <a:lnSpc>
                <a:spcPct val="150000"/>
              </a:lnSpc>
            </a:pPr>
            <a:r>
              <a:rPr lang="en-US" sz="2800"/>
              <a:t>22. Improper privilege management</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491157"/>
            <a:ext cx="3494091" cy="1200329"/>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Gain privileges</a:t>
            </a:r>
          </a:p>
          <a:p>
            <a:pPr marL="285750" indent="-285750">
              <a:buFontTx/>
              <a:buChar char="-"/>
            </a:pPr>
            <a:endParaRPr lang="en-US">
              <a:solidFill>
                <a:srgbClr val="FFFFFF"/>
              </a:solidFill>
            </a:endParaRPr>
          </a:p>
          <a:p>
            <a:pPr marL="285750" indent="-285750">
              <a:buFontTx/>
              <a:buChar char="-"/>
            </a:pPr>
            <a:r>
              <a:rPr lang="en-US">
                <a:solidFill>
                  <a:srgbClr val="FFFFFF"/>
                </a:solidFill>
              </a:rPr>
              <a:t>Assume identity</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4911512" y="3023800"/>
            <a:ext cx="6859137" cy="1014178"/>
          </a:xfrm>
        </p:spPr>
        <p:txBody>
          <a:bodyPr vert="horz" lIns="91440" tIns="45720" rIns="91440" bIns="45720" rtlCol="0" anchor="b">
            <a:normAutofit fontScale="92500"/>
          </a:bodyPr>
          <a:lstStyle/>
          <a:p>
            <a:pPr marL="0" indent="0">
              <a:buNone/>
            </a:pPr>
            <a:r>
              <a:rPr lang="en-US" sz="1600" cap="all" spc="300"/>
              <a:t>The product does not properly assign, modify, track, or check privileges for an actor, creating an unintended sphere of control for that actor</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911512" y="4037978"/>
            <a:ext cx="6408736" cy="2308324"/>
          </a:xfrm>
          <a:prstGeom prst="rect">
            <a:avLst/>
          </a:prstGeom>
          <a:noFill/>
        </p:spPr>
        <p:txBody>
          <a:bodyPr wrap="square">
            <a:spAutoFit/>
          </a:bodyPr>
          <a:lstStyle/>
          <a:p>
            <a:r>
              <a:rPr lang="en-US"/>
              <a:t>Prevention:</a:t>
            </a:r>
          </a:p>
          <a:p>
            <a:pPr marL="285750" indent="-285750">
              <a:buFontTx/>
              <a:buChar char="-"/>
            </a:pPr>
            <a:r>
              <a:rPr lang="en-US"/>
              <a:t>Very carefully manage the setting, management, and handling of privileges</a:t>
            </a:r>
          </a:p>
          <a:p>
            <a:pPr marL="285750" indent="-285750">
              <a:buFontTx/>
              <a:buChar char="-"/>
            </a:pPr>
            <a:endParaRPr lang="en-US"/>
          </a:p>
          <a:p>
            <a:pPr marL="285750" indent="-285750">
              <a:buFontTx/>
              <a:buChar char="-"/>
            </a:pPr>
            <a:r>
              <a:rPr lang="en-US"/>
              <a:t>Follow the principle of least privilege when assigning access rights to entities in a software system</a:t>
            </a:r>
          </a:p>
          <a:p>
            <a:pPr marL="285750" indent="-285750">
              <a:buFontTx/>
              <a:buChar char="-"/>
            </a:pPr>
            <a:endParaRPr lang="en-US"/>
          </a:p>
          <a:p>
            <a:pPr marL="285750" indent="-285750">
              <a:buFontTx/>
              <a:buChar char="-"/>
            </a:pPr>
            <a:r>
              <a:rPr lang="en-US"/>
              <a:t>Consider following the principle of separation of privilege</a:t>
            </a:r>
          </a:p>
        </p:txBody>
      </p:sp>
      <p:pic>
        <p:nvPicPr>
          <p:cNvPr id="4" name="Picture 3" descr="A diagram of a product&#10;&#10;Description automatically generated">
            <a:extLst>
              <a:ext uri="{FF2B5EF4-FFF2-40B4-BE49-F238E27FC236}">
                <a16:creationId xmlns:a16="http://schemas.microsoft.com/office/drawing/2014/main" id="{7F6F9DE3-40E0-08B7-BD29-8A8DA3FCC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515" y="715476"/>
            <a:ext cx="5373401" cy="2536969"/>
          </a:xfrm>
          <a:prstGeom prst="rect">
            <a:avLst/>
          </a:prstGeom>
        </p:spPr>
      </p:pic>
    </p:spTree>
    <p:extLst>
      <p:ext uri="{BB962C8B-B14F-4D97-AF65-F5344CB8AC3E}">
        <p14:creationId xmlns:p14="http://schemas.microsoft.com/office/powerpoint/2010/main" val="42158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23. Code injection</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487803"/>
            <a:ext cx="3494091" cy="3139321"/>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Injectable code can control authentication</a:t>
            </a:r>
          </a:p>
          <a:p>
            <a:pPr marL="285750" indent="-285750">
              <a:buFontTx/>
              <a:buChar char="-"/>
            </a:pPr>
            <a:endParaRPr lang="en-US">
              <a:solidFill>
                <a:srgbClr val="FFFFFF"/>
              </a:solidFill>
            </a:endParaRPr>
          </a:p>
          <a:p>
            <a:pPr marL="285750" indent="-285750">
              <a:buFontTx/>
              <a:buChar char="-"/>
            </a:pPr>
            <a:r>
              <a:rPr lang="en-US">
                <a:solidFill>
                  <a:srgbClr val="FFFFFF"/>
                </a:solidFill>
              </a:rPr>
              <a:t>Injected code can access resources that the attacker is directly prevented from accessing</a:t>
            </a:r>
          </a:p>
          <a:p>
            <a:pPr marL="285750" indent="-285750">
              <a:buFontTx/>
              <a:buChar char="-"/>
            </a:pPr>
            <a:endParaRPr lang="en-US">
              <a:solidFill>
                <a:srgbClr val="FFFFFF"/>
              </a:solidFill>
            </a:endParaRPr>
          </a:p>
          <a:p>
            <a:pPr marL="285750" indent="-285750">
              <a:buFontTx/>
              <a:buChar char="-"/>
            </a:pPr>
            <a:r>
              <a:rPr lang="en-US">
                <a:solidFill>
                  <a:srgbClr val="FFFFFF"/>
                </a:solidFill>
              </a:rPr>
              <a:t>Can lead to loss of data integrity</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4911512" y="1283368"/>
            <a:ext cx="6859137" cy="1803048"/>
          </a:xfrm>
        </p:spPr>
        <p:txBody>
          <a:bodyPr vert="horz" lIns="91440" tIns="45720" rIns="91440" bIns="45720" rtlCol="0" anchor="b">
            <a:normAutofit/>
          </a:bodyPr>
          <a:lstStyle/>
          <a:p>
            <a:pPr marL="0" indent="0">
              <a:buNone/>
            </a:pPr>
            <a:r>
              <a:rPr lang="en-US" sz="1600" cap="all" spc="300"/>
              <a:t>The product constructs all or part of a code segment using externally-influenced input from an upstream component, but it does not neutralize or incorrectly neutralizes special elements that could modify the syntax or behavior of the intended code segment</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911512" y="3240556"/>
            <a:ext cx="6408736" cy="2308324"/>
          </a:xfrm>
          <a:prstGeom prst="rect">
            <a:avLst/>
          </a:prstGeom>
          <a:noFill/>
        </p:spPr>
        <p:txBody>
          <a:bodyPr wrap="square">
            <a:spAutoFit/>
          </a:bodyPr>
          <a:lstStyle/>
          <a:p>
            <a:r>
              <a:rPr lang="en-US"/>
              <a:t>Prevention:</a:t>
            </a:r>
          </a:p>
          <a:p>
            <a:pPr marL="285750" indent="-285750">
              <a:buFontTx/>
              <a:buChar char="-"/>
            </a:pPr>
            <a:r>
              <a:rPr lang="en-US"/>
              <a:t>Refactor your program so that you do not have to dynamically generate code</a:t>
            </a:r>
          </a:p>
          <a:p>
            <a:pPr marL="285750" indent="-285750">
              <a:buFontTx/>
              <a:buChar char="-"/>
            </a:pPr>
            <a:endParaRPr lang="en-US"/>
          </a:p>
          <a:p>
            <a:pPr marL="285750" indent="-285750">
              <a:buFontTx/>
              <a:buChar char="-"/>
            </a:pPr>
            <a:r>
              <a:rPr lang="en-US"/>
              <a:t>Run your code in a sandbox environment that enforces strict boundaries</a:t>
            </a:r>
          </a:p>
          <a:p>
            <a:pPr marL="285750" indent="-285750">
              <a:buFontTx/>
              <a:buChar char="-"/>
            </a:pPr>
            <a:endParaRPr lang="en-US"/>
          </a:p>
          <a:p>
            <a:pPr marL="285750" indent="-285750">
              <a:buFontTx/>
              <a:buChar char="-"/>
            </a:pPr>
            <a:r>
              <a:rPr lang="en-US"/>
              <a:t>Use an “accept known good” input validation strategy</a:t>
            </a:r>
          </a:p>
        </p:txBody>
      </p:sp>
    </p:spTree>
    <p:extLst>
      <p:ext uri="{BB962C8B-B14F-4D97-AF65-F5344CB8AC3E}">
        <p14:creationId xmlns:p14="http://schemas.microsoft.com/office/powerpoint/2010/main" val="67569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24. Incorrect authorization</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491157"/>
            <a:ext cx="3494091" cy="2862322"/>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An attacker could read sensitive data</a:t>
            </a:r>
          </a:p>
          <a:p>
            <a:pPr marL="285750" indent="-285750">
              <a:buFontTx/>
              <a:buChar char="-"/>
            </a:pPr>
            <a:endParaRPr lang="en-US">
              <a:solidFill>
                <a:srgbClr val="FFFFFF"/>
              </a:solidFill>
            </a:endParaRPr>
          </a:p>
          <a:p>
            <a:pPr marL="285750" indent="-285750">
              <a:buFontTx/>
              <a:buChar char="-"/>
            </a:pPr>
            <a:r>
              <a:rPr lang="en-US">
                <a:solidFill>
                  <a:srgbClr val="FFFFFF"/>
                </a:solidFill>
              </a:rPr>
              <a:t>An attacker could modify sensitive data</a:t>
            </a:r>
          </a:p>
          <a:p>
            <a:pPr marL="285750" indent="-285750">
              <a:buFontTx/>
              <a:buChar char="-"/>
            </a:pPr>
            <a:endParaRPr lang="en-US">
              <a:solidFill>
                <a:srgbClr val="FFFFFF"/>
              </a:solidFill>
            </a:endParaRPr>
          </a:p>
          <a:p>
            <a:pPr marL="285750" indent="-285750">
              <a:buFontTx/>
              <a:buChar char="-"/>
            </a:pPr>
            <a:r>
              <a:rPr lang="en-US">
                <a:solidFill>
                  <a:srgbClr val="FFFFFF"/>
                </a:solidFill>
              </a:rPr>
              <a:t>An attacker could gain privileges by modifying or reading critical data</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4911512" y="1681092"/>
            <a:ext cx="6859137" cy="1376668"/>
          </a:xfrm>
        </p:spPr>
        <p:txBody>
          <a:bodyPr vert="horz" lIns="91440" tIns="45720" rIns="91440" bIns="45720" rtlCol="0" anchor="b">
            <a:normAutofit/>
          </a:bodyPr>
          <a:lstStyle/>
          <a:p>
            <a:pPr marL="0" indent="0">
              <a:buNone/>
            </a:pPr>
            <a:r>
              <a:rPr lang="en-US" sz="1600" cap="all" spc="300"/>
              <a:t>The product performs an authorization check when an actor attempts to access a resource or perform an action, but it does not correctly perform the check</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911512" y="3429000"/>
            <a:ext cx="6408736" cy="1754326"/>
          </a:xfrm>
          <a:prstGeom prst="rect">
            <a:avLst/>
          </a:prstGeom>
          <a:noFill/>
        </p:spPr>
        <p:txBody>
          <a:bodyPr wrap="square">
            <a:spAutoFit/>
          </a:bodyPr>
          <a:lstStyle/>
          <a:p>
            <a:r>
              <a:rPr lang="en-US"/>
              <a:t>Prevention:</a:t>
            </a:r>
          </a:p>
          <a:p>
            <a:pPr marL="285750" indent="-285750">
              <a:buFontTx/>
              <a:buChar char="-"/>
            </a:pPr>
            <a:r>
              <a:rPr lang="en-US"/>
              <a:t>Divide the product into anonymous, normal, privileged, and administrative areas</a:t>
            </a:r>
          </a:p>
          <a:p>
            <a:pPr marL="285750" indent="-285750">
              <a:buFontTx/>
              <a:buChar char="-"/>
            </a:pPr>
            <a:endParaRPr lang="en-US"/>
          </a:p>
          <a:p>
            <a:pPr marL="285750" indent="-285750">
              <a:buFontTx/>
              <a:buChar char="-"/>
            </a:pPr>
            <a:r>
              <a:rPr lang="en-US"/>
              <a:t>Ensure that access control checks are performed related to the business logic</a:t>
            </a:r>
          </a:p>
        </p:txBody>
      </p:sp>
    </p:spTree>
    <p:extLst>
      <p:ext uri="{BB962C8B-B14F-4D97-AF65-F5344CB8AC3E}">
        <p14:creationId xmlns:p14="http://schemas.microsoft.com/office/powerpoint/2010/main" val="2544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767857" y="933450"/>
            <a:ext cx="3031852" cy="2237888"/>
          </a:xfrm>
        </p:spPr>
        <p:txBody>
          <a:bodyPr>
            <a:normAutofit/>
          </a:bodyPr>
          <a:lstStyle/>
          <a:p>
            <a:pPr>
              <a:lnSpc>
                <a:spcPct val="150000"/>
              </a:lnSpc>
            </a:pPr>
            <a:r>
              <a:rPr lang="en-US" sz="3000"/>
              <a:t>Four pillars of software security</a:t>
            </a:r>
          </a:p>
        </p:txBody>
      </p:sp>
      <p:sp>
        <p:nvSpPr>
          <p:cNvPr id="4" name="Text Placeholder 3">
            <a:extLst>
              <a:ext uri="{FF2B5EF4-FFF2-40B4-BE49-F238E27FC236}">
                <a16:creationId xmlns:a16="http://schemas.microsoft.com/office/drawing/2014/main" id="{45BB0183-D05F-CAA3-74B4-F95147B98C09}"/>
              </a:ext>
            </a:extLst>
          </p:cNvPr>
          <p:cNvSpPr>
            <a:spLocks noGrp="1"/>
          </p:cNvSpPr>
          <p:nvPr>
            <p:ph type="body" sz="half" idx="2"/>
          </p:nvPr>
        </p:nvSpPr>
        <p:spPr>
          <a:xfrm>
            <a:off x="4790769" y="1099742"/>
            <a:ext cx="6662557" cy="4116831"/>
          </a:xfrm>
        </p:spPr>
        <p:txBody>
          <a:bodyPr vert="horz" lIns="91440" tIns="45720" rIns="91440" bIns="45720" rtlCol="0" anchor="ctr">
            <a:normAutofit/>
          </a:bodyPr>
          <a:lstStyle/>
          <a:p>
            <a:endParaRPr lang="en-US" sz="2000">
              <a:solidFill>
                <a:schemeClr val="accent4"/>
              </a:solidFill>
            </a:endParaRPr>
          </a:p>
          <a:p>
            <a:pPr marL="457200" indent="-457200">
              <a:buFont typeface="Arial" panose="05020102010507070707" pitchFamily="18" charset="2"/>
              <a:buChar char="•"/>
            </a:pPr>
            <a:r>
              <a:rPr lang="en-US" sz="2300">
                <a:solidFill>
                  <a:schemeClr val="accent4"/>
                </a:solidFill>
              </a:rPr>
              <a:t>Data constantly flows through and between devices</a:t>
            </a:r>
          </a:p>
          <a:p>
            <a:pPr marL="914400" lvl="1" indent="-342900">
              <a:buFont typeface="Courier New" panose="05020102010507070707" pitchFamily="18" charset="2"/>
              <a:buChar char="o"/>
            </a:pPr>
            <a:r>
              <a:rPr lang="en-US" sz="1800">
                <a:solidFill>
                  <a:schemeClr val="accent4"/>
                </a:solidFill>
              </a:rPr>
              <a:t>Minimize use of public networks</a:t>
            </a:r>
          </a:p>
          <a:p>
            <a:pPr marL="914400" lvl="1" indent="-342900">
              <a:buFont typeface="Courier New" panose="05020102010507070707" pitchFamily="18" charset="2"/>
              <a:buChar char="o"/>
            </a:pPr>
            <a:r>
              <a:rPr lang="en-US" sz="1800">
                <a:solidFill>
                  <a:schemeClr val="accent4"/>
                </a:solidFill>
              </a:rPr>
              <a:t>Encrypt data in transit whenever possible</a:t>
            </a:r>
          </a:p>
          <a:p>
            <a:pPr marL="914400" lvl="1" indent="-342900">
              <a:buFont typeface="Courier New" panose="05020102010507070707" pitchFamily="18" charset="2"/>
              <a:buChar char="o"/>
            </a:pPr>
            <a:r>
              <a:rPr lang="en-US" sz="1800">
                <a:solidFill>
                  <a:schemeClr val="accent4"/>
                </a:solidFill>
              </a:rPr>
              <a:t>Be conscious of the route data takes</a:t>
            </a:r>
          </a:p>
          <a:p>
            <a:pPr marL="914400" lvl="1" indent="-342900">
              <a:buFont typeface="Courier New" panose="05020102010507070707" pitchFamily="18" charset="2"/>
              <a:buChar char="o"/>
            </a:pPr>
            <a:r>
              <a:rPr lang="en-US" sz="1800">
                <a:solidFill>
                  <a:schemeClr val="accent4"/>
                </a:solidFill>
              </a:rPr>
              <a:t>Routers and switches are security configured, including Unique passwords. Kept updated. Unneeded features should be disabled.</a:t>
            </a:r>
            <a:endParaRPr lang="en-US">
              <a:solidFill>
                <a:schemeClr val="accent4"/>
              </a:solidFill>
            </a:endParaRPr>
          </a:p>
          <a:p>
            <a:pPr marL="914400" lvl="1" indent="-342900">
              <a:buFont typeface="Courier New" panose="05020102010507070707" pitchFamily="18" charset="2"/>
              <a:buChar char="o"/>
            </a:pPr>
            <a:endParaRPr lang="en-US" sz="1800">
              <a:solidFill>
                <a:schemeClr val="accent4"/>
              </a:solidFill>
            </a:endParaRPr>
          </a:p>
        </p:txBody>
      </p:sp>
      <p:sp>
        <p:nvSpPr>
          <p:cNvPr id="5" name="Content Placeholder 2">
            <a:extLst>
              <a:ext uri="{FF2B5EF4-FFF2-40B4-BE49-F238E27FC236}">
                <a16:creationId xmlns:a16="http://schemas.microsoft.com/office/drawing/2014/main" id="{53174E7B-47F5-5802-66C2-B9626D8D85E1}"/>
              </a:ext>
            </a:extLst>
          </p:cNvPr>
          <p:cNvSpPr>
            <a:spLocks noGrp="1"/>
          </p:cNvSpPr>
          <p:nvPr>
            <p:ph idx="1"/>
          </p:nvPr>
        </p:nvSpPr>
        <p:spPr>
          <a:xfrm>
            <a:off x="771712" y="3064233"/>
            <a:ext cx="3026343" cy="3010649"/>
          </a:xfrm>
        </p:spPr>
        <p:txBody>
          <a:bodyPr>
            <a:normAutofit/>
          </a:bodyPr>
          <a:lstStyle/>
          <a:p>
            <a:pPr marL="305435" indent="-305435"/>
            <a:r>
              <a:rPr lang="en-US" sz="3000">
                <a:solidFill>
                  <a:schemeClr val="bg1"/>
                </a:solidFill>
              </a:rPr>
              <a:t>Protection of Networks</a:t>
            </a:r>
          </a:p>
        </p:txBody>
      </p:sp>
    </p:spTree>
    <p:extLst>
      <p:ext uri="{BB962C8B-B14F-4D97-AF65-F5344CB8AC3E}">
        <p14:creationId xmlns:p14="http://schemas.microsoft.com/office/powerpoint/2010/main" val="70366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fontScale="90000"/>
          </a:bodyPr>
          <a:lstStyle/>
          <a:p>
            <a:pPr>
              <a:lnSpc>
                <a:spcPct val="150000"/>
              </a:lnSpc>
            </a:pPr>
            <a:r>
              <a:rPr lang="en-US" sz="2800"/>
              <a:t>25. Incorrect default permissions</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r>
              <a:rPr lang="en-US" sz="2800"/>
              <a:t>results</a:t>
            </a:r>
          </a:p>
        </p:txBody>
      </p:sp>
      <p:sp>
        <p:nvSpPr>
          <p:cNvPr id="12" name="TextBox 11">
            <a:extLst>
              <a:ext uri="{FF2B5EF4-FFF2-40B4-BE49-F238E27FC236}">
                <a16:creationId xmlns:a16="http://schemas.microsoft.com/office/drawing/2014/main" id="{8CBBD8AB-2226-6F93-5F25-EA426C673556}"/>
              </a:ext>
            </a:extLst>
          </p:cNvPr>
          <p:cNvSpPr txBox="1"/>
          <p:nvPr/>
        </p:nvSpPr>
        <p:spPr>
          <a:xfrm>
            <a:off x="536736" y="2491157"/>
            <a:ext cx="3494091" cy="1754326"/>
          </a:xfrm>
          <a:prstGeom prst="rect">
            <a:avLst/>
          </a:prstGeom>
          <a:noFill/>
        </p:spPr>
        <p:txBody>
          <a:bodyPr wrap="square">
            <a:spAutoFit/>
          </a:bodyPr>
          <a:lstStyle/>
          <a:p>
            <a:r>
              <a:rPr lang="en-US">
                <a:solidFill>
                  <a:srgbClr val="FFFFFF"/>
                </a:solidFill>
              </a:rPr>
              <a:t>Consequences:</a:t>
            </a:r>
          </a:p>
          <a:p>
            <a:pPr marL="285750" indent="-285750">
              <a:buFontTx/>
              <a:buChar char="-"/>
            </a:pPr>
            <a:r>
              <a:rPr lang="en-US">
                <a:solidFill>
                  <a:srgbClr val="FFFFFF"/>
                </a:solidFill>
              </a:rPr>
              <a:t>Attacker could read application data</a:t>
            </a:r>
          </a:p>
          <a:p>
            <a:pPr marL="285750" indent="-285750">
              <a:buFontTx/>
              <a:buChar char="-"/>
            </a:pPr>
            <a:endParaRPr lang="en-US">
              <a:solidFill>
                <a:srgbClr val="FFFFFF"/>
              </a:solidFill>
            </a:endParaRPr>
          </a:p>
          <a:p>
            <a:pPr marL="285750" indent="-285750">
              <a:buFontTx/>
              <a:buChar char="-"/>
            </a:pPr>
            <a:r>
              <a:rPr lang="en-US">
                <a:solidFill>
                  <a:srgbClr val="FFFFFF"/>
                </a:solidFill>
              </a:rPr>
              <a:t>Attacker could modify application data</a:t>
            </a:r>
          </a:p>
        </p:txBody>
      </p:sp>
      <p:sp>
        <p:nvSpPr>
          <p:cNvPr id="14" name="Content Placeholder 2">
            <a:extLst>
              <a:ext uri="{FF2B5EF4-FFF2-40B4-BE49-F238E27FC236}">
                <a16:creationId xmlns:a16="http://schemas.microsoft.com/office/drawing/2014/main" id="{76C4088F-C3B6-73C0-ADBF-E28A1FF54B82}"/>
              </a:ext>
            </a:extLst>
          </p:cNvPr>
          <p:cNvSpPr>
            <a:spLocks noGrp="1"/>
          </p:cNvSpPr>
          <p:nvPr>
            <p:ph idx="1"/>
          </p:nvPr>
        </p:nvSpPr>
        <p:spPr>
          <a:xfrm>
            <a:off x="4911512" y="2024156"/>
            <a:ext cx="6859137" cy="843949"/>
          </a:xfrm>
        </p:spPr>
        <p:txBody>
          <a:bodyPr vert="horz" lIns="91440" tIns="45720" rIns="91440" bIns="45720" rtlCol="0" anchor="b">
            <a:normAutofit/>
          </a:bodyPr>
          <a:lstStyle/>
          <a:p>
            <a:pPr marL="0" indent="0">
              <a:buNone/>
            </a:pPr>
            <a:r>
              <a:rPr lang="en-US" sz="1600" cap="all" spc="300"/>
              <a:t>During installation, installed file permissions are set to allow anyone to modify those files</a:t>
            </a:r>
          </a:p>
        </p:txBody>
      </p:sp>
      <p:sp>
        <p:nvSpPr>
          <p:cNvPr id="15" name="TextBox 14">
            <a:extLst>
              <a:ext uri="{FF2B5EF4-FFF2-40B4-BE49-F238E27FC236}">
                <a16:creationId xmlns:a16="http://schemas.microsoft.com/office/drawing/2014/main" id="{8F602D73-F37A-55CA-A166-674D1420BCDD}"/>
              </a:ext>
            </a:extLst>
          </p:cNvPr>
          <p:cNvSpPr txBox="1"/>
          <p:nvPr/>
        </p:nvSpPr>
        <p:spPr>
          <a:xfrm>
            <a:off x="4911512" y="3368320"/>
            <a:ext cx="6408736" cy="1754326"/>
          </a:xfrm>
          <a:prstGeom prst="rect">
            <a:avLst/>
          </a:prstGeom>
          <a:noFill/>
        </p:spPr>
        <p:txBody>
          <a:bodyPr wrap="square">
            <a:spAutoFit/>
          </a:bodyPr>
          <a:lstStyle/>
          <a:p>
            <a:r>
              <a:rPr lang="en-US"/>
              <a:t>Prevention:</a:t>
            </a:r>
          </a:p>
          <a:p>
            <a:pPr marL="285750" indent="-285750">
              <a:buFontTx/>
              <a:buChar char="-"/>
            </a:pPr>
            <a:r>
              <a:rPr lang="en-US"/>
              <a:t>The architecture needs allow access to modification attributes for files to only those that need it</a:t>
            </a:r>
          </a:p>
          <a:p>
            <a:pPr marL="285750" indent="-285750">
              <a:buFontTx/>
              <a:buChar char="-"/>
            </a:pPr>
            <a:endParaRPr lang="en-US"/>
          </a:p>
          <a:p>
            <a:pPr marL="285750" indent="-285750">
              <a:buFontTx/>
              <a:buChar char="-"/>
            </a:pPr>
            <a:r>
              <a:rPr lang="en-US"/>
              <a:t>Compartmentalize the system to have “safe” areas where trust boundaries can be unambiguously drawn</a:t>
            </a:r>
          </a:p>
        </p:txBody>
      </p:sp>
    </p:spTree>
    <p:extLst>
      <p:ext uri="{BB962C8B-B14F-4D97-AF65-F5344CB8AC3E}">
        <p14:creationId xmlns:p14="http://schemas.microsoft.com/office/powerpoint/2010/main" val="268214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OWASP top 10</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endParaRPr lang="en-US" sz="2800"/>
          </a:p>
        </p:txBody>
      </p:sp>
      <p:sp>
        <p:nvSpPr>
          <p:cNvPr id="5" name="TextBox 4">
            <a:extLst>
              <a:ext uri="{FF2B5EF4-FFF2-40B4-BE49-F238E27FC236}">
                <a16:creationId xmlns:a16="http://schemas.microsoft.com/office/drawing/2014/main" id="{24B71071-D4F7-81B4-9858-5AE8553407E4}"/>
              </a:ext>
            </a:extLst>
          </p:cNvPr>
          <p:cNvSpPr txBox="1"/>
          <p:nvPr/>
        </p:nvSpPr>
        <p:spPr>
          <a:xfrm>
            <a:off x="4625607" y="2151727"/>
            <a:ext cx="6662556" cy="2554545"/>
          </a:xfrm>
          <a:prstGeom prst="rect">
            <a:avLst/>
          </a:prstGeom>
          <a:noFill/>
        </p:spPr>
        <p:txBody>
          <a:bodyPr wrap="square">
            <a:spAutoFit/>
          </a:bodyPr>
          <a:lstStyle/>
          <a:p>
            <a:pPr marL="342900" indent="-342900">
              <a:buFontTx/>
              <a:buChar char="-"/>
            </a:pPr>
            <a:r>
              <a:rPr lang="en-US" sz="2000"/>
              <a:t>Open Web Application Security Project (OWASP) publishes this list to guide developers, testers, and security professionals</a:t>
            </a:r>
          </a:p>
          <a:p>
            <a:pPr marL="342900" indent="-342900">
              <a:buFontTx/>
              <a:buChar char="-"/>
            </a:pPr>
            <a:endParaRPr lang="en-US" sz="2000"/>
          </a:p>
          <a:p>
            <a:pPr marL="342900" indent="-342900">
              <a:buFontTx/>
              <a:buChar char="-"/>
            </a:pPr>
            <a:r>
              <a:rPr lang="en-US" sz="2000"/>
              <a:t>It is a list of the most critical security risks to web applications</a:t>
            </a:r>
          </a:p>
          <a:p>
            <a:pPr marL="342900" indent="-342900">
              <a:buFontTx/>
              <a:buChar char="-"/>
            </a:pPr>
            <a:endParaRPr lang="en-US" sz="2000"/>
          </a:p>
          <a:p>
            <a:pPr marL="342900" indent="-342900">
              <a:buFontTx/>
              <a:buChar char="-"/>
            </a:pPr>
            <a:endParaRPr lang="en-US" sz="2000"/>
          </a:p>
        </p:txBody>
      </p:sp>
    </p:spTree>
    <p:extLst>
      <p:ext uri="{BB962C8B-B14F-4D97-AF65-F5344CB8AC3E}">
        <p14:creationId xmlns:p14="http://schemas.microsoft.com/office/powerpoint/2010/main" val="73689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OWASP top 10</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endParaRPr lang="en-US" sz="2800"/>
          </a:p>
        </p:txBody>
      </p:sp>
      <p:sp>
        <p:nvSpPr>
          <p:cNvPr id="5" name="TextBox 4">
            <a:extLst>
              <a:ext uri="{FF2B5EF4-FFF2-40B4-BE49-F238E27FC236}">
                <a16:creationId xmlns:a16="http://schemas.microsoft.com/office/drawing/2014/main" id="{24B71071-D4F7-81B4-9858-5AE8553407E4}"/>
              </a:ext>
            </a:extLst>
          </p:cNvPr>
          <p:cNvSpPr txBox="1"/>
          <p:nvPr/>
        </p:nvSpPr>
        <p:spPr>
          <a:xfrm>
            <a:off x="4625608" y="1463260"/>
            <a:ext cx="6662556" cy="4401205"/>
          </a:xfrm>
          <a:prstGeom prst="rect">
            <a:avLst/>
          </a:prstGeom>
          <a:noFill/>
        </p:spPr>
        <p:txBody>
          <a:bodyPr wrap="square">
            <a:spAutoFit/>
          </a:bodyPr>
          <a:lstStyle/>
          <a:p>
            <a:pPr marL="457200" indent="-457200">
              <a:buAutoNum type="arabicPeriod"/>
            </a:pPr>
            <a:r>
              <a:rPr lang="en-US" sz="2000"/>
              <a:t>Broken Access Control: Improper enforcement of access control restrictions</a:t>
            </a:r>
          </a:p>
          <a:p>
            <a:pPr marL="457200" indent="-457200">
              <a:buAutoNum type="arabicPeriod"/>
            </a:pPr>
            <a:endParaRPr lang="en-US" sz="2000"/>
          </a:p>
          <a:p>
            <a:pPr marL="457200" indent="-457200">
              <a:buAutoNum type="arabicPeriod"/>
            </a:pPr>
            <a:r>
              <a:rPr lang="en-US" sz="2000"/>
              <a:t>Cryptographic Failures: Issues related to weak or improper cryptographic protections</a:t>
            </a:r>
          </a:p>
          <a:p>
            <a:pPr marL="457200" indent="-457200">
              <a:buAutoNum type="arabicPeriod"/>
            </a:pPr>
            <a:endParaRPr lang="en-US" sz="2000"/>
          </a:p>
          <a:p>
            <a:pPr marL="457200" indent="-457200">
              <a:buAutoNum type="arabicPeriod"/>
            </a:pPr>
            <a:r>
              <a:rPr lang="en-US" sz="2000"/>
              <a:t>Injection: Flaws like SQL injection, command injection</a:t>
            </a:r>
          </a:p>
          <a:p>
            <a:pPr marL="457200" indent="-457200">
              <a:buAutoNum type="arabicPeriod"/>
            </a:pPr>
            <a:endParaRPr lang="en-US" sz="2000"/>
          </a:p>
          <a:p>
            <a:pPr marL="457200" indent="-457200">
              <a:buAutoNum type="arabicPeriod"/>
            </a:pPr>
            <a:r>
              <a:rPr lang="en-US" sz="2000"/>
              <a:t>Insecure Design: Design flaws that can lead to security issues</a:t>
            </a:r>
          </a:p>
          <a:p>
            <a:pPr marL="457200" indent="-457200">
              <a:buAutoNum type="arabicPeriod"/>
            </a:pPr>
            <a:endParaRPr lang="en-US" sz="2000"/>
          </a:p>
          <a:p>
            <a:pPr marL="457200" indent="-457200">
              <a:buAutoNum type="arabicPeriod"/>
            </a:pPr>
            <a:r>
              <a:rPr lang="en-US" sz="2000"/>
              <a:t>Security Misconfiguration: Default, incomplete, or ad-hoc security configurations</a:t>
            </a:r>
          </a:p>
          <a:p>
            <a:pPr marL="342900" indent="-342900">
              <a:buFontTx/>
              <a:buChar char="-"/>
            </a:pPr>
            <a:endParaRPr lang="en-US" sz="2000"/>
          </a:p>
        </p:txBody>
      </p:sp>
    </p:spTree>
    <p:extLst>
      <p:ext uri="{BB962C8B-B14F-4D97-AF65-F5344CB8AC3E}">
        <p14:creationId xmlns:p14="http://schemas.microsoft.com/office/powerpoint/2010/main" val="315463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D0AA-D2A8-CBBA-4A59-DF024C0B2916}"/>
              </a:ext>
            </a:extLst>
          </p:cNvPr>
          <p:cNvSpPr>
            <a:spLocks noGrp="1"/>
          </p:cNvSpPr>
          <p:nvPr>
            <p:ph type="title"/>
          </p:nvPr>
        </p:nvSpPr>
        <p:spPr>
          <a:xfrm>
            <a:off x="536736" y="866273"/>
            <a:ext cx="3494091" cy="1918955"/>
          </a:xfrm>
        </p:spPr>
        <p:txBody>
          <a:bodyPr>
            <a:normAutofit/>
          </a:bodyPr>
          <a:lstStyle/>
          <a:p>
            <a:pPr>
              <a:lnSpc>
                <a:spcPct val="150000"/>
              </a:lnSpc>
            </a:pPr>
            <a:r>
              <a:rPr lang="en-US" sz="2800"/>
              <a:t>OWASP top 10</a:t>
            </a:r>
            <a:br>
              <a:rPr lang="en-US" sz="2800"/>
            </a:br>
            <a:endParaRPr lang="en-US"/>
          </a:p>
        </p:txBody>
      </p:sp>
      <p:sp>
        <p:nvSpPr>
          <p:cNvPr id="6" name="Text Placeholder 3">
            <a:extLst>
              <a:ext uri="{FF2B5EF4-FFF2-40B4-BE49-F238E27FC236}">
                <a16:creationId xmlns:a16="http://schemas.microsoft.com/office/drawing/2014/main" id="{45BB0183-D05F-CAA3-74B4-F95147B98C09}"/>
              </a:ext>
            </a:extLst>
          </p:cNvPr>
          <p:cNvSpPr>
            <a:spLocks noGrp="1"/>
          </p:cNvSpPr>
          <p:nvPr/>
        </p:nvSpPr>
        <p:spPr>
          <a:xfrm>
            <a:off x="4625607" y="1463260"/>
            <a:ext cx="6662557" cy="3931480"/>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600" kern="1200">
                <a:solidFill>
                  <a:srgbClr val="FFFFFF"/>
                </a:solidFill>
                <a:latin typeface="Franklin Gothic Book" panose="020B0502020104020203"/>
              </a:defRPr>
            </a:lvl1pPr>
            <a:lvl2pPr marL="4572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100" kern="1200">
                <a:solidFill>
                  <a:sysClr val="windowText" lastClr="000000">
                    <a:lumMod val="75000"/>
                    <a:lumOff val="25000"/>
                  </a:sysClr>
                </a:solidFill>
                <a:latin typeface="Franklin Gothic Book" panose="020B0502020104020203"/>
              </a:defRPr>
            </a:lvl2pPr>
            <a:lvl3pPr marL="9144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1000" kern="1200">
                <a:solidFill>
                  <a:sysClr val="windowText" lastClr="000000">
                    <a:lumMod val="75000"/>
                    <a:lumOff val="25000"/>
                  </a:sysClr>
                </a:solidFill>
                <a:latin typeface="Franklin Gothic Book" panose="020B0502020104020203"/>
              </a:defRPr>
            </a:lvl3pPr>
            <a:lvl4pPr marL="13716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4pPr>
            <a:lvl5pPr marL="1828800" indent="0" algn="l" defTabSz="457200" rtl="0" eaLnBrk="1" latinLnBrk="0" hangingPunct="1">
              <a:lnSpc>
                <a:spcPct val="110000"/>
              </a:lnSpc>
              <a:spcBef>
                <a:spcPct val="20000"/>
              </a:spcBef>
              <a:spcAft>
                <a:spcPts val="600"/>
              </a:spcAft>
              <a:buClr>
                <a:srgbClr val="ED8428"/>
              </a:buClr>
              <a:buSzPct val="92000"/>
              <a:buFont typeface="Wingdings 2" panose="05020102010507070707" pitchFamily="18" charset="2"/>
              <a:buNone/>
              <a:defRPr sz="900" kern="1200">
                <a:solidFill>
                  <a:sysClr val="windowText" lastClr="000000">
                    <a:lumMod val="75000"/>
                    <a:lumOff val="25000"/>
                  </a:sysClr>
                </a:solidFill>
                <a:latin typeface="Franklin Gothic Book" panose="020B0502020104020203"/>
              </a:defRPr>
            </a:lvl5pPr>
            <a:lvl6pPr marL="22860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6pPr>
            <a:lvl7pPr marL="27432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7pPr>
            <a:lvl8pPr marL="32004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8pPr>
            <a:lvl9pPr marL="3657600" indent="0" algn="l" defTabSz="457200" rtl="0" eaLnBrk="1" latinLnBrk="0" hangingPunct="1">
              <a:spcBef>
                <a:spcPct val="20000"/>
              </a:spcBef>
              <a:spcAft>
                <a:spcPts val="600"/>
              </a:spcAft>
              <a:buClr>
                <a:srgbClr val="E6C46D"/>
              </a:buClr>
              <a:buSzPct val="92000"/>
              <a:buFont typeface="Wingdings 2" panose="05020102010507070707" pitchFamily="18" charset="2"/>
              <a:buNone/>
              <a:defRPr sz="900" kern="1200">
                <a:solidFill>
                  <a:srgbClr val="3D3D3D"/>
                </a:solidFill>
                <a:latin typeface="Franklin Gothic Book" panose="020B0502020104020203"/>
              </a:defRPr>
            </a:lvl9pPr>
          </a:lstStyle>
          <a:p>
            <a:endParaRPr lang="en-US" sz="2800"/>
          </a:p>
        </p:txBody>
      </p:sp>
      <p:sp>
        <p:nvSpPr>
          <p:cNvPr id="5" name="TextBox 4">
            <a:extLst>
              <a:ext uri="{FF2B5EF4-FFF2-40B4-BE49-F238E27FC236}">
                <a16:creationId xmlns:a16="http://schemas.microsoft.com/office/drawing/2014/main" id="{24B71071-D4F7-81B4-9858-5AE8553407E4}"/>
              </a:ext>
            </a:extLst>
          </p:cNvPr>
          <p:cNvSpPr txBox="1"/>
          <p:nvPr/>
        </p:nvSpPr>
        <p:spPr>
          <a:xfrm>
            <a:off x="4625608" y="1190544"/>
            <a:ext cx="6662556" cy="5016758"/>
          </a:xfrm>
          <a:prstGeom prst="rect">
            <a:avLst/>
          </a:prstGeom>
          <a:noFill/>
        </p:spPr>
        <p:txBody>
          <a:bodyPr wrap="square">
            <a:spAutoFit/>
          </a:bodyPr>
          <a:lstStyle/>
          <a:p>
            <a:pPr marL="457200" indent="-457200">
              <a:buFont typeface="+mj-lt"/>
              <a:buAutoNum type="arabicPeriod" startAt="6"/>
            </a:pPr>
            <a:r>
              <a:rPr lang="en-US" sz="2000"/>
              <a:t>Vulnerable and Outdated Components: Using outdated or vulnerable libraries, frameworks, or software components</a:t>
            </a:r>
          </a:p>
          <a:p>
            <a:pPr marL="457200" indent="-457200">
              <a:buFont typeface="+mj-lt"/>
              <a:buAutoNum type="arabicPeriod" startAt="6"/>
            </a:pPr>
            <a:endParaRPr lang="en-US" sz="2000"/>
          </a:p>
          <a:p>
            <a:pPr marL="457200" indent="-457200">
              <a:buFont typeface="+mj-lt"/>
              <a:buAutoNum type="arabicPeriod" startAt="6"/>
            </a:pPr>
            <a:r>
              <a:rPr lang="en-US" sz="2000"/>
              <a:t>Identification and Authentication Failures: Issues like improper authentication or session management</a:t>
            </a:r>
          </a:p>
          <a:p>
            <a:pPr marL="457200" indent="-457200">
              <a:buFont typeface="+mj-lt"/>
              <a:buAutoNum type="arabicPeriod" startAt="6"/>
            </a:pPr>
            <a:endParaRPr lang="en-US" sz="2000"/>
          </a:p>
          <a:p>
            <a:pPr marL="457200" indent="-457200">
              <a:buFont typeface="+mj-lt"/>
              <a:buAutoNum type="arabicPeriod" startAt="6"/>
            </a:pPr>
            <a:r>
              <a:rPr lang="en-US" sz="2000"/>
              <a:t>Software and Data Integrity Failures: Problems with verifying software integrity</a:t>
            </a:r>
          </a:p>
          <a:p>
            <a:pPr marL="457200" indent="-457200">
              <a:buFont typeface="+mj-lt"/>
              <a:buAutoNum type="arabicPeriod" startAt="6"/>
            </a:pPr>
            <a:endParaRPr lang="en-US" sz="2000"/>
          </a:p>
          <a:p>
            <a:pPr marL="457200" indent="-457200">
              <a:buFont typeface="+mj-lt"/>
              <a:buAutoNum type="arabicPeriod" startAt="6"/>
            </a:pPr>
            <a:r>
              <a:rPr lang="en-US" sz="2000"/>
              <a:t>Security Logging and Monitoring Failures: Insufficient logging, detection, and monitoring of security events</a:t>
            </a:r>
          </a:p>
          <a:p>
            <a:pPr marL="457200" indent="-457200">
              <a:buFont typeface="+mj-lt"/>
              <a:buAutoNum type="arabicPeriod" startAt="6"/>
            </a:pPr>
            <a:endParaRPr lang="en-US" sz="2000"/>
          </a:p>
          <a:p>
            <a:pPr marL="457200" indent="-457200">
              <a:buFont typeface="+mj-lt"/>
              <a:buAutoNum type="arabicPeriod" startAt="6"/>
            </a:pPr>
            <a:r>
              <a:rPr lang="en-US" sz="2000"/>
              <a:t>Server-Side Request Forgery (SSRF): Vulnerabilities that allow an attacker to make unauthorized requests from the server</a:t>
            </a:r>
          </a:p>
        </p:txBody>
      </p:sp>
    </p:spTree>
    <p:extLst>
      <p:ext uri="{BB962C8B-B14F-4D97-AF65-F5344CB8AC3E}">
        <p14:creationId xmlns:p14="http://schemas.microsoft.com/office/powerpoint/2010/main" val="27111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431F-4664-F638-7B15-7B3CD834CEAD}"/>
              </a:ext>
            </a:extLst>
          </p:cNvPr>
          <p:cNvSpPr>
            <a:spLocks noGrp="1"/>
          </p:cNvSpPr>
          <p:nvPr>
            <p:ph type="title"/>
          </p:nvPr>
        </p:nvSpPr>
        <p:spPr>
          <a:solidFill>
            <a:srgbClr val="465359"/>
          </a:solidFill>
        </p:spPr>
        <p:txBody>
          <a:bodyPr vert="horz" lIns="91440" tIns="45720" rIns="91440" bIns="45720" rtlCol="0" anchor="ctr">
            <a:normAutofit/>
          </a:bodyPr>
          <a:lstStyle/>
          <a:p>
            <a:pPr algn="ctr"/>
            <a:r>
              <a:rPr lang="en-US" sz="3600">
                <a:solidFill>
                  <a:schemeClr val="bg1"/>
                </a:solidFill>
                <a:latin typeface="Franklin Gothic Medium"/>
              </a:rPr>
              <a:t>Sources</a:t>
            </a:r>
            <a:endParaRPr lang="en-US">
              <a:solidFill>
                <a:schemeClr val="bg1"/>
              </a:solidFill>
              <a:latin typeface="Franklin Gothic Medium"/>
            </a:endParaRPr>
          </a:p>
        </p:txBody>
      </p:sp>
      <p:sp>
        <p:nvSpPr>
          <p:cNvPr id="3" name="Content Placeholder 2">
            <a:extLst>
              <a:ext uri="{FF2B5EF4-FFF2-40B4-BE49-F238E27FC236}">
                <a16:creationId xmlns:a16="http://schemas.microsoft.com/office/drawing/2014/main" id="{356C699A-9090-2C00-3D54-560554B52D79}"/>
              </a:ext>
            </a:extLst>
          </p:cNvPr>
          <p:cNvSpPr>
            <a:spLocks noGrp="1"/>
          </p:cNvSpPr>
          <p:nvPr>
            <p:ph idx="1"/>
          </p:nvPr>
        </p:nvSpPr>
        <p:spPr>
          <a:xfrm>
            <a:off x="581192" y="2038484"/>
            <a:ext cx="11029615" cy="3936866"/>
          </a:xfrm>
        </p:spPr>
        <p:txBody>
          <a:bodyPr>
            <a:normAutofit lnSpcReduction="10000"/>
          </a:bodyPr>
          <a:lstStyle/>
          <a:p>
            <a:pPr marL="305435" indent="-305435">
              <a:buAutoNum type="arabicPeriod"/>
            </a:pPr>
            <a:r>
              <a:rPr lang="en-US" sz="1400">
                <a:solidFill>
                  <a:schemeClr val="tx1">
                    <a:lumMod val="49000"/>
                    <a:lumOff val="51000"/>
                  </a:schemeClr>
                </a:solidFill>
                <a:ea typeface="+mn-lt"/>
                <a:cs typeface="+mn-lt"/>
                <a:hlinkClick r:id="rId2">
                  <a:extLst>
                    <a:ext uri="{A12FA001-AC4F-418D-AE19-62706E023703}">
                      <ahyp:hlinkClr xmlns:ahyp="http://schemas.microsoft.com/office/drawing/2018/hyperlinkcolor" val="tx"/>
                    </a:ext>
                  </a:extLst>
                </a:hlinkClick>
              </a:rPr>
              <a:t>https://www.checkpoint.com/cyber-hub/cloud-security/what-is-secure-coding/</a:t>
            </a:r>
            <a:endParaRPr lang="en-US" sz="1400">
              <a:solidFill>
                <a:schemeClr val="tx1">
                  <a:lumMod val="49000"/>
                  <a:lumOff val="51000"/>
                </a:schemeClr>
              </a:solidFill>
              <a:ea typeface="+mn-lt"/>
              <a:cs typeface="+mn-lt"/>
            </a:endParaRPr>
          </a:p>
          <a:p>
            <a:pPr marL="305435" indent="-305435">
              <a:buAutoNum type="arabicPeriod"/>
            </a:pPr>
            <a:r>
              <a:rPr lang="en-US" sz="1400">
                <a:solidFill>
                  <a:schemeClr val="tx1">
                    <a:lumMod val="49000"/>
                    <a:lumOff val="51000"/>
                  </a:schemeClr>
                </a:solidFill>
                <a:ea typeface="+mn-lt"/>
                <a:cs typeface="+mn-lt"/>
                <a:hlinkClick r:id="rId3">
                  <a:extLst>
                    <a:ext uri="{A12FA001-AC4F-418D-AE19-62706E023703}">
                      <ahyp:hlinkClr xmlns:ahyp="http://schemas.microsoft.com/office/drawing/2018/hyperlinkcolor" val="tx"/>
                    </a:ext>
                  </a:extLst>
                </a:hlinkClick>
              </a:rPr>
              <a:t>https://intellectualpoint.com/the-importance-of-secure-coding-in-software-development/</a:t>
            </a:r>
            <a:endParaRPr lang="en-US" sz="1400">
              <a:solidFill>
                <a:schemeClr val="tx1">
                  <a:lumMod val="49000"/>
                  <a:lumOff val="51000"/>
                </a:schemeClr>
              </a:solidFill>
              <a:ea typeface="+mn-lt"/>
              <a:cs typeface="+mn-lt"/>
            </a:endParaRPr>
          </a:p>
          <a:p>
            <a:pPr marL="305435" indent="-305435">
              <a:buAutoNum type="arabicPeriod"/>
            </a:pPr>
            <a:r>
              <a:rPr lang="en-US" sz="1400">
                <a:solidFill>
                  <a:schemeClr val="tx1">
                    <a:lumMod val="49000"/>
                    <a:lumOff val="51000"/>
                  </a:schemeClr>
                </a:solidFill>
                <a:ea typeface="+mn-lt"/>
                <a:cs typeface="+mn-lt"/>
                <a:hlinkClick r:id="rId4">
                  <a:extLst>
                    <a:ext uri="{A12FA001-AC4F-418D-AE19-62706E023703}">
                      <ahyp:hlinkClr xmlns:ahyp="http://schemas.microsoft.com/office/drawing/2018/hyperlinkcolor" val="tx"/>
                    </a:ext>
                  </a:extLst>
                </a:hlinkClick>
              </a:rPr>
              <a:t>https://cqr.company/web-vulnerabilities/lack-of-secure-coding-practices/#:~:text=In%20essence%2C%20the%20lack%20of,breaches%20or%20other%20security%20incidents</a:t>
            </a:r>
            <a:r>
              <a:rPr lang="en-US" sz="1400">
                <a:solidFill>
                  <a:schemeClr val="tx1">
                    <a:lumMod val="49000"/>
                    <a:lumOff val="51000"/>
                  </a:schemeClr>
                </a:solidFill>
                <a:ea typeface="+mn-lt"/>
                <a:cs typeface="+mn-lt"/>
              </a:rPr>
              <a:t>.</a:t>
            </a:r>
          </a:p>
          <a:p>
            <a:pPr marL="305435" indent="-305435">
              <a:buAutoNum type="arabicPeriod"/>
            </a:pPr>
            <a:r>
              <a:rPr lang="en-US" sz="1400">
                <a:solidFill>
                  <a:schemeClr val="tx1">
                    <a:lumMod val="49000"/>
                    <a:lumOff val="51000"/>
                  </a:schemeClr>
                </a:solidFill>
                <a:ea typeface="+mn-lt"/>
                <a:cs typeface="+mn-lt"/>
                <a:hlinkClick r:id="rId5">
                  <a:extLst>
                    <a:ext uri="{A12FA001-AC4F-418D-AE19-62706E023703}">
                      <ahyp:hlinkClr xmlns:ahyp="http://schemas.microsoft.com/office/drawing/2018/hyperlinkcolor" val="tx"/>
                    </a:ext>
                  </a:extLst>
                </a:hlinkClick>
              </a:rPr>
              <a:t>https://www.colsa.com/software-assurance-devsecops/#:~:text=Defining%20Software%20Assurance%20(SwA),throughout%20the%20lifecycle.%5B2%5D</a:t>
            </a:r>
            <a:endParaRPr lang="en-US" sz="1400">
              <a:solidFill>
                <a:schemeClr val="tx1">
                  <a:lumMod val="49000"/>
                  <a:lumOff val="51000"/>
                </a:schemeClr>
              </a:solidFill>
              <a:ea typeface="+mn-lt"/>
              <a:cs typeface="+mn-lt"/>
            </a:endParaRPr>
          </a:p>
          <a:p>
            <a:pPr marL="305435" indent="-305435">
              <a:buAutoNum type="arabicPeriod"/>
            </a:pPr>
            <a:r>
              <a:rPr lang="en-US" sz="1400">
                <a:solidFill>
                  <a:schemeClr val="tx1">
                    <a:lumMod val="49000"/>
                    <a:lumOff val="51000"/>
                  </a:schemeClr>
                </a:solidFill>
                <a:ea typeface="+mn-lt"/>
                <a:cs typeface="+mn-lt"/>
                <a:hlinkClick r:id="rId6">
                  <a:extLst>
                    <a:ext uri="{A12FA001-AC4F-418D-AE19-62706E023703}">
                      <ahyp:hlinkClr xmlns:ahyp="http://schemas.microsoft.com/office/drawing/2018/hyperlinkcolor" val="tx"/>
                    </a:ext>
                  </a:extLst>
                </a:hlinkClick>
              </a:rPr>
              <a:t>https://owasp.org/www-project-samm/</a:t>
            </a:r>
            <a:endParaRPr lang="en-US" sz="1400">
              <a:solidFill>
                <a:schemeClr val="tx1">
                  <a:lumMod val="49000"/>
                  <a:lumOff val="51000"/>
                </a:schemeClr>
              </a:solidFill>
              <a:ea typeface="+mn-lt"/>
              <a:cs typeface="+mn-lt"/>
            </a:endParaRPr>
          </a:p>
          <a:p>
            <a:pPr marL="305435" indent="-305435">
              <a:buAutoNum type="arabicPeriod"/>
            </a:pPr>
            <a:r>
              <a:rPr lang="en-US" sz="1400">
                <a:solidFill>
                  <a:schemeClr val="tx1">
                    <a:lumMod val="49000"/>
                    <a:lumOff val="51000"/>
                  </a:schemeClr>
                </a:solidFill>
                <a:ea typeface="+mn-lt"/>
                <a:cs typeface="+mn-lt"/>
                <a:hlinkClick r:id="rId7">
                  <a:extLst>
                    <a:ext uri="{A12FA001-AC4F-418D-AE19-62706E023703}">
                      <ahyp:hlinkClr xmlns:ahyp="http://schemas.microsoft.com/office/drawing/2018/hyperlinkcolor" val="tx"/>
                    </a:ext>
                  </a:extLst>
                </a:hlinkClick>
              </a:rPr>
              <a:t>https://www.hackerone.com/knowledge-center/what-ssdlc-secure-software-development-life-cycle#:~:text=The%20Secure%20Software%20Development%20Life,series%20of%20articles%20about%20DevSecOps</a:t>
            </a:r>
            <a:r>
              <a:rPr lang="en-US" sz="1400">
                <a:solidFill>
                  <a:schemeClr val="tx1">
                    <a:lumMod val="49000"/>
                    <a:lumOff val="51000"/>
                  </a:schemeClr>
                </a:solidFill>
                <a:ea typeface="+mn-lt"/>
                <a:cs typeface="+mn-lt"/>
              </a:rPr>
              <a:t>.</a:t>
            </a:r>
          </a:p>
          <a:p>
            <a:pPr marL="305435" indent="-305435">
              <a:buAutoNum type="arabicPeriod"/>
            </a:pPr>
            <a:r>
              <a:rPr lang="en-US" sz="1400">
                <a:solidFill>
                  <a:schemeClr val="tx1">
                    <a:lumMod val="49000"/>
                    <a:lumOff val="51000"/>
                  </a:schemeClr>
                </a:solidFill>
                <a:ea typeface="+mn-lt"/>
                <a:cs typeface="+mn-lt"/>
                <a:hlinkClick r:id="rId8">
                  <a:extLst>
                    <a:ext uri="{A12FA001-AC4F-418D-AE19-62706E023703}">
                      <ahyp:hlinkClr xmlns:ahyp="http://schemas.microsoft.com/office/drawing/2018/hyperlinkcolor" val="tx"/>
                    </a:ext>
                  </a:extLst>
                </a:hlinkClick>
              </a:rPr>
              <a:t>https://www.microsoft.com/en-us/securityengineering/sdl</a:t>
            </a:r>
          </a:p>
          <a:p>
            <a:pPr marL="228600" indent="-228600">
              <a:buAutoNum type="arabicPeriod"/>
            </a:pPr>
            <a:r>
              <a:rPr lang="en-US" sz="1500">
                <a:solidFill>
                  <a:schemeClr val="tx1">
                    <a:lumMod val="49000"/>
                    <a:lumOff val="51000"/>
                  </a:schemeClr>
                </a:solidFill>
                <a:ea typeface="+mn-lt"/>
                <a:cs typeface="+mn-lt"/>
                <a:hlinkClick r:id="rId9">
                  <a:extLst>
                    <a:ext uri="{A12FA001-AC4F-418D-AE19-62706E023703}">
                      <ahyp:hlinkClr xmlns:ahyp="http://schemas.microsoft.com/office/drawing/2018/hyperlinkcolor" val="tx"/>
                    </a:ext>
                  </a:extLst>
                </a:hlinkClick>
              </a:rPr>
              <a:t>https://en.wikipedia.org/wiki/IBM#:~:text=IBM%20was%20founded%20in%201911,record%2Dkeeping%20and%20measuring%20systems.</a:t>
            </a:r>
            <a:endParaRPr lang="en-US" sz="1500">
              <a:solidFill>
                <a:schemeClr val="tx1">
                  <a:lumMod val="49000"/>
                  <a:lumOff val="51000"/>
                </a:schemeClr>
              </a:solidFill>
              <a:latin typeface="Calibri"/>
              <a:ea typeface="Calibri"/>
              <a:cs typeface="Calibri"/>
            </a:endParaRPr>
          </a:p>
          <a:p>
            <a:pPr marL="228600" indent="-228600">
              <a:buAutoNum type="arabicPeriod"/>
            </a:pPr>
            <a:r>
              <a:rPr lang="en-US" sz="1500">
                <a:solidFill>
                  <a:schemeClr val="tx1">
                    <a:lumMod val="49000"/>
                    <a:lumOff val="51000"/>
                  </a:schemeClr>
                </a:solidFill>
                <a:ea typeface="+mn-lt"/>
                <a:cs typeface="+mn-lt"/>
                <a:hlinkClick r:id="rId9">
                  <a:extLst>
                    <a:ext uri="{A12FA001-AC4F-418D-AE19-62706E023703}">
                      <ahyp:hlinkClr xmlns:ahyp="http://schemas.microsoft.com/office/drawing/2018/hyperlinkcolor" val="tx"/>
                    </a:ext>
                  </a:extLst>
                </a:hlinkClick>
              </a:rPr>
              <a:t>https://en.wikipedia.org/wiki/IBM_Personal_Computer</a:t>
            </a:r>
            <a:endParaRPr lang="en-US" sz="1500">
              <a:solidFill>
                <a:schemeClr val="tx1">
                  <a:lumMod val="49000"/>
                  <a:lumOff val="51000"/>
                </a:schemeClr>
              </a:solidFill>
            </a:endParaRPr>
          </a:p>
        </p:txBody>
      </p:sp>
    </p:spTree>
    <p:extLst>
      <p:ext uri="{BB962C8B-B14F-4D97-AF65-F5344CB8AC3E}">
        <p14:creationId xmlns:p14="http://schemas.microsoft.com/office/powerpoint/2010/main" val="206457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431F-4664-F638-7B15-7B3CD834CEAD}"/>
              </a:ext>
            </a:extLst>
          </p:cNvPr>
          <p:cNvSpPr>
            <a:spLocks noGrp="1"/>
          </p:cNvSpPr>
          <p:nvPr>
            <p:ph type="title"/>
          </p:nvPr>
        </p:nvSpPr>
        <p:spPr>
          <a:xfrm>
            <a:off x="581192" y="702156"/>
            <a:ext cx="11017521" cy="1007292"/>
          </a:xfrm>
          <a:solidFill>
            <a:srgbClr val="465359"/>
          </a:solidFill>
        </p:spPr>
        <p:txBody>
          <a:bodyPr vert="horz" lIns="91440" tIns="45720" rIns="91440" bIns="45720" rtlCol="0" anchor="ctr">
            <a:normAutofit/>
          </a:bodyPr>
          <a:lstStyle/>
          <a:p>
            <a:pPr algn="ctr"/>
            <a:r>
              <a:rPr lang="en-US" sz="3600">
                <a:solidFill>
                  <a:schemeClr val="bg1"/>
                </a:solidFill>
                <a:latin typeface="Franklin Gothic Medium"/>
              </a:rPr>
              <a:t>Sources</a:t>
            </a:r>
            <a:endParaRPr lang="en-US">
              <a:solidFill>
                <a:schemeClr val="bg1"/>
              </a:solidFill>
              <a:latin typeface="Franklin Gothic Medium"/>
            </a:endParaRPr>
          </a:p>
        </p:txBody>
      </p:sp>
      <p:sp>
        <p:nvSpPr>
          <p:cNvPr id="3" name="Content Placeholder 2">
            <a:extLst>
              <a:ext uri="{FF2B5EF4-FFF2-40B4-BE49-F238E27FC236}">
                <a16:creationId xmlns:a16="http://schemas.microsoft.com/office/drawing/2014/main" id="{356C699A-9090-2C00-3D54-560554B52D79}"/>
              </a:ext>
            </a:extLst>
          </p:cNvPr>
          <p:cNvSpPr>
            <a:spLocks noGrp="1"/>
          </p:cNvSpPr>
          <p:nvPr>
            <p:ph idx="1"/>
          </p:nvPr>
        </p:nvSpPr>
        <p:spPr/>
        <p:txBody>
          <a:bodyPr/>
          <a:lstStyle/>
          <a:p>
            <a:pPr marL="228600" indent="-228600">
              <a:buFont typeface="+mj-lt"/>
              <a:buAutoNum type="arabicPeriod"/>
            </a:pPr>
            <a:endParaRPr lang="en-US" sz="1200">
              <a:solidFill>
                <a:schemeClr val="tx1">
                  <a:lumMod val="49000"/>
                  <a:lumOff val="51000"/>
                </a:schemeClr>
              </a:solidFill>
              <a:ea typeface="+mn-lt"/>
              <a:cs typeface="+mn-lt"/>
            </a:endParaRPr>
          </a:p>
          <a:p>
            <a:pPr marL="305435" indent="-305435"/>
            <a:endParaRPr lang="en-US" sz="1800">
              <a:solidFill>
                <a:schemeClr val="tx1">
                  <a:lumMod val="49000"/>
                  <a:lumOff val="51000"/>
                </a:schemeClr>
              </a:solidFill>
              <a:ea typeface="+mn-lt"/>
              <a:cs typeface="+mn-lt"/>
            </a:endParaRPr>
          </a:p>
        </p:txBody>
      </p:sp>
      <p:sp>
        <p:nvSpPr>
          <p:cNvPr id="4" name="Content Placeholder 2">
            <a:extLst>
              <a:ext uri="{FF2B5EF4-FFF2-40B4-BE49-F238E27FC236}">
                <a16:creationId xmlns:a16="http://schemas.microsoft.com/office/drawing/2014/main" id="{E90B21C4-AAB9-E34A-C00A-0BC3BF816FE8}"/>
              </a:ext>
            </a:extLst>
          </p:cNvPr>
          <p:cNvSpPr txBox="1">
            <a:spLocks/>
          </p:cNvSpPr>
          <p:nvPr/>
        </p:nvSpPr>
        <p:spPr>
          <a:xfrm>
            <a:off x="581192" y="1698947"/>
            <a:ext cx="11031202" cy="4969454"/>
          </a:xfrm>
          <a:prstGeom prst="rect">
            <a:avLst/>
          </a:prstGeom>
        </p:spPr>
        <p:txBody>
          <a:bodyPr vert="horz" lIns="91440" tIns="45720" rIns="91440" bIns="45720" rtlCol="0" anchor="ctr">
            <a:normAutofit fontScale="700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buFont typeface="+mj-lt"/>
              <a:buAutoNum type="arabicPeriod"/>
            </a:pPr>
            <a:r>
              <a:rPr lang="en-US">
                <a:hlinkClick r:id="rId2"/>
              </a:rPr>
              <a:t>https://www.synopsys.com/glossary/what-is-code-review.html#:~:text=Secure%20code%20review%20is%20a,style%20guidelines%2C%20among%20other%20activities</a:t>
            </a:r>
            <a:r>
              <a:rPr lang="en-US"/>
              <a:t>.</a:t>
            </a:r>
          </a:p>
          <a:p>
            <a:pPr marL="342900" indent="-342900">
              <a:buFont typeface="+mj-lt"/>
              <a:buAutoNum type="arabicPeriod"/>
            </a:pPr>
            <a:r>
              <a:rPr lang="en-US">
                <a:hlinkClick r:id="rId3"/>
              </a:rPr>
              <a:t>https://www.linkedin.com/pulse/why-secure-code-review-matters-strengthening-software-bairagi-3j6df/</a:t>
            </a:r>
            <a:endParaRPr lang="en-US"/>
          </a:p>
          <a:p>
            <a:pPr marL="342900" indent="-342900">
              <a:buFont typeface="+mj-lt"/>
              <a:buAutoNum type="arabicPeriod"/>
            </a:pPr>
            <a:r>
              <a:rPr lang="en-US">
                <a:hlinkClick r:id="rId4"/>
              </a:rPr>
              <a:t>https://www.threatintelligence.com/blog/secure-code-reviews</a:t>
            </a:r>
            <a:endParaRPr lang="en-US"/>
          </a:p>
          <a:p>
            <a:pPr marL="342900" indent="-342900">
              <a:buFont typeface="+mj-lt"/>
              <a:buAutoNum type="arabicPeriod"/>
            </a:pPr>
            <a:r>
              <a:rPr lang="en-US">
                <a:hlinkClick r:id="rId5"/>
              </a:rPr>
              <a:t>https://www.galahcyber.com.au/cybersecurity/secure-code-review/</a:t>
            </a:r>
            <a:endParaRPr lang="en-US"/>
          </a:p>
          <a:p>
            <a:pPr marL="342900" indent="-342900">
              <a:buFont typeface="+mj-lt"/>
              <a:buAutoNum type="arabicPeriod"/>
            </a:pPr>
            <a:r>
              <a:rPr lang="en-US">
                <a:hlinkClick r:id="rId6"/>
              </a:rPr>
              <a:t>https://www.aquasec.com/cloud-native-academy/devsecops/secure-code-review/#:~:text=Secure%20Code%20Review%3F-,Secure%20code%20review%20is%20the%20systematic%20examination%20of%20software%20source,and%20security%20of%20the%20software</a:t>
            </a:r>
            <a:r>
              <a:rPr lang="en-US"/>
              <a:t>.</a:t>
            </a:r>
          </a:p>
          <a:p>
            <a:pPr marL="342900" indent="-342900">
              <a:buFont typeface="+mj-lt"/>
              <a:buAutoNum type="arabicPeriod"/>
            </a:pPr>
            <a:r>
              <a:rPr lang="en-US">
                <a:hlinkClick r:id="rId7"/>
              </a:rPr>
              <a:t>https://en.wikipedia.org/wiki/Mitre_Corporation</a:t>
            </a:r>
            <a:endParaRPr lang="en-US"/>
          </a:p>
          <a:p>
            <a:pPr marL="342900" indent="-342900">
              <a:buFont typeface="+mj-lt"/>
              <a:buAutoNum type="arabicPeriod"/>
            </a:pPr>
            <a:r>
              <a:rPr lang="en-US">
                <a:hlinkClick r:id="rId8"/>
              </a:rPr>
              <a:t>https://www.linkedin.com/pulse/what-security-privacy-design-chris-pepin/</a:t>
            </a:r>
            <a:endParaRPr lang="en-US"/>
          </a:p>
          <a:p>
            <a:pPr marL="342900" indent="-342900">
              <a:buFont typeface="+mj-lt"/>
              <a:buAutoNum type="arabicPeriod"/>
            </a:pPr>
            <a:r>
              <a:rPr lang="en-US">
                <a:hlinkClick r:id="rId9"/>
              </a:rPr>
              <a:t>https://cwe.mitre.org/documents/sources/SevenPerniciousKingdoms.pdf</a:t>
            </a:r>
            <a:endParaRPr lang="en-US"/>
          </a:p>
          <a:p>
            <a:pPr marL="342900" indent="-342900">
              <a:buFont typeface="+mj-lt"/>
              <a:buAutoNum type="arabicPeriod"/>
            </a:pPr>
            <a:r>
              <a:rPr lang="en-US">
                <a:hlinkClick r:id="rId10"/>
              </a:rPr>
              <a:t>https://www.c-sharpcorner.com/article/the-seven-pernicious-kingdoms/#:~:text=In%20the%20same%20manner%2C%20the,Chess%2C%20McGraw%2C%202005%5D</a:t>
            </a:r>
            <a:r>
              <a:rPr lang="en-US"/>
              <a:t>.</a:t>
            </a:r>
          </a:p>
          <a:p>
            <a:pPr marL="342900" indent="-342900">
              <a:buFont typeface="+mj-lt"/>
              <a:buAutoNum type="arabicPeriod"/>
            </a:pPr>
            <a:r>
              <a:rPr lang="en-US">
                <a:hlinkClick r:id="rId11"/>
              </a:rPr>
              <a:t>https://wiki.sei.cmu.edu/confluence/display/seccode/Top+10+Secure+Coding+Practices</a:t>
            </a:r>
            <a:endParaRPr lang="en-US"/>
          </a:p>
          <a:p>
            <a:pPr marL="342900" indent="-342900">
              <a:buFont typeface="+mj-lt"/>
              <a:buAutoNum type="arabicPeriod"/>
            </a:pPr>
            <a:r>
              <a:rPr lang="en-US">
                <a:hlinkClick r:id="rId12"/>
              </a:rPr>
              <a:t>https://en.wikipedia.org/wiki/CERT_Coordination_Center#:~:text=The%20CERT%20Coordination%20Center%20(CERT,funded%20research%20and%20development%20center</a:t>
            </a:r>
            <a:r>
              <a:rPr lang="en-US"/>
              <a:t>.</a:t>
            </a:r>
          </a:p>
          <a:p>
            <a:pPr marL="342900" indent="-342900">
              <a:buFont typeface="+mj-lt"/>
              <a:buAutoNum type="arabicPeriod"/>
            </a:pPr>
            <a:r>
              <a:rPr lang="en-US">
                <a:hlinkClick r:id="rId13"/>
              </a:rPr>
              <a:t>https://www.linkedin.com/advice/0/how-do-you-use-fuzzing-penetration-testing</a:t>
            </a:r>
            <a:endParaRPr lang="en-US"/>
          </a:p>
          <a:p>
            <a:pPr marL="342900" indent="-342900">
              <a:buFont typeface="+mj-lt"/>
              <a:buAutoNum type="arabicPeriod"/>
            </a:pPr>
            <a:r>
              <a:rPr lang="en-US">
                <a:hlinkClick r:id="rId14"/>
              </a:rPr>
              <a:t>https://cwe.mitre.org/data/definitions/700.html</a:t>
            </a:r>
            <a:endParaRPr lang="en-US"/>
          </a:p>
          <a:p>
            <a:pPr marL="342900" indent="-342900">
              <a:buFont typeface="+mj-lt"/>
              <a:buAutoNum type="arabicPeriod"/>
            </a:pPr>
            <a:r>
              <a:rPr lang="en-US">
                <a:hlinkClick r:id="rId15"/>
              </a:rPr>
              <a:t>https://cycuity.com/cwe/#:~:text=MITRE's%20Common%20Weakness%20Enumeration%20is,complex%20systems%2C%20controls%20and%20processes</a:t>
            </a:r>
            <a:r>
              <a:rPr lang="en-US"/>
              <a:t>.</a:t>
            </a:r>
          </a:p>
        </p:txBody>
      </p:sp>
    </p:spTree>
    <p:extLst>
      <p:ext uri="{BB962C8B-B14F-4D97-AF65-F5344CB8AC3E}">
        <p14:creationId xmlns:p14="http://schemas.microsoft.com/office/powerpoint/2010/main" val="220161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431F-4664-F638-7B15-7B3CD834CEAD}"/>
              </a:ext>
            </a:extLst>
          </p:cNvPr>
          <p:cNvSpPr>
            <a:spLocks noGrp="1"/>
          </p:cNvSpPr>
          <p:nvPr>
            <p:ph type="title"/>
          </p:nvPr>
        </p:nvSpPr>
        <p:spPr>
          <a:xfrm>
            <a:off x="581192" y="702156"/>
            <a:ext cx="11017521" cy="1007292"/>
          </a:xfrm>
          <a:solidFill>
            <a:srgbClr val="465359"/>
          </a:solidFill>
        </p:spPr>
        <p:txBody>
          <a:bodyPr vert="horz" lIns="91440" tIns="45720" rIns="91440" bIns="45720" rtlCol="0" anchor="ctr">
            <a:normAutofit/>
          </a:bodyPr>
          <a:lstStyle/>
          <a:p>
            <a:pPr algn="ctr"/>
            <a:r>
              <a:rPr lang="en-US" sz="3600">
                <a:solidFill>
                  <a:schemeClr val="bg1"/>
                </a:solidFill>
                <a:latin typeface="Franklin Gothic Medium"/>
              </a:rPr>
              <a:t>Sources</a:t>
            </a:r>
            <a:endParaRPr lang="en-US">
              <a:solidFill>
                <a:schemeClr val="bg1"/>
              </a:solidFill>
              <a:latin typeface="Franklin Gothic Medium"/>
            </a:endParaRPr>
          </a:p>
        </p:txBody>
      </p:sp>
      <p:sp>
        <p:nvSpPr>
          <p:cNvPr id="3" name="Content Placeholder 2">
            <a:extLst>
              <a:ext uri="{FF2B5EF4-FFF2-40B4-BE49-F238E27FC236}">
                <a16:creationId xmlns:a16="http://schemas.microsoft.com/office/drawing/2014/main" id="{356C699A-9090-2C00-3D54-560554B52D79}"/>
              </a:ext>
            </a:extLst>
          </p:cNvPr>
          <p:cNvSpPr>
            <a:spLocks noGrp="1"/>
          </p:cNvSpPr>
          <p:nvPr>
            <p:ph idx="1"/>
          </p:nvPr>
        </p:nvSpPr>
        <p:spPr/>
        <p:txBody>
          <a:bodyPr/>
          <a:lstStyle/>
          <a:p>
            <a:pPr marL="228600" indent="-228600">
              <a:buFont typeface="+mj-lt"/>
              <a:buAutoNum type="arabicPeriod"/>
            </a:pPr>
            <a:r>
              <a:rPr lang="en-US" sz="1800">
                <a:solidFill>
                  <a:schemeClr val="tx1">
                    <a:lumMod val="49000"/>
                    <a:lumOff val="51000"/>
                  </a:schemeClr>
                </a:solidFill>
                <a:ea typeface="+mn-lt"/>
                <a:cs typeface="+mn-lt"/>
                <a:hlinkClick r:id="rId2">
                  <a:extLst>
                    <a:ext uri="{A12FA001-AC4F-418D-AE19-62706E023703}">
                      <ahyp:hlinkClr xmlns:ahyp="http://schemas.microsoft.com/office/drawing/2018/hyperlinkcolor" val="tx"/>
                    </a:ext>
                  </a:extLst>
                </a:hlinkClick>
              </a:rPr>
              <a:t>https://cwe.mitre.org/top25/archive/2023/2023_top25_list.html</a:t>
            </a:r>
            <a:endParaRPr lang="en-US" sz="1800">
              <a:solidFill>
                <a:schemeClr val="tx1">
                  <a:lumMod val="49000"/>
                  <a:lumOff val="51000"/>
                </a:schemeClr>
              </a:solidFill>
              <a:ea typeface="+mn-lt"/>
              <a:cs typeface="+mn-lt"/>
            </a:endParaRPr>
          </a:p>
          <a:p>
            <a:pPr marL="228600" indent="-228600">
              <a:buAutoNum type="arabicPeriod"/>
            </a:pPr>
            <a:r>
              <a:rPr lang="en-US" sz="1800">
                <a:solidFill>
                  <a:schemeClr val="tx1">
                    <a:lumMod val="49000"/>
                    <a:lumOff val="51000"/>
                  </a:schemeClr>
                </a:solidFill>
                <a:ea typeface="+mn-lt"/>
                <a:cs typeface="+mn-lt"/>
                <a:hlinkClick r:id="rId3">
                  <a:extLst>
                    <a:ext uri="{A12FA001-AC4F-418D-AE19-62706E023703}">
                      <ahyp:hlinkClr xmlns:ahyp="http://schemas.microsoft.com/office/drawing/2018/hyperlinkcolor" val="tx"/>
                    </a:ext>
                  </a:extLst>
                </a:hlinkClick>
              </a:rPr>
              <a:t>https://owasp.org/www-project-top-ten/</a:t>
            </a:r>
          </a:p>
          <a:p>
            <a:pPr marL="0" indent="0">
              <a:buNone/>
            </a:pPr>
            <a:endParaRPr lang="en-US" sz="1800">
              <a:solidFill>
                <a:schemeClr val="tx1">
                  <a:lumMod val="49000"/>
                  <a:lumOff val="51000"/>
                </a:schemeClr>
              </a:solidFill>
              <a:ea typeface="+mn-lt"/>
              <a:cs typeface="+mn-lt"/>
            </a:endParaRPr>
          </a:p>
          <a:p>
            <a:pPr marL="305435" indent="-305435"/>
            <a:endParaRPr lang="en-US" sz="1800">
              <a:solidFill>
                <a:schemeClr val="tx1">
                  <a:lumMod val="49000"/>
                  <a:lumOff val="51000"/>
                </a:schemeClr>
              </a:solidFill>
              <a:ea typeface="+mn-lt"/>
              <a:cs typeface="+mn-lt"/>
            </a:endParaRPr>
          </a:p>
        </p:txBody>
      </p:sp>
    </p:spTree>
    <p:extLst>
      <p:ext uri="{BB962C8B-B14F-4D97-AF65-F5344CB8AC3E}">
        <p14:creationId xmlns:p14="http://schemas.microsoft.com/office/powerpoint/2010/main" val="150091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4C2F-7AFC-4233-52F0-23689B2E7C89}"/>
              </a:ext>
            </a:extLst>
          </p:cNvPr>
          <p:cNvSpPr>
            <a:spLocks noGrp="1"/>
          </p:cNvSpPr>
          <p:nvPr>
            <p:ph type="title"/>
          </p:nvPr>
        </p:nvSpPr>
        <p:spPr>
          <a:xfrm>
            <a:off x="767857" y="933450"/>
            <a:ext cx="3031852" cy="2375561"/>
          </a:xfrm>
        </p:spPr>
        <p:txBody>
          <a:bodyPr vert="horz" lIns="91440" tIns="45720" rIns="91440" bIns="45720" rtlCol="0" anchor="b">
            <a:noAutofit/>
          </a:bodyPr>
          <a:lstStyle/>
          <a:p>
            <a:pPr>
              <a:lnSpc>
                <a:spcPct val="150000"/>
              </a:lnSpc>
            </a:pPr>
            <a:r>
              <a:rPr lang="en-US" sz="2800"/>
              <a:t>Why are secure coding practices important?</a:t>
            </a:r>
            <a:endParaRPr lang="en-US"/>
          </a:p>
        </p:txBody>
      </p:sp>
      <p:sp>
        <p:nvSpPr>
          <p:cNvPr id="4" name="Text Placeholder 3">
            <a:extLst>
              <a:ext uri="{FF2B5EF4-FFF2-40B4-BE49-F238E27FC236}">
                <a16:creationId xmlns:a16="http://schemas.microsoft.com/office/drawing/2014/main" id="{44BEBA16-584C-53C4-9256-0646B9FA61A2}"/>
              </a:ext>
            </a:extLst>
          </p:cNvPr>
          <p:cNvSpPr>
            <a:spLocks noGrp="1"/>
          </p:cNvSpPr>
          <p:nvPr>
            <p:ph type="body" sz="half" idx="2"/>
          </p:nvPr>
        </p:nvSpPr>
        <p:spPr>
          <a:xfrm>
            <a:off x="4843952" y="1094939"/>
            <a:ext cx="6648328" cy="5239010"/>
          </a:xfrm>
        </p:spPr>
        <p:txBody>
          <a:bodyPr>
            <a:normAutofit fontScale="92500"/>
          </a:bodyPr>
          <a:lstStyle/>
          <a:p>
            <a:pPr marL="342900" indent="-342900">
              <a:buFont typeface="Arial" panose="05020102010507070707" pitchFamily="18" charset="2"/>
              <a:buChar char="•"/>
            </a:pPr>
            <a:r>
              <a:rPr lang="en-US" sz="2400">
                <a:solidFill>
                  <a:schemeClr val="accent4"/>
                </a:solidFill>
              </a:rPr>
              <a:t>By incorporating secure coding practices throughout the planning and development of your product, you can avoid costly security breaches and the resulting damage to your reputation. </a:t>
            </a:r>
            <a:endParaRPr lang="en-US">
              <a:solidFill>
                <a:schemeClr val="accent4"/>
              </a:solidFill>
            </a:endParaRPr>
          </a:p>
          <a:p>
            <a:pPr marL="342900" indent="-342900">
              <a:buFont typeface="Arial" panose="05020102010507070707" pitchFamily="18" charset="2"/>
              <a:buChar char="•"/>
            </a:pPr>
            <a:r>
              <a:rPr lang="en-US" sz="2400">
                <a:solidFill>
                  <a:schemeClr val="accent4"/>
                </a:solidFill>
              </a:rPr>
              <a:t>Secure coding demonstrates a changing shift in responsibility by literally naming the developer as responsible for code security rather than a security team.</a:t>
            </a:r>
          </a:p>
          <a:p>
            <a:pPr marL="342900" indent="-342900">
              <a:buFont typeface="Arial" panose="05020102010507070707" pitchFamily="18" charset="2"/>
              <a:buChar char="•"/>
            </a:pPr>
            <a:r>
              <a:rPr lang="en-US" sz="2400">
                <a:solidFill>
                  <a:schemeClr val="accent4"/>
                </a:solidFill>
              </a:rPr>
              <a:t>Secure coding adds a protective layer that checks both the current code and any new code when it’s added to a code storage. It helps enforce best practices that prevent human error.</a:t>
            </a:r>
          </a:p>
        </p:txBody>
      </p:sp>
      <p:pic>
        <p:nvPicPr>
          <p:cNvPr id="3" name="Graphic 2" descr="Comment Important outline">
            <a:extLst>
              <a:ext uri="{FF2B5EF4-FFF2-40B4-BE49-F238E27FC236}">
                <a16:creationId xmlns:a16="http://schemas.microsoft.com/office/drawing/2014/main" id="{F86D6F5A-CE68-11B6-C058-A8542B08D9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8706" y="3600753"/>
            <a:ext cx="1942495" cy="1918303"/>
          </a:xfrm>
          <a:prstGeom prst="rect">
            <a:avLst/>
          </a:prstGeom>
        </p:spPr>
      </p:pic>
    </p:spTree>
    <p:extLst>
      <p:ext uri="{BB962C8B-B14F-4D97-AF65-F5344CB8AC3E}">
        <p14:creationId xmlns:p14="http://schemas.microsoft.com/office/powerpoint/2010/main" val="185042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86</Slides>
  <Notes>16</Notes>
  <HiddenSlides>0</HiddenSlide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DividendVTI</vt:lpstr>
      <vt:lpstr>Secure Coding Practices</vt:lpstr>
      <vt:lpstr>What are secure coding practices?</vt:lpstr>
      <vt:lpstr>definition</vt:lpstr>
      <vt:lpstr>Four pillars of software security</vt:lpstr>
      <vt:lpstr>Four pillars of software security</vt:lpstr>
      <vt:lpstr>Four pillars of software security</vt:lpstr>
      <vt:lpstr>Four pillars of software security</vt:lpstr>
      <vt:lpstr>Four pillars of software security</vt:lpstr>
      <vt:lpstr>Why are secure coding practices important?</vt:lpstr>
      <vt:lpstr>Risks of not using secure coding practices</vt:lpstr>
      <vt:lpstr>Software Assurance  </vt:lpstr>
      <vt:lpstr>What is  </vt:lpstr>
      <vt:lpstr>OWASP SAMM</vt:lpstr>
      <vt:lpstr>OWASP SAMM</vt:lpstr>
      <vt:lpstr>OWASP SAMM</vt:lpstr>
      <vt:lpstr>Secure SLDC</vt:lpstr>
      <vt:lpstr>What is Secure SDLC?</vt:lpstr>
      <vt:lpstr>Microsoft sDL</vt:lpstr>
      <vt:lpstr>Microsoft sDL Practices #1  Security Requirements</vt:lpstr>
      <vt:lpstr>Microsoft sDL Practices #2  Compliance</vt:lpstr>
      <vt:lpstr>Microsoft sDL Practices #3  Design</vt:lpstr>
      <vt:lpstr>Microsoft sDL Practices #4  Design Requirements</vt:lpstr>
      <vt:lpstr>Microsoft sDL Practices #5  Define &amp; use cryptography standards</vt:lpstr>
      <vt:lpstr>Microsoft sDL Practices #6  Verification and Testing</vt:lpstr>
      <vt:lpstr>Microsoft sDL Practices #6  Verification and Testing</vt:lpstr>
      <vt:lpstr>Microsoft sDL Practices #7  Standard incident Response Process</vt:lpstr>
      <vt:lpstr>Microsoft sDL Practices #8  Training</vt:lpstr>
      <vt:lpstr>Secure Coding Review</vt:lpstr>
      <vt:lpstr>Why do we do Secure Code Reviews?</vt:lpstr>
      <vt:lpstr>Task in a Secure Coding Review:</vt:lpstr>
      <vt:lpstr>Secure Coding Reviews: MITRE EXAMPLE</vt:lpstr>
      <vt:lpstr>Secure Coding Reviews: IBM SPbD@IBM Example</vt:lpstr>
      <vt:lpstr>The Seven Pernicious Kingdoms</vt:lpstr>
      <vt:lpstr>The Seven Pernicious Kingdoms</vt:lpstr>
      <vt:lpstr>The Seven Pernicious Kingdoms</vt:lpstr>
      <vt:lpstr>The Seven Pernicious Kingdoms</vt:lpstr>
      <vt:lpstr>The Seven Pernicious Kingdoms</vt:lpstr>
      <vt:lpstr>The Seven Pernicious Kingdoms</vt:lpstr>
      <vt:lpstr>The Seven Pernicious Kingdoms</vt:lpstr>
      <vt:lpstr>The Seven Pernicious Kingdoms</vt:lpstr>
      <vt:lpstr>SEI CERT</vt:lpstr>
      <vt:lpstr>SEI CERT Top 10 practices:</vt:lpstr>
      <vt:lpstr>SEI CERT Top 10 practices:</vt:lpstr>
      <vt:lpstr>SEI CERT Top 10 practices:</vt:lpstr>
      <vt:lpstr>SEI CERT Top 10 practices:</vt:lpstr>
      <vt:lpstr>SEI CERT Top 10 practices:</vt:lpstr>
      <vt:lpstr>SEI CERT Top 10 practices:</vt:lpstr>
      <vt:lpstr>SEI CERT Top 10 practices:</vt:lpstr>
      <vt:lpstr>SEI CERT Top 10 practices:</vt:lpstr>
      <vt:lpstr>8. Practice defense in depth</vt:lpstr>
      <vt:lpstr>SEI CERT Top 10 practices:</vt:lpstr>
      <vt:lpstr>SEI CERT Top 10 practices:</vt:lpstr>
      <vt:lpstr>MITRE CWE</vt:lpstr>
      <vt:lpstr>MITRE CWE</vt:lpstr>
      <vt:lpstr>CWE top 25 </vt:lpstr>
      <vt:lpstr>1. Out-of-Bounds Write </vt:lpstr>
      <vt:lpstr>2. Cross-site scripting (XSS) </vt:lpstr>
      <vt:lpstr>3. SQL injection </vt:lpstr>
      <vt:lpstr>4. Use after free </vt:lpstr>
      <vt:lpstr>5. OS command injection </vt:lpstr>
      <vt:lpstr>6. Improper input validation </vt:lpstr>
      <vt:lpstr>7. out-of-bounds read </vt:lpstr>
      <vt:lpstr>8. Path traversal </vt:lpstr>
      <vt:lpstr>9. Cross-Site Request Forgery (CSRF)    </vt:lpstr>
      <vt:lpstr>10. Unrestricted Upload of File with Dangerous Type </vt:lpstr>
      <vt:lpstr>11. Missing Authorization </vt:lpstr>
      <vt:lpstr>12. Null Pointer Dereference </vt:lpstr>
      <vt:lpstr>13. Improper authentication </vt:lpstr>
      <vt:lpstr>14. Integer overflow or wraparound </vt:lpstr>
      <vt:lpstr>15. Deserialization of untrusted data </vt:lpstr>
      <vt:lpstr>16. Command injection </vt:lpstr>
      <vt:lpstr>17. Buffer overflow </vt:lpstr>
      <vt:lpstr>18. Use of hard-coded credentials </vt:lpstr>
      <vt:lpstr>19. Server-side Request forgery (SSRF) </vt:lpstr>
      <vt:lpstr>20. Missing authentication for critical function </vt:lpstr>
      <vt:lpstr>21. Race Condition </vt:lpstr>
      <vt:lpstr>22. Improper privilege management </vt:lpstr>
      <vt:lpstr>23. Code injection </vt:lpstr>
      <vt:lpstr>24. Incorrect authorization </vt:lpstr>
      <vt:lpstr>25. Incorrect default permissions </vt:lpstr>
      <vt:lpstr>OWASP top 10 </vt:lpstr>
      <vt:lpstr>OWASP top 10 </vt:lpstr>
      <vt:lpstr>OWASP top 10 </vt:lpstr>
      <vt:lpstr>Sources</vt:lpstr>
      <vt:lpstr>Sources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61</cp:revision>
  <dcterms:created xsi:type="dcterms:W3CDTF">2024-09-28T17:21:22Z</dcterms:created>
  <dcterms:modified xsi:type="dcterms:W3CDTF">2024-10-02T19:36:30Z</dcterms:modified>
</cp:coreProperties>
</file>