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8"/>
  </p:notesMasterIdLst>
  <p:sldIdLst>
    <p:sldId id="256" r:id="rId2"/>
    <p:sldId id="257" r:id="rId3"/>
    <p:sldId id="258" r:id="rId4"/>
    <p:sldId id="259" r:id="rId5"/>
    <p:sldId id="261" r:id="rId6"/>
    <p:sldId id="262" r:id="rId7"/>
    <p:sldId id="263" r:id="rId8"/>
    <p:sldId id="264" r:id="rId9"/>
    <p:sldId id="265" r:id="rId10"/>
    <p:sldId id="266" r:id="rId11"/>
    <p:sldId id="270" r:id="rId12"/>
    <p:sldId id="273" r:id="rId13"/>
    <p:sldId id="274" r:id="rId14"/>
    <p:sldId id="267" r:id="rId15"/>
    <p:sldId id="268" r:id="rId16"/>
    <p:sldId id="269" r:id="rId17"/>
    <p:sldId id="275" r:id="rId18"/>
    <p:sldId id="271" r:id="rId19"/>
    <p:sldId id="272" r:id="rId20"/>
    <p:sldId id="276" r:id="rId21"/>
    <p:sldId id="277" r:id="rId22"/>
    <p:sldId id="278" r:id="rId23"/>
    <p:sldId id="279" r:id="rId24"/>
    <p:sldId id="280" r:id="rId25"/>
    <p:sldId id="281" r:id="rId26"/>
    <p:sldId id="282" r:id="rId27"/>
    <p:sldId id="283" r:id="rId28"/>
    <p:sldId id="285" r:id="rId29"/>
    <p:sldId id="284" r:id="rId30"/>
    <p:sldId id="286" r:id="rId31"/>
    <p:sldId id="287" r:id="rId32"/>
    <p:sldId id="288"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260" r:id="rId56"/>
    <p:sldId id="289"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8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A58D20-0061-4B21-8BE1-807FDEEB9A8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0CFC201B-6C25-4D3D-97A1-C1C44C49890B}">
      <dgm:prSet custT="1"/>
      <dgm:spPr/>
      <dgm:t>
        <a:bodyPr/>
        <a:lstStyle/>
        <a:p>
          <a:r>
            <a:rPr lang="en-US" sz="2000" b="1" dirty="0">
              <a:latin typeface="Times New Roman" panose="02020603050405020304" pitchFamily="18" charset="0"/>
              <a:cs typeface="Times New Roman" panose="02020603050405020304" pitchFamily="18" charset="0"/>
            </a:rPr>
            <a:t>Key benefits of BDD</a:t>
          </a:r>
          <a:endParaRPr lang="en-US" sz="2000" dirty="0">
            <a:latin typeface="Times New Roman" panose="02020603050405020304" pitchFamily="18" charset="0"/>
            <a:cs typeface="Times New Roman" panose="02020603050405020304" pitchFamily="18" charset="0"/>
          </a:endParaRPr>
        </a:p>
      </dgm:t>
    </dgm:pt>
    <dgm:pt modelId="{383E6884-DA8C-4115-8362-729CCD5B3A46}" type="parTrans" cxnId="{412EB725-D435-4A2F-BDF9-ED1423413C3E}">
      <dgm:prSet/>
      <dgm:spPr/>
      <dgm:t>
        <a:bodyPr/>
        <a:lstStyle/>
        <a:p>
          <a:endParaRPr lang="en-US"/>
        </a:p>
      </dgm:t>
    </dgm:pt>
    <dgm:pt modelId="{4D15984C-6F64-4ECA-88D7-8BC24EC4769C}" type="sibTrans" cxnId="{412EB725-D435-4A2F-BDF9-ED1423413C3E}">
      <dgm:prSet/>
      <dgm:spPr/>
      <dgm:t>
        <a:bodyPr/>
        <a:lstStyle/>
        <a:p>
          <a:endParaRPr lang="en-US"/>
        </a:p>
      </dgm:t>
    </dgm:pt>
    <dgm:pt modelId="{C7A0FF24-691E-40FF-875B-40AF7BDB7943}">
      <dgm:prSet/>
      <dgm:spPr/>
      <dgm:t>
        <a:bodyPr/>
        <a:lstStyle/>
        <a:p>
          <a:r>
            <a:rPr lang="en-US" dirty="0">
              <a:latin typeface="Times New Roman" panose="02020603050405020304" pitchFamily="18" charset="0"/>
              <a:cs typeface="Times New Roman" panose="02020603050405020304" pitchFamily="18" charset="0"/>
            </a:rPr>
            <a:t>Helps reach a wider audience through the usage of non-technical language</a:t>
          </a:r>
        </a:p>
      </dgm:t>
    </dgm:pt>
    <dgm:pt modelId="{D5B3CB17-A3EA-440A-90A0-D49E048F7A7A}" type="parTrans" cxnId="{CD067DEA-B111-433E-A810-D33E923D2345}">
      <dgm:prSet/>
      <dgm:spPr/>
      <dgm:t>
        <a:bodyPr/>
        <a:lstStyle/>
        <a:p>
          <a:endParaRPr lang="en-US"/>
        </a:p>
      </dgm:t>
    </dgm:pt>
    <dgm:pt modelId="{D9541E9C-D22D-4E4F-A29B-CDB5FFA29B25}" type="sibTrans" cxnId="{CD067DEA-B111-433E-A810-D33E923D2345}">
      <dgm:prSet/>
      <dgm:spPr/>
      <dgm:t>
        <a:bodyPr/>
        <a:lstStyle/>
        <a:p>
          <a:endParaRPr lang="en-US"/>
        </a:p>
      </dgm:t>
    </dgm:pt>
    <dgm:pt modelId="{9A269181-C66F-44FE-BD7C-5DF0F2EF587D}">
      <dgm:prSet/>
      <dgm:spPr/>
      <dgm:t>
        <a:bodyPr/>
        <a:lstStyle/>
        <a:p>
          <a:r>
            <a:rPr lang="en-US" dirty="0">
              <a:latin typeface="Times New Roman" panose="02020603050405020304" pitchFamily="18" charset="0"/>
              <a:cs typeface="Times New Roman" panose="02020603050405020304" pitchFamily="18" charset="0"/>
            </a:rPr>
            <a:t>Focuses on how the system should behave from the customer’s and the developer’s perspective</a:t>
          </a:r>
        </a:p>
      </dgm:t>
    </dgm:pt>
    <dgm:pt modelId="{63E7EEC6-BD7E-4016-9DD9-98DF9079D3E4}" type="parTrans" cxnId="{47A9AFB7-6035-4C96-ACB3-C6DD497C7FF2}">
      <dgm:prSet/>
      <dgm:spPr/>
      <dgm:t>
        <a:bodyPr/>
        <a:lstStyle/>
        <a:p>
          <a:endParaRPr lang="en-US"/>
        </a:p>
      </dgm:t>
    </dgm:pt>
    <dgm:pt modelId="{B875238E-A281-4945-A487-93F2C3EF1947}" type="sibTrans" cxnId="{47A9AFB7-6035-4C96-ACB3-C6DD497C7FF2}">
      <dgm:prSet/>
      <dgm:spPr/>
      <dgm:t>
        <a:bodyPr/>
        <a:lstStyle/>
        <a:p>
          <a:endParaRPr lang="en-US"/>
        </a:p>
      </dgm:t>
    </dgm:pt>
    <dgm:pt modelId="{9741D6C9-8190-4FD2-ABCE-B696094080E7}">
      <dgm:prSet/>
      <dgm:spPr/>
      <dgm:t>
        <a:bodyPr/>
        <a:lstStyle/>
        <a:p>
          <a:r>
            <a:rPr lang="en-US" dirty="0">
              <a:latin typeface="Times New Roman" panose="02020603050405020304" pitchFamily="18" charset="0"/>
              <a:cs typeface="Times New Roman" panose="02020603050405020304" pitchFamily="18" charset="0"/>
            </a:rPr>
            <a:t>BDD is a cost-effective technique</a:t>
          </a:r>
        </a:p>
      </dgm:t>
    </dgm:pt>
    <dgm:pt modelId="{5BA09781-40FC-4883-ACC4-3AA046AF19B2}" type="parTrans" cxnId="{8106DE0D-D0A0-45B8-9119-C7423626336E}">
      <dgm:prSet/>
      <dgm:spPr/>
      <dgm:t>
        <a:bodyPr/>
        <a:lstStyle/>
        <a:p>
          <a:endParaRPr lang="en-US"/>
        </a:p>
      </dgm:t>
    </dgm:pt>
    <dgm:pt modelId="{BFE5C501-8224-4A6F-9536-CF23D38C3AB8}" type="sibTrans" cxnId="{8106DE0D-D0A0-45B8-9119-C7423626336E}">
      <dgm:prSet/>
      <dgm:spPr/>
      <dgm:t>
        <a:bodyPr/>
        <a:lstStyle/>
        <a:p>
          <a:endParaRPr lang="en-US"/>
        </a:p>
      </dgm:t>
    </dgm:pt>
    <dgm:pt modelId="{415FE350-33D6-460E-989A-D68FA120820C}">
      <dgm:prSet/>
      <dgm:spPr/>
      <dgm:t>
        <a:bodyPr/>
        <a:lstStyle/>
        <a:p>
          <a:r>
            <a:rPr lang="en-US" dirty="0">
              <a:latin typeface="Times New Roman" panose="02020603050405020304" pitchFamily="18" charset="0"/>
              <a:cs typeface="Times New Roman" panose="02020603050405020304" pitchFamily="18" charset="0"/>
            </a:rPr>
            <a:t>Reduces efforts needed to verify any post-deployment defects</a:t>
          </a:r>
        </a:p>
      </dgm:t>
    </dgm:pt>
    <dgm:pt modelId="{E1CF38BB-671C-44B6-B816-C7EE8C8639EC}" type="parTrans" cxnId="{204A0817-613D-44DB-81D8-2468D65C6E20}">
      <dgm:prSet/>
      <dgm:spPr/>
      <dgm:t>
        <a:bodyPr/>
        <a:lstStyle/>
        <a:p>
          <a:endParaRPr lang="en-US"/>
        </a:p>
      </dgm:t>
    </dgm:pt>
    <dgm:pt modelId="{69DCA212-0041-4C4F-86C0-A9EA16C4E9E6}" type="sibTrans" cxnId="{204A0817-613D-44DB-81D8-2468D65C6E20}">
      <dgm:prSet/>
      <dgm:spPr/>
      <dgm:t>
        <a:bodyPr/>
        <a:lstStyle/>
        <a:p>
          <a:endParaRPr lang="en-US"/>
        </a:p>
      </dgm:t>
    </dgm:pt>
    <dgm:pt modelId="{B937E6E8-E26C-40F5-AA15-EDB1977C35AF}" type="pres">
      <dgm:prSet presAssocID="{03A58D20-0061-4B21-8BE1-807FDEEB9A81}" presName="hierChild1" presStyleCnt="0">
        <dgm:presLayoutVars>
          <dgm:chPref val="1"/>
          <dgm:dir/>
          <dgm:animOne val="branch"/>
          <dgm:animLvl val="lvl"/>
          <dgm:resizeHandles/>
        </dgm:presLayoutVars>
      </dgm:prSet>
      <dgm:spPr/>
    </dgm:pt>
    <dgm:pt modelId="{18BCBE81-840D-4B0D-8F79-77775402E4C7}" type="pres">
      <dgm:prSet presAssocID="{0CFC201B-6C25-4D3D-97A1-C1C44C49890B}" presName="hierRoot1" presStyleCnt="0"/>
      <dgm:spPr/>
    </dgm:pt>
    <dgm:pt modelId="{73AFC9C7-3309-44F0-B557-57C328EBC57E}" type="pres">
      <dgm:prSet presAssocID="{0CFC201B-6C25-4D3D-97A1-C1C44C49890B}" presName="composite" presStyleCnt="0"/>
      <dgm:spPr/>
    </dgm:pt>
    <dgm:pt modelId="{B1CFE72B-F866-4478-ACFC-9D5644C53180}" type="pres">
      <dgm:prSet presAssocID="{0CFC201B-6C25-4D3D-97A1-C1C44C49890B}" presName="background" presStyleLbl="node0" presStyleIdx="0" presStyleCnt="1"/>
      <dgm:spPr/>
    </dgm:pt>
    <dgm:pt modelId="{A7D406B0-FDD5-4E67-9857-79EC1E595A25}" type="pres">
      <dgm:prSet presAssocID="{0CFC201B-6C25-4D3D-97A1-C1C44C49890B}" presName="text" presStyleLbl="fgAcc0" presStyleIdx="0" presStyleCnt="1">
        <dgm:presLayoutVars>
          <dgm:chPref val="3"/>
        </dgm:presLayoutVars>
      </dgm:prSet>
      <dgm:spPr/>
    </dgm:pt>
    <dgm:pt modelId="{E7B4C1B5-B993-45F4-B0BB-BAE929F1C5F9}" type="pres">
      <dgm:prSet presAssocID="{0CFC201B-6C25-4D3D-97A1-C1C44C49890B}" presName="hierChild2" presStyleCnt="0"/>
      <dgm:spPr/>
    </dgm:pt>
    <dgm:pt modelId="{653515B9-3DC1-47A2-9B29-89C52378081E}" type="pres">
      <dgm:prSet presAssocID="{D5B3CB17-A3EA-440A-90A0-D49E048F7A7A}" presName="Name10" presStyleLbl="parChTrans1D2" presStyleIdx="0" presStyleCnt="4"/>
      <dgm:spPr/>
    </dgm:pt>
    <dgm:pt modelId="{EA52505C-9853-4791-96DB-A5F52B310E8B}" type="pres">
      <dgm:prSet presAssocID="{C7A0FF24-691E-40FF-875B-40AF7BDB7943}" presName="hierRoot2" presStyleCnt="0"/>
      <dgm:spPr/>
    </dgm:pt>
    <dgm:pt modelId="{D99C5F51-8482-4C79-B66E-B406AAEE7489}" type="pres">
      <dgm:prSet presAssocID="{C7A0FF24-691E-40FF-875B-40AF7BDB7943}" presName="composite2" presStyleCnt="0"/>
      <dgm:spPr/>
    </dgm:pt>
    <dgm:pt modelId="{656D73BF-F327-4BF8-ABFA-6B43E28482BD}" type="pres">
      <dgm:prSet presAssocID="{C7A0FF24-691E-40FF-875B-40AF7BDB7943}" presName="background2" presStyleLbl="node2" presStyleIdx="0" presStyleCnt="4"/>
      <dgm:spPr/>
    </dgm:pt>
    <dgm:pt modelId="{79A97A1A-9A3A-4039-960B-17874FB50565}" type="pres">
      <dgm:prSet presAssocID="{C7A0FF24-691E-40FF-875B-40AF7BDB7943}" presName="text2" presStyleLbl="fgAcc2" presStyleIdx="0" presStyleCnt="4">
        <dgm:presLayoutVars>
          <dgm:chPref val="3"/>
        </dgm:presLayoutVars>
      </dgm:prSet>
      <dgm:spPr/>
    </dgm:pt>
    <dgm:pt modelId="{0FFDCEA5-AE7B-457D-8B83-477F7607131D}" type="pres">
      <dgm:prSet presAssocID="{C7A0FF24-691E-40FF-875B-40AF7BDB7943}" presName="hierChild3" presStyleCnt="0"/>
      <dgm:spPr/>
    </dgm:pt>
    <dgm:pt modelId="{8742AA0C-BE20-4D32-8586-5FBB52F92175}" type="pres">
      <dgm:prSet presAssocID="{63E7EEC6-BD7E-4016-9DD9-98DF9079D3E4}" presName="Name10" presStyleLbl="parChTrans1D2" presStyleIdx="1" presStyleCnt="4"/>
      <dgm:spPr/>
    </dgm:pt>
    <dgm:pt modelId="{C1234344-1658-4EB5-8870-8F550796CDB9}" type="pres">
      <dgm:prSet presAssocID="{9A269181-C66F-44FE-BD7C-5DF0F2EF587D}" presName="hierRoot2" presStyleCnt="0"/>
      <dgm:spPr/>
    </dgm:pt>
    <dgm:pt modelId="{115AE7E4-97E1-4B26-B75B-EE248FB03146}" type="pres">
      <dgm:prSet presAssocID="{9A269181-C66F-44FE-BD7C-5DF0F2EF587D}" presName="composite2" presStyleCnt="0"/>
      <dgm:spPr/>
    </dgm:pt>
    <dgm:pt modelId="{5A7C55D4-B758-49BD-ABDA-AB507D7A303A}" type="pres">
      <dgm:prSet presAssocID="{9A269181-C66F-44FE-BD7C-5DF0F2EF587D}" presName="background2" presStyleLbl="node2" presStyleIdx="1" presStyleCnt="4"/>
      <dgm:spPr/>
    </dgm:pt>
    <dgm:pt modelId="{E706EE1D-1D13-48EF-B28E-A757239FF0F9}" type="pres">
      <dgm:prSet presAssocID="{9A269181-C66F-44FE-BD7C-5DF0F2EF587D}" presName="text2" presStyleLbl="fgAcc2" presStyleIdx="1" presStyleCnt="4">
        <dgm:presLayoutVars>
          <dgm:chPref val="3"/>
        </dgm:presLayoutVars>
      </dgm:prSet>
      <dgm:spPr/>
    </dgm:pt>
    <dgm:pt modelId="{7662FB18-0CF9-46D8-BDFC-F152240C2657}" type="pres">
      <dgm:prSet presAssocID="{9A269181-C66F-44FE-BD7C-5DF0F2EF587D}" presName="hierChild3" presStyleCnt="0"/>
      <dgm:spPr/>
    </dgm:pt>
    <dgm:pt modelId="{08EB9653-3CF3-42A8-B05D-F07935772152}" type="pres">
      <dgm:prSet presAssocID="{5BA09781-40FC-4883-ACC4-3AA046AF19B2}" presName="Name10" presStyleLbl="parChTrans1D2" presStyleIdx="2" presStyleCnt="4"/>
      <dgm:spPr/>
    </dgm:pt>
    <dgm:pt modelId="{5ED2DFF7-3CAC-4A7C-936C-2EC5075D1B54}" type="pres">
      <dgm:prSet presAssocID="{9741D6C9-8190-4FD2-ABCE-B696094080E7}" presName="hierRoot2" presStyleCnt="0"/>
      <dgm:spPr/>
    </dgm:pt>
    <dgm:pt modelId="{DAFF6FD4-A24E-4313-8374-8885E5CAFA1D}" type="pres">
      <dgm:prSet presAssocID="{9741D6C9-8190-4FD2-ABCE-B696094080E7}" presName="composite2" presStyleCnt="0"/>
      <dgm:spPr/>
    </dgm:pt>
    <dgm:pt modelId="{F3F54B7D-2DED-45E0-96A0-6C947E63120B}" type="pres">
      <dgm:prSet presAssocID="{9741D6C9-8190-4FD2-ABCE-B696094080E7}" presName="background2" presStyleLbl="node2" presStyleIdx="2" presStyleCnt="4"/>
      <dgm:spPr/>
    </dgm:pt>
    <dgm:pt modelId="{C2C0BB97-98CF-4FBB-9A33-63F8A9454542}" type="pres">
      <dgm:prSet presAssocID="{9741D6C9-8190-4FD2-ABCE-B696094080E7}" presName="text2" presStyleLbl="fgAcc2" presStyleIdx="2" presStyleCnt="4">
        <dgm:presLayoutVars>
          <dgm:chPref val="3"/>
        </dgm:presLayoutVars>
      </dgm:prSet>
      <dgm:spPr/>
    </dgm:pt>
    <dgm:pt modelId="{545D65CC-B643-472A-B690-DDC6CD44BBCA}" type="pres">
      <dgm:prSet presAssocID="{9741D6C9-8190-4FD2-ABCE-B696094080E7}" presName="hierChild3" presStyleCnt="0"/>
      <dgm:spPr/>
    </dgm:pt>
    <dgm:pt modelId="{DC15D741-FBAC-435A-9F7D-D36E31FF7A5F}" type="pres">
      <dgm:prSet presAssocID="{E1CF38BB-671C-44B6-B816-C7EE8C8639EC}" presName="Name10" presStyleLbl="parChTrans1D2" presStyleIdx="3" presStyleCnt="4"/>
      <dgm:spPr/>
    </dgm:pt>
    <dgm:pt modelId="{9EC1BC22-10F5-42C7-A8A4-93903F03D1F1}" type="pres">
      <dgm:prSet presAssocID="{415FE350-33D6-460E-989A-D68FA120820C}" presName="hierRoot2" presStyleCnt="0"/>
      <dgm:spPr/>
    </dgm:pt>
    <dgm:pt modelId="{ADB634F7-70CC-4725-B79F-383214B41674}" type="pres">
      <dgm:prSet presAssocID="{415FE350-33D6-460E-989A-D68FA120820C}" presName="composite2" presStyleCnt="0"/>
      <dgm:spPr/>
    </dgm:pt>
    <dgm:pt modelId="{81862771-671A-49A8-92CF-709D1BF4A81C}" type="pres">
      <dgm:prSet presAssocID="{415FE350-33D6-460E-989A-D68FA120820C}" presName="background2" presStyleLbl="node2" presStyleIdx="3" presStyleCnt="4"/>
      <dgm:spPr/>
    </dgm:pt>
    <dgm:pt modelId="{575B361F-F19D-4183-A311-8AE6604FB36F}" type="pres">
      <dgm:prSet presAssocID="{415FE350-33D6-460E-989A-D68FA120820C}" presName="text2" presStyleLbl="fgAcc2" presStyleIdx="3" presStyleCnt="4">
        <dgm:presLayoutVars>
          <dgm:chPref val="3"/>
        </dgm:presLayoutVars>
      </dgm:prSet>
      <dgm:spPr/>
    </dgm:pt>
    <dgm:pt modelId="{62CF55C6-F791-40C7-822B-950515484410}" type="pres">
      <dgm:prSet presAssocID="{415FE350-33D6-460E-989A-D68FA120820C}" presName="hierChild3" presStyleCnt="0"/>
      <dgm:spPr/>
    </dgm:pt>
  </dgm:ptLst>
  <dgm:cxnLst>
    <dgm:cxn modelId="{312F1D0C-4B8D-4751-9C50-5D131072E259}" type="presOf" srcId="{63E7EEC6-BD7E-4016-9DD9-98DF9079D3E4}" destId="{8742AA0C-BE20-4D32-8586-5FBB52F92175}" srcOrd="0" destOrd="0" presId="urn:microsoft.com/office/officeart/2005/8/layout/hierarchy1"/>
    <dgm:cxn modelId="{8106DE0D-D0A0-45B8-9119-C7423626336E}" srcId="{0CFC201B-6C25-4D3D-97A1-C1C44C49890B}" destId="{9741D6C9-8190-4FD2-ABCE-B696094080E7}" srcOrd="2" destOrd="0" parTransId="{5BA09781-40FC-4883-ACC4-3AA046AF19B2}" sibTransId="{BFE5C501-8224-4A6F-9536-CF23D38C3AB8}"/>
    <dgm:cxn modelId="{204A0817-613D-44DB-81D8-2468D65C6E20}" srcId="{0CFC201B-6C25-4D3D-97A1-C1C44C49890B}" destId="{415FE350-33D6-460E-989A-D68FA120820C}" srcOrd="3" destOrd="0" parTransId="{E1CF38BB-671C-44B6-B816-C7EE8C8639EC}" sibTransId="{69DCA212-0041-4C4F-86C0-A9EA16C4E9E6}"/>
    <dgm:cxn modelId="{412EB725-D435-4A2F-BDF9-ED1423413C3E}" srcId="{03A58D20-0061-4B21-8BE1-807FDEEB9A81}" destId="{0CFC201B-6C25-4D3D-97A1-C1C44C49890B}" srcOrd="0" destOrd="0" parTransId="{383E6884-DA8C-4115-8362-729CCD5B3A46}" sibTransId="{4D15984C-6F64-4ECA-88D7-8BC24EC4769C}"/>
    <dgm:cxn modelId="{153FC33A-005C-40ED-9EF3-734E63CE123E}" type="presOf" srcId="{9741D6C9-8190-4FD2-ABCE-B696094080E7}" destId="{C2C0BB97-98CF-4FBB-9A33-63F8A9454542}" srcOrd="0" destOrd="0" presId="urn:microsoft.com/office/officeart/2005/8/layout/hierarchy1"/>
    <dgm:cxn modelId="{A060683F-0747-4083-9FDF-D0C4C6FE30D8}" type="presOf" srcId="{D5B3CB17-A3EA-440A-90A0-D49E048F7A7A}" destId="{653515B9-3DC1-47A2-9B29-89C52378081E}" srcOrd="0" destOrd="0" presId="urn:microsoft.com/office/officeart/2005/8/layout/hierarchy1"/>
    <dgm:cxn modelId="{51807D44-F51D-48F5-9E70-8AA0E38B55CF}" type="presOf" srcId="{9A269181-C66F-44FE-BD7C-5DF0F2EF587D}" destId="{E706EE1D-1D13-48EF-B28E-A757239FF0F9}" srcOrd="0" destOrd="0" presId="urn:microsoft.com/office/officeart/2005/8/layout/hierarchy1"/>
    <dgm:cxn modelId="{23299390-5B1B-48BA-94EC-8E7327FCB34E}" type="presOf" srcId="{03A58D20-0061-4B21-8BE1-807FDEEB9A81}" destId="{B937E6E8-E26C-40F5-AA15-EDB1977C35AF}" srcOrd="0" destOrd="0" presId="urn:microsoft.com/office/officeart/2005/8/layout/hierarchy1"/>
    <dgm:cxn modelId="{47A9AFB7-6035-4C96-ACB3-C6DD497C7FF2}" srcId="{0CFC201B-6C25-4D3D-97A1-C1C44C49890B}" destId="{9A269181-C66F-44FE-BD7C-5DF0F2EF587D}" srcOrd="1" destOrd="0" parTransId="{63E7EEC6-BD7E-4016-9DD9-98DF9079D3E4}" sibTransId="{B875238E-A281-4945-A487-93F2C3EF1947}"/>
    <dgm:cxn modelId="{B7FA3CC2-8E3E-43BD-A683-E9EA56079F45}" type="presOf" srcId="{E1CF38BB-671C-44B6-B816-C7EE8C8639EC}" destId="{DC15D741-FBAC-435A-9F7D-D36E31FF7A5F}" srcOrd="0" destOrd="0" presId="urn:microsoft.com/office/officeart/2005/8/layout/hierarchy1"/>
    <dgm:cxn modelId="{7DC36DD5-C6C9-4549-8B15-72118CFA97D9}" type="presOf" srcId="{C7A0FF24-691E-40FF-875B-40AF7BDB7943}" destId="{79A97A1A-9A3A-4039-960B-17874FB50565}" srcOrd="0" destOrd="0" presId="urn:microsoft.com/office/officeart/2005/8/layout/hierarchy1"/>
    <dgm:cxn modelId="{CD067DEA-B111-433E-A810-D33E923D2345}" srcId="{0CFC201B-6C25-4D3D-97A1-C1C44C49890B}" destId="{C7A0FF24-691E-40FF-875B-40AF7BDB7943}" srcOrd="0" destOrd="0" parTransId="{D5B3CB17-A3EA-440A-90A0-D49E048F7A7A}" sibTransId="{D9541E9C-D22D-4E4F-A29B-CDB5FFA29B25}"/>
    <dgm:cxn modelId="{A9A6E7F0-C85E-456A-8079-58E6095FCD34}" type="presOf" srcId="{5BA09781-40FC-4883-ACC4-3AA046AF19B2}" destId="{08EB9653-3CF3-42A8-B05D-F07935772152}" srcOrd="0" destOrd="0" presId="urn:microsoft.com/office/officeart/2005/8/layout/hierarchy1"/>
    <dgm:cxn modelId="{C5B62AF6-8655-48A7-A392-CA2FC6EB809D}" type="presOf" srcId="{415FE350-33D6-460E-989A-D68FA120820C}" destId="{575B361F-F19D-4183-A311-8AE6604FB36F}" srcOrd="0" destOrd="0" presId="urn:microsoft.com/office/officeart/2005/8/layout/hierarchy1"/>
    <dgm:cxn modelId="{2FA8C8FD-1EBE-4337-B4F3-828E454668D1}" type="presOf" srcId="{0CFC201B-6C25-4D3D-97A1-C1C44C49890B}" destId="{A7D406B0-FDD5-4E67-9857-79EC1E595A25}" srcOrd="0" destOrd="0" presId="urn:microsoft.com/office/officeart/2005/8/layout/hierarchy1"/>
    <dgm:cxn modelId="{9C1B7F43-56EF-4C3A-9B35-EF2F918B5A34}" type="presParOf" srcId="{B937E6E8-E26C-40F5-AA15-EDB1977C35AF}" destId="{18BCBE81-840D-4B0D-8F79-77775402E4C7}" srcOrd="0" destOrd="0" presId="urn:microsoft.com/office/officeart/2005/8/layout/hierarchy1"/>
    <dgm:cxn modelId="{B1FE1235-C8B0-4771-8E77-0C21BA6DF9C6}" type="presParOf" srcId="{18BCBE81-840D-4B0D-8F79-77775402E4C7}" destId="{73AFC9C7-3309-44F0-B557-57C328EBC57E}" srcOrd="0" destOrd="0" presId="urn:microsoft.com/office/officeart/2005/8/layout/hierarchy1"/>
    <dgm:cxn modelId="{69E69057-30A7-48DF-A10B-3F120CDC87C4}" type="presParOf" srcId="{73AFC9C7-3309-44F0-B557-57C328EBC57E}" destId="{B1CFE72B-F866-4478-ACFC-9D5644C53180}" srcOrd="0" destOrd="0" presId="urn:microsoft.com/office/officeart/2005/8/layout/hierarchy1"/>
    <dgm:cxn modelId="{9C3EDEE2-E028-4BBB-BC01-D5EBB1147940}" type="presParOf" srcId="{73AFC9C7-3309-44F0-B557-57C328EBC57E}" destId="{A7D406B0-FDD5-4E67-9857-79EC1E595A25}" srcOrd="1" destOrd="0" presId="urn:microsoft.com/office/officeart/2005/8/layout/hierarchy1"/>
    <dgm:cxn modelId="{26C90C05-C89C-45C6-BFB2-AA94E7F58895}" type="presParOf" srcId="{18BCBE81-840D-4B0D-8F79-77775402E4C7}" destId="{E7B4C1B5-B993-45F4-B0BB-BAE929F1C5F9}" srcOrd="1" destOrd="0" presId="urn:microsoft.com/office/officeart/2005/8/layout/hierarchy1"/>
    <dgm:cxn modelId="{ECE84624-F9CC-458A-A7EE-410F341D09CD}" type="presParOf" srcId="{E7B4C1B5-B993-45F4-B0BB-BAE929F1C5F9}" destId="{653515B9-3DC1-47A2-9B29-89C52378081E}" srcOrd="0" destOrd="0" presId="urn:microsoft.com/office/officeart/2005/8/layout/hierarchy1"/>
    <dgm:cxn modelId="{77937A45-3D0C-4FCA-AB2B-A0FE7AABCCC3}" type="presParOf" srcId="{E7B4C1B5-B993-45F4-B0BB-BAE929F1C5F9}" destId="{EA52505C-9853-4791-96DB-A5F52B310E8B}" srcOrd="1" destOrd="0" presId="urn:microsoft.com/office/officeart/2005/8/layout/hierarchy1"/>
    <dgm:cxn modelId="{C42988EC-52AA-4134-B838-10DF9F2DBBB0}" type="presParOf" srcId="{EA52505C-9853-4791-96DB-A5F52B310E8B}" destId="{D99C5F51-8482-4C79-B66E-B406AAEE7489}" srcOrd="0" destOrd="0" presId="urn:microsoft.com/office/officeart/2005/8/layout/hierarchy1"/>
    <dgm:cxn modelId="{A23AF469-60DD-4087-9596-4A7CF6F7DF6A}" type="presParOf" srcId="{D99C5F51-8482-4C79-B66E-B406AAEE7489}" destId="{656D73BF-F327-4BF8-ABFA-6B43E28482BD}" srcOrd="0" destOrd="0" presId="urn:microsoft.com/office/officeart/2005/8/layout/hierarchy1"/>
    <dgm:cxn modelId="{A24489E5-2CEA-4D14-B20A-3D969639A3AE}" type="presParOf" srcId="{D99C5F51-8482-4C79-B66E-B406AAEE7489}" destId="{79A97A1A-9A3A-4039-960B-17874FB50565}" srcOrd="1" destOrd="0" presId="urn:microsoft.com/office/officeart/2005/8/layout/hierarchy1"/>
    <dgm:cxn modelId="{9CB45115-D83F-4B27-B76E-349DDD9F8EEA}" type="presParOf" srcId="{EA52505C-9853-4791-96DB-A5F52B310E8B}" destId="{0FFDCEA5-AE7B-457D-8B83-477F7607131D}" srcOrd="1" destOrd="0" presId="urn:microsoft.com/office/officeart/2005/8/layout/hierarchy1"/>
    <dgm:cxn modelId="{91C64BCF-8F0F-43DE-B8F4-9E0E4DB6B74C}" type="presParOf" srcId="{E7B4C1B5-B993-45F4-B0BB-BAE929F1C5F9}" destId="{8742AA0C-BE20-4D32-8586-5FBB52F92175}" srcOrd="2" destOrd="0" presId="urn:microsoft.com/office/officeart/2005/8/layout/hierarchy1"/>
    <dgm:cxn modelId="{641EC1FC-C6F2-4451-ABF1-10345ABA57D3}" type="presParOf" srcId="{E7B4C1B5-B993-45F4-B0BB-BAE929F1C5F9}" destId="{C1234344-1658-4EB5-8870-8F550796CDB9}" srcOrd="3" destOrd="0" presId="urn:microsoft.com/office/officeart/2005/8/layout/hierarchy1"/>
    <dgm:cxn modelId="{2531FD2A-23F9-465B-B967-F3AA90D42C5F}" type="presParOf" srcId="{C1234344-1658-4EB5-8870-8F550796CDB9}" destId="{115AE7E4-97E1-4B26-B75B-EE248FB03146}" srcOrd="0" destOrd="0" presId="urn:microsoft.com/office/officeart/2005/8/layout/hierarchy1"/>
    <dgm:cxn modelId="{65EC32BB-29E7-4B1B-AAAF-A5855F58A3B2}" type="presParOf" srcId="{115AE7E4-97E1-4B26-B75B-EE248FB03146}" destId="{5A7C55D4-B758-49BD-ABDA-AB507D7A303A}" srcOrd="0" destOrd="0" presId="urn:microsoft.com/office/officeart/2005/8/layout/hierarchy1"/>
    <dgm:cxn modelId="{90A84A95-D8C9-4801-A86F-D2B525F6F8E0}" type="presParOf" srcId="{115AE7E4-97E1-4B26-B75B-EE248FB03146}" destId="{E706EE1D-1D13-48EF-B28E-A757239FF0F9}" srcOrd="1" destOrd="0" presId="urn:microsoft.com/office/officeart/2005/8/layout/hierarchy1"/>
    <dgm:cxn modelId="{3358D2A6-FABB-4C10-9DBD-80170AAA1CC1}" type="presParOf" srcId="{C1234344-1658-4EB5-8870-8F550796CDB9}" destId="{7662FB18-0CF9-46D8-BDFC-F152240C2657}" srcOrd="1" destOrd="0" presId="urn:microsoft.com/office/officeart/2005/8/layout/hierarchy1"/>
    <dgm:cxn modelId="{2D393EE9-229D-49C1-AB75-1C8CF0758F6C}" type="presParOf" srcId="{E7B4C1B5-B993-45F4-B0BB-BAE929F1C5F9}" destId="{08EB9653-3CF3-42A8-B05D-F07935772152}" srcOrd="4" destOrd="0" presId="urn:microsoft.com/office/officeart/2005/8/layout/hierarchy1"/>
    <dgm:cxn modelId="{23D7E4A8-DECA-422F-99D9-205A09779620}" type="presParOf" srcId="{E7B4C1B5-B993-45F4-B0BB-BAE929F1C5F9}" destId="{5ED2DFF7-3CAC-4A7C-936C-2EC5075D1B54}" srcOrd="5" destOrd="0" presId="urn:microsoft.com/office/officeart/2005/8/layout/hierarchy1"/>
    <dgm:cxn modelId="{570B350F-D889-409A-A982-FEFE258F834F}" type="presParOf" srcId="{5ED2DFF7-3CAC-4A7C-936C-2EC5075D1B54}" destId="{DAFF6FD4-A24E-4313-8374-8885E5CAFA1D}" srcOrd="0" destOrd="0" presId="urn:microsoft.com/office/officeart/2005/8/layout/hierarchy1"/>
    <dgm:cxn modelId="{52916490-A555-4B7B-8269-445BB640B41F}" type="presParOf" srcId="{DAFF6FD4-A24E-4313-8374-8885E5CAFA1D}" destId="{F3F54B7D-2DED-45E0-96A0-6C947E63120B}" srcOrd="0" destOrd="0" presId="urn:microsoft.com/office/officeart/2005/8/layout/hierarchy1"/>
    <dgm:cxn modelId="{6584FC7F-DA96-4590-A1A3-01A5E0390913}" type="presParOf" srcId="{DAFF6FD4-A24E-4313-8374-8885E5CAFA1D}" destId="{C2C0BB97-98CF-4FBB-9A33-63F8A9454542}" srcOrd="1" destOrd="0" presId="urn:microsoft.com/office/officeart/2005/8/layout/hierarchy1"/>
    <dgm:cxn modelId="{4909C77D-DF2B-4111-931B-A25D28262B70}" type="presParOf" srcId="{5ED2DFF7-3CAC-4A7C-936C-2EC5075D1B54}" destId="{545D65CC-B643-472A-B690-DDC6CD44BBCA}" srcOrd="1" destOrd="0" presId="urn:microsoft.com/office/officeart/2005/8/layout/hierarchy1"/>
    <dgm:cxn modelId="{9D449C04-A4DF-441A-8C92-924901019E00}" type="presParOf" srcId="{E7B4C1B5-B993-45F4-B0BB-BAE929F1C5F9}" destId="{DC15D741-FBAC-435A-9F7D-D36E31FF7A5F}" srcOrd="6" destOrd="0" presId="urn:microsoft.com/office/officeart/2005/8/layout/hierarchy1"/>
    <dgm:cxn modelId="{6FD30D01-4FD2-43AD-8F16-931E2099938E}" type="presParOf" srcId="{E7B4C1B5-B993-45F4-B0BB-BAE929F1C5F9}" destId="{9EC1BC22-10F5-42C7-A8A4-93903F03D1F1}" srcOrd="7" destOrd="0" presId="urn:microsoft.com/office/officeart/2005/8/layout/hierarchy1"/>
    <dgm:cxn modelId="{277A7D72-8802-41D6-8BD4-B705728E1EAC}" type="presParOf" srcId="{9EC1BC22-10F5-42C7-A8A4-93903F03D1F1}" destId="{ADB634F7-70CC-4725-B79F-383214B41674}" srcOrd="0" destOrd="0" presId="urn:microsoft.com/office/officeart/2005/8/layout/hierarchy1"/>
    <dgm:cxn modelId="{E1FACE74-CD38-4633-82CC-F4D32CE662E8}" type="presParOf" srcId="{ADB634F7-70CC-4725-B79F-383214B41674}" destId="{81862771-671A-49A8-92CF-709D1BF4A81C}" srcOrd="0" destOrd="0" presId="urn:microsoft.com/office/officeart/2005/8/layout/hierarchy1"/>
    <dgm:cxn modelId="{6C5D6CCB-63D2-4664-8A7E-1DBE9B4E1C64}" type="presParOf" srcId="{ADB634F7-70CC-4725-B79F-383214B41674}" destId="{575B361F-F19D-4183-A311-8AE6604FB36F}" srcOrd="1" destOrd="0" presId="urn:microsoft.com/office/officeart/2005/8/layout/hierarchy1"/>
    <dgm:cxn modelId="{9508FFBC-CC71-4F2F-9927-1399579CE662}" type="presParOf" srcId="{9EC1BC22-10F5-42C7-A8A4-93903F03D1F1}" destId="{62CF55C6-F791-40C7-822B-95051548441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A58D20-0061-4B21-8BE1-807FDEEB9A8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CFC201B-6C25-4D3D-97A1-C1C44C49890B}">
      <dgm:prSet custT="1"/>
      <dgm:spPr/>
      <dgm:t>
        <a:bodyPr/>
        <a:lstStyle/>
        <a:p>
          <a:r>
            <a:rPr lang="en-US" sz="2000" b="1" dirty="0">
              <a:latin typeface="Times New Roman" panose="02020603050405020304" pitchFamily="18" charset="0"/>
              <a:cs typeface="Times New Roman" panose="02020603050405020304" pitchFamily="18" charset="0"/>
            </a:rPr>
            <a:t>Key benefits of TDD</a:t>
          </a:r>
          <a:endParaRPr lang="en-US" sz="2000" dirty="0">
            <a:latin typeface="Times New Roman" panose="02020603050405020304" pitchFamily="18" charset="0"/>
            <a:cs typeface="Times New Roman" panose="02020603050405020304" pitchFamily="18" charset="0"/>
          </a:endParaRPr>
        </a:p>
      </dgm:t>
    </dgm:pt>
    <dgm:pt modelId="{383E6884-DA8C-4115-8362-729CCD5B3A46}" type="parTrans" cxnId="{412EB725-D435-4A2F-BDF9-ED1423413C3E}">
      <dgm:prSet/>
      <dgm:spPr/>
      <dgm:t>
        <a:bodyPr/>
        <a:lstStyle/>
        <a:p>
          <a:endParaRPr lang="en-US"/>
        </a:p>
      </dgm:t>
    </dgm:pt>
    <dgm:pt modelId="{4D15984C-6F64-4ECA-88D7-8BC24EC4769C}" type="sibTrans" cxnId="{412EB725-D435-4A2F-BDF9-ED1423413C3E}">
      <dgm:prSet/>
      <dgm:spPr/>
      <dgm:t>
        <a:bodyPr/>
        <a:lstStyle/>
        <a:p>
          <a:endParaRPr lang="en-US"/>
        </a:p>
      </dgm:t>
    </dgm:pt>
    <dgm:pt modelId="{9741D6C9-8190-4FD2-ABCE-B696094080E7}">
      <dgm:prSet custT="1"/>
      <dgm:spPr/>
      <dgm:t>
        <a:bodyPr/>
        <a:lstStyle/>
        <a:p>
          <a:r>
            <a:rPr lang="en-US" sz="1400" dirty="0">
              <a:latin typeface="Times New Roman" panose="02020603050405020304" pitchFamily="18" charset="0"/>
              <a:cs typeface="Times New Roman" panose="02020603050405020304" pitchFamily="18" charset="0"/>
            </a:rPr>
            <a:t>Involves all relevant stakeholders (developers, testers, customers) early, improving understanding and communication.</a:t>
          </a:r>
        </a:p>
      </dgm:t>
    </dgm:pt>
    <dgm:pt modelId="{5BA09781-40FC-4883-ACC4-3AA046AF19B2}" type="parTrans" cxnId="{8106DE0D-D0A0-45B8-9119-C7423626336E}">
      <dgm:prSet/>
      <dgm:spPr/>
      <dgm:t>
        <a:bodyPr/>
        <a:lstStyle/>
        <a:p>
          <a:endParaRPr lang="en-US"/>
        </a:p>
      </dgm:t>
    </dgm:pt>
    <dgm:pt modelId="{BFE5C501-8224-4A6F-9536-CF23D38C3AB8}" type="sibTrans" cxnId="{8106DE0D-D0A0-45B8-9119-C7423626336E}">
      <dgm:prSet/>
      <dgm:spPr/>
      <dgm:t>
        <a:bodyPr/>
        <a:lstStyle/>
        <a:p>
          <a:endParaRPr lang="en-US"/>
        </a:p>
      </dgm:t>
    </dgm:pt>
    <dgm:pt modelId="{46751482-6EE2-483F-9464-307339A389F3}">
      <dgm:prSet custT="1"/>
      <dgm:spPr/>
      <dgm:t>
        <a:bodyPr/>
        <a:lstStyle/>
        <a:p>
          <a:r>
            <a:rPr lang="en-US" sz="1400" dirty="0">
              <a:latin typeface="Times New Roman" panose="02020603050405020304" pitchFamily="18" charset="0"/>
              <a:cs typeface="Times New Roman" panose="02020603050405020304" pitchFamily="18" charset="0"/>
            </a:rPr>
            <a:t>Aligns all stakeholders with a shared understanding of requirements before coding begins.</a:t>
          </a:r>
        </a:p>
      </dgm:t>
    </dgm:pt>
    <dgm:pt modelId="{831C01EA-1C8D-4199-9829-7C6655C31FE5}" type="parTrans" cxnId="{3D8A63D3-B6E7-408C-B7BD-1FE2D22CA317}">
      <dgm:prSet/>
      <dgm:spPr/>
      <dgm:t>
        <a:bodyPr/>
        <a:lstStyle/>
        <a:p>
          <a:endParaRPr lang="en-US"/>
        </a:p>
      </dgm:t>
    </dgm:pt>
    <dgm:pt modelId="{5C27D0B3-DA62-49C3-AEA5-77C11DBBFEBF}" type="sibTrans" cxnId="{3D8A63D3-B6E7-408C-B7BD-1FE2D22CA317}">
      <dgm:prSet/>
      <dgm:spPr/>
      <dgm:t>
        <a:bodyPr/>
        <a:lstStyle/>
        <a:p>
          <a:endParaRPr lang="en-US"/>
        </a:p>
      </dgm:t>
    </dgm:pt>
    <dgm:pt modelId="{A9973461-3EC8-4ECF-811A-B827914539CB}">
      <dgm:prSet custT="1"/>
      <dgm:spPr/>
      <dgm:t>
        <a:bodyPr/>
        <a:lstStyle/>
        <a:p>
          <a:r>
            <a:rPr lang="en-US" sz="1400" dirty="0">
              <a:latin typeface="Times New Roman" panose="02020603050405020304" pitchFamily="18" charset="0"/>
              <a:cs typeface="Times New Roman" panose="02020603050405020304" pitchFamily="18" charset="0"/>
            </a:rPr>
            <a:t>Early testing based on acceptance criteria ensures the software meets user needs effectively.</a:t>
          </a:r>
        </a:p>
      </dgm:t>
    </dgm:pt>
    <dgm:pt modelId="{EA9A4B20-EA55-4611-B3C2-853559F62A94}" type="parTrans" cxnId="{DB217736-40FA-4003-B9A3-5BC219E24025}">
      <dgm:prSet/>
      <dgm:spPr/>
      <dgm:t>
        <a:bodyPr/>
        <a:lstStyle/>
        <a:p>
          <a:endParaRPr lang="en-US"/>
        </a:p>
      </dgm:t>
    </dgm:pt>
    <dgm:pt modelId="{70C37D5B-4351-4F0A-B48C-8123920E617E}" type="sibTrans" cxnId="{DB217736-40FA-4003-B9A3-5BC219E24025}">
      <dgm:prSet/>
      <dgm:spPr/>
      <dgm:t>
        <a:bodyPr/>
        <a:lstStyle/>
        <a:p>
          <a:endParaRPr lang="en-US"/>
        </a:p>
      </dgm:t>
    </dgm:pt>
    <dgm:pt modelId="{A7BD32E5-3765-4439-8238-18EF96ACEC78}">
      <dgm:prSet custT="1"/>
      <dgm:spPr/>
      <dgm:t>
        <a:bodyPr/>
        <a:lstStyle/>
        <a:p>
          <a:r>
            <a:rPr lang="en-US" sz="1400" dirty="0">
              <a:latin typeface="Times New Roman" panose="02020603050405020304" pitchFamily="18" charset="0"/>
              <a:cs typeface="Times New Roman" panose="02020603050405020304" pitchFamily="18" charset="0"/>
            </a:rPr>
            <a:t>Delivers a product that accurately reflects user requirements, increasing satisfaction.</a:t>
          </a:r>
        </a:p>
      </dgm:t>
    </dgm:pt>
    <dgm:pt modelId="{17937B26-8269-4A26-AAFF-E1318242E726}" type="parTrans" cxnId="{48A104F2-77A9-4D51-AFFF-DB38F0B8A7D9}">
      <dgm:prSet/>
      <dgm:spPr/>
      <dgm:t>
        <a:bodyPr/>
        <a:lstStyle/>
        <a:p>
          <a:endParaRPr lang="en-US"/>
        </a:p>
      </dgm:t>
    </dgm:pt>
    <dgm:pt modelId="{6970B06E-5FB5-4EC6-B3DD-6A280B9C9509}" type="sibTrans" cxnId="{48A104F2-77A9-4D51-AFFF-DB38F0B8A7D9}">
      <dgm:prSet/>
      <dgm:spPr/>
      <dgm:t>
        <a:bodyPr/>
        <a:lstStyle/>
        <a:p>
          <a:endParaRPr lang="en-US"/>
        </a:p>
      </dgm:t>
    </dgm:pt>
    <dgm:pt modelId="{B937E6E8-E26C-40F5-AA15-EDB1977C35AF}" type="pres">
      <dgm:prSet presAssocID="{03A58D20-0061-4B21-8BE1-807FDEEB9A81}" presName="hierChild1" presStyleCnt="0">
        <dgm:presLayoutVars>
          <dgm:chPref val="1"/>
          <dgm:dir/>
          <dgm:animOne val="branch"/>
          <dgm:animLvl val="lvl"/>
          <dgm:resizeHandles/>
        </dgm:presLayoutVars>
      </dgm:prSet>
      <dgm:spPr/>
    </dgm:pt>
    <dgm:pt modelId="{18BCBE81-840D-4B0D-8F79-77775402E4C7}" type="pres">
      <dgm:prSet presAssocID="{0CFC201B-6C25-4D3D-97A1-C1C44C49890B}" presName="hierRoot1" presStyleCnt="0"/>
      <dgm:spPr/>
    </dgm:pt>
    <dgm:pt modelId="{73AFC9C7-3309-44F0-B557-57C328EBC57E}" type="pres">
      <dgm:prSet presAssocID="{0CFC201B-6C25-4D3D-97A1-C1C44C49890B}" presName="composite" presStyleCnt="0"/>
      <dgm:spPr/>
    </dgm:pt>
    <dgm:pt modelId="{B1CFE72B-F866-4478-ACFC-9D5644C53180}" type="pres">
      <dgm:prSet presAssocID="{0CFC201B-6C25-4D3D-97A1-C1C44C49890B}" presName="background" presStyleLbl="node0" presStyleIdx="0" presStyleCnt="1"/>
      <dgm:spPr/>
    </dgm:pt>
    <dgm:pt modelId="{A7D406B0-FDD5-4E67-9857-79EC1E595A25}" type="pres">
      <dgm:prSet presAssocID="{0CFC201B-6C25-4D3D-97A1-C1C44C49890B}" presName="text" presStyleLbl="fgAcc0" presStyleIdx="0" presStyleCnt="1" custScaleX="97340" custScaleY="109237">
        <dgm:presLayoutVars>
          <dgm:chPref val="3"/>
        </dgm:presLayoutVars>
      </dgm:prSet>
      <dgm:spPr/>
    </dgm:pt>
    <dgm:pt modelId="{E7B4C1B5-B993-45F4-B0BB-BAE929F1C5F9}" type="pres">
      <dgm:prSet presAssocID="{0CFC201B-6C25-4D3D-97A1-C1C44C49890B}" presName="hierChild2" presStyleCnt="0"/>
      <dgm:spPr/>
    </dgm:pt>
    <dgm:pt modelId="{7674D180-DF10-4578-9CFC-7584B1A9A9E1}" type="pres">
      <dgm:prSet presAssocID="{831C01EA-1C8D-4199-9829-7C6655C31FE5}" presName="Name10" presStyleLbl="parChTrans1D2" presStyleIdx="0" presStyleCnt="4"/>
      <dgm:spPr/>
    </dgm:pt>
    <dgm:pt modelId="{68FD274C-0E93-415F-B918-D9165225B610}" type="pres">
      <dgm:prSet presAssocID="{46751482-6EE2-483F-9464-307339A389F3}" presName="hierRoot2" presStyleCnt="0"/>
      <dgm:spPr/>
    </dgm:pt>
    <dgm:pt modelId="{98158054-33B6-4399-8258-6060FA5F9378}" type="pres">
      <dgm:prSet presAssocID="{46751482-6EE2-483F-9464-307339A389F3}" presName="composite2" presStyleCnt="0"/>
      <dgm:spPr/>
    </dgm:pt>
    <dgm:pt modelId="{97F51298-0D39-4F5B-B5EE-928D65797574}" type="pres">
      <dgm:prSet presAssocID="{46751482-6EE2-483F-9464-307339A389F3}" presName="background2" presStyleLbl="node2" presStyleIdx="0" presStyleCnt="4"/>
      <dgm:spPr/>
    </dgm:pt>
    <dgm:pt modelId="{A1DB71A9-1D4B-4CC3-AE1C-7E91841B31AB}" type="pres">
      <dgm:prSet presAssocID="{46751482-6EE2-483F-9464-307339A389F3}" presName="text2" presStyleLbl="fgAcc2" presStyleIdx="0" presStyleCnt="4" custScaleX="97340" custScaleY="109237">
        <dgm:presLayoutVars>
          <dgm:chPref val="3"/>
        </dgm:presLayoutVars>
      </dgm:prSet>
      <dgm:spPr/>
    </dgm:pt>
    <dgm:pt modelId="{9E3B1E71-68C1-411A-B4C4-1247739DEC0C}" type="pres">
      <dgm:prSet presAssocID="{46751482-6EE2-483F-9464-307339A389F3}" presName="hierChild3" presStyleCnt="0"/>
      <dgm:spPr/>
    </dgm:pt>
    <dgm:pt modelId="{24937DED-417F-446B-9379-030DEF45871F}" type="pres">
      <dgm:prSet presAssocID="{EA9A4B20-EA55-4611-B3C2-853559F62A94}" presName="Name10" presStyleLbl="parChTrans1D2" presStyleIdx="1" presStyleCnt="4"/>
      <dgm:spPr/>
    </dgm:pt>
    <dgm:pt modelId="{DA418A48-4855-45C7-8843-05661ED00BDC}" type="pres">
      <dgm:prSet presAssocID="{A9973461-3EC8-4ECF-811A-B827914539CB}" presName="hierRoot2" presStyleCnt="0"/>
      <dgm:spPr/>
    </dgm:pt>
    <dgm:pt modelId="{47A6DFDE-CEC7-4C78-962A-D54980580F05}" type="pres">
      <dgm:prSet presAssocID="{A9973461-3EC8-4ECF-811A-B827914539CB}" presName="composite2" presStyleCnt="0"/>
      <dgm:spPr/>
    </dgm:pt>
    <dgm:pt modelId="{CA4E2DC2-2DD9-478D-B7B7-49328CD8CF84}" type="pres">
      <dgm:prSet presAssocID="{A9973461-3EC8-4ECF-811A-B827914539CB}" presName="background2" presStyleLbl="node2" presStyleIdx="1" presStyleCnt="4"/>
      <dgm:spPr/>
    </dgm:pt>
    <dgm:pt modelId="{74BFDF4F-A048-47C4-A61C-17ACA73E5CD5}" type="pres">
      <dgm:prSet presAssocID="{A9973461-3EC8-4ECF-811A-B827914539CB}" presName="text2" presStyleLbl="fgAcc2" presStyleIdx="1" presStyleCnt="4" custScaleX="97340" custScaleY="109237">
        <dgm:presLayoutVars>
          <dgm:chPref val="3"/>
        </dgm:presLayoutVars>
      </dgm:prSet>
      <dgm:spPr/>
    </dgm:pt>
    <dgm:pt modelId="{94BCC0BE-D92F-47E5-BE34-B2C6A8B15981}" type="pres">
      <dgm:prSet presAssocID="{A9973461-3EC8-4ECF-811A-B827914539CB}" presName="hierChild3" presStyleCnt="0"/>
      <dgm:spPr/>
    </dgm:pt>
    <dgm:pt modelId="{08EB9653-3CF3-42A8-B05D-F07935772152}" type="pres">
      <dgm:prSet presAssocID="{5BA09781-40FC-4883-ACC4-3AA046AF19B2}" presName="Name10" presStyleLbl="parChTrans1D2" presStyleIdx="2" presStyleCnt="4"/>
      <dgm:spPr/>
    </dgm:pt>
    <dgm:pt modelId="{5ED2DFF7-3CAC-4A7C-936C-2EC5075D1B54}" type="pres">
      <dgm:prSet presAssocID="{9741D6C9-8190-4FD2-ABCE-B696094080E7}" presName="hierRoot2" presStyleCnt="0"/>
      <dgm:spPr/>
    </dgm:pt>
    <dgm:pt modelId="{DAFF6FD4-A24E-4313-8374-8885E5CAFA1D}" type="pres">
      <dgm:prSet presAssocID="{9741D6C9-8190-4FD2-ABCE-B696094080E7}" presName="composite2" presStyleCnt="0"/>
      <dgm:spPr/>
    </dgm:pt>
    <dgm:pt modelId="{F3F54B7D-2DED-45E0-96A0-6C947E63120B}" type="pres">
      <dgm:prSet presAssocID="{9741D6C9-8190-4FD2-ABCE-B696094080E7}" presName="background2" presStyleLbl="node2" presStyleIdx="2" presStyleCnt="4"/>
      <dgm:spPr/>
    </dgm:pt>
    <dgm:pt modelId="{C2C0BB97-98CF-4FBB-9A33-63F8A9454542}" type="pres">
      <dgm:prSet presAssocID="{9741D6C9-8190-4FD2-ABCE-B696094080E7}" presName="text2" presStyleLbl="fgAcc2" presStyleIdx="2" presStyleCnt="4" custScaleX="97340" custScaleY="109237">
        <dgm:presLayoutVars>
          <dgm:chPref val="3"/>
        </dgm:presLayoutVars>
      </dgm:prSet>
      <dgm:spPr/>
    </dgm:pt>
    <dgm:pt modelId="{545D65CC-B643-472A-B690-DDC6CD44BBCA}" type="pres">
      <dgm:prSet presAssocID="{9741D6C9-8190-4FD2-ABCE-B696094080E7}" presName="hierChild3" presStyleCnt="0"/>
      <dgm:spPr/>
    </dgm:pt>
    <dgm:pt modelId="{BC032725-E490-4072-A72A-F35A6D8A11D5}" type="pres">
      <dgm:prSet presAssocID="{17937B26-8269-4A26-AAFF-E1318242E726}" presName="Name10" presStyleLbl="parChTrans1D2" presStyleIdx="3" presStyleCnt="4"/>
      <dgm:spPr/>
    </dgm:pt>
    <dgm:pt modelId="{94902CD5-CF24-439E-ACCF-D5DAF8003AC3}" type="pres">
      <dgm:prSet presAssocID="{A7BD32E5-3765-4439-8238-18EF96ACEC78}" presName="hierRoot2" presStyleCnt="0"/>
      <dgm:spPr/>
    </dgm:pt>
    <dgm:pt modelId="{97C49385-32BC-4C92-B812-590A0AE325FE}" type="pres">
      <dgm:prSet presAssocID="{A7BD32E5-3765-4439-8238-18EF96ACEC78}" presName="composite2" presStyleCnt="0"/>
      <dgm:spPr/>
    </dgm:pt>
    <dgm:pt modelId="{CA1C36B3-3BE5-4EDC-8780-12F50CAD4A90}" type="pres">
      <dgm:prSet presAssocID="{A7BD32E5-3765-4439-8238-18EF96ACEC78}" presName="background2" presStyleLbl="node2" presStyleIdx="3" presStyleCnt="4"/>
      <dgm:spPr/>
    </dgm:pt>
    <dgm:pt modelId="{C69CA385-DB0C-40CF-A444-BE4485B9F661}" type="pres">
      <dgm:prSet presAssocID="{A7BD32E5-3765-4439-8238-18EF96ACEC78}" presName="text2" presStyleLbl="fgAcc2" presStyleIdx="3" presStyleCnt="4" custScaleX="97340" custScaleY="109237">
        <dgm:presLayoutVars>
          <dgm:chPref val="3"/>
        </dgm:presLayoutVars>
      </dgm:prSet>
      <dgm:spPr/>
    </dgm:pt>
    <dgm:pt modelId="{9C1B70C1-886D-4A29-B251-42E511F22824}" type="pres">
      <dgm:prSet presAssocID="{A7BD32E5-3765-4439-8238-18EF96ACEC78}" presName="hierChild3" presStyleCnt="0"/>
      <dgm:spPr/>
    </dgm:pt>
  </dgm:ptLst>
  <dgm:cxnLst>
    <dgm:cxn modelId="{8106DE0D-D0A0-45B8-9119-C7423626336E}" srcId="{0CFC201B-6C25-4D3D-97A1-C1C44C49890B}" destId="{9741D6C9-8190-4FD2-ABCE-B696094080E7}" srcOrd="2" destOrd="0" parTransId="{5BA09781-40FC-4883-ACC4-3AA046AF19B2}" sibTransId="{BFE5C501-8224-4A6F-9536-CF23D38C3AB8}"/>
    <dgm:cxn modelId="{665FE518-7F1D-4B5F-92EA-D8F808E7C023}" type="presOf" srcId="{9741D6C9-8190-4FD2-ABCE-B696094080E7}" destId="{C2C0BB97-98CF-4FBB-9A33-63F8A9454542}" srcOrd="0" destOrd="0" presId="urn:microsoft.com/office/officeart/2005/8/layout/hierarchy1"/>
    <dgm:cxn modelId="{CB08091C-5ED7-46C2-86EC-7CF0E95005A2}" type="presOf" srcId="{A7BD32E5-3765-4439-8238-18EF96ACEC78}" destId="{C69CA385-DB0C-40CF-A444-BE4485B9F661}" srcOrd="0" destOrd="0" presId="urn:microsoft.com/office/officeart/2005/8/layout/hierarchy1"/>
    <dgm:cxn modelId="{ACE8401D-F440-4D13-B732-83B8285EE955}" type="presOf" srcId="{831C01EA-1C8D-4199-9829-7C6655C31FE5}" destId="{7674D180-DF10-4578-9CFC-7584B1A9A9E1}" srcOrd="0" destOrd="0" presId="urn:microsoft.com/office/officeart/2005/8/layout/hierarchy1"/>
    <dgm:cxn modelId="{412EB725-D435-4A2F-BDF9-ED1423413C3E}" srcId="{03A58D20-0061-4B21-8BE1-807FDEEB9A81}" destId="{0CFC201B-6C25-4D3D-97A1-C1C44C49890B}" srcOrd="0" destOrd="0" parTransId="{383E6884-DA8C-4115-8362-729CCD5B3A46}" sibTransId="{4D15984C-6F64-4ECA-88D7-8BC24EC4769C}"/>
    <dgm:cxn modelId="{63887C28-7867-4AD3-A170-C5C64404C2CD}" type="presOf" srcId="{EA9A4B20-EA55-4611-B3C2-853559F62A94}" destId="{24937DED-417F-446B-9379-030DEF45871F}" srcOrd="0" destOrd="0" presId="urn:microsoft.com/office/officeart/2005/8/layout/hierarchy1"/>
    <dgm:cxn modelId="{DB217736-40FA-4003-B9A3-5BC219E24025}" srcId="{0CFC201B-6C25-4D3D-97A1-C1C44C49890B}" destId="{A9973461-3EC8-4ECF-811A-B827914539CB}" srcOrd="1" destOrd="0" parTransId="{EA9A4B20-EA55-4611-B3C2-853559F62A94}" sibTransId="{70C37D5B-4351-4F0A-B48C-8123920E617E}"/>
    <dgm:cxn modelId="{DFA32039-7081-4444-8BD2-C02023C52970}" type="presOf" srcId="{17937B26-8269-4A26-AAFF-E1318242E726}" destId="{BC032725-E490-4072-A72A-F35A6D8A11D5}" srcOrd="0" destOrd="0" presId="urn:microsoft.com/office/officeart/2005/8/layout/hierarchy1"/>
    <dgm:cxn modelId="{23299390-5B1B-48BA-94EC-8E7327FCB34E}" type="presOf" srcId="{03A58D20-0061-4B21-8BE1-807FDEEB9A81}" destId="{B937E6E8-E26C-40F5-AA15-EDB1977C35AF}" srcOrd="0" destOrd="0" presId="urn:microsoft.com/office/officeart/2005/8/layout/hierarchy1"/>
    <dgm:cxn modelId="{FD9046B1-CE49-405D-90AB-FD2EA016EBB8}" type="presOf" srcId="{46751482-6EE2-483F-9464-307339A389F3}" destId="{A1DB71A9-1D4B-4CC3-AE1C-7E91841B31AB}" srcOrd="0" destOrd="0" presId="urn:microsoft.com/office/officeart/2005/8/layout/hierarchy1"/>
    <dgm:cxn modelId="{5C9D9AD1-84A4-46A8-978A-5B6728DE5A49}" type="presOf" srcId="{5BA09781-40FC-4883-ACC4-3AA046AF19B2}" destId="{08EB9653-3CF3-42A8-B05D-F07935772152}" srcOrd="0" destOrd="0" presId="urn:microsoft.com/office/officeart/2005/8/layout/hierarchy1"/>
    <dgm:cxn modelId="{3D8A63D3-B6E7-408C-B7BD-1FE2D22CA317}" srcId="{0CFC201B-6C25-4D3D-97A1-C1C44C49890B}" destId="{46751482-6EE2-483F-9464-307339A389F3}" srcOrd="0" destOrd="0" parTransId="{831C01EA-1C8D-4199-9829-7C6655C31FE5}" sibTransId="{5C27D0B3-DA62-49C3-AEA5-77C11DBBFEBF}"/>
    <dgm:cxn modelId="{48A104F2-77A9-4D51-AFFF-DB38F0B8A7D9}" srcId="{0CFC201B-6C25-4D3D-97A1-C1C44C49890B}" destId="{A7BD32E5-3765-4439-8238-18EF96ACEC78}" srcOrd="3" destOrd="0" parTransId="{17937B26-8269-4A26-AAFF-E1318242E726}" sibTransId="{6970B06E-5FB5-4EC6-B3DD-6A280B9C9509}"/>
    <dgm:cxn modelId="{500B16F5-7FD6-495C-AE36-1B3C2D5E9B74}" type="presOf" srcId="{A9973461-3EC8-4ECF-811A-B827914539CB}" destId="{74BFDF4F-A048-47C4-A61C-17ACA73E5CD5}" srcOrd="0" destOrd="0" presId="urn:microsoft.com/office/officeart/2005/8/layout/hierarchy1"/>
    <dgm:cxn modelId="{2FA8C8FD-1EBE-4337-B4F3-828E454668D1}" type="presOf" srcId="{0CFC201B-6C25-4D3D-97A1-C1C44C49890B}" destId="{A7D406B0-FDD5-4E67-9857-79EC1E595A25}" srcOrd="0" destOrd="0" presId="urn:microsoft.com/office/officeart/2005/8/layout/hierarchy1"/>
    <dgm:cxn modelId="{9C1B7F43-56EF-4C3A-9B35-EF2F918B5A34}" type="presParOf" srcId="{B937E6E8-E26C-40F5-AA15-EDB1977C35AF}" destId="{18BCBE81-840D-4B0D-8F79-77775402E4C7}" srcOrd="0" destOrd="0" presId="urn:microsoft.com/office/officeart/2005/8/layout/hierarchy1"/>
    <dgm:cxn modelId="{B1FE1235-C8B0-4771-8E77-0C21BA6DF9C6}" type="presParOf" srcId="{18BCBE81-840D-4B0D-8F79-77775402E4C7}" destId="{73AFC9C7-3309-44F0-B557-57C328EBC57E}" srcOrd="0" destOrd="0" presId="urn:microsoft.com/office/officeart/2005/8/layout/hierarchy1"/>
    <dgm:cxn modelId="{69E69057-30A7-48DF-A10B-3F120CDC87C4}" type="presParOf" srcId="{73AFC9C7-3309-44F0-B557-57C328EBC57E}" destId="{B1CFE72B-F866-4478-ACFC-9D5644C53180}" srcOrd="0" destOrd="0" presId="urn:microsoft.com/office/officeart/2005/8/layout/hierarchy1"/>
    <dgm:cxn modelId="{9C3EDEE2-E028-4BBB-BC01-D5EBB1147940}" type="presParOf" srcId="{73AFC9C7-3309-44F0-B557-57C328EBC57E}" destId="{A7D406B0-FDD5-4E67-9857-79EC1E595A25}" srcOrd="1" destOrd="0" presId="urn:microsoft.com/office/officeart/2005/8/layout/hierarchy1"/>
    <dgm:cxn modelId="{26C90C05-C89C-45C6-BFB2-AA94E7F58895}" type="presParOf" srcId="{18BCBE81-840D-4B0D-8F79-77775402E4C7}" destId="{E7B4C1B5-B993-45F4-B0BB-BAE929F1C5F9}" srcOrd="1" destOrd="0" presId="urn:microsoft.com/office/officeart/2005/8/layout/hierarchy1"/>
    <dgm:cxn modelId="{7408DB17-3329-4A14-B92A-7931E556AFFA}" type="presParOf" srcId="{E7B4C1B5-B993-45F4-B0BB-BAE929F1C5F9}" destId="{7674D180-DF10-4578-9CFC-7584B1A9A9E1}" srcOrd="0" destOrd="0" presId="urn:microsoft.com/office/officeart/2005/8/layout/hierarchy1"/>
    <dgm:cxn modelId="{87107E5C-2259-4244-9007-F323E385E106}" type="presParOf" srcId="{E7B4C1B5-B993-45F4-B0BB-BAE929F1C5F9}" destId="{68FD274C-0E93-415F-B918-D9165225B610}" srcOrd="1" destOrd="0" presId="urn:microsoft.com/office/officeart/2005/8/layout/hierarchy1"/>
    <dgm:cxn modelId="{567ECBDD-EBFA-49E8-B086-A53266485BD6}" type="presParOf" srcId="{68FD274C-0E93-415F-B918-D9165225B610}" destId="{98158054-33B6-4399-8258-6060FA5F9378}" srcOrd="0" destOrd="0" presId="urn:microsoft.com/office/officeart/2005/8/layout/hierarchy1"/>
    <dgm:cxn modelId="{2A3D6736-7D08-4383-9209-2DBEF1EF5843}" type="presParOf" srcId="{98158054-33B6-4399-8258-6060FA5F9378}" destId="{97F51298-0D39-4F5B-B5EE-928D65797574}" srcOrd="0" destOrd="0" presId="urn:microsoft.com/office/officeart/2005/8/layout/hierarchy1"/>
    <dgm:cxn modelId="{7D2FBD30-0C93-4B7E-8AEF-452DB582BFEA}" type="presParOf" srcId="{98158054-33B6-4399-8258-6060FA5F9378}" destId="{A1DB71A9-1D4B-4CC3-AE1C-7E91841B31AB}" srcOrd="1" destOrd="0" presId="urn:microsoft.com/office/officeart/2005/8/layout/hierarchy1"/>
    <dgm:cxn modelId="{A20CD581-140B-4030-BC7B-456F979C641B}" type="presParOf" srcId="{68FD274C-0E93-415F-B918-D9165225B610}" destId="{9E3B1E71-68C1-411A-B4C4-1247739DEC0C}" srcOrd="1" destOrd="0" presId="urn:microsoft.com/office/officeart/2005/8/layout/hierarchy1"/>
    <dgm:cxn modelId="{1AEBB66A-9CC2-497B-96EF-A4BBDE5E1A45}" type="presParOf" srcId="{E7B4C1B5-B993-45F4-B0BB-BAE929F1C5F9}" destId="{24937DED-417F-446B-9379-030DEF45871F}" srcOrd="2" destOrd="0" presId="urn:microsoft.com/office/officeart/2005/8/layout/hierarchy1"/>
    <dgm:cxn modelId="{A6D047E1-DC3A-49F5-BB32-CB5530A4861F}" type="presParOf" srcId="{E7B4C1B5-B993-45F4-B0BB-BAE929F1C5F9}" destId="{DA418A48-4855-45C7-8843-05661ED00BDC}" srcOrd="3" destOrd="0" presId="urn:microsoft.com/office/officeart/2005/8/layout/hierarchy1"/>
    <dgm:cxn modelId="{9E4CE4B0-EEA8-44DB-BCEA-9651E84A68E2}" type="presParOf" srcId="{DA418A48-4855-45C7-8843-05661ED00BDC}" destId="{47A6DFDE-CEC7-4C78-962A-D54980580F05}" srcOrd="0" destOrd="0" presId="urn:microsoft.com/office/officeart/2005/8/layout/hierarchy1"/>
    <dgm:cxn modelId="{780811D0-0F65-4C86-B1DB-D5A751EF2C69}" type="presParOf" srcId="{47A6DFDE-CEC7-4C78-962A-D54980580F05}" destId="{CA4E2DC2-2DD9-478D-B7B7-49328CD8CF84}" srcOrd="0" destOrd="0" presId="urn:microsoft.com/office/officeart/2005/8/layout/hierarchy1"/>
    <dgm:cxn modelId="{D2B58D9B-D798-4B81-80A1-DC97C1A7BF46}" type="presParOf" srcId="{47A6DFDE-CEC7-4C78-962A-D54980580F05}" destId="{74BFDF4F-A048-47C4-A61C-17ACA73E5CD5}" srcOrd="1" destOrd="0" presId="urn:microsoft.com/office/officeart/2005/8/layout/hierarchy1"/>
    <dgm:cxn modelId="{6104B634-E67B-40CF-87E8-66113893DE18}" type="presParOf" srcId="{DA418A48-4855-45C7-8843-05661ED00BDC}" destId="{94BCC0BE-D92F-47E5-BE34-B2C6A8B15981}" srcOrd="1" destOrd="0" presId="urn:microsoft.com/office/officeart/2005/8/layout/hierarchy1"/>
    <dgm:cxn modelId="{542AA5BB-9CBD-4C27-8FC2-4439E3006C75}" type="presParOf" srcId="{E7B4C1B5-B993-45F4-B0BB-BAE929F1C5F9}" destId="{08EB9653-3CF3-42A8-B05D-F07935772152}" srcOrd="4" destOrd="0" presId="urn:microsoft.com/office/officeart/2005/8/layout/hierarchy1"/>
    <dgm:cxn modelId="{D93AB39A-B114-41EA-8425-D01430ABCBC2}" type="presParOf" srcId="{E7B4C1B5-B993-45F4-B0BB-BAE929F1C5F9}" destId="{5ED2DFF7-3CAC-4A7C-936C-2EC5075D1B54}" srcOrd="5" destOrd="0" presId="urn:microsoft.com/office/officeart/2005/8/layout/hierarchy1"/>
    <dgm:cxn modelId="{33924AB7-7F6E-4161-9117-B0E78F92A591}" type="presParOf" srcId="{5ED2DFF7-3CAC-4A7C-936C-2EC5075D1B54}" destId="{DAFF6FD4-A24E-4313-8374-8885E5CAFA1D}" srcOrd="0" destOrd="0" presId="urn:microsoft.com/office/officeart/2005/8/layout/hierarchy1"/>
    <dgm:cxn modelId="{3D242C6E-D91C-4A5F-82FA-0DF1ACA587BA}" type="presParOf" srcId="{DAFF6FD4-A24E-4313-8374-8885E5CAFA1D}" destId="{F3F54B7D-2DED-45E0-96A0-6C947E63120B}" srcOrd="0" destOrd="0" presId="urn:microsoft.com/office/officeart/2005/8/layout/hierarchy1"/>
    <dgm:cxn modelId="{3CBE27CD-60D3-4B03-8B21-90FFB1FCDA0D}" type="presParOf" srcId="{DAFF6FD4-A24E-4313-8374-8885E5CAFA1D}" destId="{C2C0BB97-98CF-4FBB-9A33-63F8A9454542}" srcOrd="1" destOrd="0" presId="urn:microsoft.com/office/officeart/2005/8/layout/hierarchy1"/>
    <dgm:cxn modelId="{E86FE922-0E3F-4A49-8B5C-4B68D00DE117}" type="presParOf" srcId="{5ED2DFF7-3CAC-4A7C-936C-2EC5075D1B54}" destId="{545D65CC-B643-472A-B690-DDC6CD44BBCA}" srcOrd="1" destOrd="0" presId="urn:microsoft.com/office/officeart/2005/8/layout/hierarchy1"/>
    <dgm:cxn modelId="{866B5D73-822D-437A-8E0C-234A21FDC038}" type="presParOf" srcId="{E7B4C1B5-B993-45F4-B0BB-BAE929F1C5F9}" destId="{BC032725-E490-4072-A72A-F35A6D8A11D5}" srcOrd="6" destOrd="0" presId="urn:microsoft.com/office/officeart/2005/8/layout/hierarchy1"/>
    <dgm:cxn modelId="{A5413FD8-FAFB-4859-BEBB-380F59AC408E}" type="presParOf" srcId="{E7B4C1B5-B993-45F4-B0BB-BAE929F1C5F9}" destId="{94902CD5-CF24-439E-ACCF-D5DAF8003AC3}" srcOrd="7" destOrd="0" presId="urn:microsoft.com/office/officeart/2005/8/layout/hierarchy1"/>
    <dgm:cxn modelId="{DEE1D4BC-36B2-436B-9EF8-799B9D74E4BF}" type="presParOf" srcId="{94902CD5-CF24-439E-ACCF-D5DAF8003AC3}" destId="{97C49385-32BC-4C92-B812-590A0AE325FE}" srcOrd="0" destOrd="0" presId="urn:microsoft.com/office/officeart/2005/8/layout/hierarchy1"/>
    <dgm:cxn modelId="{BBAA58E2-0488-4B2D-A852-89C0AE1F7159}" type="presParOf" srcId="{97C49385-32BC-4C92-B812-590A0AE325FE}" destId="{CA1C36B3-3BE5-4EDC-8780-12F50CAD4A90}" srcOrd="0" destOrd="0" presId="urn:microsoft.com/office/officeart/2005/8/layout/hierarchy1"/>
    <dgm:cxn modelId="{5613591B-0DA5-47D3-9A1B-85E055C0DF6E}" type="presParOf" srcId="{97C49385-32BC-4C92-B812-590A0AE325FE}" destId="{C69CA385-DB0C-40CF-A444-BE4485B9F661}" srcOrd="1" destOrd="0" presId="urn:microsoft.com/office/officeart/2005/8/layout/hierarchy1"/>
    <dgm:cxn modelId="{AA702D07-47EA-4F9A-9245-0DDBD38C5DF3}" type="presParOf" srcId="{94902CD5-CF24-439E-ACCF-D5DAF8003AC3}" destId="{9C1B70C1-886D-4A29-B251-42E511F2282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A58D20-0061-4B21-8BE1-807FDEEB9A8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CFC201B-6C25-4D3D-97A1-C1C44C49890B}">
      <dgm:prSet custT="1"/>
      <dgm:spPr/>
      <dgm:t>
        <a:bodyPr/>
        <a:lstStyle/>
        <a:p>
          <a:r>
            <a:rPr lang="en-US" sz="1400" b="1" dirty="0">
              <a:latin typeface="Times New Roman" panose="02020603050405020304" pitchFamily="18" charset="0"/>
              <a:cs typeface="Times New Roman" panose="02020603050405020304" pitchFamily="18" charset="0"/>
            </a:rPr>
            <a:t>Benefits of Using Agile Testing </a:t>
          </a:r>
          <a:endParaRPr lang="en-US" sz="1400" dirty="0">
            <a:latin typeface="Times New Roman" panose="02020603050405020304" pitchFamily="18" charset="0"/>
            <a:cs typeface="Times New Roman" panose="02020603050405020304" pitchFamily="18" charset="0"/>
          </a:endParaRPr>
        </a:p>
      </dgm:t>
    </dgm:pt>
    <dgm:pt modelId="{383E6884-DA8C-4115-8362-729CCD5B3A46}" type="parTrans" cxnId="{412EB725-D435-4A2F-BDF9-ED1423413C3E}">
      <dgm:prSet/>
      <dgm:spPr/>
      <dgm:t>
        <a:bodyPr/>
        <a:lstStyle/>
        <a:p>
          <a:endParaRPr lang="en-US"/>
        </a:p>
      </dgm:t>
    </dgm:pt>
    <dgm:pt modelId="{4D15984C-6F64-4ECA-88D7-8BC24EC4769C}" type="sibTrans" cxnId="{412EB725-D435-4A2F-BDF9-ED1423413C3E}">
      <dgm:prSet/>
      <dgm:spPr/>
      <dgm:t>
        <a:bodyPr/>
        <a:lstStyle/>
        <a:p>
          <a:endParaRPr lang="en-US"/>
        </a:p>
      </dgm:t>
    </dgm:pt>
    <dgm:pt modelId="{9741D6C9-8190-4FD2-ABCE-B696094080E7}">
      <dgm:prSet custT="1"/>
      <dgm:spPr/>
      <dgm:t>
        <a:bodyPr/>
        <a:lstStyle/>
        <a:p>
          <a:r>
            <a:rPr lang="en-US" sz="1400" b="0" i="0" dirty="0"/>
            <a:t>Agile testing encourages developers and testers to collaborate, ensuring that technical issues are quickly identified and resolved sooner rather than later.</a:t>
          </a:r>
          <a:endParaRPr lang="en-US" sz="1400" dirty="0">
            <a:latin typeface="Times New Roman" panose="02020603050405020304" pitchFamily="18" charset="0"/>
            <a:cs typeface="Times New Roman" panose="02020603050405020304" pitchFamily="18" charset="0"/>
          </a:endParaRPr>
        </a:p>
      </dgm:t>
    </dgm:pt>
    <dgm:pt modelId="{5BA09781-40FC-4883-ACC4-3AA046AF19B2}" type="parTrans" cxnId="{8106DE0D-D0A0-45B8-9119-C7423626336E}">
      <dgm:prSet/>
      <dgm:spPr/>
      <dgm:t>
        <a:bodyPr/>
        <a:lstStyle/>
        <a:p>
          <a:endParaRPr lang="en-US"/>
        </a:p>
      </dgm:t>
    </dgm:pt>
    <dgm:pt modelId="{BFE5C501-8224-4A6F-9536-CF23D38C3AB8}" type="sibTrans" cxnId="{8106DE0D-D0A0-45B8-9119-C7423626336E}">
      <dgm:prSet/>
      <dgm:spPr/>
      <dgm:t>
        <a:bodyPr/>
        <a:lstStyle/>
        <a:p>
          <a:endParaRPr lang="en-US"/>
        </a:p>
      </dgm:t>
    </dgm:pt>
    <dgm:pt modelId="{A9973461-3EC8-4ECF-811A-B827914539CB}">
      <dgm:prSet custT="1"/>
      <dgm:spPr/>
      <dgm:t>
        <a:bodyPr/>
        <a:lstStyle/>
        <a:p>
          <a:r>
            <a:rPr lang="en-US" sz="1400" b="0" i="0" dirty="0"/>
            <a:t>The Agile approach involves breaking down software development into small iterations, focusing on delivering the most critical features first.</a:t>
          </a:r>
          <a:endParaRPr lang="en-US" sz="1400" dirty="0">
            <a:latin typeface="Times New Roman" panose="02020603050405020304" pitchFamily="18" charset="0"/>
            <a:cs typeface="Times New Roman" panose="02020603050405020304" pitchFamily="18" charset="0"/>
          </a:endParaRPr>
        </a:p>
      </dgm:t>
    </dgm:pt>
    <dgm:pt modelId="{EA9A4B20-EA55-4611-B3C2-853559F62A94}" type="parTrans" cxnId="{DB217736-40FA-4003-B9A3-5BC219E24025}">
      <dgm:prSet/>
      <dgm:spPr/>
      <dgm:t>
        <a:bodyPr/>
        <a:lstStyle/>
        <a:p>
          <a:endParaRPr lang="en-US"/>
        </a:p>
      </dgm:t>
    </dgm:pt>
    <dgm:pt modelId="{70C37D5B-4351-4F0A-B48C-8123920E617E}" type="sibTrans" cxnId="{DB217736-40FA-4003-B9A3-5BC219E24025}">
      <dgm:prSet/>
      <dgm:spPr/>
      <dgm:t>
        <a:bodyPr/>
        <a:lstStyle/>
        <a:p>
          <a:endParaRPr lang="en-US"/>
        </a:p>
      </dgm:t>
    </dgm:pt>
    <dgm:pt modelId="{01726521-487D-491D-A187-016FFBD1A286}">
      <dgm:prSet custT="1"/>
      <dgm:spPr/>
      <dgm:t>
        <a:bodyPr/>
        <a:lstStyle/>
        <a:p>
          <a:r>
            <a:rPr lang="en-US" sz="1400" b="0" i="0" dirty="0">
              <a:latin typeface="Times New Roman" panose="02020603050405020304" pitchFamily="18" charset="0"/>
              <a:cs typeface="Times New Roman" panose="02020603050405020304" pitchFamily="18" charset="0"/>
            </a:rPr>
            <a:t>Continuously testing software throughout the development process, Agile testing ensures that the software meets the needs and expectations of end users.</a:t>
          </a:r>
          <a:endParaRPr lang="en-US" sz="1400" dirty="0">
            <a:latin typeface="Times New Roman" panose="02020603050405020304" pitchFamily="18" charset="0"/>
            <a:cs typeface="Times New Roman" panose="02020603050405020304" pitchFamily="18" charset="0"/>
          </a:endParaRPr>
        </a:p>
      </dgm:t>
    </dgm:pt>
    <dgm:pt modelId="{CD1754B8-08BB-4655-A3B3-6FBC8B327598}" type="parTrans" cxnId="{8181520A-A7FC-4182-9048-7D9185B3C9AE}">
      <dgm:prSet/>
      <dgm:spPr/>
      <dgm:t>
        <a:bodyPr/>
        <a:lstStyle/>
        <a:p>
          <a:endParaRPr lang="en-US"/>
        </a:p>
      </dgm:t>
    </dgm:pt>
    <dgm:pt modelId="{6A247B8D-F0F6-4337-B553-2FAF87602612}" type="sibTrans" cxnId="{8181520A-A7FC-4182-9048-7D9185B3C9AE}">
      <dgm:prSet/>
      <dgm:spPr/>
      <dgm:t>
        <a:bodyPr/>
        <a:lstStyle/>
        <a:p>
          <a:endParaRPr lang="en-US"/>
        </a:p>
      </dgm:t>
    </dgm:pt>
    <dgm:pt modelId="{DC756006-5AEE-493B-8575-428AF3691014}">
      <dgm:prSet/>
      <dgm:spPr/>
      <dgm:t>
        <a:bodyPr/>
        <a:lstStyle/>
        <a:p>
          <a:r>
            <a:rPr lang="en-US" b="0" i="0" dirty="0">
              <a:solidFill>
                <a:srgbClr val="1C1C1E"/>
              </a:solidFill>
              <a:effectLst/>
              <a:latin typeface="Noto Sans" panose="020B0502040504020204" pitchFamily="34" charset="0"/>
            </a:rPr>
            <a:t>Agile testing supports a continuous delivery model, allowing teams to update end users regularly. This helps keep them engaged and satisfied with the software</a:t>
          </a:r>
          <a:endParaRPr lang="en-US" dirty="0"/>
        </a:p>
      </dgm:t>
    </dgm:pt>
    <dgm:pt modelId="{D09A54A6-6703-43AF-8EE1-006E44523F60}" type="parTrans" cxnId="{4BB092BF-48BE-4A42-B397-E731A6498FF2}">
      <dgm:prSet/>
      <dgm:spPr/>
      <dgm:t>
        <a:bodyPr/>
        <a:lstStyle/>
        <a:p>
          <a:endParaRPr lang="en-US"/>
        </a:p>
      </dgm:t>
    </dgm:pt>
    <dgm:pt modelId="{E561B7A0-BC3B-42F9-8DCE-45720652C1CB}" type="sibTrans" cxnId="{4BB092BF-48BE-4A42-B397-E731A6498FF2}">
      <dgm:prSet/>
      <dgm:spPr/>
      <dgm:t>
        <a:bodyPr/>
        <a:lstStyle/>
        <a:p>
          <a:endParaRPr lang="en-US"/>
        </a:p>
      </dgm:t>
    </dgm:pt>
    <dgm:pt modelId="{B937E6E8-E26C-40F5-AA15-EDB1977C35AF}" type="pres">
      <dgm:prSet presAssocID="{03A58D20-0061-4B21-8BE1-807FDEEB9A81}" presName="hierChild1" presStyleCnt="0">
        <dgm:presLayoutVars>
          <dgm:chPref val="1"/>
          <dgm:dir/>
          <dgm:animOne val="branch"/>
          <dgm:animLvl val="lvl"/>
          <dgm:resizeHandles/>
        </dgm:presLayoutVars>
      </dgm:prSet>
      <dgm:spPr/>
    </dgm:pt>
    <dgm:pt modelId="{18BCBE81-840D-4B0D-8F79-77775402E4C7}" type="pres">
      <dgm:prSet presAssocID="{0CFC201B-6C25-4D3D-97A1-C1C44C49890B}" presName="hierRoot1" presStyleCnt="0"/>
      <dgm:spPr/>
    </dgm:pt>
    <dgm:pt modelId="{73AFC9C7-3309-44F0-B557-57C328EBC57E}" type="pres">
      <dgm:prSet presAssocID="{0CFC201B-6C25-4D3D-97A1-C1C44C49890B}" presName="composite" presStyleCnt="0"/>
      <dgm:spPr/>
    </dgm:pt>
    <dgm:pt modelId="{B1CFE72B-F866-4478-ACFC-9D5644C53180}" type="pres">
      <dgm:prSet presAssocID="{0CFC201B-6C25-4D3D-97A1-C1C44C49890B}" presName="background" presStyleLbl="node0" presStyleIdx="0" presStyleCnt="1"/>
      <dgm:spPr/>
    </dgm:pt>
    <dgm:pt modelId="{A7D406B0-FDD5-4E67-9857-79EC1E595A25}" type="pres">
      <dgm:prSet presAssocID="{0CFC201B-6C25-4D3D-97A1-C1C44C49890B}" presName="text" presStyleLbl="fgAcc0" presStyleIdx="0" presStyleCnt="1" custScaleX="97340" custScaleY="109237">
        <dgm:presLayoutVars>
          <dgm:chPref val="3"/>
        </dgm:presLayoutVars>
      </dgm:prSet>
      <dgm:spPr/>
    </dgm:pt>
    <dgm:pt modelId="{E7B4C1B5-B993-45F4-B0BB-BAE929F1C5F9}" type="pres">
      <dgm:prSet presAssocID="{0CFC201B-6C25-4D3D-97A1-C1C44C49890B}" presName="hierChild2" presStyleCnt="0"/>
      <dgm:spPr/>
    </dgm:pt>
    <dgm:pt modelId="{D11E5293-2CA0-49A5-ABDA-0FB618F506A0}" type="pres">
      <dgm:prSet presAssocID="{CD1754B8-08BB-4655-A3B3-6FBC8B327598}" presName="Name10" presStyleLbl="parChTrans1D2" presStyleIdx="0" presStyleCnt="4"/>
      <dgm:spPr/>
    </dgm:pt>
    <dgm:pt modelId="{839D873C-DC86-4561-8DFB-47F23E5D9466}" type="pres">
      <dgm:prSet presAssocID="{01726521-487D-491D-A187-016FFBD1A286}" presName="hierRoot2" presStyleCnt="0"/>
      <dgm:spPr/>
    </dgm:pt>
    <dgm:pt modelId="{1605AFCD-CEBD-4C7A-A907-C464AD444EA9}" type="pres">
      <dgm:prSet presAssocID="{01726521-487D-491D-A187-016FFBD1A286}" presName="composite2" presStyleCnt="0"/>
      <dgm:spPr/>
    </dgm:pt>
    <dgm:pt modelId="{DA583CA2-D48E-44D6-B772-159D307EBAB4}" type="pres">
      <dgm:prSet presAssocID="{01726521-487D-491D-A187-016FFBD1A286}" presName="background2" presStyleLbl="node2" presStyleIdx="0" presStyleCnt="4"/>
      <dgm:spPr/>
    </dgm:pt>
    <dgm:pt modelId="{91AA1646-0ED0-48C1-94DF-26B983F30E6F}" type="pres">
      <dgm:prSet presAssocID="{01726521-487D-491D-A187-016FFBD1A286}" presName="text2" presStyleLbl="fgAcc2" presStyleIdx="0" presStyleCnt="4" custScaleX="103240" custScaleY="103470">
        <dgm:presLayoutVars>
          <dgm:chPref val="3"/>
        </dgm:presLayoutVars>
      </dgm:prSet>
      <dgm:spPr/>
    </dgm:pt>
    <dgm:pt modelId="{98E182DB-E3E1-4312-8167-0C5456DD4AFC}" type="pres">
      <dgm:prSet presAssocID="{01726521-487D-491D-A187-016FFBD1A286}" presName="hierChild3" presStyleCnt="0"/>
      <dgm:spPr/>
    </dgm:pt>
    <dgm:pt modelId="{24937DED-417F-446B-9379-030DEF45871F}" type="pres">
      <dgm:prSet presAssocID="{EA9A4B20-EA55-4611-B3C2-853559F62A94}" presName="Name10" presStyleLbl="parChTrans1D2" presStyleIdx="1" presStyleCnt="4"/>
      <dgm:spPr/>
    </dgm:pt>
    <dgm:pt modelId="{DA418A48-4855-45C7-8843-05661ED00BDC}" type="pres">
      <dgm:prSet presAssocID="{A9973461-3EC8-4ECF-811A-B827914539CB}" presName="hierRoot2" presStyleCnt="0"/>
      <dgm:spPr/>
    </dgm:pt>
    <dgm:pt modelId="{47A6DFDE-CEC7-4C78-962A-D54980580F05}" type="pres">
      <dgm:prSet presAssocID="{A9973461-3EC8-4ECF-811A-B827914539CB}" presName="composite2" presStyleCnt="0"/>
      <dgm:spPr/>
    </dgm:pt>
    <dgm:pt modelId="{CA4E2DC2-2DD9-478D-B7B7-49328CD8CF84}" type="pres">
      <dgm:prSet presAssocID="{A9973461-3EC8-4ECF-811A-B827914539CB}" presName="background2" presStyleLbl="node2" presStyleIdx="1" presStyleCnt="4"/>
      <dgm:spPr/>
    </dgm:pt>
    <dgm:pt modelId="{74BFDF4F-A048-47C4-A61C-17ACA73E5CD5}" type="pres">
      <dgm:prSet presAssocID="{A9973461-3EC8-4ECF-811A-B827914539CB}" presName="text2" presStyleLbl="fgAcc2" presStyleIdx="1" presStyleCnt="4" custScaleX="103458" custScaleY="98956">
        <dgm:presLayoutVars>
          <dgm:chPref val="3"/>
        </dgm:presLayoutVars>
      </dgm:prSet>
      <dgm:spPr/>
    </dgm:pt>
    <dgm:pt modelId="{94BCC0BE-D92F-47E5-BE34-B2C6A8B15981}" type="pres">
      <dgm:prSet presAssocID="{A9973461-3EC8-4ECF-811A-B827914539CB}" presName="hierChild3" presStyleCnt="0"/>
      <dgm:spPr/>
    </dgm:pt>
    <dgm:pt modelId="{08EB9653-3CF3-42A8-B05D-F07935772152}" type="pres">
      <dgm:prSet presAssocID="{5BA09781-40FC-4883-ACC4-3AA046AF19B2}" presName="Name10" presStyleLbl="parChTrans1D2" presStyleIdx="2" presStyleCnt="4"/>
      <dgm:spPr/>
    </dgm:pt>
    <dgm:pt modelId="{5ED2DFF7-3CAC-4A7C-936C-2EC5075D1B54}" type="pres">
      <dgm:prSet presAssocID="{9741D6C9-8190-4FD2-ABCE-B696094080E7}" presName="hierRoot2" presStyleCnt="0"/>
      <dgm:spPr/>
    </dgm:pt>
    <dgm:pt modelId="{DAFF6FD4-A24E-4313-8374-8885E5CAFA1D}" type="pres">
      <dgm:prSet presAssocID="{9741D6C9-8190-4FD2-ABCE-B696094080E7}" presName="composite2" presStyleCnt="0"/>
      <dgm:spPr/>
    </dgm:pt>
    <dgm:pt modelId="{F3F54B7D-2DED-45E0-96A0-6C947E63120B}" type="pres">
      <dgm:prSet presAssocID="{9741D6C9-8190-4FD2-ABCE-B696094080E7}" presName="background2" presStyleLbl="node2" presStyleIdx="2" presStyleCnt="4"/>
      <dgm:spPr/>
    </dgm:pt>
    <dgm:pt modelId="{C2C0BB97-98CF-4FBB-9A33-63F8A9454542}" type="pres">
      <dgm:prSet presAssocID="{9741D6C9-8190-4FD2-ABCE-B696094080E7}" presName="text2" presStyleLbl="fgAcc2" presStyleIdx="2" presStyleCnt="4" custScaleX="97340" custScaleY="109237">
        <dgm:presLayoutVars>
          <dgm:chPref val="3"/>
        </dgm:presLayoutVars>
      </dgm:prSet>
      <dgm:spPr/>
    </dgm:pt>
    <dgm:pt modelId="{545D65CC-B643-472A-B690-DDC6CD44BBCA}" type="pres">
      <dgm:prSet presAssocID="{9741D6C9-8190-4FD2-ABCE-B696094080E7}" presName="hierChild3" presStyleCnt="0"/>
      <dgm:spPr/>
    </dgm:pt>
    <dgm:pt modelId="{0BE2E381-C2D5-4D82-BC9E-35B8A9A72328}" type="pres">
      <dgm:prSet presAssocID="{D09A54A6-6703-43AF-8EE1-006E44523F60}" presName="Name10" presStyleLbl="parChTrans1D2" presStyleIdx="3" presStyleCnt="4"/>
      <dgm:spPr/>
    </dgm:pt>
    <dgm:pt modelId="{A8DCFFF5-A4EE-40CE-9440-CB8A6ADCBC6C}" type="pres">
      <dgm:prSet presAssocID="{DC756006-5AEE-493B-8575-428AF3691014}" presName="hierRoot2" presStyleCnt="0"/>
      <dgm:spPr/>
    </dgm:pt>
    <dgm:pt modelId="{8A78A6B3-0016-4E22-9C67-21E47725A561}" type="pres">
      <dgm:prSet presAssocID="{DC756006-5AEE-493B-8575-428AF3691014}" presName="composite2" presStyleCnt="0"/>
      <dgm:spPr/>
    </dgm:pt>
    <dgm:pt modelId="{CB3D6C4C-07A4-47DA-80D7-6DFC023A8F6E}" type="pres">
      <dgm:prSet presAssocID="{DC756006-5AEE-493B-8575-428AF3691014}" presName="background2" presStyleLbl="node2" presStyleIdx="3" presStyleCnt="4"/>
      <dgm:spPr/>
    </dgm:pt>
    <dgm:pt modelId="{92576751-9A16-4A61-8679-F21BB145D83A}" type="pres">
      <dgm:prSet presAssocID="{DC756006-5AEE-493B-8575-428AF3691014}" presName="text2" presStyleLbl="fgAcc2" presStyleIdx="3" presStyleCnt="4">
        <dgm:presLayoutVars>
          <dgm:chPref val="3"/>
        </dgm:presLayoutVars>
      </dgm:prSet>
      <dgm:spPr/>
    </dgm:pt>
    <dgm:pt modelId="{92ADF633-5966-4AD5-B2F5-6F62A5D6C4A1}" type="pres">
      <dgm:prSet presAssocID="{DC756006-5AEE-493B-8575-428AF3691014}" presName="hierChild3" presStyleCnt="0"/>
      <dgm:spPr/>
    </dgm:pt>
  </dgm:ptLst>
  <dgm:cxnLst>
    <dgm:cxn modelId="{8181520A-A7FC-4182-9048-7D9185B3C9AE}" srcId="{0CFC201B-6C25-4D3D-97A1-C1C44C49890B}" destId="{01726521-487D-491D-A187-016FFBD1A286}" srcOrd="0" destOrd="0" parTransId="{CD1754B8-08BB-4655-A3B3-6FBC8B327598}" sibTransId="{6A247B8D-F0F6-4337-B553-2FAF87602612}"/>
    <dgm:cxn modelId="{3EEC0D0D-63F0-427C-9300-2AEEB9DC2FDE}" type="presOf" srcId="{D09A54A6-6703-43AF-8EE1-006E44523F60}" destId="{0BE2E381-C2D5-4D82-BC9E-35B8A9A72328}" srcOrd="0" destOrd="0" presId="urn:microsoft.com/office/officeart/2005/8/layout/hierarchy1"/>
    <dgm:cxn modelId="{8106DE0D-D0A0-45B8-9119-C7423626336E}" srcId="{0CFC201B-6C25-4D3D-97A1-C1C44C49890B}" destId="{9741D6C9-8190-4FD2-ABCE-B696094080E7}" srcOrd="2" destOrd="0" parTransId="{5BA09781-40FC-4883-ACC4-3AA046AF19B2}" sibTransId="{BFE5C501-8224-4A6F-9536-CF23D38C3AB8}"/>
    <dgm:cxn modelId="{665FE518-7F1D-4B5F-92EA-D8F808E7C023}" type="presOf" srcId="{9741D6C9-8190-4FD2-ABCE-B696094080E7}" destId="{C2C0BB97-98CF-4FBB-9A33-63F8A9454542}" srcOrd="0" destOrd="0" presId="urn:microsoft.com/office/officeart/2005/8/layout/hierarchy1"/>
    <dgm:cxn modelId="{412EB725-D435-4A2F-BDF9-ED1423413C3E}" srcId="{03A58D20-0061-4B21-8BE1-807FDEEB9A81}" destId="{0CFC201B-6C25-4D3D-97A1-C1C44C49890B}" srcOrd="0" destOrd="0" parTransId="{383E6884-DA8C-4115-8362-729CCD5B3A46}" sibTransId="{4D15984C-6F64-4ECA-88D7-8BC24EC4769C}"/>
    <dgm:cxn modelId="{63887C28-7867-4AD3-A170-C5C64404C2CD}" type="presOf" srcId="{EA9A4B20-EA55-4611-B3C2-853559F62A94}" destId="{24937DED-417F-446B-9379-030DEF45871F}" srcOrd="0" destOrd="0" presId="urn:microsoft.com/office/officeart/2005/8/layout/hierarchy1"/>
    <dgm:cxn modelId="{F4FC492C-F40D-497A-93DB-148AED744966}" type="presOf" srcId="{01726521-487D-491D-A187-016FFBD1A286}" destId="{91AA1646-0ED0-48C1-94DF-26B983F30E6F}" srcOrd="0" destOrd="0" presId="urn:microsoft.com/office/officeart/2005/8/layout/hierarchy1"/>
    <dgm:cxn modelId="{DB217736-40FA-4003-B9A3-5BC219E24025}" srcId="{0CFC201B-6C25-4D3D-97A1-C1C44C49890B}" destId="{A9973461-3EC8-4ECF-811A-B827914539CB}" srcOrd="1" destOrd="0" parTransId="{EA9A4B20-EA55-4611-B3C2-853559F62A94}" sibTransId="{70C37D5B-4351-4F0A-B48C-8123920E617E}"/>
    <dgm:cxn modelId="{493FB067-5B39-4F7A-A542-90A177DD7EE9}" type="presOf" srcId="{CD1754B8-08BB-4655-A3B3-6FBC8B327598}" destId="{D11E5293-2CA0-49A5-ABDA-0FB618F506A0}" srcOrd="0" destOrd="0" presId="urn:microsoft.com/office/officeart/2005/8/layout/hierarchy1"/>
    <dgm:cxn modelId="{23299390-5B1B-48BA-94EC-8E7327FCB34E}" type="presOf" srcId="{03A58D20-0061-4B21-8BE1-807FDEEB9A81}" destId="{B937E6E8-E26C-40F5-AA15-EDB1977C35AF}" srcOrd="0" destOrd="0" presId="urn:microsoft.com/office/officeart/2005/8/layout/hierarchy1"/>
    <dgm:cxn modelId="{4BB092BF-48BE-4A42-B397-E731A6498FF2}" srcId="{0CFC201B-6C25-4D3D-97A1-C1C44C49890B}" destId="{DC756006-5AEE-493B-8575-428AF3691014}" srcOrd="3" destOrd="0" parTransId="{D09A54A6-6703-43AF-8EE1-006E44523F60}" sibTransId="{E561B7A0-BC3B-42F9-8DCE-45720652C1CB}"/>
    <dgm:cxn modelId="{5C9D9AD1-84A4-46A8-978A-5B6728DE5A49}" type="presOf" srcId="{5BA09781-40FC-4883-ACC4-3AA046AF19B2}" destId="{08EB9653-3CF3-42A8-B05D-F07935772152}" srcOrd="0" destOrd="0" presId="urn:microsoft.com/office/officeart/2005/8/layout/hierarchy1"/>
    <dgm:cxn modelId="{1449E3F1-7DC2-406F-9A0B-AC78BF75C8B0}" type="presOf" srcId="{DC756006-5AEE-493B-8575-428AF3691014}" destId="{92576751-9A16-4A61-8679-F21BB145D83A}" srcOrd="0" destOrd="0" presId="urn:microsoft.com/office/officeart/2005/8/layout/hierarchy1"/>
    <dgm:cxn modelId="{500B16F5-7FD6-495C-AE36-1B3C2D5E9B74}" type="presOf" srcId="{A9973461-3EC8-4ECF-811A-B827914539CB}" destId="{74BFDF4F-A048-47C4-A61C-17ACA73E5CD5}" srcOrd="0" destOrd="0" presId="urn:microsoft.com/office/officeart/2005/8/layout/hierarchy1"/>
    <dgm:cxn modelId="{2FA8C8FD-1EBE-4337-B4F3-828E454668D1}" type="presOf" srcId="{0CFC201B-6C25-4D3D-97A1-C1C44C49890B}" destId="{A7D406B0-FDD5-4E67-9857-79EC1E595A25}" srcOrd="0" destOrd="0" presId="urn:microsoft.com/office/officeart/2005/8/layout/hierarchy1"/>
    <dgm:cxn modelId="{9C1B7F43-56EF-4C3A-9B35-EF2F918B5A34}" type="presParOf" srcId="{B937E6E8-E26C-40F5-AA15-EDB1977C35AF}" destId="{18BCBE81-840D-4B0D-8F79-77775402E4C7}" srcOrd="0" destOrd="0" presId="urn:microsoft.com/office/officeart/2005/8/layout/hierarchy1"/>
    <dgm:cxn modelId="{B1FE1235-C8B0-4771-8E77-0C21BA6DF9C6}" type="presParOf" srcId="{18BCBE81-840D-4B0D-8F79-77775402E4C7}" destId="{73AFC9C7-3309-44F0-B557-57C328EBC57E}" srcOrd="0" destOrd="0" presId="urn:microsoft.com/office/officeart/2005/8/layout/hierarchy1"/>
    <dgm:cxn modelId="{69E69057-30A7-48DF-A10B-3F120CDC87C4}" type="presParOf" srcId="{73AFC9C7-3309-44F0-B557-57C328EBC57E}" destId="{B1CFE72B-F866-4478-ACFC-9D5644C53180}" srcOrd="0" destOrd="0" presId="urn:microsoft.com/office/officeart/2005/8/layout/hierarchy1"/>
    <dgm:cxn modelId="{9C3EDEE2-E028-4BBB-BC01-D5EBB1147940}" type="presParOf" srcId="{73AFC9C7-3309-44F0-B557-57C328EBC57E}" destId="{A7D406B0-FDD5-4E67-9857-79EC1E595A25}" srcOrd="1" destOrd="0" presId="urn:microsoft.com/office/officeart/2005/8/layout/hierarchy1"/>
    <dgm:cxn modelId="{26C90C05-C89C-45C6-BFB2-AA94E7F58895}" type="presParOf" srcId="{18BCBE81-840D-4B0D-8F79-77775402E4C7}" destId="{E7B4C1B5-B993-45F4-B0BB-BAE929F1C5F9}" srcOrd="1" destOrd="0" presId="urn:microsoft.com/office/officeart/2005/8/layout/hierarchy1"/>
    <dgm:cxn modelId="{F18CA18A-7F39-414B-8BD3-CEE0282F35E3}" type="presParOf" srcId="{E7B4C1B5-B993-45F4-B0BB-BAE929F1C5F9}" destId="{D11E5293-2CA0-49A5-ABDA-0FB618F506A0}" srcOrd="0" destOrd="0" presId="urn:microsoft.com/office/officeart/2005/8/layout/hierarchy1"/>
    <dgm:cxn modelId="{7473378F-C6E4-4F35-BF3B-528DC6055A0A}" type="presParOf" srcId="{E7B4C1B5-B993-45F4-B0BB-BAE929F1C5F9}" destId="{839D873C-DC86-4561-8DFB-47F23E5D9466}" srcOrd="1" destOrd="0" presId="urn:microsoft.com/office/officeart/2005/8/layout/hierarchy1"/>
    <dgm:cxn modelId="{3A2A27CA-AF99-4A11-B000-F4C0CD06BC26}" type="presParOf" srcId="{839D873C-DC86-4561-8DFB-47F23E5D9466}" destId="{1605AFCD-CEBD-4C7A-A907-C464AD444EA9}" srcOrd="0" destOrd="0" presId="urn:microsoft.com/office/officeart/2005/8/layout/hierarchy1"/>
    <dgm:cxn modelId="{7D074E94-5673-4F2B-9F0B-FB4970D22C3A}" type="presParOf" srcId="{1605AFCD-CEBD-4C7A-A907-C464AD444EA9}" destId="{DA583CA2-D48E-44D6-B772-159D307EBAB4}" srcOrd="0" destOrd="0" presId="urn:microsoft.com/office/officeart/2005/8/layout/hierarchy1"/>
    <dgm:cxn modelId="{3A1CB3CC-597A-4C78-9181-97334AA96513}" type="presParOf" srcId="{1605AFCD-CEBD-4C7A-A907-C464AD444EA9}" destId="{91AA1646-0ED0-48C1-94DF-26B983F30E6F}" srcOrd="1" destOrd="0" presId="urn:microsoft.com/office/officeart/2005/8/layout/hierarchy1"/>
    <dgm:cxn modelId="{01C9E06F-671E-4494-ACD3-461801FBDBF3}" type="presParOf" srcId="{839D873C-DC86-4561-8DFB-47F23E5D9466}" destId="{98E182DB-E3E1-4312-8167-0C5456DD4AFC}" srcOrd="1" destOrd="0" presId="urn:microsoft.com/office/officeart/2005/8/layout/hierarchy1"/>
    <dgm:cxn modelId="{1AEBB66A-9CC2-497B-96EF-A4BBDE5E1A45}" type="presParOf" srcId="{E7B4C1B5-B993-45F4-B0BB-BAE929F1C5F9}" destId="{24937DED-417F-446B-9379-030DEF45871F}" srcOrd="2" destOrd="0" presId="urn:microsoft.com/office/officeart/2005/8/layout/hierarchy1"/>
    <dgm:cxn modelId="{A6D047E1-DC3A-49F5-BB32-CB5530A4861F}" type="presParOf" srcId="{E7B4C1B5-B993-45F4-B0BB-BAE929F1C5F9}" destId="{DA418A48-4855-45C7-8843-05661ED00BDC}" srcOrd="3" destOrd="0" presId="urn:microsoft.com/office/officeart/2005/8/layout/hierarchy1"/>
    <dgm:cxn modelId="{9E4CE4B0-EEA8-44DB-BCEA-9651E84A68E2}" type="presParOf" srcId="{DA418A48-4855-45C7-8843-05661ED00BDC}" destId="{47A6DFDE-CEC7-4C78-962A-D54980580F05}" srcOrd="0" destOrd="0" presId="urn:microsoft.com/office/officeart/2005/8/layout/hierarchy1"/>
    <dgm:cxn modelId="{780811D0-0F65-4C86-B1DB-D5A751EF2C69}" type="presParOf" srcId="{47A6DFDE-CEC7-4C78-962A-D54980580F05}" destId="{CA4E2DC2-2DD9-478D-B7B7-49328CD8CF84}" srcOrd="0" destOrd="0" presId="urn:microsoft.com/office/officeart/2005/8/layout/hierarchy1"/>
    <dgm:cxn modelId="{D2B58D9B-D798-4B81-80A1-DC97C1A7BF46}" type="presParOf" srcId="{47A6DFDE-CEC7-4C78-962A-D54980580F05}" destId="{74BFDF4F-A048-47C4-A61C-17ACA73E5CD5}" srcOrd="1" destOrd="0" presId="urn:microsoft.com/office/officeart/2005/8/layout/hierarchy1"/>
    <dgm:cxn modelId="{6104B634-E67B-40CF-87E8-66113893DE18}" type="presParOf" srcId="{DA418A48-4855-45C7-8843-05661ED00BDC}" destId="{94BCC0BE-D92F-47E5-BE34-B2C6A8B15981}" srcOrd="1" destOrd="0" presId="urn:microsoft.com/office/officeart/2005/8/layout/hierarchy1"/>
    <dgm:cxn modelId="{542AA5BB-9CBD-4C27-8FC2-4439E3006C75}" type="presParOf" srcId="{E7B4C1B5-B993-45F4-B0BB-BAE929F1C5F9}" destId="{08EB9653-3CF3-42A8-B05D-F07935772152}" srcOrd="4" destOrd="0" presId="urn:microsoft.com/office/officeart/2005/8/layout/hierarchy1"/>
    <dgm:cxn modelId="{D93AB39A-B114-41EA-8425-D01430ABCBC2}" type="presParOf" srcId="{E7B4C1B5-B993-45F4-B0BB-BAE929F1C5F9}" destId="{5ED2DFF7-3CAC-4A7C-936C-2EC5075D1B54}" srcOrd="5" destOrd="0" presId="urn:microsoft.com/office/officeart/2005/8/layout/hierarchy1"/>
    <dgm:cxn modelId="{33924AB7-7F6E-4161-9117-B0E78F92A591}" type="presParOf" srcId="{5ED2DFF7-3CAC-4A7C-936C-2EC5075D1B54}" destId="{DAFF6FD4-A24E-4313-8374-8885E5CAFA1D}" srcOrd="0" destOrd="0" presId="urn:microsoft.com/office/officeart/2005/8/layout/hierarchy1"/>
    <dgm:cxn modelId="{3D242C6E-D91C-4A5F-82FA-0DF1ACA587BA}" type="presParOf" srcId="{DAFF6FD4-A24E-4313-8374-8885E5CAFA1D}" destId="{F3F54B7D-2DED-45E0-96A0-6C947E63120B}" srcOrd="0" destOrd="0" presId="urn:microsoft.com/office/officeart/2005/8/layout/hierarchy1"/>
    <dgm:cxn modelId="{3CBE27CD-60D3-4B03-8B21-90FFB1FCDA0D}" type="presParOf" srcId="{DAFF6FD4-A24E-4313-8374-8885E5CAFA1D}" destId="{C2C0BB97-98CF-4FBB-9A33-63F8A9454542}" srcOrd="1" destOrd="0" presId="urn:microsoft.com/office/officeart/2005/8/layout/hierarchy1"/>
    <dgm:cxn modelId="{E86FE922-0E3F-4A49-8B5C-4B68D00DE117}" type="presParOf" srcId="{5ED2DFF7-3CAC-4A7C-936C-2EC5075D1B54}" destId="{545D65CC-B643-472A-B690-DDC6CD44BBCA}" srcOrd="1" destOrd="0" presId="urn:microsoft.com/office/officeart/2005/8/layout/hierarchy1"/>
    <dgm:cxn modelId="{DFAF16F0-3FFD-4D01-A0B7-D37C1ADF6FCF}" type="presParOf" srcId="{E7B4C1B5-B993-45F4-B0BB-BAE929F1C5F9}" destId="{0BE2E381-C2D5-4D82-BC9E-35B8A9A72328}" srcOrd="6" destOrd="0" presId="urn:microsoft.com/office/officeart/2005/8/layout/hierarchy1"/>
    <dgm:cxn modelId="{0ADBD410-4D44-402C-8104-90F448C6B5FE}" type="presParOf" srcId="{E7B4C1B5-B993-45F4-B0BB-BAE929F1C5F9}" destId="{A8DCFFF5-A4EE-40CE-9440-CB8A6ADCBC6C}" srcOrd="7" destOrd="0" presId="urn:microsoft.com/office/officeart/2005/8/layout/hierarchy1"/>
    <dgm:cxn modelId="{91390801-CFE7-4828-A0A5-D530A51C9863}" type="presParOf" srcId="{A8DCFFF5-A4EE-40CE-9440-CB8A6ADCBC6C}" destId="{8A78A6B3-0016-4E22-9C67-21E47725A561}" srcOrd="0" destOrd="0" presId="urn:microsoft.com/office/officeart/2005/8/layout/hierarchy1"/>
    <dgm:cxn modelId="{2E3582E6-4D5B-4256-AB50-998EBFAF36E6}" type="presParOf" srcId="{8A78A6B3-0016-4E22-9C67-21E47725A561}" destId="{CB3D6C4C-07A4-47DA-80D7-6DFC023A8F6E}" srcOrd="0" destOrd="0" presId="urn:microsoft.com/office/officeart/2005/8/layout/hierarchy1"/>
    <dgm:cxn modelId="{56EA8282-4E31-4143-A1FA-C8A32E721D09}" type="presParOf" srcId="{8A78A6B3-0016-4E22-9C67-21E47725A561}" destId="{92576751-9A16-4A61-8679-F21BB145D83A}" srcOrd="1" destOrd="0" presId="urn:microsoft.com/office/officeart/2005/8/layout/hierarchy1"/>
    <dgm:cxn modelId="{F7EB6018-4B81-4C2F-99F3-98A3EEBE80E0}" type="presParOf" srcId="{A8DCFFF5-A4EE-40CE-9440-CB8A6ADCBC6C}" destId="{92ADF633-5966-4AD5-B2F5-6F62A5D6C4A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5D741-FBAC-435A-9F7D-D36E31FF7A5F}">
      <dsp:nvSpPr>
        <dsp:cNvPr id="0" name=""/>
        <dsp:cNvSpPr/>
      </dsp:nvSpPr>
      <dsp:spPr>
        <a:xfrm>
          <a:off x="5122373" y="2065193"/>
          <a:ext cx="4022307" cy="638084"/>
        </a:xfrm>
        <a:custGeom>
          <a:avLst/>
          <a:gdLst/>
          <a:ahLst/>
          <a:cxnLst/>
          <a:rect l="0" t="0" r="0" b="0"/>
          <a:pathLst>
            <a:path>
              <a:moveTo>
                <a:pt x="0" y="0"/>
              </a:moveTo>
              <a:lnTo>
                <a:pt x="0" y="434835"/>
              </a:lnTo>
              <a:lnTo>
                <a:pt x="4022307" y="434835"/>
              </a:lnTo>
              <a:lnTo>
                <a:pt x="4022307" y="6380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B9653-3CF3-42A8-B05D-F07935772152}">
      <dsp:nvSpPr>
        <dsp:cNvPr id="0" name=""/>
        <dsp:cNvSpPr/>
      </dsp:nvSpPr>
      <dsp:spPr>
        <a:xfrm>
          <a:off x="5122373" y="2065193"/>
          <a:ext cx="1340769" cy="638084"/>
        </a:xfrm>
        <a:custGeom>
          <a:avLst/>
          <a:gdLst/>
          <a:ahLst/>
          <a:cxnLst/>
          <a:rect l="0" t="0" r="0" b="0"/>
          <a:pathLst>
            <a:path>
              <a:moveTo>
                <a:pt x="0" y="0"/>
              </a:moveTo>
              <a:lnTo>
                <a:pt x="0" y="434835"/>
              </a:lnTo>
              <a:lnTo>
                <a:pt x="1340769" y="434835"/>
              </a:lnTo>
              <a:lnTo>
                <a:pt x="1340769" y="6380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42AA0C-BE20-4D32-8586-5FBB52F92175}">
      <dsp:nvSpPr>
        <dsp:cNvPr id="0" name=""/>
        <dsp:cNvSpPr/>
      </dsp:nvSpPr>
      <dsp:spPr>
        <a:xfrm>
          <a:off x="3781604" y="2065193"/>
          <a:ext cx="1340769" cy="638084"/>
        </a:xfrm>
        <a:custGeom>
          <a:avLst/>
          <a:gdLst/>
          <a:ahLst/>
          <a:cxnLst/>
          <a:rect l="0" t="0" r="0" b="0"/>
          <a:pathLst>
            <a:path>
              <a:moveTo>
                <a:pt x="1340769" y="0"/>
              </a:moveTo>
              <a:lnTo>
                <a:pt x="1340769" y="434835"/>
              </a:lnTo>
              <a:lnTo>
                <a:pt x="0" y="434835"/>
              </a:lnTo>
              <a:lnTo>
                <a:pt x="0" y="6380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3515B9-3DC1-47A2-9B29-89C52378081E}">
      <dsp:nvSpPr>
        <dsp:cNvPr id="0" name=""/>
        <dsp:cNvSpPr/>
      </dsp:nvSpPr>
      <dsp:spPr>
        <a:xfrm>
          <a:off x="1100065" y="2065193"/>
          <a:ext cx="4022307" cy="638084"/>
        </a:xfrm>
        <a:custGeom>
          <a:avLst/>
          <a:gdLst/>
          <a:ahLst/>
          <a:cxnLst/>
          <a:rect l="0" t="0" r="0" b="0"/>
          <a:pathLst>
            <a:path>
              <a:moveTo>
                <a:pt x="4022307" y="0"/>
              </a:moveTo>
              <a:lnTo>
                <a:pt x="4022307" y="434835"/>
              </a:lnTo>
              <a:lnTo>
                <a:pt x="0" y="434835"/>
              </a:lnTo>
              <a:lnTo>
                <a:pt x="0" y="63808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FE72B-F866-4478-ACFC-9D5644C53180}">
      <dsp:nvSpPr>
        <dsp:cNvPr id="0" name=""/>
        <dsp:cNvSpPr/>
      </dsp:nvSpPr>
      <dsp:spPr>
        <a:xfrm>
          <a:off x="4025380" y="672011"/>
          <a:ext cx="2193986" cy="139318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406B0-FDD5-4E67-9857-79EC1E595A25}">
      <dsp:nvSpPr>
        <dsp:cNvPr id="0" name=""/>
        <dsp:cNvSpPr/>
      </dsp:nvSpPr>
      <dsp:spPr>
        <a:xfrm>
          <a:off x="4269157" y="903599"/>
          <a:ext cx="2193986" cy="13931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Times New Roman" panose="02020603050405020304" pitchFamily="18" charset="0"/>
              <a:cs typeface="Times New Roman" panose="02020603050405020304" pitchFamily="18" charset="0"/>
            </a:rPr>
            <a:t>Key benefits of BDD</a:t>
          </a:r>
          <a:endParaRPr lang="en-US" sz="2000" kern="1200" dirty="0">
            <a:latin typeface="Times New Roman" panose="02020603050405020304" pitchFamily="18" charset="0"/>
            <a:cs typeface="Times New Roman" panose="02020603050405020304" pitchFamily="18" charset="0"/>
          </a:endParaRPr>
        </a:p>
      </dsp:txBody>
      <dsp:txXfrm>
        <a:off x="4309962" y="944404"/>
        <a:ext cx="2112376" cy="1311571"/>
      </dsp:txXfrm>
    </dsp:sp>
    <dsp:sp modelId="{656D73BF-F327-4BF8-ABFA-6B43E28482BD}">
      <dsp:nvSpPr>
        <dsp:cNvPr id="0" name=""/>
        <dsp:cNvSpPr/>
      </dsp:nvSpPr>
      <dsp:spPr>
        <a:xfrm>
          <a:off x="3072" y="2703277"/>
          <a:ext cx="2193986" cy="139318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A97A1A-9A3A-4039-960B-17874FB50565}">
      <dsp:nvSpPr>
        <dsp:cNvPr id="0" name=""/>
        <dsp:cNvSpPr/>
      </dsp:nvSpPr>
      <dsp:spPr>
        <a:xfrm>
          <a:off x="246849" y="2934864"/>
          <a:ext cx="2193986" cy="13931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latin typeface="Times New Roman" panose="02020603050405020304" pitchFamily="18" charset="0"/>
              <a:cs typeface="Times New Roman" panose="02020603050405020304" pitchFamily="18" charset="0"/>
            </a:rPr>
            <a:t>Helps reach a wider audience through the usage of non-technical language</a:t>
          </a:r>
        </a:p>
      </dsp:txBody>
      <dsp:txXfrm>
        <a:off x="287654" y="2975669"/>
        <a:ext cx="2112376" cy="1311571"/>
      </dsp:txXfrm>
    </dsp:sp>
    <dsp:sp modelId="{5A7C55D4-B758-49BD-ABDA-AB507D7A303A}">
      <dsp:nvSpPr>
        <dsp:cNvPr id="0" name=""/>
        <dsp:cNvSpPr/>
      </dsp:nvSpPr>
      <dsp:spPr>
        <a:xfrm>
          <a:off x="2684611" y="2703277"/>
          <a:ext cx="2193986" cy="139318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06EE1D-1D13-48EF-B28E-A757239FF0F9}">
      <dsp:nvSpPr>
        <dsp:cNvPr id="0" name=""/>
        <dsp:cNvSpPr/>
      </dsp:nvSpPr>
      <dsp:spPr>
        <a:xfrm>
          <a:off x="2928387" y="2934864"/>
          <a:ext cx="2193986" cy="13931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latin typeface="Times New Roman" panose="02020603050405020304" pitchFamily="18" charset="0"/>
              <a:cs typeface="Times New Roman" panose="02020603050405020304" pitchFamily="18" charset="0"/>
            </a:rPr>
            <a:t>Focuses on how the system should behave from the customer’s and the developer’s perspective</a:t>
          </a:r>
        </a:p>
      </dsp:txBody>
      <dsp:txXfrm>
        <a:off x="2969192" y="2975669"/>
        <a:ext cx="2112376" cy="1311571"/>
      </dsp:txXfrm>
    </dsp:sp>
    <dsp:sp modelId="{F3F54B7D-2DED-45E0-96A0-6C947E63120B}">
      <dsp:nvSpPr>
        <dsp:cNvPr id="0" name=""/>
        <dsp:cNvSpPr/>
      </dsp:nvSpPr>
      <dsp:spPr>
        <a:xfrm>
          <a:off x="5366150" y="2703277"/>
          <a:ext cx="2193986" cy="139318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C0BB97-98CF-4FBB-9A33-63F8A9454542}">
      <dsp:nvSpPr>
        <dsp:cNvPr id="0" name=""/>
        <dsp:cNvSpPr/>
      </dsp:nvSpPr>
      <dsp:spPr>
        <a:xfrm>
          <a:off x="5609926" y="2934864"/>
          <a:ext cx="2193986" cy="13931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latin typeface="Times New Roman" panose="02020603050405020304" pitchFamily="18" charset="0"/>
              <a:cs typeface="Times New Roman" panose="02020603050405020304" pitchFamily="18" charset="0"/>
            </a:rPr>
            <a:t>BDD is a cost-effective technique</a:t>
          </a:r>
        </a:p>
      </dsp:txBody>
      <dsp:txXfrm>
        <a:off x="5650731" y="2975669"/>
        <a:ext cx="2112376" cy="1311571"/>
      </dsp:txXfrm>
    </dsp:sp>
    <dsp:sp modelId="{81862771-671A-49A8-92CF-709D1BF4A81C}">
      <dsp:nvSpPr>
        <dsp:cNvPr id="0" name=""/>
        <dsp:cNvSpPr/>
      </dsp:nvSpPr>
      <dsp:spPr>
        <a:xfrm>
          <a:off x="8047688" y="2703277"/>
          <a:ext cx="2193986" cy="139318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5B361F-F19D-4183-A311-8AE6604FB36F}">
      <dsp:nvSpPr>
        <dsp:cNvPr id="0" name=""/>
        <dsp:cNvSpPr/>
      </dsp:nvSpPr>
      <dsp:spPr>
        <a:xfrm>
          <a:off x="8291465" y="2934864"/>
          <a:ext cx="2193986" cy="139318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latin typeface="Times New Roman" panose="02020603050405020304" pitchFamily="18" charset="0"/>
              <a:cs typeface="Times New Roman" panose="02020603050405020304" pitchFamily="18" charset="0"/>
            </a:rPr>
            <a:t>Reduces efforts needed to verify any post-deployment defects</a:t>
          </a:r>
        </a:p>
      </dsp:txBody>
      <dsp:txXfrm>
        <a:off x="8332270" y="2975669"/>
        <a:ext cx="2112376" cy="13115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032725-E490-4072-A72A-F35A6D8A11D5}">
      <dsp:nvSpPr>
        <dsp:cNvPr id="0" name=""/>
        <dsp:cNvSpPr/>
      </dsp:nvSpPr>
      <dsp:spPr>
        <a:xfrm>
          <a:off x="5119557" y="2055144"/>
          <a:ext cx="4025697" cy="652829"/>
        </a:xfrm>
        <a:custGeom>
          <a:avLst/>
          <a:gdLst/>
          <a:ahLst/>
          <a:cxnLst/>
          <a:rect l="0" t="0" r="0" b="0"/>
          <a:pathLst>
            <a:path>
              <a:moveTo>
                <a:pt x="0" y="0"/>
              </a:moveTo>
              <a:lnTo>
                <a:pt x="0" y="444884"/>
              </a:lnTo>
              <a:lnTo>
                <a:pt x="4025697" y="444884"/>
              </a:lnTo>
              <a:lnTo>
                <a:pt x="4025697" y="65282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B9653-3CF3-42A8-B05D-F07935772152}">
      <dsp:nvSpPr>
        <dsp:cNvPr id="0" name=""/>
        <dsp:cNvSpPr/>
      </dsp:nvSpPr>
      <dsp:spPr>
        <a:xfrm>
          <a:off x="5119557" y="2055144"/>
          <a:ext cx="1341899" cy="652829"/>
        </a:xfrm>
        <a:custGeom>
          <a:avLst/>
          <a:gdLst/>
          <a:ahLst/>
          <a:cxnLst/>
          <a:rect l="0" t="0" r="0" b="0"/>
          <a:pathLst>
            <a:path>
              <a:moveTo>
                <a:pt x="0" y="0"/>
              </a:moveTo>
              <a:lnTo>
                <a:pt x="0" y="444884"/>
              </a:lnTo>
              <a:lnTo>
                <a:pt x="1341899" y="444884"/>
              </a:lnTo>
              <a:lnTo>
                <a:pt x="1341899" y="65282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937DED-417F-446B-9379-030DEF45871F}">
      <dsp:nvSpPr>
        <dsp:cNvPr id="0" name=""/>
        <dsp:cNvSpPr/>
      </dsp:nvSpPr>
      <dsp:spPr>
        <a:xfrm>
          <a:off x="3777657" y="2055144"/>
          <a:ext cx="1341899" cy="652829"/>
        </a:xfrm>
        <a:custGeom>
          <a:avLst/>
          <a:gdLst/>
          <a:ahLst/>
          <a:cxnLst/>
          <a:rect l="0" t="0" r="0" b="0"/>
          <a:pathLst>
            <a:path>
              <a:moveTo>
                <a:pt x="1341899" y="0"/>
              </a:moveTo>
              <a:lnTo>
                <a:pt x="1341899" y="444884"/>
              </a:lnTo>
              <a:lnTo>
                <a:pt x="0" y="444884"/>
              </a:lnTo>
              <a:lnTo>
                <a:pt x="0" y="65282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74D180-DF10-4578-9CFC-7584B1A9A9E1}">
      <dsp:nvSpPr>
        <dsp:cNvPr id="0" name=""/>
        <dsp:cNvSpPr/>
      </dsp:nvSpPr>
      <dsp:spPr>
        <a:xfrm>
          <a:off x="1093859" y="2055144"/>
          <a:ext cx="4025697" cy="652829"/>
        </a:xfrm>
        <a:custGeom>
          <a:avLst/>
          <a:gdLst/>
          <a:ahLst/>
          <a:cxnLst/>
          <a:rect l="0" t="0" r="0" b="0"/>
          <a:pathLst>
            <a:path>
              <a:moveTo>
                <a:pt x="4025697" y="0"/>
              </a:moveTo>
              <a:lnTo>
                <a:pt x="4025697" y="444884"/>
              </a:lnTo>
              <a:lnTo>
                <a:pt x="0" y="444884"/>
              </a:lnTo>
              <a:lnTo>
                <a:pt x="0" y="65282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FE72B-F866-4478-ACFC-9D5644C53180}">
      <dsp:nvSpPr>
        <dsp:cNvPr id="0" name=""/>
        <dsp:cNvSpPr/>
      </dsp:nvSpPr>
      <dsp:spPr>
        <a:xfrm>
          <a:off x="4027067" y="498105"/>
          <a:ext cx="2184978" cy="15570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406B0-FDD5-4E67-9857-79EC1E595A25}">
      <dsp:nvSpPr>
        <dsp:cNvPr id="0" name=""/>
        <dsp:cNvSpPr/>
      </dsp:nvSpPr>
      <dsp:spPr>
        <a:xfrm>
          <a:off x="4276477" y="735045"/>
          <a:ext cx="2184978" cy="155703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Times New Roman" panose="02020603050405020304" pitchFamily="18" charset="0"/>
              <a:cs typeface="Times New Roman" panose="02020603050405020304" pitchFamily="18" charset="0"/>
            </a:rPr>
            <a:t>Key benefits of TDD</a:t>
          </a:r>
          <a:endParaRPr lang="en-US" sz="2000" kern="1200" dirty="0">
            <a:latin typeface="Times New Roman" panose="02020603050405020304" pitchFamily="18" charset="0"/>
            <a:cs typeface="Times New Roman" panose="02020603050405020304" pitchFamily="18" charset="0"/>
          </a:endParaRPr>
        </a:p>
      </dsp:txBody>
      <dsp:txXfrm>
        <a:off x="4322081" y="780649"/>
        <a:ext cx="2093770" cy="1465830"/>
      </dsp:txXfrm>
    </dsp:sp>
    <dsp:sp modelId="{97F51298-0D39-4F5B-B5EE-928D65797574}">
      <dsp:nvSpPr>
        <dsp:cNvPr id="0" name=""/>
        <dsp:cNvSpPr/>
      </dsp:nvSpPr>
      <dsp:spPr>
        <a:xfrm>
          <a:off x="1370" y="2707974"/>
          <a:ext cx="2184978" cy="15570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DB71A9-1D4B-4CC3-AE1C-7E91841B31AB}">
      <dsp:nvSpPr>
        <dsp:cNvPr id="0" name=""/>
        <dsp:cNvSpPr/>
      </dsp:nvSpPr>
      <dsp:spPr>
        <a:xfrm>
          <a:off x="250779" y="2944913"/>
          <a:ext cx="2184978" cy="155703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Aligns all stakeholders with a shared understanding of requirements before coding begins.</a:t>
          </a:r>
        </a:p>
      </dsp:txBody>
      <dsp:txXfrm>
        <a:off x="296383" y="2990517"/>
        <a:ext cx="2093770" cy="1465830"/>
      </dsp:txXfrm>
    </dsp:sp>
    <dsp:sp modelId="{CA4E2DC2-2DD9-478D-B7B7-49328CD8CF84}">
      <dsp:nvSpPr>
        <dsp:cNvPr id="0" name=""/>
        <dsp:cNvSpPr/>
      </dsp:nvSpPr>
      <dsp:spPr>
        <a:xfrm>
          <a:off x="2685168" y="2707974"/>
          <a:ext cx="2184978" cy="15570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BFDF4F-A048-47C4-A61C-17ACA73E5CD5}">
      <dsp:nvSpPr>
        <dsp:cNvPr id="0" name=""/>
        <dsp:cNvSpPr/>
      </dsp:nvSpPr>
      <dsp:spPr>
        <a:xfrm>
          <a:off x="2934578" y="2944913"/>
          <a:ext cx="2184978" cy="155703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Early testing based on acceptance criteria ensures the software meets user needs effectively.</a:t>
          </a:r>
        </a:p>
      </dsp:txBody>
      <dsp:txXfrm>
        <a:off x="2980182" y="2990517"/>
        <a:ext cx="2093770" cy="1465830"/>
      </dsp:txXfrm>
    </dsp:sp>
    <dsp:sp modelId="{F3F54B7D-2DED-45E0-96A0-6C947E63120B}">
      <dsp:nvSpPr>
        <dsp:cNvPr id="0" name=""/>
        <dsp:cNvSpPr/>
      </dsp:nvSpPr>
      <dsp:spPr>
        <a:xfrm>
          <a:off x="5368966" y="2707974"/>
          <a:ext cx="2184978" cy="15570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C0BB97-98CF-4FBB-9A33-63F8A9454542}">
      <dsp:nvSpPr>
        <dsp:cNvPr id="0" name=""/>
        <dsp:cNvSpPr/>
      </dsp:nvSpPr>
      <dsp:spPr>
        <a:xfrm>
          <a:off x="5618376" y="2944913"/>
          <a:ext cx="2184978" cy="155703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Involves all relevant stakeholders (developers, testers, customers) early, improving understanding and communication.</a:t>
          </a:r>
        </a:p>
      </dsp:txBody>
      <dsp:txXfrm>
        <a:off x="5663980" y="2990517"/>
        <a:ext cx="2093770" cy="1465830"/>
      </dsp:txXfrm>
    </dsp:sp>
    <dsp:sp modelId="{CA1C36B3-3BE5-4EDC-8780-12F50CAD4A90}">
      <dsp:nvSpPr>
        <dsp:cNvPr id="0" name=""/>
        <dsp:cNvSpPr/>
      </dsp:nvSpPr>
      <dsp:spPr>
        <a:xfrm>
          <a:off x="8052765" y="2707974"/>
          <a:ext cx="2184978" cy="155703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9CA385-DB0C-40CF-A444-BE4485B9F661}">
      <dsp:nvSpPr>
        <dsp:cNvPr id="0" name=""/>
        <dsp:cNvSpPr/>
      </dsp:nvSpPr>
      <dsp:spPr>
        <a:xfrm>
          <a:off x="8302174" y="2944913"/>
          <a:ext cx="2184978" cy="155703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Delivers a product that accurately reflects user requirements, increasing satisfaction.</a:t>
          </a:r>
        </a:p>
      </dsp:txBody>
      <dsp:txXfrm>
        <a:off x="8347778" y="2990517"/>
        <a:ext cx="2093770" cy="1465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E2E381-C2D5-4D82-BC9E-35B8A9A72328}">
      <dsp:nvSpPr>
        <dsp:cNvPr id="0" name=""/>
        <dsp:cNvSpPr/>
      </dsp:nvSpPr>
      <dsp:spPr>
        <a:xfrm>
          <a:off x="5212520" y="2061525"/>
          <a:ext cx="4102576" cy="643728"/>
        </a:xfrm>
        <a:custGeom>
          <a:avLst/>
          <a:gdLst/>
          <a:ahLst/>
          <a:cxnLst/>
          <a:rect l="0" t="0" r="0" b="0"/>
          <a:pathLst>
            <a:path>
              <a:moveTo>
                <a:pt x="0" y="0"/>
              </a:moveTo>
              <a:lnTo>
                <a:pt x="0" y="438682"/>
              </a:lnTo>
              <a:lnTo>
                <a:pt x="4102576" y="438682"/>
              </a:lnTo>
              <a:lnTo>
                <a:pt x="4102576" y="64372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B9653-3CF3-42A8-B05D-F07935772152}">
      <dsp:nvSpPr>
        <dsp:cNvPr id="0" name=""/>
        <dsp:cNvSpPr/>
      </dsp:nvSpPr>
      <dsp:spPr>
        <a:xfrm>
          <a:off x="5212520" y="2061525"/>
          <a:ext cx="1426755" cy="643728"/>
        </a:xfrm>
        <a:custGeom>
          <a:avLst/>
          <a:gdLst/>
          <a:ahLst/>
          <a:cxnLst/>
          <a:rect l="0" t="0" r="0" b="0"/>
          <a:pathLst>
            <a:path>
              <a:moveTo>
                <a:pt x="0" y="0"/>
              </a:moveTo>
              <a:lnTo>
                <a:pt x="0" y="438682"/>
              </a:lnTo>
              <a:lnTo>
                <a:pt x="1426755" y="438682"/>
              </a:lnTo>
              <a:lnTo>
                <a:pt x="1426755" y="64372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937DED-417F-446B-9379-030DEF45871F}">
      <dsp:nvSpPr>
        <dsp:cNvPr id="0" name=""/>
        <dsp:cNvSpPr/>
      </dsp:nvSpPr>
      <dsp:spPr>
        <a:xfrm>
          <a:off x="3925186" y="2061525"/>
          <a:ext cx="1287334" cy="643728"/>
        </a:xfrm>
        <a:custGeom>
          <a:avLst/>
          <a:gdLst/>
          <a:ahLst/>
          <a:cxnLst/>
          <a:rect l="0" t="0" r="0" b="0"/>
          <a:pathLst>
            <a:path>
              <a:moveTo>
                <a:pt x="1287334" y="0"/>
              </a:moveTo>
              <a:lnTo>
                <a:pt x="1287334" y="438682"/>
              </a:lnTo>
              <a:lnTo>
                <a:pt x="0" y="438682"/>
              </a:lnTo>
              <a:lnTo>
                <a:pt x="0" y="64372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E5293-2CA0-49A5-ABDA-0FB618F506A0}">
      <dsp:nvSpPr>
        <dsp:cNvPr id="0" name=""/>
        <dsp:cNvSpPr/>
      </dsp:nvSpPr>
      <dsp:spPr>
        <a:xfrm>
          <a:off x="1145801" y="2061525"/>
          <a:ext cx="4066719" cy="643728"/>
        </a:xfrm>
        <a:custGeom>
          <a:avLst/>
          <a:gdLst/>
          <a:ahLst/>
          <a:cxnLst/>
          <a:rect l="0" t="0" r="0" b="0"/>
          <a:pathLst>
            <a:path>
              <a:moveTo>
                <a:pt x="4066719" y="0"/>
              </a:moveTo>
              <a:lnTo>
                <a:pt x="4066719" y="438682"/>
              </a:lnTo>
              <a:lnTo>
                <a:pt x="0" y="438682"/>
              </a:lnTo>
              <a:lnTo>
                <a:pt x="0" y="64372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FE72B-F866-4478-ACFC-9D5644C53180}">
      <dsp:nvSpPr>
        <dsp:cNvPr id="0" name=""/>
        <dsp:cNvSpPr/>
      </dsp:nvSpPr>
      <dsp:spPr>
        <a:xfrm>
          <a:off x="4135262" y="526194"/>
          <a:ext cx="2154517" cy="153533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D406B0-FDD5-4E67-9857-79EC1E595A25}">
      <dsp:nvSpPr>
        <dsp:cNvPr id="0" name=""/>
        <dsp:cNvSpPr/>
      </dsp:nvSpPr>
      <dsp:spPr>
        <a:xfrm>
          <a:off x="4381194" y="759830"/>
          <a:ext cx="2154517" cy="153533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Benefits of Using Agile Testing </a:t>
          </a:r>
          <a:endParaRPr lang="en-US" sz="1400" kern="1200" dirty="0">
            <a:latin typeface="Times New Roman" panose="02020603050405020304" pitchFamily="18" charset="0"/>
            <a:cs typeface="Times New Roman" panose="02020603050405020304" pitchFamily="18" charset="0"/>
          </a:endParaRPr>
        </a:p>
      </dsp:txBody>
      <dsp:txXfrm>
        <a:off x="4426162" y="804798"/>
        <a:ext cx="2064581" cy="1445395"/>
      </dsp:txXfrm>
    </dsp:sp>
    <dsp:sp modelId="{DA583CA2-D48E-44D6-B772-159D307EBAB4}">
      <dsp:nvSpPr>
        <dsp:cNvPr id="0" name=""/>
        <dsp:cNvSpPr/>
      </dsp:nvSpPr>
      <dsp:spPr>
        <a:xfrm>
          <a:off x="3247" y="2705254"/>
          <a:ext cx="2285107" cy="14542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AA1646-0ED0-48C1-94DF-26B983F30E6F}">
      <dsp:nvSpPr>
        <dsp:cNvPr id="0" name=""/>
        <dsp:cNvSpPr/>
      </dsp:nvSpPr>
      <dsp:spPr>
        <a:xfrm>
          <a:off x="249180" y="2938890"/>
          <a:ext cx="2285107" cy="145427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Continuously testing software throughout the development process, Agile testing ensures that the software meets the needs and expectations of end users.</a:t>
          </a:r>
          <a:endParaRPr lang="en-US" sz="1400" kern="1200" dirty="0">
            <a:latin typeface="Times New Roman" panose="02020603050405020304" pitchFamily="18" charset="0"/>
            <a:cs typeface="Times New Roman" panose="02020603050405020304" pitchFamily="18" charset="0"/>
          </a:endParaRPr>
        </a:p>
      </dsp:txBody>
      <dsp:txXfrm>
        <a:off x="291774" y="2981484"/>
        <a:ext cx="2199919" cy="1369087"/>
      </dsp:txXfrm>
    </dsp:sp>
    <dsp:sp modelId="{CA4E2DC2-2DD9-478D-B7B7-49328CD8CF84}">
      <dsp:nvSpPr>
        <dsp:cNvPr id="0" name=""/>
        <dsp:cNvSpPr/>
      </dsp:nvSpPr>
      <dsp:spPr>
        <a:xfrm>
          <a:off x="2780220" y="2705254"/>
          <a:ext cx="2289932" cy="139083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BFDF4F-A048-47C4-A61C-17ACA73E5CD5}">
      <dsp:nvSpPr>
        <dsp:cNvPr id="0" name=""/>
        <dsp:cNvSpPr/>
      </dsp:nvSpPr>
      <dsp:spPr>
        <a:xfrm>
          <a:off x="3026152" y="2938890"/>
          <a:ext cx="2289932" cy="139083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dirty="0"/>
            <a:t>The Agile approach involves breaking down software development into small iterations, focusing on delivering the most critical features first.</a:t>
          </a:r>
          <a:endParaRPr lang="en-US" sz="1400" kern="1200" dirty="0">
            <a:latin typeface="Times New Roman" panose="02020603050405020304" pitchFamily="18" charset="0"/>
            <a:cs typeface="Times New Roman" panose="02020603050405020304" pitchFamily="18" charset="0"/>
          </a:endParaRPr>
        </a:p>
      </dsp:txBody>
      <dsp:txXfrm>
        <a:off x="3066888" y="2979626"/>
        <a:ext cx="2208460" cy="1309359"/>
      </dsp:txXfrm>
    </dsp:sp>
    <dsp:sp modelId="{F3F54B7D-2DED-45E0-96A0-6C947E63120B}">
      <dsp:nvSpPr>
        <dsp:cNvPr id="0" name=""/>
        <dsp:cNvSpPr/>
      </dsp:nvSpPr>
      <dsp:spPr>
        <a:xfrm>
          <a:off x="5562017" y="2705254"/>
          <a:ext cx="2154517" cy="153533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C0BB97-98CF-4FBB-9A33-63F8A9454542}">
      <dsp:nvSpPr>
        <dsp:cNvPr id="0" name=""/>
        <dsp:cNvSpPr/>
      </dsp:nvSpPr>
      <dsp:spPr>
        <a:xfrm>
          <a:off x="5807950" y="2938890"/>
          <a:ext cx="2154517" cy="153533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dirty="0"/>
            <a:t>Agile testing encourages developers and testers to collaborate, ensuring that technical issues are quickly identified and resolved sooner rather than later.</a:t>
          </a:r>
          <a:endParaRPr lang="en-US" sz="1400" kern="1200" dirty="0">
            <a:latin typeface="Times New Roman" panose="02020603050405020304" pitchFamily="18" charset="0"/>
            <a:cs typeface="Times New Roman" panose="02020603050405020304" pitchFamily="18" charset="0"/>
          </a:endParaRPr>
        </a:p>
      </dsp:txBody>
      <dsp:txXfrm>
        <a:off x="5852918" y="2983858"/>
        <a:ext cx="2064581" cy="1445395"/>
      </dsp:txXfrm>
    </dsp:sp>
    <dsp:sp modelId="{CB3D6C4C-07A4-47DA-80D7-6DFC023A8F6E}">
      <dsp:nvSpPr>
        <dsp:cNvPr id="0" name=""/>
        <dsp:cNvSpPr/>
      </dsp:nvSpPr>
      <dsp:spPr>
        <a:xfrm>
          <a:off x="8208400" y="2705254"/>
          <a:ext cx="2213393" cy="140550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576751-9A16-4A61-8679-F21BB145D83A}">
      <dsp:nvSpPr>
        <dsp:cNvPr id="0" name=""/>
        <dsp:cNvSpPr/>
      </dsp:nvSpPr>
      <dsp:spPr>
        <a:xfrm>
          <a:off x="8454332" y="2938890"/>
          <a:ext cx="2213393" cy="140550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0" i="0" kern="1200" dirty="0">
              <a:solidFill>
                <a:srgbClr val="1C1C1E"/>
              </a:solidFill>
              <a:effectLst/>
              <a:latin typeface="Noto Sans" panose="020B0502040504020204" pitchFamily="34" charset="0"/>
            </a:rPr>
            <a:t>Agile testing supports a continuous delivery model, allowing teams to update end users regularly. This helps keep them engaged and satisfied with the software</a:t>
          </a:r>
          <a:endParaRPr lang="en-US" sz="1300" kern="1200" dirty="0"/>
        </a:p>
      </dsp:txBody>
      <dsp:txXfrm>
        <a:off x="8495498" y="2980056"/>
        <a:ext cx="2131061" cy="13231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5CCB85-EF68-4830-9CF7-476B51B643C5}" type="datetimeFigureOut">
              <a:rPr lang="en-US" smtClean="0"/>
              <a:t>10/23/2024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6D5250-73C5-41EE-A70B-ABC6F234385B}" type="slidenum">
              <a:rPr lang="en-US" smtClean="0"/>
              <a:t>‹#›</a:t>
            </a:fld>
            <a:endParaRPr lang="en-US"/>
          </a:p>
        </p:txBody>
      </p:sp>
    </p:spTree>
    <p:extLst>
      <p:ext uri="{BB962C8B-B14F-4D97-AF65-F5344CB8AC3E}">
        <p14:creationId xmlns:p14="http://schemas.microsoft.com/office/powerpoint/2010/main" val="1431308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6D5250-73C5-41EE-A70B-ABC6F234385B}" type="slidenum">
              <a:rPr lang="en-US" smtClean="0"/>
              <a:t>4</a:t>
            </a:fld>
            <a:endParaRPr lang="en-US"/>
          </a:p>
        </p:txBody>
      </p:sp>
    </p:spTree>
    <p:extLst>
      <p:ext uri="{BB962C8B-B14F-4D97-AF65-F5344CB8AC3E}">
        <p14:creationId xmlns:p14="http://schemas.microsoft.com/office/powerpoint/2010/main" val="615101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592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AC7B32A4-B4E1-48BB-8499-CAB51D7FD67A}"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83599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3923302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79184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240049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46151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5757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869166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70776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1553442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7B32A4-B4E1-48BB-8499-CAB51D7FD67A}"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1854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7B32A4-B4E1-48BB-8499-CAB51D7FD6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8588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7B32A4-B4E1-48BB-8499-CAB51D7FD67A}"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34800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7B32A4-B4E1-48BB-8499-CAB51D7FD67A}"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95060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B32A4-B4E1-48BB-8499-CAB51D7FD67A}"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23333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7B32A4-B4E1-48BB-8499-CAB51D7FD6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235766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7B32A4-B4E1-48BB-8499-CAB51D7FD67A}"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C5EE4-D5A7-4553-BA20-E1FF8E86673B}" type="slidenum">
              <a:rPr lang="en-US" smtClean="0"/>
              <a:t>‹#›</a:t>
            </a:fld>
            <a:endParaRPr lang="en-US"/>
          </a:p>
        </p:txBody>
      </p:sp>
    </p:spTree>
    <p:extLst>
      <p:ext uri="{BB962C8B-B14F-4D97-AF65-F5344CB8AC3E}">
        <p14:creationId xmlns:p14="http://schemas.microsoft.com/office/powerpoint/2010/main" val="3413375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C7B32A4-B4E1-48BB-8499-CAB51D7FD67A}" type="datetimeFigureOut">
              <a:rPr lang="en-US" smtClean="0"/>
              <a:t>10/23/2024</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41C5EE4-D5A7-4553-BA20-E1FF8E86673B}" type="slidenum">
              <a:rPr lang="en-US" smtClean="0"/>
              <a:t>‹#›</a:t>
            </a:fld>
            <a:endParaRPr lang="en-US"/>
          </a:p>
        </p:txBody>
      </p:sp>
    </p:spTree>
    <p:extLst>
      <p:ext uri="{BB962C8B-B14F-4D97-AF65-F5344CB8AC3E}">
        <p14:creationId xmlns:p14="http://schemas.microsoft.com/office/powerpoint/2010/main" val="425859305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8" Type="http://schemas.openxmlformats.org/officeDocument/2006/relationships/hyperlink" Target="https://www.geeksforgeeks.org/software-testing-functional-testing/" TargetMode="External"/><Relationship Id="rId13" Type="http://schemas.openxmlformats.org/officeDocument/2006/relationships/hyperlink" Target="https://www.geeksforgeeks.org/soak-testing-software-testing/" TargetMode="External"/><Relationship Id="rId3" Type="http://schemas.openxmlformats.org/officeDocument/2006/relationships/hyperlink" Target="https://www.geeksforgeeks.org/goals-of-software-testing/" TargetMode="External"/><Relationship Id="rId7" Type="http://schemas.openxmlformats.org/officeDocument/2006/relationships/hyperlink" Target="https://www.geeksforgeeks.org/software-engineering-regression-testing/" TargetMode="External"/><Relationship Id="rId12" Type="http://schemas.openxmlformats.org/officeDocument/2006/relationships/hyperlink" Target="https://www.geeksforgeeks.org/software-testing-load-testing/" TargetMode="External"/><Relationship Id="rId2" Type="http://schemas.openxmlformats.org/officeDocument/2006/relationships/hyperlink" Target="https://www.techtarget.com/whatis/definition/software-testing" TargetMode="External"/><Relationship Id="rId1" Type="http://schemas.openxmlformats.org/officeDocument/2006/relationships/slideLayout" Target="../slideLayouts/slideLayout2.xml"/><Relationship Id="rId6" Type="http://schemas.openxmlformats.org/officeDocument/2006/relationships/hyperlink" Target="https://www.geeksforgeeks.org/smoke-testing-software-testing/" TargetMode="External"/><Relationship Id="rId11" Type="http://schemas.openxmlformats.org/officeDocument/2006/relationships/hyperlink" Target="https://www.geeksforgeeks.org/system-testing/" TargetMode="External"/><Relationship Id="rId5" Type="http://schemas.openxmlformats.org/officeDocument/2006/relationships/hyperlink" Target="https://www.geeksforgeeks.org/unit-testing-software-testing/" TargetMode="External"/><Relationship Id="rId10" Type="http://schemas.openxmlformats.org/officeDocument/2006/relationships/hyperlink" Target="https://www.geeksforgeeks.org/software-engineering-integration-testing/" TargetMode="External"/><Relationship Id="rId4" Type="http://schemas.openxmlformats.org/officeDocument/2006/relationships/hyperlink" Target="https://www.geeksforgeeks.org/adhoc-testing-in-software/" TargetMode="External"/><Relationship Id="rId9" Type="http://schemas.openxmlformats.org/officeDocument/2006/relationships/hyperlink" Target="https://www.geeksforgeeks.org/acceptance-testing-software-testing/"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scaledagileframework.com/agile-testing/" TargetMode="External"/><Relationship Id="rId3" Type="http://schemas.openxmlformats.org/officeDocument/2006/relationships/hyperlink" Target="https://trunk.io/learn/what-is-the-purpose-of-a-test-framework" TargetMode="External"/><Relationship Id="rId7" Type="http://schemas.openxmlformats.org/officeDocument/2006/relationships/hyperlink" Target="https://www.sealights.io/agile-testing/understanding-agile-testing-methodology-and-4-agile-testing-methods/" TargetMode="External"/><Relationship Id="rId2" Type="http://schemas.openxmlformats.org/officeDocument/2006/relationships/hyperlink" Target="https://www.browserstack.com/guide/best-test-automation-frameworks#:~:text=Test%20automation%20frameworks%20are%20a,engineering%20functions%20work%20more%20efficiently" TargetMode="External"/><Relationship Id="rId1" Type="http://schemas.openxmlformats.org/officeDocument/2006/relationships/slideLayout" Target="../slideLayouts/slideLayout2.xml"/><Relationship Id="rId6" Type="http://schemas.openxmlformats.org/officeDocument/2006/relationships/hyperlink" Target="https://www.geeksforgeeks.org/test-driven-development-tdd/" TargetMode="External"/><Relationship Id="rId5" Type="http://schemas.openxmlformats.org/officeDocument/2006/relationships/hyperlink" Target="https://8thlight.com/insights/tdd-from-the-inside-out-or-the-outside-in" TargetMode="External"/><Relationship Id="rId4" Type="http://schemas.openxmlformats.org/officeDocument/2006/relationships/hyperlink" Target="https://testdriven.io/test-driven-development/" TargetMode="External"/><Relationship Id="rId9" Type="http://schemas.openxmlformats.org/officeDocument/2006/relationships/hyperlink" Target="https://www.browserstack.com/guide/what-is-bdd-test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03081-6446-7FA5-3373-9B336550B652}"/>
              </a:ext>
            </a:extLst>
          </p:cNvPr>
          <p:cNvSpPr>
            <a:spLocks noGrp="1"/>
          </p:cNvSpPr>
          <p:nvPr>
            <p:ph type="ctrTitle"/>
          </p:nvPr>
        </p:nvSpPr>
        <p:spPr/>
        <p:txBody>
          <a:bodyPr>
            <a:normAutofit/>
          </a:bodyPr>
          <a:lstStyle/>
          <a:p>
            <a:r>
              <a:rPr lang="en-US" b="0" i="0" dirty="0">
                <a:effectLst/>
                <a:latin typeface="gg mono"/>
              </a:rPr>
              <a:t>Unit testing, Integration testing, testing frameworks, TDD</a:t>
            </a:r>
            <a:endParaRPr lang="en-US" dirty="0"/>
          </a:p>
        </p:txBody>
      </p:sp>
      <p:sp>
        <p:nvSpPr>
          <p:cNvPr id="3" name="Subtitle 2">
            <a:extLst>
              <a:ext uri="{FF2B5EF4-FFF2-40B4-BE49-F238E27FC236}">
                <a16:creationId xmlns:a16="http://schemas.microsoft.com/office/drawing/2014/main" id="{5A1882A4-C93A-65EB-6C36-11909611FC07}"/>
              </a:ext>
            </a:extLst>
          </p:cNvPr>
          <p:cNvSpPr>
            <a:spLocks noGrp="1"/>
          </p:cNvSpPr>
          <p:nvPr>
            <p:ph type="subTitle" idx="1"/>
          </p:nvPr>
        </p:nvSpPr>
        <p:spPr/>
        <p:txBody>
          <a:bodyPr/>
          <a:lstStyle/>
          <a:p>
            <a:r>
              <a:rPr lang="en-US" dirty="0"/>
              <a:t>By Zachary, Dakota, Sai</a:t>
            </a:r>
          </a:p>
        </p:txBody>
      </p:sp>
    </p:spTree>
    <p:extLst>
      <p:ext uri="{BB962C8B-B14F-4D97-AF65-F5344CB8AC3E}">
        <p14:creationId xmlns:p14="http://schemas.microsoft.com/office/powerpoint/2010/main" val="2158798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6466-1510-CD2C-8413-E6D248CF4232}"/>
              </a:ext>
            </a:extLst>
          </p:cNvPr>
          <p:cNvSpPr>
            <a:spLocks noGrp="1"/>
          </p:cNvSpPr>
          <p:nvPr>
            <p:ph type="title"/>
          </p:nvPr>
        </p:nvSpPr>
        <p:spPr/>
        <p:txBody>
          <a:bodyPr/>
          <a:lstStyle/>
          <a:p>
            <a:r>
              <a:rPr lang="en-US" dirty="0"/>
              <a:t>Unit Testing</a:t>
            </a:r>
          </a:p>
        </p:txBody>
      </p:sp>
      <p:sp>
        <p:nvSpPr>
          <p:cNvPr id="3" name="Content Placeholder 2">
            <a:extLst>
              <a:ext uri="{FF2B5EF4-FFF2-40B4-BE49-F238E27FC236}">
                <a16:creationId xmlns:a16="http://schemas.microsoft.com/office/drawing/2014/main" id="{45B8759E-E635-CF4C-2B90-D830BEA76A29}"/>
              </a:ext>
            </a:extLst>
          </p:cNvPr>
          <p:cNvSpPr>
            <a:spLocks noGrp="1"/>
          </p:cNvSpPr>
          <p:nvPr>
            <p:ph idx="1"/>
          </p:nvPr>
        </p:nvSpPr>
        <p:spPr/>
        <p:txBody>
          <a:bodyPr>
            <a:normAutofit fontScale="92500" lnSpcReduction="10000"/>
          </a:bodyPr>
          <a:lstStyle/>
          <a:p>
            <a:pPr marL="0" indent="0">
              <a:buNone/>
            </a:pPr>
            <a:r>
              <a:rPr lang="en-US" sz="1800" dirty="0"/>
              <a:t>Unit testing is a type of testing that takes individual parts of code and tests them by themselves. This is because its easier to find bugs early, and ensure the code is following requirements if you test a unit of code by itself, instead of throwing everything together and figuring out everything at the same time. To do it, you isolate a unit of code and test every function and part of it to ensure it works as intended. There are two different type of unit testing:</a:t>
            </a:r>
          </a:p>
          <a:p>
            <a:pPr marL="0" indent="0">
              <a:buNone/>
            </a:pPr>
            <a:r>
              <a:rPr lang="en-US" sz="1800" dirty="0"/>
              <a:t>Manual: Manual testing is going over everything by hand without the use of special tools. It is done, usually by developers. It is not used as much because it costs more to do it this way, the time it takes to do it, and developers already do this to a degree to ensure there programs are working correctly.</a:t>
            </a:r>
          </a:p>
          <a:p>
            <a:pPr marL="0" indent="0">
              <a:buNone/>
            </a:pPr>
            <a:r>
              <a:rPr lang="en-US" sz="1800" dirty="0"/>
              <a:t>Automated: This type of unit testing uses software to run the tests automatically when something is changed in the code. It checks to ensure that it runs properly, and can inform us if the code does not meet any of the tests we have set up for it.</a:t>
            </a:r>
          </a:p>
        </p:txBody>
      </p:sp>
    </p:spTree>
    <p:extLst>
      <p:ext uri="{BB962C8B-B14F-4D97-AF65-F5344CB8AC3E}">
        <p14:creationId xmlns:p14="http://schemas.microsoft.com/office/powerpoint/2010/main" val="3717038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BADD-7151-6F58-1B5A-75B16C294261}"/>
              </a:ext>
            </a:extLst>
          </p:cNvPr>
          <p:cNvSpPr>
            <a:spLocks noGrp="1"/>
          </p:cNvSpPr>
          <p:nvPr>
            <p:ph type="title"/>
          </p:nvPr>
        </p:nvSpPr>
        <p:spPr/>
        <p:txBody>
          <a:bodyPr/>
          <a:lstStyle/>
          <a:p>
            <a:r>
              <a:rPr lang="en-US" dirty="0"/>
              <a:t>Integration Test</a:t>
            </a:r>
          </a:p>
        </p:txBody>
      </p:sp>
      <p:sp>
        <p:nvSpPr>
          <p:cNvPr id="3" name="Content Placeholder 2">
            <a:extLst>
              <a:ext uri="{FF2B5EF4-FFF2-40B4-BE49-F238E27FC236}">
                <a16:creationId xmlns:a16="http://schemas.microsoft.com/office/drawing/2014/main" id="{ED40E657-9225-55F5-E98A-60323A6979F6}"/>
              </a:ext>
            </a:extLst>
          </p:cNvPr>
          <p:cNvSpPr>
            <a:spLocks noGrp="1"/>
          </p:cNvSpPr>
          <p:nvPr>
            <p:ph idx="1"/>
          </p:nvPr>
        </p:nvSpPr>
        <p:spPr/>
        <p:txBody>
          <a:bodyPr>
            <a:normAutofit fontScale="85000" lnSpcReduction="20000"/>
          </a:bodyPr>
          <a:lstStyle/>
          <a:p>
            <a:pPr marL="0" indent="0">
              <a:buNone/>
            </a:pPr>
            <a:r>
              <a:rPr lang="en-US" sz="1800" dirty="0"/>
              <a:t>Integration Testing focusing on the interactions between different components or modules proceed as expected. The big goal of integration testing is to find any bugs that come up when different components start interacting with one another. It usually occurs after unit testing does, but before system testing takes places. This type of testing is usually done by QA testers, test engineers, and developers. There are 4 different ways to do this type of testing</a:t>
            </a:r>
          </a:p>
          <a:p>
            <a:r>
              <a:rPr lang="en-US" sz="1800" dirty="0"/>
              <a:t>Big-bang testing: This type of testing is where you take everything, put it together and see what happens. It’s only useful for very small systems.</a:t>
            </a:r>
          </a:p>
          <a:p>
            <a:r>
              <a:rPr lang="en-US" sz="1800" dirty="0"/>
              <a:t>Bottom-up testing: Lower-level modules are tested with higher level ones until they are all tested. The main goal of this type of testing is to see the interactions between the modules.</a:t>
            </a:r>
          </a:p>
          <a:p>
            <a:r>
              <a:rPr lang="en-US" sz="1800" dirty="0"/>
              <a:t>Top down: This testing is used to test low level modules that haven’t been integrated yet. You do this by testing the high-level modules, then the lower leveled modules, then integrating the low-level modules to ensure they work as expected.</a:t>
            </a:r>
          </a:p>
          <a:p>
            <a:r>
              <a:rPr lang="en-US" sz="1800" dirty="0"/>
              <a:t>Mixed integration: It is a mix of top-down, and bottom-up testing. </a:t>
            </a:r>
          </a:p>
        </p:txBody>
      </p:sp>
    </p:spTree>
    <p:extLst>
      <p:ext uri="{BB962C8B-B14F-4D97-AF65-F5344CB8AC3E}">
        <p14:creationId xmlns:p14="http://schemas.microsoft.com/office/powerpoint/2010/main" val="3536602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4D3C5-B50B-0D8A-1444-EF6065BFFCC0}"/>
              </a:ext>
            </a:extLst>
          </p:cNvPr>
          <p:cNvSpPr>
            <a:spLocks noGrp="1"/>
          </p:cNvSpPr>
          <p:nvPr>
            <p:ph type="title"/>
          </p:nvPr>
        </p:nvSpPr>
        <p:spPr/>
        <p:txBody>
          <a:bodyPr/>
          <a:lstStyle/>
          <a:p>
            <a:r>
              <a:rPr lang="en-US" dirty="0"/>
              <a:t>System Testing</a:t>
            </a:r>
          </a:p>
        </p:txBody>
      </p:sp>
      <p:sp>
        <p:nvSpPr>
          <p:cNvPr id="3" name="Content Placeholder 2">
            <a:extLst>
              <a:ext uri="{FF2B5EF4-FFF2-40B4-BE49-F238E27FC236}">
                <a16:creationId xmlns:a16="http://schemas.microsoft.com/office/drawing/2014/main" id="{2EDD1554-D26C-3A50-933F-AB6F8492BE96}"/>
              </a:ext>
            </a:extLst>
          </p:cNvPr>
          <p:cNvSpPr>
            <a:spLocks noGrp="1"/>
          </p:cNvSpPr>
          <p:nvPr>
            <p:ph idx="1"/>
          </p:nvPr>
        </p:nvSpPr>
        <p:spPr/>
        <p:txBody>
          <a:bodyPr>
            <a:normAutofit fontScale="92500" lnSpcReduction="20000"/>
          </a:bodyPr>
          <a:lstStyle/>
          <a:p>
            <a:pPr marL="0" indent="0">
              <a:buNone/>
            </a:pPr>
            <a:r>
              <a:rPr lang="en-US" sz="1800" dirty="0"/>
              <a:t>System testing takes place on a fully integrated system to make sure that it is in compliance with its requirements. It looks at both integrated units, and the whole system to see if there are any defects in either, and the observed behavior between them is the result of the test. It is preformed by a testing team that is independent from the development team. There are four things that fall under system testing</a:t>
            </a:r>
          </a:p>
          <a:p>
            <a:r>
              <a:rPr lang="en-US" sz="1800" dirty="0"/>
              <a:t>Performance Testing: This type of testing looks at the speed, , scalability, stability and reliability of the software</a:t>
            </a:r>
          </a:p>
          <a:p>
            <a:r>
              <a:rPr lang="en-US" sz="1800" dirty="0"/>
              <a:t>Load Testing: Looks at how the software performs when under an extreme load</a:t>
            </a:r>
          </a:p>
          <a:p>
            <a:r>
              <a:rPr lang="en-US" sz="1800" dirty="0"/>
              <a:t>Stress Testing: Looks at how the software performs under various different load sizes</a:t>
            </a:r>
          </a:p>
          <a:p>
            <a:r>
              <a:rPr lang="en-US" sz="1800" dirty="0"/>
              <a:t>Scalability Testing: Looks at the software to see how easy it would be to upscale or downscale it if the customer requests it.</a:t>
            </a:r>
          </a:p>
        </p:txBody>
      </p:sp>
    </p:spTree>
    <p:extLst>
      <p:ext uri="{BB962C8B-B14F-4D97-AF65-F5344CB8AC3E}">
        <p14:creationId xmlns:p14="http://schemas.microsoft.com/office/powerpoint/2010/main" val="1592906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6FC3C-F6D5-63CD-852C-4042E959835D}"/>
              </a:ext>
            </a:extLst>
          </p:cNvPr>
          <p:cNvSpPr>
            <a:spLocks noGrp="1"/>
          </p:cNvSpPr>
          <p:nvPr>
            <p:ph type="title"/>
          </p:nvPr>
        </p:nvSpPr>
        <p:spPr/>
        <p:txBody>
          <a:bodyPr/>
          <a:lstStyle/>
          <a:p>
            <a:r>
              <a:rPr lang="en-US" dirty="0"/>
              <a:t>Load Testing</a:t>
            </a:r>
          </a:p>
        </p:txBody>
      </p:sp>
      <p:sp>
        <p:nvSpPr>
          <p:cNvPr id="3" name="Content Placeholder 2">
            <a:extLst>
              <a:ext uri="{FF2B5EF4-FFF2-40B4-BE49-F238E27FC236}">
                <a16:creationId xmlns:a16="http://schemas.microsoft.com/office/drawing/2014/main" id="{BDD57310-6EC5-0903-C414-4E7AE43ED187}"/>
              </a:ext>
            </a:extLst>
          </p:cNvPr>
          <p:cNvSpPr>
            <a:spLocks noGrp="1"/>
          </p:cNvSpPr>
          <p:nvPr>
            <p:ph idx="1"/>
          </p:nvPr>
        </p:nvSpPr>
        <p:spPr/>
        <p:txBody>
          <a:bodyPr>
            <a:normAutofit/>
          </a:bodyPr>
          <a:lstStyle/>
          <a:p>
            <a:pPr marL="0" indent="0">
              <a:buNone/>
            </a:pPr>
            <a:r>
              <a:rPr lang="en-US" sz="1800" dirty="0"/>
              <a:t>Load testing is looking at how the software performs when multiple users are on it at the same time. It is used to see if the system can handle large numbers of users being on at the same time, if there are any bottlenecking occurring, and to find the maximum number of users or interactions it can handle at a time. When doing load testing you are generally looking at what the capacity of the system is, any bottlenecks that occur, any memory leaks that happen, and the response time of the system when under the load. Load testing is carried out by a team of performance testers.</a:t>
            </a:r>
          </a:p>
        </p:txBody>
      </p:sp>
    </p:spTree>
    <p:extLst>
      <p:ext uri="{BB962C8B-B14F-4D97-AF65-F5344CB8AC3E}">
        <p14:creationId xmlns:p14="http://schemas.microsoft.com/office/powerpoint/2010/main" val="304916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99FE0-E36B-DB59-EC30-F50D8118EB6F}"/>
              </a:ext>
            </a:extLst>
          </p:cNvPr>
          <p:cNvSpPr>
            <a:spLocks noGrp="1"/>
          </p:cNvSpPr>
          <p:nvPr>
            <p:ph type="title"/>
          </p:nvPr>
        </p:nvSpPr>
        <p:spPr/>
        <p:txBody>
          <a:bodyPr/>
          <a:lstStyle/>
          <a:p>
            <a:r>
              <a:rPr lang="en-US" dirty="0"/>
              <a:t>Smoke Testing</a:t>
            </a:r>
          </a:p>
        </p:txBody>
      </p:sp>
      <p:sp>
        <p:nvSpPr>
          <p:cNvPr id="3" name="Content Placeholder 2">
            <a:extLst>
              <a:ext uri="{FF2B5EF4-FFF2-40B4-BE49-F238E27FC236}">
                <a16:creationId xmlns:a16="http://schemas.microsoft.com/office/drawing/2014/main" id="{72EFE090-3033-3C1D-5A52-608280447442}"/>
              </a:ext>
            </a:extLst>
          </p:cNvPr>
          <p:cNvSpPr>
            <a:spLocks noGrp="1"/>
          </p:cNvSpPr>
          <p:nvPr>
            <p:ph idx="1"/>
          </p:nvPr>
        </p:nvSpPr>
        <p:spPr/>
        <p:txBody>
          <a:bodyPr>
            <a:normAutofit lnSpcReduction="10000"/>
          </a:bodyPr>
          <a:lstStyle/>
          <a:p>
            <a:pPr marL="0" indent="0">
              <a:buNone/>
            </a:pPr>
            <a:r>
              <a:rPr lang="en-US" sz="1600" dirty="0"/>
              <a:t>Smoke testing is a test that usually happens at the beginning of the development process to make sure that all the important features are working correctly and fix and issues with it before moving into more thorough tests.</a:t>
            </a:r>
          </a:p>
          <a:p>
            <a:pPr marL="0" indent="0">
              <a:buNone/>
            </a:pPr>
            <a:r>
              <a:rPr lang="en-US" sz="1600" dirty="0"/>
              <a:t> The goal of smoke testing is to reduce resource waste by cutting done on extensive tests if core features aren’t working. Save time by ensuring that core features work before proceeding and give feedback on if the build is stable enough to proceed with testing.</a:t>
            </a:r>
          </a:p>
          <a:p>
            <a:pPr marL="0" indent="0">
              <a:buNone/>
            </a:pPr>
            <a:r>
              <a:rPr lang="en-US" sz="1600" dirty="0"/>
              <a:t>Smoke testing is usually carried out by software assurance engineers, and can be broken into three different types, Manual Tests, Automated tests, and Hybrid Testing.</a:t>
            </a:r>
          </a:p>
          <a:p>
            <a:pPr marL="0" indent="0">
              <a:buNone/>
            </a:pPr>
            <a:r>
              <a:rPr lang="en-US" sz="1600" dirty="0"/>
              <a:t>Manual Tests: The tester makes the test cases for each build of the product</a:t>
            </a:r>
          </a:p>
          <a:p>
            <a:pPr marL="0" indent="0">
              <a:buNone/>
            </a:pPr>
            <a:r>
              <a:rPr lang="en-US" sz="1600" dirty="0"/>
              <a:t>Automated Tests: A tool handles the testing process by giving the tests itself</a:t>
            </a:r>
          </a:p>
          <a:p>
            <a:pPr marL="0" indent="0">
              <a:buNone/>
            </a:pPr>
            <a:r>
              <a:rPr lang="en-US" sz="1600" dirty="0"/>
              <a:t>Hybrid Tests: A combination of the two tests. A tester writes the test cases and puts them into a tool to automate the tests</a:t>
            </a:r>
          </a:p>
        </p:txBody>
      </p:sp>
    </p:spTree>
    <p:extLst>
      <p:ext uri="{BB962C8B-B14F-4D97-AF65-F5344CB8AC3E}">
        <p14:creationId xmlns:p14="http://schemas.microsoft.com/office/powerpoint/2010/main" val="352129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504B-8F79-3989-2CD4-4A489E581A4C}"/>
              </a:ext>
            </a:extLst>
          </p:cNvPr>
          <p:cNvSpPr>
            <a:spLocks noGrp="1"/>
          </p:cNvSpPr>
          <p:nvPr>
            <p:ph type="title"/>
          </p:nvPr>
        </p:nvSpPr>
        <p:spPr/>
        <p:txBody>
          <a:bodyPr/>
          <a:lstStyle/>
          <a:p>
            <a:r>
              <a:rPr lang="en-US" dirty="0"/>
              <a:t>Regression Testing</a:t>
            </a:r>
          </a:p>
        </p:txBody>
      </p:sp>
      <p:sp>
        <p:nvSpPr>
          <p:cNvPr id="3" name="Content Placeholder 2">
            <a:extLst>
              <a:ext uri="{FF2B5EF4-FFF2-40B4-BE49-F238E27FC236}">
                <a16:creationId xmlns:a16="http://schemas.microsoft.com/office/drawing/2014/main" id="{97DED73F-5737-7157-C405-34D1DC8D9595}"/>
              </a:ext>
            </a:extLst>
          </p:cNvPr>
          <p:cNvSpPr>
            <a:spLocks noGrp="1"/>
          </p:cNvSpPr>
          <p:nvPr>
            <p:ph idx="1"/>
          </p:nvPr>
        </p:nvSpPr>
        <p:spPr/>
        <p:txBody>
          <a:bodyPr>
            <a:normAutofit/>
          </a:bodyPr>
          <a:lstStyle/>
          <a:p>
            <a:pPr marL="0" indent="0">
              <a:buNone/>
            </a:pPr>
            <a:r>
              <a:rPr lang="en-US" sz="1600" dirty="0"/>
              <a:t>Regression testing takes place after any change has happened to the code, like when something has been added or debugging has taken place.</a:t>
            </a:r>
          </a:p>
          <a:p>
            <a:pPr marL="0" indent="0">
              <a:buNone/>
            </a:pPr>
            <a:r>
              <a:rPr lang="en-US" sz="1600" dirty="0"/>
              <a:t>The purpose of it is to ensure that after those changes have been made that the software still functions properly. The test cases used are generally test cases that have been used before, so Regression testing is usually automated otherwise it would take an extremely long time, and many resources. </a:t>
            </a:r>
          </a:p>
        </p:txBody>
      </p:sp>
    </p:spTree>
    <p:extLst>
      <p:ext uri="{BB962C8B-B14F-4D97-AF65-F5344CB8AC3E}">
        <p14:creationId xmlns:p14="http://schemas.microsoft.com/office/powerpoint/2010/main" val="378383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0997A-E7D8-A74F-0F22-9A1C0D0B24F5}"/>
              </a:ext>
            </a:extLst>
          </p:cNvPr>
          <p:cNvSpPr>
            <a:spLocks noGrp="1"/>
          </p:cNvSpPr>
          <p:nvPr>
            <p:ph type="title"/>
          </p:nvPr>
        </p:nvSpPr>
        <p:spPr/>
        <p:txBody>
          <a:bodyPr/>
          <a:lstStyle/>
          <a:p>
            <a:r>
              <a:rPr lang="en-US" dirty="0"/>
              <a:t>Functional Testing</a:t>
            </a:r>
          </a:p>
        </p:txBody>
      </p:sp>
      <p:sp>
        <p:nvSpPr>
          <p:cNvPr id="3" name="Content Placeholder 2">
            <a:extLst>
              <a:ext uri="{FF2B5EF4-FFF2-40B4-BE49-F238E27FC236}">
                <a16:creationId xmlns:a16="http://schemas.microsoft.com/office/drawing/2014/main" id="{29CCF057-6BCD-43EE-F44D-341EC3D669F3}"/>
              </a:ext>
            </a:extLst>
          </p:cNvPr>
          <p:cNvSpPr>
            <a:spLocks noGrp="1"/>
          </p:cNvSpPr>
          <p:nvPr>
            <p:ph idx="1"/>
          </p:nvPr>
        </p:nvSpPr>
        <p:spPr/>
        <p:txBody>
          <a:bodyPr>
            <a:normAutofit/>
          </a:bodyPr>
          <a:lstStyle/>
          <a:p>
            <a:pPr marL="0" indent="0">
              <a:buNone/>
            </a:pPr>
            <a:r>
              <a:rPr lang="en-US" sz="1600" dirty="0"/>
              <a:t>Functional testing is testing the software to make sure it meets all the requirements and specifications assigned to it. This type of testing isn’t concerning the source code, it cares about the output of the software and if that output meets what is expected. </a:t>
            </a:r>
          </a:p>
          <a:p>
            <a:pPr marL="0" indent="0">
              <a:buNone/>
            </a:pPr>
            <a:r>
              <a:rPr lang="en-US" sz="1600" dirty="0"/>
              <a:t>When performing functional testing you will test each function of the application to make sure that it produces the expected result, each place the user can enter a value to make sure it intakes data correctly, and how to GUI screen looks to make sure the user can navigate it.</a:t>
            </a:r>
          </a:p>
          <a:p>
            <a:pPr marL="0" indent="0">
              <a:buNone/>
            </a:pPr>
            <a:r>
              <a:rPr lang="en-US" sz="1600" dirty="0"/>
              <a:t>The people doing function testing will usually be people who are not apart of the development process, but those in the development process can still participate in it.</a:t>
            </a:r>
          </a:p>
        </p:txBody>
      </p:sp>
    </p:spTree>
    <p:extLst>
      <p:ext uri="{BB962C8B-B14F-4D97-AF65-F5344CB8AC3E}">
        <p14:creationId xmlns:p14="http://schemas.microsoft.com/office/powerpoint/2010/main" val="3936696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4651E-BB06-E67C-2FEC-A77A25C8C0ED}"/>
              </a:ext>
            </a:extLst>
          </p:cNvPr>
          <p:cNvSpPr>
            <a:spLocks noGrp="1"/>
          </p:cNvSpPr>
          <p:nvPr>
            <p:ph type="title"/>
          </p:nvPr>
        </p:nvSpPr>
        <p:spPr/>
        <p:txBody>
          <a:bodyPr/>
          <a:lstStyle/>
          <a:p>
            <a:r>
              <a:rPr lang="en-US" dirty="0"/>
              <a:t>Soak Testing</a:t>
            </a:r>
          </a:p>
        </p:txBody>
      </p:sp>
      <p:sp>
        <p:nvSpPr>
          <p:cNvPr id="3" name="Content Placeholder 2">
            <a:extLst>
              <a:ext uri="{FF2B5EF4-FFF2-40B4-BE49-F238E27FC236}">
                <a16:creationId xmlns:a16="http://schemas.microsoft.com/office/drawing/2014/main" id="{8013A583-24D0-B726-1F05-E2FC33B13EF5}"/>
              </a:ext>
            </a:extLst>
          </p:cNvPr>
          <p:cNvSpPr>
            <a:spLocks noGrp="1"/>
          </p:cNvSpPr>
          <p:nvPr>
            <p:ph idx="1"/>
          </p:nvPr>
        </p:nvSpPr>
        <p:spPr/>
        <p:txBody>
          <a:bodyPr>
            <a:normAutofit lnSpcReduction="10000"/>
          </a:bodyPr>
          <a:lstStyle/>
          <a:p>
            <a:pPr marL="0" indent="0">
              <a:buNone/>
            </a:pPr>
            <a:r>
              <a:rPr lang="en-US" sz="1800" dirty="0"/>
              <a:t>Soak testing is placing the system under a large continuous load to see how it performs under load for an extended period of time. It is used to determine if the system can handle a high volume of interactions for an extended period of time, and to see what happens if it goes over the expectations of the system. Generally, one or more people from a quality assurance team will preform this test.</a:t>
            </a:r>
          </a:p>
          <a:p>
            <a:pPr marL="0" indent="0">
              <a:buNone/>
            </a:pPr>
            <a:r>
              <a:rPr lang="en-US" sz="1800" dirty="0"/>
              <a:t>The main goals of soak testing is to find what risks can occur during these time of high interaction, to help in determining the capacity of the system, and ensure that it meets the minimum or maximum amount of users expected of it.</a:t>
            </a:r>
          </a:p>
          <a:p>
            <a:pPr marL="0" indent="0">
              <a:buNone/>
            </a:pPr>
            <a:r>
              <a:rPr lang="en-US" sz="1800" dirty="0"/>
              <a:t>The big problems to look for during Soak testing are memory leaks, connection failures, database connection failures, and response time degradation.</a:t>
            </a:r>
          </a:p>
        </p:txBody>
      </p:sp>
    </p:spTree>
    <p:extLst>
      <p:ext uri="{BB962C8B-B14F-4D97-AF65-F5344CB8AC3E}">
        <p14:creationId xmlns:p14="http://schemas.microsoft.com/office/powerpoint/2010/main" val="51800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9AB1-2EF3-75E2-DF49-D5BCA3A2B676}"/>
              </a:ext>
            </a:extLst>
          </p:cNvPr>
          <p:cNvSpPr>
            <a:spLocks noGrp="1"/>
          </p:cNvSpPr>
          <p:nvPr>
            <p:ph type="title"/>
          </p:nvPr>
        </p:nvSpPr>
        <p:spPr/>
        <p:txBody>
          <a:bodyPr/>
          <a:lstStyle/>
          <a:p>
            <a:r>
              <a:rPr lang="en-US" dirty="0"/>
              <a:t>Acceptance Testing</a:t>
            </a:r>
          </a:p>
        </p:txBody>
      </p:sp>
      <p:sp>
        <p:nvSpPr>
          <p:cNvPr id="3" name="Content Placeholder 2">
            <a:extLst>
              <a:ext uri="{FF2B5EF4-FFF2-40B4-BE49-F238E27FC236}">
                <a16:creationId xmlns:a16="http://schemas.microsoft.com/office/drawing/2014/main" id="{7A8105C4-1069-D7A9-BB2A-A6BD7930C073}"/>
              </a:ext>
            </a:extLst>
          </p:cNvPr>
          <p:cNvSpPr>
            <a:spLocks noGrp="1"/>
          </p:cNvSpPr>
          <p:nvPr>
            <p:ph idx="1"/>
          </p:nvPr>
        </p:nvSpPr>
        <p:spPr/>
        <p:txBody>
          <a:bodyPr>
            <a:normAutofit fontScale="85000" lnSpcReduction="20000"/>
          </a:bodyPr>
          <a:lstStyle/>
          <a:p>
            <a:pPr marL="0" indent="0">
              <a:buNone/>
            </a:pPr>
            <a:r>
              <a:rPr lang="en-US" sz="1800" dirty="0"/>
              <a:t>Acceptance testing is the last phase of testing that occurs before delivering the final product. Its purpose is to catch any flaws that made it through the other phases of testing, and to ensure that the software meets the acceptance criteria. The end user of the software or clients will generally be the ones that perform this stage of testing. There are seven different types of Acceptance testing</a:t>
            </a:r>
          </a:p>
          <a:p>
            <a:r>
              <a:rPr lang="en-US" sz="1800" dirty="0"/>
              <a:t>User Acceptance – This is used to determine if the product works correctly for the end user</a:t>
            </a:r>
          </a:p>
          <a:p>
            <a:r>
              <a:rPr lang="en-US" sz="1800" dirty="0"/>
              <a:t>Business Acceptance – This is used to determine of the product meets the business goals expected of it</a:t>
            </a:r>
          </a:p>
          <a:p>
            <a:r>
              <a:rPr lang="en-US" sz="1800" dirty="0"/>
              <a:t>Contract Acceptance – This type of testing has it where after the product is released there is a set amount of time for acceptance testing to take place and pass all requirements</a:t>
            </a:r>
          </a:p>
          <a:p>
            <a:r>
              <a:rPr lang="en-US" sz="1800" dirty="0"/>
              <a:t>Regulation Acceptance – This stage is to make sure that the product meets all the regulations of the country in which it is released. If it does not meet the regulations of a country it will not be released there</a:t>
            </a:r>
          </a:p>
        </p:txBody>
      </p:sp>
    </p:spTree>
    <p:extLst>
      <p:ext uri="{BB962C8B-B14F-4D97-AF65-F5344CB8AC3E}">
        <p14:creationId xmlns:p14="http://schemas.microsoft.com/office/powerpoint/2010/main" val="632270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BB993-A430-C7BB-666F-598FA69AAEA4}"/>
              </a:ext>
            </a:extLst>
          </p:cNvPr>
          <p:cNvSpPr>
            <a:spLocks noGrp="1"/>
          </p:cNvSpPr>
          <p:nvPr>
            <p:ph type="title"/>
          </p:nvPr>
        </p:nvSpPr>
        <p:spPr/>
        <p:txBody>
          <a:bodyPr/>
          <a:lstStyle/>
          <a:p>
            <a:r>
              <a:rPr lang="en-US" dirty="0"/>
              <a:t>Acceptance Testing (cont.)</a:t>
            </a:r>
          </a:p>
        </p:txBody>
      </p:sp>
      <p:sp>
        <p:nvSpPr>
          <p:cNvPr id="3" name="Content Placeholder 2">
            <a:extLst>
              <a:ext uri="{FF2B5EF4-FFF2-40B4-BE49-F238E27FC236}">
                <a16:creationId xmlns:a16="http://schemas.microsoft.com/office/drawing/2014/main" id="{865F73BB-CF72-8260-72DF-A0202FA5A2E7}"/>
              </a:ext>
            </a:extLst>
          </p:cNvPr>
          <p:cNvSpPr>
            <a:spLocks noGrp="1"/>
          </p:cNvSpPr>
          <p:nvPr>
            <p:ph idx="1"/>
          </p:nvPr>
        </p:nvSpPr>
        <p:spPr/>
        <p:txBody>
          <a:bodyPr>
            <a:normAutofit/>
          </a:bodyPr>
          <a:lstStyle/>
          <a:p>
            <a:r>
              <a:rPr lang="en-US" sz="1800" dirty="0"/>
              <a:t>Operational Acceptance – This is used to test the operational readiness of the software. It tests various elements that contribute to system stability.</a:t>
            </a:r>
          </a:p>
          <a:p>
            <a:r>
              <a:rPr lang="en-US" sz="1800" dirty="0"/>
              <a:t>Alpha Testing – release the product in a development testing environment so that a group of “alpha testers” can interact with the software and provide any feedback on the product.</a:t>
            </a:r>
          </a:p>
          <a:p>
            <a:r>
              <a:rPr lang="en-US" sz="1800" dirty="0"/>
              <a:t>Beta Testing – Give the product to a group of actual end users called beta testers to see how it functions in the real world. Collect feedback from the beta testers and fi any defects found by them.</a:t>
            </a:r>
          </a:p>
        </p:txBody>
      </p:sp>
    </p:spTree>
    <p:extLst>
      <p:ext uri="{BB962C8B-B14F-4D97-AF65-F5344CB8AC3E}">
        <p14:creationId xmlns:p14="http://schemas.microsoft.com/office/powerpoint/2010/main" val="354088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B05CE-EC6A-CC8E-E04C-58C37B2D4166}"/>
              </a:ext>
            </a:extLst>
          </p:cNvPr>
          <p:cNvSpPr>
            <a:spLocks noGrp="1"/>
          </p:cNvSpPr>
          <p:nvPr>
            <p:ph type="title"/>
          </p:nvPr>
        </p:nvSpPr>
        <p:spPr/>
        <p:txBody>
          <a:bodyPr/>
          <a:lstStyle/>
          <a:p>
            <a:r>
              <a:rPr lang="en-US" dirty="0"/>
              <a:t>Why do we test software</a:t>
            </a:r>
          </a:p>
        </p:txBody>
      </p:sp>
      <p:sp>
        <p:nvSpPr>
          <p:cNvPr id="3" name="Content Placeholder 2">
            <a:extLst>
              <a:ext uri="{FF2B5EF4-FFF2-40B4-BE49-F238E27FC236}">
                <a16:creationId xmlns:a16="http://schemas.microsoft.com/office/drawing/2014/main" id="{5A1B1E3E-BDE3-A152-1D1C-3990B7EAD5CE}"/>
              </a:ext>
            </a:extLst>
          </p:cNvPr>
          <p:cNvSpPr>
            <a:spLocks noGrp="1"/>
          </p:cNvSpPr>
          <p:nvPr>
            <p:ph idx="1"/>
          </p:nvPr>
        </p:nvSpPr>
        <p:spPr/>
        <p:txBody>
          <a:bodyPr/>
          <a:lstStyle/>
          <a:p>
            <a:pPr marL="0" indent="0">
              <a:buNone/>
            </a:pPr>
            <a:r>
              <a:rPr lang="en-US" dirty="0"/>
              <a:t>Software testing is an important part of the development process where we can identify bugs in the software, flaws in the software that can compromise the security of data and ensure that a quality product is delivered to the customer.</a:t>
            </a:r>
          </a:p>
        </p:txBody>
      </p:sp>
    </p:spTree>
    <p:extLst>
      <p:ext uri="{BB962C8B-B14F-4D97-AF65-F5344CB8AC3E}">
        <p14:creationId xmlns:p14="http://schemas.microsoft.com/office/powerpoint/2010/main" val="2310723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D980-B907-7031-662F-3FD984E9ADB1}"/>
              </a:ext>
            </a:extLst>
          </p:cNvPr>
          <p:cNvSpPr>
            <a:spLocks noGrp="1"/>
          </p:cNvSpPr>
          <p:nvPr>
            <p:ph type="title"/>
          </p:nvPr>
        </p:nvSpPr>
        <p:spPr>
          <a:xfrm>
            <a:off x="838200" y="2766218"/>
            <a:ext cx="10515600" cy="1325563"/>
          </a:xfrm>
        </p:spPr>
        <p:txBody>
          <a:bodyPr/>
          <a:lstStyle/>
          <a:p>
            <a:r>
              <a:rPr lang="en-US" dirty="0"/>
              <a:t>Test Driven Development (TDD)</a:t>
            </a:r>
          </a:p>
        </p:txBody>
      </p:sp>
    </p:spTree>
    <p:extLst>
      <p:ext uri="{BB962C8B-B14F-4D97-AF65-F5344CB8AC3E}">
        <p14:creationId xmlns:p14="http://schemas.microsoft.com/office/powerpoint/2010/main" val="2049786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6107-2A39-EBA5-DD36-0F331D4E92A1}"/>
              </a:ext>
            </a:extLst>
          </p:cNvPr>
          <p:cNvSpPr>
            <a:spLocks noGrp="1"/>
          </p:cNvSpPr>
          <p:nvPr>
            <p:ph type="title"/>
          </p:nvPr>
        </p:nvSpPr>
        <p:spPr>
          <a:xfrm>
            <a:off x="838200" y="559813"/>
            <a:ext cx="4633785" cy="2397324"/>
          </a:xfrm>
        </p:spPr>
        <p:txBody>
          <a:bodyPr vert="horz" lIns="91440" tIns="45720" rIns="91440" bIns="45720" rtlCol="0" anchor="ctr">
            <a:normAutofit/>
          </a:bodyPr>
          <a:lstStyle/>
          <a:p>
            <a:r>
              <a:rPr lang="en-US" sz="4400" dirty="0"/>
              <a:t>What is it Part 1</a:t>
            </a:r>
          </a:p>
        </p:txBody>
      </p:sp>
      <p:pic>
        <p:nvPicPr>
          <p:cNvPr id="6" name="Picture Placeholder 5" descr="A diagram of a test framework&#10;&#10;Description automatically generated">
            <a:extLst>
              <a:ext uri="{FF2B5EF4-FFF2-40B4-BE49-F238E27FC236}">
                <a16:creationId xmlns:a16="http://schemas.microsoft.com/office/drawing/2014/main" id="{96AC6B50-02E7-D645-326C-66D89A1DE6AA}"/>
              </a:ext>
            </a:extLst>
          </p:cNvPr>
          <p:cNvPicPr>
            <a:picLocks noGrp="1" noChangeAspect="1"/>
          </p:cNvPicPr>
          <p:nvPr>
            <p:ph type="pic" idx="1"/>
          </p:nvPr>
        </p:nvPicPr>
        <p:blipFill>
          <a:blip>
            <a:extLst>
              <a:ext uri="{28A0092B-C50C-407E-A947-70E740481C1C}">
                <a14:useLocalDpi xmlns:a14="http://schemas.microsoft.com/office/drawing/2010/main" val="0"/>
              </a:ext>
            </a:extLst>
          </a:blip>
          <a:srcRect l="14115" r="14115"/>
          <a:stretch/>
        </p:blipFill>
        <p:spPr>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sp>
        <p:nvSpPr>
          <p:cNvPr id="4" name="Text Placeholder 3">
            <a:extLst>
              <a:ext uri="{FF2B5EF4-FFF2-40B4-BE49-F238E27FC236}">
                <a16:creationId xmlns:a16="http://schemas.microsoft.com/office/drawing/2014/main" id="{D0F19B65-4C88-E66A-6A3D-E52D3FDC997E}"/>
              </a:ext>
            </a:extLst>
          </p:cNvPr>
          <p:cNvSpPr>
            <a:spLocks noGrp="1"/>
          </p:cNvSpPr>
          <p:nvPr>
            <p:ph type="body" sz="half" idx="2"/>
          </p:nvPr>
        </p:nvSpPr>
        <p:spPr>
          <a:xfrm>
            <a:off x="835154" y="2247090"/>
            <a:ext cx="4636532" cy="3865998"/>
          </a:xfrm>
        </p:spPr>
        <p:txBody>
          <a:bodyPr vert="horz" lIns="91440" tIns="45720" rIns="91440" bIns="45720" rtlCol="0">
            <a:normAutofit/>
          </a:bodyPr>
          <a:lstStyle/>
          <a:p>
            <a:pPr marL="285750" indent="-228600">
              <a:buFont typeface="Arial" panose="020B0604020202020204" pitchFamily="34" charset="0"/>
              <a:buChar char="•"/>
            </a:pPr>
            <a:r>
              <a:rPr lang="en-US" dirty="0"/>
              <a:t>A set of rules and corresponding tools that are used for building test cases</a:t>
            </a:r>
          </a:p>
          <a:p>
            <a:pPr marL="285750" indent="-228600">
              <a:buFont typeface="Arial" panose="020B0604020202020204" pitchFamily="34" charset="0"/>
              <a:buChar char="•"/>
            </a:pPr>
            <a:r>
              <a:rPr lang="en-US" dirty="0"/>
              <a:t>General rules include:</a:t>
            </a:r>
          </a:p>
          <a:p>
            <a:pPr marL="742950" lvl="1" indent="-228600">
              <a:buFont typeface="Arial" panose="020B0604020202020204" pitchFamily="34" charset="0"/>
              <a:buChar char="•"/>
            </a:pPr>
            <a:r>
              <a:rPr lang="en-US" sz="1600" dirty="0"/>
              <a:t> Coding standards to avoid manually entering</a:t>
            </a:r>
          </a:p>
          <a:p>
            <a:pPr marL="742950" lvl="1" indent="-228600">
              <a:buFont typeface="Arial" panose="020B0604020202020204" pitchFamily="34" charset="0"/>
              <a:buChar char="•"/>
            </a:pPr>
            <a:r>
              <a:rPr lang="en-US" sz="1600" dirty="0"/>
              <a:t>Test data handling techniques and benefits</a:t>
            </a:r>
          </a:p>
          <a:p>
            <a:pPr marL="742950" lvl="1" indent="-228600">
              <a:buFont typeface="Arial" panose="020B0604020202020204" pitchFamily="34" charset="0"/>
              <a:buChar char="•"/>
            </a:pPr>
            <a:r>
              <a:rPr lang="en-US" sz="1600" dirty="0"/>
              <a:t>Accessible storage for the derived test data results, Object repositories</a:t>
            </a:r>
          </a:p>
          <a:p>
            <a:pPr marL="742950" lvl="1" indent="-228600">
              <a:buFont typeface="Arial" panose="020B0604020202020204" pitchFamily="34" charset="0"/>
              <a:buChar char="•"/>
            </a:pPr>
            <a:r>
              <a:rPr lang="en-US" sz="1600" dirty="0"/>
              <a:t>Additional information that might be utilized to run the tests suitably</a:t>
            </a:r>
          </a:p>
        </p:txBody>
      </p:sp>
    </p:spTree>
    <p:extLst>
      <p:ext uri="{BB962C8B-B14F-4D97-AF65-F5344CB8AC3E}">
        <p14:creationId xmlns:p14="http://schemas.microsoft.com/office/powerpoint/2010/main" val="1982099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FEFF-881D-3E26-AF64-9525C932859F}"/>
              </a:ext>
            </a:extLst>
          </p:cNvPr>
          <p:cNvSpPr>
            <a:spLocks noGrp="1"/>
          </p:cNvSpPr>
          <p:nvPr>
            <p:ph type="title"/>
          </p:nvPr>
        </p:nvSpPr>
        <p:spPr/>
        <p:txBody>
          <a:bodyPr/>
          <a:lstStyle/>
          <a:p>
            <a:r>
              <a:rPr lang="en-US" dirty="0"/>
              <a:t>What is it Part 2</a:t>
            </a:r>
          </a:p>
        </p:txBody>
      </p:sp>
      <p:sp>
        <p:nvSpPr>
          <p:cNvPr id="3" name="Content Placeholder 2">
            <a:extLst>
              <a:ext uri="{FF2B5EF4-FFF2-40B4-BE49-F238E27FC236}">
                <a16:creationId xmlns:a16="http://schemas.microsoft.com/office/drawing/2014/main" id="{A1F52AE5-4BA3-DFFD-4208-FF909C131BE7}"/>
              </a:ext>
            </a:extLst>
          </p:cNvPr>
          <p:cNvSpPr>
            <a:spLocks noGrp="1"/>
          </p:cNvSpPr>
          <p:nvPr>
            <p:ph idx="1"/>
          </p:nvPr>
        </p:nvSpPr>
        <p:spPr/>
        <p:txBody>
          <a:bodyPr>
            <a:normAutofit fontScale="70000" lnSpcReduction="20000"/>
          </a:bodyPr>
          <a:lstStyle/>
          <a:p>
            <a:r>
              <a:rPr lang="en-US" sz="4400" dirty="0"/>
              <a:t>Write code and test it, expecting it to fail and refactoring the code so that is passes the test. </a:t>
            </a:r>
          </a:p>
          <a:p>
            <a:r>
              <a:rPr lang="en-US" sz="4400" dirty="0"/>
              <a:t>The code and tests are written and repeatedly run to ensure the product works as intended. </a:t>
            </a:r>
          </a:p>
          <a:p>
            <a:r>
              <a:rPr lang="en-US" sz="4400" dirty="0"/>
              <a:t>Usually, the tests are written before the code</a:t>
            </a:r>
          </a:p>
        </p:txBody>
      </p:sp>
    </p:spTree>
    <p:extLst>
      <p:ext uri="{BB962C8B-B14F-4D97-AF65-F5344CB8AC3E}">
        <p14:creationId xmlns:p14="http://schemas.microsoft.com/office/powerpoint/2010/main" val="2697147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F3D36-8F6C-0DEC-6DD1-D7C1C09E8EB4}"/>
              </a:ext>
            </a:extLst>
          </p:cNvPr>
          <p:cNvSpPr>
            <a:spLocks noGrp="1"/>
          </p:cNvSpPr>
          <p:nvPr>
            <p:ph type="title"/>
          </p:nvPr>
        </p:nvSpPr>
        <p:spPr>
          <a:xfrm>
            <a:off x="6739128" y="638089"/>
            <a:ext cx="4818888" cy="1476801"/>
          </a:xfrm>
        </p:spPr>
        <p:txBody>
          <a:bodyPr vert="horz" lIns="91440" tIns="45720" rIns="91440" bIns="45720" rtlCol="0" anchor="b">
            <a:normAutofit fontScale="90000"/>
          </a:bodyPr>
          <a:lstStyle/>
          <a:p>
            <a:r>
              <a:rPr lang="en-US" sz="4200" kern="1200">
                <a:solidFill>
                  <a:schemeClr val="tx1"/>
                </a:solidFill>
                <a:latin typeface="+mj-lt"/>
                <a:ea typeface="+mj-ea"/>
                <a:cs typeface="+mj-cs"/>
              </a:rPr>
              <a:t>Testing Driven Development (TDD)</a:t>
            </a:r>
          </a:p>
        </p:txBody>
      </p:sp>
      <p:pic>
        <p:nvPicPr>
          <p:cNvPr id="6" name="Content Placeholder 5" descr="A diagram of a test&#10;&#10;Description automatically generated">
            <a:extLst>
              <a:ext uri="{FF2B5EF4-FFF2-40B4-BE49-F238E27FC236}">
                <a16:creationId xmlns:a16="http://schemas.microsoft.com/office/drawing/2014/main" id="{8EB13486-8BBC-8B74-DE83-11A75507E3EC}"/>
              </a:ext>
            </a:extLst>
          </p:cNvPr>
          <p:cNvPicPr>
            <a:picLocks noGrp="1" noChangeAspect="1"/>
          </p:cNvPicPr>
          <p:nvPr>
            <p:ph idx="1"/>
          </p:nvPr>
        </p:nvPicPr>
        <p:blipFill>
          <a:blip>
            <a:extLst>
              <a:ext uri="{28A0092B-C50C-407E-A947-70E740481C1C}">
                <a14:useLocalDpi xmlns:a14="http://schemas.microsoft.com/office/drawing/2010/main" val="0"/>
              </a:ext>
            </a:extLst>
          </a:blip>
          <a:stretch>
            <a:fillRect/>
          </a:stretch>
        </p:blipFill>
        <p:spPr>
          <a:xfrm>
            <a:off x="630936" y="1613893"/>
            <a:ext cx="5458968" cy="3630213"/>
          </a:xfrm>
          <a:prstGeom prst="rect">
            <a:avLst/>
          </a:prstGeom>
        </p:spPr>
      </p:pic>
      <p:sp>
        <p:nvSpPr>
          <p:cNvPr id="4" name="Text Placeholder 3">
            <a:extLst>
              <a:ext uri="{FF2B5EF4-FFF2-40B4-BE49-F238E27FC236}">
                <a16:creationId xmlns:a16="http://schemas.microsoft.com/office/drawing/2014/main" id="{52D51420-A564-ABE0-CFD4-E48EC7ACFBAC}"/>
              </a:ext>
            </a:extLst>
          </p:cNvPr>
          <p:cNvSpPr>
            <a:spLocks noGrp="1"/>
          </p:cNvSpPr>
          <p:nvPr>
            <p:ph type="body" sz="half" idx="2"/>
          </p:nvPr>
        </p:nvSpPr>
        <p:spPr>
          <a:xfrm>
            <a:off x="6739128" y="2664886"/>
            <a:ext cx="4818888" cy="3550789"/>
          </a:xfrm>
        </p:spPr>
        <p:txBody>
          <a:bodyPr vert="horz" lIns="91440" tIns="45720" rIns="91440" bIns="45720" rtlCol="0" anchor="t">
            <a:normAutofit lnSpcReduction="10000"/>
          </a:bodyPr>
          <a:lstStyle/>
          <a:p>
            <a:pPr marL="285750" indent="-228600">
              <a:buFont typeface="Arial" panose="020B0604020202020204" pitchFamily="34" charset="0"/>
              <a:buChar char="•"/>
            </a:pPr>
            <a:r>
              <a:rPr lang="en-US" sz="2000" dirty="0"/>
              <a:t>TDD is where you write all tests before the actual function is created. This combines building and testing which helps ensure the correctness of the code but also indirectly evolves the design architecture. </a:t>
            </a:r>
          </a:p>
          <a:p>
            <a:pPr marL="285750" indent="-228600">
              <a:buFont typeface="Arial" panose="020B0604020202020204" pitchFamily="34" charset="0"/>
              <a:buChar char="•"/>
            </a:pPr>
            <a:r>
              <a:rPr lang="en-US" sz="2000" dirty="0"/>
              <a:t>There’s a process as you test/build. You write the test and expect a failure, work on the code until it passes the test case and refactor from there.</a:t>
            </a:r>
          </a:p>
        </p:txBody>
      </p:sp>
    </p:spTree>
    <p:extLst>
      <p:ext uri="{BB962C8B-B14F-4D97-AF65-F5344CB8AC3E}">
        <p14:creationId xmlns:p14="http://schemas.microsoft.com/office/powerpoint/2010/main" val="1570174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07CC-E5E6-B1EE-A145-83D23826FD82}"/>
              </a:ext>
            </a:extLst>
          </p:cNvPr>
          <p:cNvSpPr>
            <a:spLocks noGrp="1"/>
          </p:cNvSpPr>
          <p:nvPr>
            <p:ph type="title"/>
          </p:nvPr>
        </p:nvSpPr>
        <p:spPr/>
        <p:txBody>
          <a:bodyPr/>
          <a:lstStyle/>
          <a:p>
            <a:r>
              <a:rPr lang="en-US" dirty="0"/>
              <a:t>Inside Out</a:t>
            </a:r>
          </a:p>
        </p:txBody>
      </p:sp>
      <p:sp>
        <p:nvSpPr>
          <p:cNvPr id="3" name="Content Placeholder 2">
            <a:extLst>
              <a:ext uri="{FF2B5EF4-FFF2-40B4-BE49-F238E27FC236}">
                <a16:creationId xmlns:a16="http://schemas.microsoft.com/office/drawing/2014/main" id="{2E4D6CFE-26A3-4765-858A-C5EAB7F3CD6C}"/>
              </a:ext>
            </a:extLst>
          </p:cNvPr>
          <p:cNvSpPr>
            <a:spLocks noGrp="1"/>
          </p:cNvSpPr>
          <p:nvPr>
            <p:ph idx="1"/>
          </p:nvPr>
        </p:nvSpPr>
        <p:spPr/>
        <p:txBody>
          <a:bodyPr>
            <a:normAutofit/>
          </a:bodyPr>
          <a:lstStyle/>
          <a:p>
            <a:r>
              <a:rPr lang="en-US" dirty="0"/>
              <a:t>Focus on the result by testing the smallest unit level and building the architecture from there. </a:t>
            </a:r>
          </a:p>
          <a:p>
            <a:r>
              <a:rPr lang="en-US" dirty="0"/>
              <a:t>Attempts to minimize mocking (unit being tested has external dependencies) and helps prevent over-engineering </a:t>
            </a:r>
          </a:p>
          <a:p>
            <a:r>
              <a:rPr lang="en-US" dirty="0"/>
              <a:t>Design happens at the refactoring stage which leads to lots of refactoring </a:t>
            </a:r>
          </a:p>
          <a:p>
            <a:r>
              <a:rPr lang="en-US" dirty="0"/>
              <a:t>Easiest to learn for beginners</a:t>
            </a:r>
          </a:p>
          <a:p>
            <a:r>
              <a:rPr lang="en-US" dirty="0"/>
              <a:t>Design and architecture are refined during the refactor stage, which can lead to significant changes</a:t>
            </a:r>
          </a:p>
        </p:txBody>
      </p:sp>
    </p:spTree>
    <p:extLst>
      <p:ext uri="{BB962C8B-B14F-4D97-AF65-F5344CB8AC3E}">
        <p14:creationId xmlns:p14="http://schemas.microsoft.com/office/powerpoint/2010/main" val="126817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F576-6843-EE51-371B-5AAA77887BD6}"/>
              </a:ext>
            </a:extLst>
          </p:cNvPr>
          <p:cNvSpPr>
            <a:spLocks noGrp="1"/>
          </p:cNvSpPr>
          <p:nvPr>
            <p:ph type="title"/>
          </p:nvPr>
        </p:nvSpPr>
        <p:spPr/>
        <p:txBody>
          <a:bodyPr/>
          <a:lstStyle/>
          <a:p>
            <a:r>
              <a:rPr lang="en-US" dirty="0"/>
              <a:t>Outside In</a:t>
            </a:r>
          </a:p>
        </p:txBody>
      </p:sp>
      <p:sp>
        <p:nvSpPr>
          <p:cNvPr id="3" name="Content Placeholder 2">
            <a:extLst>
              <a:ext uri="{FF2B5EF4-FFF2-40B4-BE49-F238E27FC236}">
                <a16:creationId xmlns:a16="http://schemas.microsoft.com/office/drawing/2014/main" id="{6CE581D3-C290-AFCB-477C-5ADC1DDD3650}"/>
              </a:ext>
            </a:extLst>
          </p:cNvPr>
          <p:cNvSpPr>
            <a:spLocks noGrp="1"/>
          </p:cNvSpPr>
          <p:nvPr>
            <p:ph idx="1"/>
          </p:nvPr>
        </p:nvSpPr>
        <p:spPr/>
        <p:txBody>
          <a:bodyPr>
            <a:normAutofit fontScale="85000" lnSpcReduction="20000"/>
          </a:bodyPr>
          <a:lstStyle/>
          <a:p>
            <a:r>
              <a:rPr lang="en-US" sz="3600" dirty="0"/>
              <a:t>Focuses on user behavior and begin at the outer-most level of architecture and details emerge as you work your way in.</a:t>
            </a:r>
          </a:p>
          <a:p>
            <a:r>
              <a:rPr lang="en-US" sz="3600" dirty="0"/>
              <a:t>Relies heavily on mocking and stubbing external dependencies</a:t>
            </a:r>
          </a:p>
          <a:p>
            <a:r>
              <a:rPr lang="en-US" sz="3600" dirty="0"/>
              <a:t>Generally harder to learn but helps ensure the code aligns with overall business needs.</a:t>
            </a:r>
          </a:p>
        </p:txBody>
      </p:sp>
    </p:spTree>
    <p:extLst>
      <p:ext uri="{BB962C8B-B14F-4D97-AF65-F5344CB8AC3E}">
        <p14:creationId xmlns:p14="http://schemas.microsoft.com/office/powerpoint/2010/main" val="1801125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2090-4B12-054F-B3EE-22E95C809A3E}"/>
              </a:ext>
            </a:extLst>
          </p:cNvPr>
          <p:cNvSpPr>
            <a:spLocks noGrp="1"/>
          </p:cNvSpPr>
          <p:nvPr>
            <p:ph type="title"/>
          </p:nvPr>
        </p:nvSpPr>
        <p:spPr>
          <a:xfrm>
            <a:off x="1143000" y="1066800"/>
            <a:ext cx="5410200" cy="1997075"/>
          </a:xfrm>
        </p:spPr>
        <p:txBody>
          <a:bodyPr vert="horz" lIns="91440" tIns="45720" rIns="91440" bIns="45720" rtlCol="0" anchor="ctr">
            <a:normAutofit/>
          </a:bodyPr>
          <a:lstStyle/>
          <a:p>
            <a:r>
              <a:rPr lang="en-US" sz="3600" dirty="0"/>
              <a:t>Examples of Testing Frameworks</a:t>
            </a:r>
          </a:p>
        </p:txBody>
      </p:sp>
      <p:pic>
        <p:nvPicPr>
          <p:cNvPr id="6" name="Picture Placeholder 5" descr="A screenshot of a computer program&#10;&#10;Description automatically generated">
            <a:extLst>
              <a:ext uri="{FF2B5EF4-FFF2-40B4-BE49-F238E27FC236}">
                <a16:creationId xmlns:a16="http://schemas.microsoft.com/office/drawing/2014/main" id="{5596B2B3-6859-3C56-6FD9-1283D0D4C8B4}"/>
              </a:ext>
            </a:extLst>
          </p:cNvPr>
          <p:cNvPicPr>
            <a:picLocks noGrp="1" noChangeAspect="1"/>
          </p:cNvPicPr>
          <p:nvPr>
            <p:ph type="pic" idx="1"/>
          </p:nvPr>
        </p:nvPicPr>
        <p:blipFill>
          <a:blip>
            <a:extLst>
              <a:ext uri="{28A0092B-C50C-407E-A947-70E740481C1C}">
                <a14:useLocalDpi xmlns:a14="http://schemas.microsoft.com/office/drawing/2010/main" val="0"/>
              </a:ext>
            </a:extLst>
          </a:blip>
          <a:srcRect l="12866" r="12866"/>
          <a:stretch>
            <a:fillRect/>
          </a:stretch>
        </p:blipFill>
        <p:spPr>
          <a:xfrm>
            <a:off x="6096000" y="1040642"/>
            <a:ext cx="5124025" cy="4053378"/>
          </a:xfrm>
          <a:prstGeom prst="rect">
            <a:avLst/>
          </a:prstGeom>
        </p:spPr>
      </p:pic>
      <p:sp>
        <p:nvSpPr>
          <p:cNvPr id="4" name="Text Placeholder 3">
            <a:extLst>
              <a:ext uri="{FF2B5EF4-FFF2-40B4-BE49-F238E27FC236}">
                <a16:creationId xmlns:a16="http://schemas.microsoft.com/office/drawing/2014/main" id="{6290D239-33A3-A910-66A9-4B9D89E23AD4}"/>
              </a:ext>
            </a:extLst>
          </p:cNvPr>
          <p:cNvSpPr>
            <a:spLocks noGrp="1"/>
          </p:cNvSpPr>
          <p:nvPr>
            <p:ph type="body" sz="half" idx="2"/>
          </p:nvPr>
        </p:nvSpPr>
        <p:spPr>
          <a:xfrm>
            <a:off x="1143000" y="3200400"/>
            <a:ext cx="5410200" cy="2590800"/>
          </a:xfrm>
        </p:spPr>
        <p:txBody>
          <a:bodyPr vert="horz" lIns="91440" tIns="45720" rIns="91440" bIns="45720" rtlCol="0">
            <a:normAutofit/>
          </a:bodyPr>
          <a:lstStyle/>
          <a:p>
            <a:pPr indent="-228600">
              <a:buFont typeface="Arial" panose="020B0604020202020204" pitchFamily="34" charset="0"/>
              <a:buChar char="•"/>
            </a:pPr>
            <a:r>
              <a:rPr lang="en-US" sz="1800" dirty="0"/>
              <a:t>Python: </a:t>
            </a:r>
            <a:r>
              <a:rPr lang="en-US" sz="1800" dirty="0" err="1"/>
              <a:t>PyUnit</a:t>
            </a:r>
            <a:r>
              <a:rPr lang="en-US" sz="1800" dirty="0"/>
              <a:t> / </a:t>
            </a:r>
            <a:r>
              <a:rPr lang="en-US" sz="1800" dirty="0" err="1"/>
              <a:t>unittest</a:t>
            </a:r>
            <a:endParaRPr lang="en-US" sz="1800" dirty="0"/>
          </a:p>
          <a:p>
            <a:pPr indent="-228600">
              <a:buFont typeface="Arial" panose="020B0604020202020204" pitchFamily="34" charset="0"/>
              <a:buChar char="•"/>
            </a:pPr>
            <a:r>
              <a:rPr lang="en-US" sz="1800" dirty="0"/>
              <a:t>Rust: built-in testing framework</a:t>
            </a:r>
          </a:p>
          <a:p>
            <a:pPr indent="-228600">
              <a:buFont typeface="Arial" panose="020B0604020202020204" pitchFamily="34" charset="0"/>
              <a:buChar char="•"/>
            </a:pPr>
            <a:r>
              <a:rPr lang="en-US" sz="1800" dirty="0"/>
              <a:t>React/GUI: Storybook</a:t>
            </a:r>
          </a:p>
          <a:p>
            <a:pPr indent="-228600">
              <a:buFont typeface="Arial" panose="020B0604020202020204" pitchFamily="34" charset="0"/>
              <a:buChar char="•"/>
            </a:pPr>
            <a:r>
              <a:rPr lang="en-US" sz="1800" dirty="0"/>
              <a:t>Automated Browser Testing: Puppeteer</a:t>
            </a:r>
          </a:p>
          <a:p>
            <a:pPr indent="-228600">
              <a:buFont typeface="Arial" panose="020B0604020202020204" pitchFamily="34" charset="0"/>
              <a:buChar char="•"/>
            </a:pPr>
            <a:r>
              <a:rPr lang="en-US" sz="1800" dirty="0"/>
              <a:t>General Purpose: Jest, Mocha, AVA, Jasmine</a:t>
            </a:r>
          </a:p>
        </p:txBody>
      </p:sp>
    </p:spTree>
    <p:extLst>
      <p:ext uri="{BB962C8B-B14F-4D97-AF65-F5344CB8AC3E}">
        <p14:creationId xmlns:p14="http://schemas.microsoft.com/office/powerpoint/2010/main" val="4226279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0F007-0C41-98F6-74AF-E4A17EEC27A9}"/>
              </a:ext>
            </a:extLst>
          </p:cNvPr>
          <p:cNvSpPr>
            <a:spLocks noGrp="1"/>
          </p:cNvSpPr>
          <p:nvPr>
            <p:ph type="title"/>
          </p:nvPr>
        </p:nvSpPr>
        <p:spPr/>
        <p:txBody>
          <a:bodyPr/>
          <a:lstStyle/>
          <a:p>
            <a:r>
              <a:rPr lang="en-US" dirty="0"/>
              <a:t>How do they work Part 1</a:t>
            </a:r>
          </a:p>
        </p:txBody>
      </p:sp>
      <p:sp>
        <p:nvSpPr>
          <p:cNvPr id="3" name="Content Placeholder 2">
            <a:extLst>
              <a:ext uri="{FF2B5EF4-FFF2-40B4-BE49-F238E27FC236}">
                <a16:creationId xmlns:a16="http://schemas.microsoft.com/office/drawing/2014/main" id="{6110398C-1EE2-08BC-656A-3B8B38BDDD92}"/>
              </a:ext>
            </a:extLst>
          </p:cNvPr>
          <p:cNvSpPr>
            <a:spLocks noGrp="1"/>
          </p:cNvSpPr>
          <p:nvPr>
            <p:ph idx="1"/>
          </p:nvPr>
        </p:nvSpPr>
        <p:spPr/>
        <p:txBody>
          <a:bodyPr>
            <a:normAutofit fontScale="77500" lnSpcReduction="20000"/>
          </a:bodyPr>
          <a:lstStyle/>
          <a:p>
            <a:r>
              <a:rPr lang="en-US" sz="2400" b="1" dirty="0"/>
              <a:t>Linear</a:t>
            </a:r>
            <a:r>
              <a:rPr lang="en-US" sz="2400" dirty="0"/>
              <a:t>: Test scripts are written sequentially and executed in that order. Each script is self-contained</a:t>
            </a:r>
          </a:p>
          <a:p>
            <a:r>
              <a:rPr lang="en-US" sz="2400" dirty="0"/>
              <a:t>  </a:t>
            </a:r>
            <a:r>
              <a:rPr lang="en-US" sz="2400" b="1" dirty="0"/>
              <a:t>Modular-Based: </a:t>
            </a:r>
            <a:r>
              <a:rPr lang="en-US" sz="2400" dirty="0"/>
              <a:t>The application under test (AUT) is broken into smaller modules and individual scripts are written for each. This improves isolation because one module can be messed up without wrecking the rest of the tests. To better work with module-based testing you’ll want an object repository (storage of UI elements)</a:t>
            </a:r>
          </a:p>
          <a:p>
            <a:r>
              <a:rPr lang="en-US" sz="2400" b="1" dirty="0"/>
              <a:t>Data-Driven:</a:t>
            </a:r>
            <a:r>
              <a:rPr lang="en-US" sz="2400" dirty="0"/>
              <a:t> Create one test script that stays the same, but you change the parameters from an external file (ex. Excel). This can allow you to test thousands of different data points. An example would be logging into a website, because you’ll need to verify many things such as: Valid password, Valid Username, Correct case-sensitive password entry, etc.</a:t>
            </a:r>
          </a:p>
        </p:txBody>
      </p:sp>
    </p:spTree>
    <p:extLst>
      <p:ext uri="{BB962C8B-B14F-4D97-AF65-F5344CB8AC3E}">
        <p14:creationId xmlns:p14="http://schemas.microsoft.com/office/powerpoint/2010/main" val="22275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281E-5161-4C4C-EC66-933612805DE2}"/>
              </a:ext>
            </a:extLst>
          </p:cNvPr>
          <p:cNvSpPr>
            <a:spLocks noGrp="1"/>
          </p:cNvSpPr>
          <p:nvPr>
            <p:ph type="title"/>
          </p:nvPr>
        </p:nvSpPr>
        <p:spPr/>
        <p:txBody>
          <a:bodyPr/>
          <a:lstStyle/>
          <a:p>
            <a:r>
              <a:rPr lang="en-US" dirty="0"/>
              <a:t>How do they work Part 2</a:t>
            </a:r>
          </a:p>
        </p:txBody>
      </p:sp>
      <p:sp>
        <p:nvSpPr>
          <p:cNvPr id="3" name="Content Placeholder 2">
            <a:extLst>
              <a:ext uri="{FF2B5EF4-FFF2-40B4-BE49-F238E27FC236}">
                <a16:creationId xmlns:a16="http://schemas.microsoft.com/office/drawing/2014/main" id="{6AC21E57-9C19-906F-B7AC-C7F3E7A4D8DF}"/>
              </a:ext>
            </a:extLst>
          </p:cNvPr>
          <p:cNvSpPr>
            <a:spLocks noGrp="1"/>
          </p:cNvSpPr>
          <p:nvPr>
            <p:ph idx="1"/>
          </p:nvPr>
        </p:nvSpPr>
        <p:spPr/>
        <p:txBody>
          <a:bodyPr>
            <a:normAutofit fontScale="85000" lnSpcReduction="20000"/>
          </a:bodyPr>
          <a:lstStyle/>
          <a:p>
            <a:r>
              <a:rPr lang="en-US" sz="2400" b="1" dirty="0"/>
              <a:t>Keyword-Driven: </a:t>
            </a:r>
            <a:r>
              <a:rPr lang="en-US" sz="2400" dirty="0"/>
              <a:t>A keyword is essentially a code snippet telling the system what operation to perform. Keywords sometimes have parameters to specify which elements to test, and you type them one after the other. The keywords are run in a sequence</a:t>
            </a:r>
          </a:p>
          <a:p>
            <a:pPr lvl="1"/>
            <a:r>
              <a:rPr lang="en-US" sz="2000" b="1" dirty="0"/>
              <a:t>List of Keywords:</a:t>
            </a:r>
          </a:p>
          <a:p>
            <a:pPr lvl="2"/>
            <a:r>
              <a:rPr lang="en-US" sz="1600" dirty="0" err="1"/>
              <a:t>OpenBrowser</a:t>
            </a:r>
            <a:r>
              <a:rPr lang="en-US" sz="1600" dirty="0"/>
              <a:t>()</a:t>
            </a:r>
          </a:p>
          <a:p>
            <a:pPr lvl="2"/>
            <a:r>
              <a:rPr lang="en-US" sz="1400" i="0" dirty="0" err="1">
                <a:effectLst/>
                <a:latin typeface="Avenir Next LT Pro (Body)"/>
                <a:cs typeface="Times New Roman" panose="02020603050405020304" pitchFamily="18" charset="0"/>
              </a:rPr>
              <a:t>NavigateToURL</a:t>
            </a:r>
            <a:r>
              <a:rPr lang="en-US" sz="1400" i="0" dirty="0">
                <a:effectLst/>
                <a:latin typeface="Avenir Next LT Pro (Body)"/>
                <a:cs typeface="Times New Roman" panose="02020603050405020304" pitchFamily="18" charset="0"/>
              </a:rPr>
              <a:t> ()</a:t>
            </a:r>
          </a:p>
          <a:p>
            <a:pPr lvl="2"/>
            <a:r>
              <a:rPr lang="en-US" sz="1400" i="0" dirty="0">
                <a:effectLst/>
                <a:latin typeface="Avenir Next LT Pro (Body)"/>
                <a:cs typeface="Times New Roman" panose="02020603050405020304" pitchFamily="18" charset="0"/>
              </a:rPr>
              <a:t>Click ()</a:t>
            </a:r>
          </a:p>
          <a:p>
            <a:pPr lvl="2"/>
            <a:r>
              <a:rPr lang="en-US" sz="1400" i="0" dirty="0">
                <a:effectLst/>
                <a:latin typeface="Avenir Next LT Pro (Body)"/>
                <a:cs typeface="Times New Roman" panose="02020603050405020304" pitchFamily="18" charset="0"/>
              </a:rPr>
              <a:t> </a:t>
            </a:r>
            <a:r>
              <a:rPr lang="en-US" sz="1400" i="0" dirty="0" err="1">
                <a:effectLst/>
                <a:latin typeface="Avenir Next LT Pro (Body)"/>
                <a:cs typeface="Times New Roman" panose="02020603050405020304" pitchFamily="18" charset="0"/>
              </a:rPr>
              <a:t>SetText</a:t>
            </a:r>
            <a:r>
              <a:rPr lang="en-US" sz="1400" i="0" dirty="0">
                <a:effectLst/>
                <a:latin typeface="Avenir Next LT Pro (Body)"/>
                <a:cs typeface="Times New Roman" panose="02020603050405020304" pitchFamily="18" charset="0"/>
              </a:rPr>
              <a:t> ()</a:t>
            </a:r>
          </a:p>
          <a:p>
            <a:pPr lvl="2"/>
            <a:r>
              <a:rPr lang="en-US" sz="1400" i="0" dirty="0">
                <a:effectLst/>
                <a:latin typeface="Avenir Next LT Pro (Body)"/>
                <a:cs typeface="Times New Roman" panose="02020603050405020304" pitchFamily="18" charset="0"/>
              </a:rPr>
              <a:t>Click () </a:t>
            </a:r>
          </a:p>
          <a:p>
            <a:pPr lvl="2"/>
            <a:r>
              <a:rPr lang="en-US" sz="1400" i="0" dirty="0" err="1">
                <a:effectLst/>
                <a:latin typeface="Avenir Next LT Pro (Body)"/>
                <a:cs typeface="Times New Roman" panose="02020603050405020304" pitchFamily="18" charset="0"/>
              </a:rPr>
              <a:t>SetText</a:t>
            </a:r>
            <a:r>
              <a:rPr lang="en-US" sz="1400" i="0" dirty="0">
                <a:effectLst/>
                <a:latin typeface="Avenir Next LT Pro (Body)"/>
                <a:cs typeface="Times New Roman" panose="02020603050405020304" pitchFamily="18" charset="0"/>
              </a:rPr>
              <a:t> ()</a:t>
            </a:r>
          </a:p>
          <a:p>
            <a:pPr lvl="2"/>
            <a:r>
              <a:rPr lang="en-US" sz="1400" i="0" dirty="0">
                <a:effectLst/>
                <a:latin typeface="Avenir Next LT Pro (Body)"/>
                <a:cs typeface="Times New Roman" panose="02020603050405020304" pitchFamily="18" charset="0"/>
              </a:rPr>
              <a:t>Click ()</a:t>
            </a:r>
          </a:p>
          <a:p>
            <a:pPr lvl="2"/>
            <a:r>
              <a:rPr lang="en-US" sz="1400" i="0" dirty="0" err="1">
                <a:effectLst/>
                <a:latin typeface="Avenir Next LT Pro (Body)"/>
                <a:cs typeface="Times New Roman" panose="02020603050405020304" pitchFamily="18" charset="0"/>
              </a:rPr>
              <a:t>WaitForOnScreenElement</a:t>
            </a:r>
            <a:r>
              <a:rPr lang="en-US" sz="1400" i="0" dirty="0">
                <a:effectLst/>
                <a:latin typeface="Avenir Next LT Pro (Body)"/>
                <a:cs typeface="Times New Roman" panose="02020603050405020304" pitchFamily="18" charset="0"/>
              </a:rPr>
              <a:t> ()</a:t>
            </a:r>
            <a:endParaRPr lang="en-US" sz="1600" dirty="0">
              <a:latin typeface="Avenir Next LT Pro (Body)"/>
              <a:cs typeface="Times New Roman" panose="02020603050405020304" pitchFamily="18" charset="0"/>
            </a:endParaRPr>
          </a:p>
        </p:txBody>
      </p:sp>
    </p:spTree>
    <p:extLst>
      <p:ext uri="{BB962C8B-B14F-4D97-AF65-F5344CB8AC3E}">
        <p14:creationId xmlns:p14="http://schemas.microsoft.com/office/powerpoint/2010/main" val="3146901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28F47-7359-A860-59C1-6511A04C7E02}"/>
              </a:ext>
            </a:extLst>
          </p:cNvPr>
          <p:cNvSpPr>
            <a:spLocks noGrp="1"/>
          </p:cNvSpPr>
          <p:nvPr>
            <p:ph type="title"/>
          </p:nvPr>
        </p:nvSpPr>
        <p:spPr/>
        <p:txBody>
          <a:bodyPr/>
          <a:lstStyle/>
          <a:p>
            <a:r>
              <a:rPr lang="en-US" dirty="0"/>
              <a:t>How do they work Part 3</a:t>
            </a:r>
          </a:p>
        </p:txBody>
      </p:sp>
      <p:sp>
        <p:nvSpPr>
          <p:cNvPr id="3" name="Content Placeholder 2">
            <a:extLst>
              <a:ext uri="{FF2B5EF4-FFF2-40B4-BE49-F238E27FC236}">
                <a16:creationId xmlns:a16="http://schemas.microsoft.com/office/drawing/2014/main" id="{86F0CEAF-A1F5-A699-F182-5FB3AC5222CB}"/>
              </a:ext>
            </a:extLst>
          </p:cNvPr>
          <p:cNvSpPr>
            <a:spLocks noGrp="1"/>
          </p:cNvSpPr>
          <p:nvPr>
            <p:ph idx="1"/>
          </p:nvPr>
        </p:nvSpPr>
        <p:spPr/>
        <p:txBody>
          <a:bodyPr>
            <a:normAutofit fontScale="85000" lnSpcReduction="20000"/>
          </a:bodyPr>
          <a:lstStyle/>
          <a:p>
            <a:r>
              <a:rPr lang="en-US" b="1" dirty="0"/>
              <a:t>Library Architecture: </a:t>
            </a:r>
            <a:r>
              <a:rPr lang="en-US" dirty="0"/>
              <a:t>Create a set of tests for “Common Library Functions” that are used when needed. It’s basically like Modular-Based &amp; Keyword-Driven frameworks had a super-child together. This is great because you can just call the reusable scripts instead of needing to reuse them, and you can mix and match the different libraries. Only downside is that you need to know how build these scripts and maintain them.</a:t>
            </a:r>
          </a:p>
          <a:p>
            <a:r>
              <a:rPr lang="en-US" b="1" dirty="0"/>
              <a:t> Hybrid: “</a:t>
            </a:r>
            <a:r>
              <a:rPr lang="en-US" dirty="0"/>
              <a:t>Best of all worlds” automation framework. Here are some of the other frameworks it uses</a:t>
            </a:r>
          </a:p>
          <a:p>
            <a:pPr lvl="1"/>
            <a:r>
              <a:rPr lang="en-US" sz="2000" dirty="0"/>
              <a:t>Data-Driven testing for running the same test on different data</a:t>
            </a:r>
          </a:p>
          <a:p>
            <a:pPr lvl="1"/>
            <a:r>
              <a:rPr lang="en-US" sz="2000" dirty="0"/>
              <a:t>Keyword-Driven testing to let non-tech folks define actions with simple keywords</a:t>
            </a:r>
          </a:p>
          <a:p>
            <a:pPr lvl="1"/>
            <a:r>
              <a:rPr lang="en-US" sz="2000" dirty="0"/>
              <a:t>Modular approach by breaking up the app into smaller pieces and creative reusable test functions</a:t>
            </a:r>
          </a:p>
          <a:p>
            <a:pPr lvl="1"/>
            <a:endParaRPr lang="en-US" sz="2000" b="1" dirty="0"/>
          </a:p>
        </p:txBody>
      </p:sp>
    </p:spTree>
    <p:extLst>
      <p:ext uri="{BB962C8B-B14F-4D97-AF65-F5344CB8AC3E}">
        <p14:creationId xmlns:p14="http://schemas.microsoft.com/office/powerpoint/2010/main" val="22388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3DE3-3590-75D8-E0AE-E378B1A1956A}"/>
              </a:ext>
            </a:extLst>
          </p:cNvPr>
          <p:cNvSpPr>
            <a:spLocks noGrp="1"/>
          </p:cNvSpPr>
          <p:nvPr>
            <p:ph type="title"/>
          </p:nvPr>
        </p:nvSpPr>
        <p:spPr/>
        <p:txBody>
          <a:bodyPr/>
          <a:lstStyle/>
          <a:p>
            <a:r>
              <a:rPr lang="en-US" dirty="0"/>
              <a:t>Risks of not testing software</a:t>
            </a:r>
          </a:p>
        </p:txBody>
      </p:sp>
      <p:sp>
        <p:nvSpPr>
          <p:cNvPr id="3" name="Content Placeholder 2">
            <a:extLst>
              <a:ext uri="{FF2B5EF4-FFF2-40B4-BE49-F238E27FC236}">
                <a16:creationId xmlns:a16="http://schemas.microsoft.com/office/drawing/2014/main" id="{6FD35DAC-663B-B955-8E8A-257F1C1DE380}"/>
              </a:ext>
            </a:extLst>
          </p:cNvPr>
          <p:cNvSpPr>
            <a:spLocks noGrp="1"/>
          </p:cNvSpPr>
          <p:nvPr>
            <p:ph idx="1"/>
          </p:nvPr>
        </p:nvSpPr>
        <p:spPr/>
        <p:txBody>
          <a:bodyPr/>
          <a:lstStyle/>
          <a:p>
            <a:pPr marL="0" indent="0">
              <a:buNone/>
            </a:pPr>
            <a:r>
              <a:rPr lang="en-US" dirty="0"/>
              <a:t>If you do not thoroughly test your software, you risk sending out a product with many defects in it. This can range from something small that might not be noticed, to something that can cost businesses millions.</a:t>
            </a:r>
          </a:p>
          <a:p>
            <a:pPr marL="0" indent="0">
              <a:buNone/>
            </a:pPr>
            <a:r>
              <a:rPr lang="en-US" dirty="0"/>
              <a:t>For example, in 2015 Starbucks lost millions when a bug in its sales platform caused the system to shutdown. </a:t>
            </a:r>
          </a:p>
          <a:p>
            <a:pPr marL="0" indent="0">
              <a:buNone/>
            </a:pPr>
            <a:endParaRPr lang="en-US" dirty="0"/>
          </a:p>
        </p:txBody>
      </p:sp>
    </p:spTree>
    <p:extLst>
      <p:ext uri="{BB962C8B-B14F-4D97-AF65-F5344CB8AC3E}">
        <p14:creationId xmlns:p14="http://schemas.microsoft.com/office/powerpoint/2010/main" val="1203786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E5AB5-1E39-D3BE-0EFB-6FBE45551D41}"/>
              </a:ext>
            </a:extLst>
          </p:cNvPr>
          <p:cNvSpPr>
            <a:spLocks noGrp="1"/>
          </p:cNvSpPr>
          <p:nvPr>
            <p:ph type="title"/>
          </p:nvPr>
        </p:nvSpPr>
        <p:spPr/>
        <p:txBody>
          <a:bodyPr/>
          <a:lstStyle/>
          <a:p>
            <a:r>
              <a:rPr lang="en-US" dirty="0"/>
              <a:t>Advantages Part 1</a:t>
            </a:r>
          </a:p>
        </p:txBody>
      </p:sp>
      <p:sp>
        <p:nvSpPr>
          <p:cNvPr id="3" name="Content Placeholder 2">
            <a:extLst>
              <a:ext uri="{FF2B5EF4-FFF2-40B4-BE49-F238E27FC236}">
                <a16:creationId xmlns:a16="http://schemas.microsoft.com/office/drawing/2014/main" id="{6CB4177B-4240-5316-10C1-5B71DBD2547E}"/>
              </a:ext>
            </a:extLst>
          </p:cNvPr>
          <p:cNvSpPr>
            <a:spLocks noGrp="1"/>
          </p:cNvSpPr>
          <p:nvPr>
            <p:ph idx="1"/>
          </p:nvPr>
        </p:nvSpPr>
        <p:spPr/>
        <p:txBody>
          <a:bodyPr>
            <a:normAutofit fontScale="70000" lnSpcReduction="20000"/>
          </a:bodyPr>
          <a:lstStyle/>
          <a:p>
            <a:r>
              <a:rPr lang="en-US" sz="2000" b="1" u="sng" dirty="0"/>
              <a:t>Increased Efficiency:</a:t>
            </a:r>
            <a:r>
              <a:rPr lang="en-US" sz="2000" dirty="0"/>
              <a:t> Frameworks streamline the testing process by reducing need for repetitive manual tasks and leads to faster feedback and shorter dev cycles</a:t>
            </a:r>
            <a:endParaRPr lang="en-US" sz="2000" u="sng" dirty="0"/>
          </a:p>
          <a:p>
            <a:r>
              <a:rPr lang="en-US" sz="2000" b="1" u="sng" dirty="0"/>
              <a:t>Consistency and Reliability:</a:t>
            </a:r>
            <a:r>
              <a:rPr lang="en-US" sz="2000" dirty="0"/>
              <a:t> Automated tests follow the same steps every time which will ensure reliable results and consistent execution. This lessens the risk of human error.</a:t>
            </a:r>
            <a:endParaRPr lang="en-US" sz="2000" b="1" u="sng" dirty="0"/>
          </a:p>
          <a:p>
            <a:r>
              <a:rPr lang="en-US" sz="2000" b="1" u="sng" dirty="0"/>
              <a:t>Code Reusability:</a:t>
            </a:r>
            <a:r>
              <a:rPr lang="en-US" sz="2000" dirty="0"/>
              <a:t> Having reusable code also means you can reuse test cases and libraries, which reduces redundancy</a:t>
            </a:r>
            <a:endParaRPr lang="en-US" sz="2000" b="1" u="sng" dirty="0"/>
          </a:p>
          <a:p>
            <a:r>
              <a:rPr lang="en-US" sz="2000" b="1" u="sng" dirty="0"/>
              <a:t>Scalability:</a:t>
            </a:r>
            <a:r>
              <a:rPr lang="en-US" sz="2000" dirty="0"/>
              <a:t> Easier to scale the testing efforts as the application grows</a:t>
            </a:r>
            <a:endParaRPr lang="en-US" sz="2000" b="1" u="sng" dirty="0"/>
          </a:p>
          <a:p>
            <a:r>
              <a:rPr lang="en-US" sz="2000" b="1" u="sng" dirty="0"/>
              <a:t>Early Defect Detection:</a:t>
            </a:r>
            <a:r>
              <a:rPr lang="en-US" sz="2000" dirty="0"/>
              <a:t> Leads to faster resolution and costs</a:t>
            </a:r>
            <a:endParaRPr lang="en-US" sz="2000" b="1" u="sng" dirty="0"/>
          </a:p>
          <a:p>
            <a:r>
              <a:rPr lang="en-US" sz="2000" b="1" u="sng" dirty="0"/>
              <a:t>Regression Testing:</a:t>
            </a:r>
            <a:r>
              <a:rPr lang="en-US" sz="2000" dirty="0"/>
              <a:t> Same test needs to be repeated to ensure new changes haven’t hindered the functionality of the application</a:t>
            </a:r>
            <a:endParaRPr lang="en-US" sz="2000" b="1" u="sng" dirty="0"/>
          </a:p>
          <a:p>
            <a:r>
              <a:rPr lang="en-US" sz="2000" b="1" u="sng" dirty="0"/>
              <a:t>Improved Test Coverage: </a:t>
            </a:r>
            <a:r>
              <a:rPr lang="en-US" sz="2000" dirty="0"/>
              <a:t> More extensive test coverage by enabling execution of larger number of test cases and scenarios (i.e. edge cases, and complex scenarios)</a:t>
            </a:r>
            <a:endParaRPr lang="en-US" sz="2000" b="1" u="sng" dirty="0"/>
          </a:p>
        </p:txBody>
      </p:sp>
    </p:spTree>
    <p:extLst>
      <p:ext uri="{BB962C8B-B14F-4D97-AF65-F5344CB8AC3E}">
        <p14:creationId xmlns:p14="http://schemas.microsoft.com/office/powerpoint/2010/main" val="531785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6C7A4-A659-0FC3-9A69-5AD3D19B26A3}"/>
              </a:ext>
            </a:extLst>
          </p:cNvPr>
          <p:cNvSpPr>
            <a:spLocks noGrp="1"/>
          </p:cNvSpPr>
          <p:nvPr>
            <p:ph type="title"/>
          </p:nvPr>
        </p:nvSpPr>
        <p:spPr/>
        <p:txBody>
          <a:bodyPr/>
          <a:lstStyle/>
          <a:p>
            <a:r>
              <a:rPr lang="en-US" dirty="0"/>
              <a:t>Advantages Part 2</a:t>
            </a:r>
          </a:p>
        </p:txBody>
      </p:sp>
      <p:sp>
        <p:nvSpPr>
          <p:cNvPr id="3" name="Content Placeholder 2">
            <a:extLst>
              <a:ext uri="{FF2B5EF4-FFF2-40B4-BE49-F238E27FC236}">
                <a16:creationId xmlns:a16="http://schemas.microsoft.com/office/drawing/2014/main" id="{647AA901-1191-E9BE-10BB-300F2C4873A7}"/>
              </a:ext>
            </a:extLst>
          </p:cNvPr>
          <p:cNvSpPr>
            <a:spLocks noGrp="1"/>
          </p:cNvSpPr>
          <p:nvPr>
            <p:ph idx="1"/>
          </p:nvPr>
        </p:nvSpPr>
        <p:spPr/>
        <p:txBody>
          <a:bodyPr>
            <a:normAutofit/>
          </a:bodyPr>
          <a:lstStyle/>
          <a:p>
            <a:r>
              <a:rPr lang="en-US" b="1" u="sng" dirty="0"/>
              <a:t>Efficient Use of Resources:</a:t>
            </a:r>
            <a:r>
              <a:rPr lang="en-US" dirty="0"/>
              <a:t> Automating tests can make room for more complex testing activities </a:t>
            </a:r>
            <a:endParaRPr lang="en-US" b="1" u="sng" dirty="0"/>
          </a:p>
          <a:p>
            <a:r>
              <a:rPr lang="en-US" b="1" u="sng" dirty="0"/>
              <a:t>Reduced Costs:</a:t>
            </a:r>
            <a:r>
              <a:rPr lang="en-US" dirty="0"/>
              <a:t> Long term savings by reducing time and effort required by manual testing</a:t>
            </a:r>
            <a:endParaRPr lang="en-US" b="1" u="sng" dirty="0"/>
          </a:p>
          <a:p>
            <a:r>
              <a:rPr lang="en-US" b="1" u="sng" dirty="0"/>
              <a:t>Enhanced Accuracy:</a:t>
            </a:r>
            <a:r>
              <a:rPr lang="en-US" dirty="0"/>
              <a:t> Automated tests are less prone to errors, they are precise and execute the same steps each time</a:t>
            </a:r>
            <a:endParaRPr lang="en-US" b="1" u="sng" dirty="0"/>
          </a:p>
          <a:p>
            <a:r>
              <a:rPr lang="en-US" b="1" u="sng" dirty="0"/>
              <a:t>Continuous Testing Support:</a:t>
            </a:r>
            <a:r>
              <a:rPr lang="en-US" dirty="0"/>
              <a:t> Integrate well with CI/CD pipelines, enabling continuous testing of code changes</a:t>
            </a:r>
            <a:endParaRPr lang="en-US" b="1" u="sng" dirty="0"/>
          </a:p>
          <a:p>
            <a:endParaRPr lang="en-US" b="1" u="sng" dirty="0"/>
          </a:p>
        </p:txBody>
      </p:sp>
    </p:spTree>
    <p:extLst>
      <p:ext uri="{BB962C8B-B14F-4D97-AF65-F5344CB8AC3E}">
        <p14:creationId xmlns:p14="http://schemas.microsoft.com/office/powerpoint/2010/main" val="1425462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17CC-6E07-51A1-260C-8FDCEDC58328}"/>
              </a:ext>
            </a:extLst>
          </p:cNvPr>
          <p:cNvSpPr>
            <a:spLocks noGrp="1"/>
          </p:cNvSpPr>
          <p:nvPr>
            <p:ph type="title"/>
          </p:nvPr>
        </p:nvSpPr>
        <p:spPr/>
        <p:txBody>
          <a:bodyPr/>
          <a:lstStyle/>
          <a:p>
            <a:r>
              <a:rPr lang="en-US" dirty="0"/>
              <a:t>Disadvantages</a:t>
            </a:r>
          </a:p>
        </p:txBody>
      </p:sp>
      <p:sp>
        <p:nvSpPr>
          <p:cNvPr id="3" name="Content Placeholder 2">
            <a:extLst>
              <a:ext uri="{FF2B5EF4-FFF2-40B4-BE49-F238E27FC236}">
                <a16:creationId xmlns:a16="http://schemas.microsoft.com/office/drawing/2014/main" id="{E2B7CDFD-5709-90F0-DD1A-02F41F649604}"/>
              </a:ext>
            </a:extLst>
          </p:cNvPr>
          <p:cNvSpPr>
            <a:spLocks noGrp="1"/>
          </p:cNvSpPr>
          <p:nvPr>
            <p:ph idx="1"/>
          </p:nvPr>
        </p:nvSpPr>
        <p:spPr/>
        <p:txBody>
          <a:bodyPr>
            <a:normAutofit fontScale="77500" lnSpcReduction="20000"/>
          </a:bodyPr>
          <a:lstStyle/>
          <a:p>
            <a:pPr marL="285750" indent="-285750">
              <a:buFont typeface="Arial" panose="020B0604020202020204" pitchFamily="34" charset="0"/>
              <a:buChar char="•"/>
            </a:pPr>
            <a:r>
              <a:rPr lang="en-US" sz="2800" b="1" u="sng" dirty="0"/>
              <a:t>Increased Code Volume:</a:t>
            </a:r>
            <a:r>
              <a:rPr lang="en-US" sz="2800" dirty="0"/>
              <a:t> Extra code for test cases needs to be written, which makes the codebase larger and more unstructured</a:t>
            </a:r>
          </a:p>
          <a:p>
            <a:pPr marL="285750" indent="-285750">
              <a:buFont typeface="Arial" panose="020B0604020202020204" pitchFamily="34" charset="0"/>
              <a:buChar char="•"/>
            </a:pPr>
            <a:r>
              <a:rPr lang="en-US" sz="2800" b="1" u="sng" dirty="0"/>
              <a:t>False Security from Tests:</a:t>
            </a:r>
            <a:r>
              <a:rPr lang="en-US" sz="2800" dirty="0"/>
              <a:t> Developers may think the code is safe because it passed the test case</a:t>
            </a:r>
          </a:p>
          <a:p>
            <a:pPr marL="285750" indent="-285750">
              <a:buFont typeface="Arial" panose="020B0604020202020204" pitchFamily="34" charset="0"/>
              <a:buChar char="•"/>
            </a:pPr>
            <a:r>
              <a:rPr lang="en-US" sz="2800" b="1" u="sng" dirty="0"/>
              <a:t>Maintenance Overheads:</a:t>
            </a:r>
            <a:r>
              <a:rPr lang="en-US" sz="2800" dirty="0"/>
              <a:t> Keeping tests up-to-date can be time a time-consuming process</a:t>
            </a:r>
          </a:p>
          <a:p>
            <a:pPr marL="285750" indent="-285750">
              <a:buFont typeface="Arial" panose="020B0604020202020204" pitchFamily="34" charset="0"/>
              <a:buChar char="•"/>
            </a:pPr>
            <a:r>
              <a:rPr lang="en-US" sz="2800" b="1" u="sng" dirty="0"/>
              <a:t>Time-Consuming:</a:t>
            </a:r>
            <a:r>
              <a:rPr lang="en-US" sz="2800" dirty="0"/>
              <a:t> Writing and maintaining the tests can take a lot of time </a:t>
            </a:r>
          </a:p>
          <a:p>
            <a:pPr marL="285750" indent="-285750">
              <a:buFont typeface="Arial" panose="020B0604020202020204" pitchFamily="34" charset="0"/>
              <a:buChar char="•"/>
            </a:pPr>
            <a:r>
              <a:rPr lang="en-US" sz="2800" b="1" u="sng" dirty="0"/>
              <a:t>Testing Environment Setup:</a:t>
            </a:r>
            <a:r>
              <a:rPr lang="en-US" sz="2800" dirty="0"/>
              <a:t> You need a proper testing environment which takes effort to set up and maintain</a:t>
            </a:r>
            <a:endParaRPr lang="en-US" sz="2800" b="1" u="sng" dirty="0"/>
          </a:p>
        </p:txBody>
      </p:sp>
    </p:spTree>
    <p:extLst>
      <p:ext uri="{BB962C8B-B14F-4D97-AF65-F5344CB8AC3E}">
        <p14:creationId xmlns:p14="http://schemas.microsoft.com/office/powerpoint/2010/main" val="1754509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A287F6B-4505-9E00-2611-47B9B94C3C2F}"/>
              </a:ext>
            </a:extLst>
          </p:cNvPr>
          <p:cNvSpPr txBox="1"/>
          <p:nvPr/>
        </p:nvSpPr>
        <p:spPr>
          <a:xfrm>
            <a:off x="1737693" y="1864389"/>
            <a:ext cx="8909824" cy="2280282"/>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BBD(Behavioral-Driven Development) </a:t>
            </a:r>
            <a:r>
              <a:rPr kumimoji="0" lang="en-US" sz="2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is a testing approach derived from the Test-Driven Development (TDD) methodology. In BDD, tests are mainly based on systems behavior.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This approach defines various ways to develop a feature based on its behavior. In most cases, the</a:t>
            </a:r>
            <a:r>
              <a:rPr kumimoji="0" lang="en-US" sz="2800" b="1"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Given-When-Then</a:t>
            </a:r>
            <a:r>
              <a:rPr kumimoji="0" lang="en-US" sz="2800" b="0" i="1"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approach is used for writing test cases.</a:t>
            </a:r>
          </a:p>
        </p:txBody>
      </p:sp>
    </p:spTree>
    <p:extLst>
      <p:ext uri="{BB962C8B-B14F-4D97-AF65-F5344CB8AC3E}">
        <p14:creationId xmlns:p14="http://schemas.microsoft.com/office/powerpoint/2010/main" val="21921344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9EE93274-C5EE-A540-0CA2-9B61200F7318}"/>
              </a:ext>
            </a:extLst>
          </p:cNvPr>
          <p:cNvGraphicFramePr/>
          <p:nvPr/>
        </p:nvGraphicFramePr>
        <p:xfrm>
          <a:off x="669471" y="636813"/>
          <a:ext cx="10488524" cy="5000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5750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184E4A-AB61-F71A-5B48-529AB87A149D}"/>
              </a:ext>
            </a:extLst>
          </p:cNvPr>
          <p:cNvSpPr txBox="1"/>
          <p:nvPr/>
        </p:nvSpPr>
        <p:spPr>
          <a:xfrm>
            <a:off x="828675" y="494414"/>
            <a:ext cx="10534650" cy="1022152"/>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36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The image below depicts a typical BDD operation:</a:t>
            </a:r>
            <a:endParaRPr kumimoji="0" lang="en-US" sz="36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p:txBody>
      </p:sp>
      <p:pic>
        <p:nvPicPr>
          <p:cNvPr id="2" name="Picture 1" descr="A diagram of a step definition&#10;&#10;Description automatically generated">
            <a:extLst>
              <a:ext uri="{FF2B5EF4-FFF2-40B4-BE49-F238E27FC236}">
                <a16:creationId xmlns:a16="http://schemas.microsoft.com/office/drawing/2014/main" id="{86B500C9-3219-A04C-BBEB-8EB07866A244}"/>
              </a:ext>
            </a:extLst>
          </p:cNvPr>
          <p:cNvPicPr>
            <a:picLocks noChangeAspect="1"/>
          </p:cNvPicPr>
          <p:nvPr/>
        </p:nvPicPr>
        <p:blipFill>
          <a:blip/>
          <a:stretch>
            <a:fillRect/>
          </a:stretch>
        </p:blipFill>
        <p:spPr>
          <a:xfrm>
            <a:off x="723900" y="2241395"/>
            <a:ext cx="10744200" cy="4025590"/>
          </a:xfrm>
          <a:prstGeom prst="rect">
            <a:avLst/>
          </a:prstGeom>
        </p:spPr>
      </p:pic>
    </p:spTree>
    <p:extLst>
      <p:ext uri="{BB962C8B-B14F-4D97-AF65-F5344CB8AC3E}">
        <p14:creationId xmlns:p14="http://schemas.microsoft.com/office/powerpoint/2010/main" val="40614488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8498F3-E553-9A7C-87DE-86F2B14B5540}"/>
              </a:ext>
            </a:extLst>
          </p:cNvPr>
          <p:cNvSpPr txBox="1"/>
          <p:nvPr/>
        </p:nvSpPr>
        <p:spPr>
          <a:xfrm>
            <a:off x="702527" y="1421262"/>
            <a:ext cx="3776875" cy="3094982"/>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2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Here is a structured overview of the steps involved in BDD, along with descriptions and the stakeholders typically involved in each step.</a:t>
            </a:r>
          </a:p>
        </p:txBody>
      </p:sp>
      <p:graphicFrame>
        <p:nvGraphicFramePr>
          <p:cNvPr id="2" name="Table 1">
            <a:extLst>
              <a:ext uri="{FF2B5EF4-FFF2-40B4-BE49-F238E27FC236}">
                <a16:creationId xmlns:a16="http://schemas.microsoft.com/office/drawing/2014/main" id="{1F199EEF-D0B6-71F4-AE9F-D3138F84BA98}"/>
              </a:ext>
            </a:extLst>
          </p:cNvPr>
          <p:cNvGraphicFramePr>
            <a:graphicFrameLocks noGrp="1"/>
          </p:cNvGraphicFramePr>
          <p:nvPr/>
        </p:nvGraphicFramePr>
        <p:xfrm>
          <a:off x="5058138" y="208344"/>
          <a:ext cx="6956384" cy="6412376"/>
        </p:xfrm>
        <a:graphic>
          <a:graphicData uri="http://schemas.openxmlformats.org/drawingml/2006/table">
            <a:tbl>
              <a:tblPr firstRow="1" bandRow="1">
                <a:tableStyleId>{3B4B98B0-60AC-42C2-AFA5-B58CD77FA1E5}</a:tableStyleId>
              </a:tblPr>
              <a:tblGrid>
                <a:gridCol w="1334923">
                  <a:extLst>
                    <a:ext uri="{9D8B030D-6E8A-4147-A177-3AD203B41FA5}">
                      <a16:colId xmlns:a16="http://schemas.microsoft.com/office/drawing/2014/main" val="2968325011"/>
                    </a:ext>
                  </a:extLst>
                </a:gridCol>
                <a:gridCol w="3359723">
                  <a:extLst>
                    <a:ext uri="{9D8B030D-6E8A-4147-A177-3AD203B41FA5}">
                      <a16:colId xmlns:a16="http://schemas.microsoft.com/office/drawing/2014/main" val="3228800377"/>
                    </a:ext>
                  </a:extLst>
                </a:gridCol>
                <a:gridCol w="2261738">
                  <a:extLst>
                    <a:ext uri="{9D8B030D-6E8A-4147-A177-3AD203B41FA5}">
                      <a16:colId xmlns:a16="http://schemas.microsoft.com/office/drawing/2014/main" val="191785047"/>
                    </a:ext>
                  </a:extLst>
                </a:gridCol>
              </a:tblGrid>
              <a:tr h="428488">
                <a:tc>
                  <a:txBody>
                    <a:bodyPr/>
                    <a:lstStyle/>
                    <a:p>
                      <a:pPr algn="l" fontAlgn="t"/>
                      <a:r>
                        <a:rPr lang="en-US" sz="1400" b="0" cap="none" spc="0">
                          <a:solidFill>
                            <a:schemeClr val="tx1"/>
                          </a:solidFill>
                          <a:effectLst/>
                        </a:rPr>
                        <a:t>Step</a:t>
                      </a:r>
                      <a:endParaRPr lang="en-US" sz="1400" b="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nchor="ctr"/>
                </a:tc>
                <a:tc>
                  <a:txBody>
                    <a:bodyPr/>
                    <a:lstStyle/>
                    <a:p>
                      <a:pPr algn="l" fontAlgn="t"/>
                      <a:r>
                        <a:rPr lang="en-US" sz="1400" b="0" cap="none" spc="0">
                          <a:solidFill>
                            <a:schemeClr val="tx1"/>
                          </a:solidFill>
                          <a:effectLst/>
                        </a:rPr>
                        <a:t>Description</a:t>
                      </a:r>
                      <a:endParaRPr lang="en-US" sz="1400" b="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nchor="ctr"/>
                </a:tc>
                <a:tc>
                  <a:txBody>
                    <a:bodyPr/>
                    <a:lstStyle/>
                    <a:p>
                      <a:pPr algn="l" fontAlgn="t"/>
                      <a:r>
                        <a:rPr lang="en-US" sz="1400" b="0" cap="none" spc="0" dirty="0">
                          <a:solidFill>
                            <a:schemeClr val="tx1"/>
                          </a:solidFill>
                          <a:effectLst/>
                        </a:rPr>
                        <a:t>Stakeholders Involved</a:t>
                      </a:r>
                      <a:endParaRPr lang="en-US" sz="1400" b="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nchor="ctr"/>
                </a:tc>
                <a:extLst>
                  <a:ext uri="{0D108BD9-81ED-4DB2-BD59-A6C34878D82A}">
                    <a16:rowId xmlns:a16="http://schemas.microsoft.com/office/drawing/2014/main" val="2339718435"/>
                  </a:ext>
                </a:extLst>
              </a:tr>
              <a:tr h="747986">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1. Identify Features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Collaborate with stakeholders to identify and prioritize features or functionalities needed for the software.</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Product Owners, Business Analysts, Developers, Testers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3001406746"/>
                  </a:ext>
                </a:extLst>
              </a:tr>
              <a:tr h="747986">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2. Write Scenarios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Create user stories and define acceptance criteria in the form of scenarios. Use a common language to describe expected behavior.</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Product Owners, Business Analysts, Developers, Testers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2168136808"/>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3. Review Scenarios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Conduct reviews of the scenarios with all stakeholders to ensure clarity and shared understanding of the requirements.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Product Owners, Business Analysts, Developers, Testers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973409243"/>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4. Implement Code</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Developers write code to implement the functionality described in the scenarios, ensuring that it meets the acceptance criteria.</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Developers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2323204861"/>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5. Write Automated Tests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Create automated tests based on the defined scenarios. This often involves using BDD frameworks (e.g., Cucumber, </a:t>
                      </a:r>
                      <a:r>
                        <a:rPr lang="en-US" sz="1100" b="0" cap="none" spc="0" dirty="0" err="1">
                          <a:solidFill>
                            <a:schemeClr val="tx1"/>
                          </a:solidFill>
                          <a:effectLst/>
                          <a:latin typeface="Times New Roman" panose="02020603050405020304" pitchFamily="18" charset="0"/>
                          <a:cs typeface="Times New Roman" panose="02020603050405020304" pitchFamily="18" charset="0"/>
                        </a:rPr>
                        <a:t>SpecFlow</a:t>
                      </a:r>
                      <a:r>
                        <a:rPr lang="en-US" sz="1100" b="0" cap="none" spc="0" dirty="0">
                          <a:solidFill>
                            <a:schemeClr val="tx1"/>
                          </a:solidFill>
                          <a:effectLst/>
                          <a:latin typeface="Times New Roman" panose="02020603050405020304" pitchFamily="18" charset="0"/>
                          <a:cs typeface="Times New Roman" panose="02020603050405020304" pitchFamily="18" charset="0"/>
                        </a:rPr>
                        <a:t>).</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Developers, Testers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1825737109"/>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6. Run Tests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Execute the automated tests to verify that the implemented functionality behaves as expected.</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Developers, Testers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3191377536"/>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7. Refactor Code</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Optimize and clean the code, ensuring that it remains maintainable while retaining the functionality described in the scenarios.</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Developers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311655102"/>
                  </a:ext>
                </a:extLst>
              </a:tr>
              <a:tr h="747986">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8. Repeat</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a:solidFill>
                            <a:schemeClr val="tx1"/>
                          </a:solidFill>
                          <a:effectLst/>
                          <a:latin typeface="Times New Roman" panose="02020603050405020304" pitchFamily="18" charset="0"/>
                          <a:cs typeface="Times New Roman" panose="02020603050405020304" pitchFamily="18" charset="0"/>
                        </a:rPr>
                        <a:t>Continue the BDD cycle for new features or modifications, incorporating feedback and new requirements as necessary.</a:t>
                      </a:r>
                      <a:endParaRPr lang="en-US" sz="1100" cap="none" spc="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tc>
                  <a:txBody>
                    <a:bodyPr/>
                    <a:lstStyle/>
                    <a:p>
                      <a:pPr fontAlgn="t"/>
                      <a:r>
                        <a:rPr lang="en-US" sz="1100" b="0" cap="none" spc="0" dirty="0">
                          <a:solidFill>
                            <a:schemeClr val="tx1"/>
                          </a:solidFill>
                          <a:effectLst/>
                          <a:latin typeface="Times New Roman" panose="02020603050405020304" pitchFamily="18" charset="0"/>
                          <a:cs typeface="Times New Roman" panose="02020603050405020304" pitchFamily="18" charset="0"/>
                        </a:rPr>
                        <a:t>All Stakeholders</a:t>
                      </a:r>
                      <a:endParaRPr lang="en-US" sz="1100" cap="none" spc="0" dirty="0">
                        <a:solidFill>
                          <a:schemeClr val="tx1"/>
                        </a:solidFill>
                        <a:effectLst/>
                        <a:latin typeface="Times New Roman" panose="02020603050405020304" pitchFamily="18" charset="0"/>
                        <a:cs typeface="Times New Roman" panose="02020603050405020304" pitchFamily="18" charset="0"/>
                      </a:endParaRPr>
                    </a:p>
                  </a:txBody>
                  <a:tcPr marL="26673" marR="26673" marT="83116" marB="26673"/>
                </a:tc>
                <a:extLst>
                  <a:ext uri="{0D108BD9-81ED-4DB2-BD59-A6C34878D82A}">
                    <a16:rowId xmlns:a16="http://schemas.microsoft.com/office/drawing/2014/main" val="4290301423"/>
                  </a:ext>
                </a:extLst>
              </a:tr>
            </a:tbl>
          </a:graphicData>
        </a:graphic>
      </p:graphicFrame>
    </p:spTree>
    <p:extLst>
      <p:ext uri="{BB962C8B-B14F-4D97-AF65-F5344CB8AC3E}">
        <p14:creationId xmlns:p14="http://schemas.microsoft.com/office/powerpoint/2010/main" val="4177091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686834" y="1153572"/>
            <a:ext cx="3200400" cy="4461163"/>
          </a:xfrm>
        </p:spPr>
        <p:txBody>
          <a:bodyPr>
            <a:normAutofit/>
          </a:bodyPr>
          <a:lstStyle/>
          <a:p>
            <a:r>
              <a:rPr lang="en-US" dirty="0">
                <a:solidFill>
                  <a:srgbClr val="FFFFFF"/>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5051502" y="319088"/>
            <a:ext cx="6582333" cy="6065383"/>
          </a:xfrm>
        </p:spPr>
        <p:txBody>
          <a:bodyPr anchor="ctr">
            <a:normAutofit/>
          </a:bodyPr>
          <a:lstStyle/>
          <a:p>
            <a:pPr marL="0" indent="0">
              <a:buNone/>
            </a:pPr>
            <a:r>
              <a:rPr lang="en-GB" sz="6600" b="1" dirty="0">
                <a:latin typeface="Times New Roman" panose="02020603050405020304" pitchFamily="18" charset="0"/>
                <a:cs typeface="Times New Roman" panose="02020603050405020304" pitchFamily="18" charset="0"/>
              </a:rPr>
              <a:t>Frameworks In </a:t>
            </a:r>
            <a:r>
              <a:rPr lang="en-GB" sz="6600" b="1" dirty="0" err="1">
                <a:latin typeface="Times New Roman" panose="02020603050405020304" pitchFamily="18" charset="0"/>
                <a:cs typeface="Times New Roman" panose="02020603050405020304" pitchFamily="18" charset="0"/>
              </a:rPr>
              <a:t>Behavior</a:t>
            </a:r>
            <a:r>
              <a:rPr lang="en-GB" sz="6600" b="1" dirty="0">
                <a:latin typeface="Times New Roman" panose="02020603050405020304" pitchFamily="18" charset="0"/>
                <a:cs typeface="Times New Roman" panose="02020603050405020304" pitchFamily="18" charset="0"/>
              </a:rPr>
              <a:t>-Driven Development</a:t>
            </a:r>
            <a:endParaRPr 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4998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686834" y="1153572"/>
            <a:ext cx="3200400" cy="4461163"/>
          </a:xfrm>
        </p:spPr>
        <p:txBody>
          <a:bodyPr>
            <a:normAutofit/>
          </a:bodyPr>
          <a:lstStyle/>
          <a:p>
            <a:r>
              <a:rPr lang="en-US" dirty="0">
                <a:solidFill>
                  <a:srgbClr val="FFFFFF"/>
                </a:solidFill>
                <a:latin typeface="Times New Roman" panose="02020603050405020304" pitchFamily="18" charset="0"/>
                <a:cs typeface="Times New Roman" panose="02020603050405020304" pitchFamily="18" charset="0"/>
              </a:rPr>
              <a:t>Cucumber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427033" y="319088"/>
            <a:ext cx="7206801" cy="6065383"/>
          </a:xfrm>
        </p:spPr>
        <p:txBody>
          <a:bodyPr anchor="ctr">
            <a:normAutofit fontScale="92500" lnSpcReduction="20000"/>
          </a:bodyPr>
          <a:lstStyle/>
          <a:p>
            <a:pPr marL="0" indent="0">
              <a:buNone/>
            </a:pP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Cucumber</a:t>
            </a:r>
            <a:r>
              <a:rPr lang="en-US" sz="2400" dirty="0">
                <a:latin typeface="Times New Roman" panose="02020603050405020304" pitchFamily="18" charset="0"/>
                <a:cs typeface="Times New Roman" panose="02020603050405020304" pitchFamily="18" charset="0"/>
              </a:rPr>
              <a:t> is most popular BDD framework that supports the creation of software tests using Gherkin, a natural language.</a:t>
            </a:r>
          </a:p>
          <a:p>
            <a:pPr marL="0" indent="0">
              <a:buNone/>
            </a:pPr>
            <a:r>
              <a:rPr lang="en-US" sz="2400" b="1" dirty="0">
                <a:latin typeface="Times New Roman" panose="02020603050405020304" pitchFamily="18" charset="0"/>
                <a:cs typeface="Times New Roman" panose="02020603050405020304" pitchFamily="18" charset="0"/>
              </a:rPr>
              <a:t>Advantages:</a:t>
            </a:r>
            <a:endParaRPr lang="en-US" sz="2400" dirty="0">
              <a:latin typeface="Times New Roman" panose="02020603050405020304" pitchFamily="18" charset="0"/>
              <a:cs typeface="Times New Roman" panose="02020603050405020304" pitchFamily="18" charset="0"/>
            </a:endParaRPr>
          </a:p>
          <a:p>
            <a:r>
              <a:rPr lang="en-US" sz="2100" b="1" dirty="0">
                <a:latin typeface="Times New Roman" panose="02020603050405020304" pitchFamily="18" charset="0"/>
                <a:cs typeface="Times New Roman" panose="02020603050405020304" pitchFamily="18" charset="0"/>
              </a:rPr>
              <a:t>Understandable Syntax:</a:t>
            </a:r>
            <a:r>
              <a:rPr lang="en-US" sz="2100" dirty="0">
                <a:latin typeface="Times New Roman" panose="02020603050405020304" pitchFamily="18" charset="0"/>
                <a:cs typeface="Times New Roman" panose="02020603050405020304" pitchFamily="18" charset="0"/>
              </a:rPr>
              <a:t> The use of everyday language to write scenarios makes Cucumber accessible and straightforward for various stakeholders, enhancing collaboration across teams.</a:t>
            </a:r>
          </a:p>
          <a:p>
            <a:r>
              <a:rPr lang="en-US" sz="2100" b="1" dirty="0">
                <a:latin typeface="Times New Roman" panose="02020603050405020304" pitchFamily="18" charset="0"/>
                <a:cs typeface="Times New Roman" panose="02020603050405020304" pitchFamily="18" charset="0"/>
              </a:rPr>
              <a:t>Versatile Language Compatibility:</a:t>
            </a:r>
            <a:r>
              <a:rPr lang="en-US" sz="2100" dirty="0">
                <a:latin typeface="Times New Roman" panose="02020603050405020304" pitchFamily="18" charset="0"/>
                <a:cs typeface="Times New Roman" panose="02020603050405020304" pitchFamily="18" charset="0"/>
              </a:rPr>
              <a:t> Cucumber supports several programming environments including Ruby, Java, and JavaScript, making it adaptable to different development needs.</a:t>
            </a:r>
          </a:p>
          <a:p>
            <a:r>
              <a:rPr lang="en-US" sz="2100" b="1" dirty="0">
                <a:latin typeface="Times New Roman" panose="02020603050405020304" pitchFamily="18" charset="0"/>
                <a:cs typeface="Times New Roman" panose="02020603050405020304" pitchFamily="18" charset="0"/>
              </a:rPr>
              <a:t>Robust Community:</a:t>
            </a:r>
            <a:r>
              <a:rPr lang="en-US" sz="2100" dirty="0">
                <a:latin typeface="Times New Roman" panose="02020603050405020304" pitchFamily="18" charset="0"/>
                <a:cs typeface="Times New Roman" panose="02020603050405020304" pitchFamily="18" charset="0"/>
              </a:rPr>
              <a:t> The framework benefits from a strong community presence, offering numerous resources and plugins which aid in integration and problem-solving.</a:t>
            </a:r>
          </a:p>
          <a:p>
            <a:pPr marL="0" indent="0">
              <a:buNone/>
            </a:pPr>
            <a:r>
              <a:rPr lang="en-US" sz="2400" b="1" dirty="0">
                <a:latin typeface="Times New Roman" panose="02020603050405020304" pitchFamily="18" charset="0"/>
                <a:cs typeface="Times New Roman" panose="02020603050405020304" pitchFamily="18" charset="0"/>
              </a:rPr>
              <a:t>Limitations:</a:t>
            </a:r>
            <a:endParaRPr lang="en-US" sz="2400" dirty="0">
              <a:latin typeface="Times New Roman" panose="02020603050405020304" pitchFamily="18" charset="0"/>
              <a:cs typeface="Times New Roman" panose="02020603050405020304" pitchFamily="18" charset="0"/>
            </a:endParaRPr>
          </a:p>
          <a:p>
            <a:r>
              <a:rPr lang="en-US" sz="2100" b="1" dirty="0">
                <a:latin typeface="Times New Roman" panose="02020603050405020304" pitchFamily="18" charset="0"/>
                <a:cs typeface="Times New Roman" panose="02020603050405020304" pitchFamily="18" charset="0"/>
              </a:rPr>
              <a:t>Initial Learning Curve:</a:t>
            </a:r>
            <a:r>
              <a:rPr lang="en-US" sz="2100" dirty="0">
                <a:latin typeface="Times New Roman" panose="02020603050405020304" pitchFamily="18" charset="0"/>
                <a:cs typeface="Times New Roman" panose="02020603050405020304" pitchFamily="18" charset="0"/>
              </a:rPr>
              <a:t> New Users to Cucumber might face challenges in mastering its extensive features and integration capabilities.</a:t>
            </a:r>
          </a:p>
          <a:p>
            <a:r>
              <a:rPr lang="en-US" sz="2100" b="1" dirty="0">
                <a:latin typeface="Times New Roman" panose="02020603050405020304" pitchFamily="18" charset="0"/>
                <a:cs typeface="Times New Roman" panose="02020603050405020304" pitchFamily="18" charset="0"/>
              </a:rPr>
              <a:t>Scalability Concerns:</a:t>
            </a:r>
            <a:r>
              <a:rPr lang="en-US" sz="2100" dirty="0">
                <a:latin typeface="Times New Roman" panose="02020603050405020304" pitchFamily="18" charset="0"/>
                <a:cs typeface="Times New Roman" panose="02020603050405020304" pitchFamily="18" charset="0"/>
              </a:rPr>
              <a:t> Handling a large number of test scenarios requires efficient management and optimization strategies.</a:t>
            </a:r>
          </a:p>
          <a:p>
            <a:endParaRPr lang="en-US" sz="1800" dirty="0"/>
          </a:p>
        </p:txBody>
      </p:sp>
    </p:spTree>
    <p:extLst>
      <p:ext uri="{BB962C8B-B14F-4D97-AF65-F5344CB8AC3E}">
        <p14:creationId xmlns:p14="http://schemas.microsoft.com/office/powerpoint/2010/main" val="1576824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558166" y="1153572"/>
            <a:ext cx="3324024" cy="4188449"/>
          </a:xfrm>
        </p:spPr>
        <p:txBody>
          <a:bodyPr>
            <a:normAutofit/>
          </a:bodyPr>
          <a:lstStyle/>
          <a:p>
            <a:r>
              <a:rPr lang="en-US" dirty="0">
                <a:solidFill>
                  <a:srgbClr val="FFFFFF"/>
                </a:solidFill>
                <a:latin typeface="Times New Roman" panose="02020603050405020304" pitchFamily="18" charset="0"/>
                <a:cs typeface="Times New Roman" panose="02020603050405020304" pitchFamily="18" charset="0"/>
              </a:rPr>
              <a:t>SPECFLOW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293220" y="319088"/>
            <a:ext cx="7259443" cy="6065383"/>
          </a:xfrm>
        </p:spPr>
        <p:txBody>
          <a:bodyPr anchor="ctr">
            <a:normAutofit/>
          </a:bodyPr>
          <a:lstStyle/>
          <a:p>
            <a:pPr marL="0" indent="0" algn="l">
              <a:buNone/>
            </a:pPr>
            <a:r>
              <a:rPr lang="en-US" sz="2000" b="1" i="0" dirty="0" err="1">
                <a:effectLst/>
                <a:latin typeface="Times New Roman" panose="02020603050405020304" pitchFamily="18" charset="0"/>
                <a:cs typeface="Times New Roman" panose="02020603050405020304" pitchFamily="18" charset="0"/>
              </a:rPr>
              <a:t>SpecFlow</a:t>
            </a:r>
            <a:r>
              <a:rPr lang="en-US" sz="2000" b="0" i="0" dirty="0">
                <a:effectLst/>
                <a:latin typeface="Times New Roman" panose="02020603050405020304" pitchFamily="18" charset="0"/>
                <a:cs typeface="Times New Roman" panose="02020603050405020304" pitchFamily="18" charset="0"/>
              </a:rPr>
              <a:t> is a BDD framework for .NET that allows users to define tests in Gherkin language, similar to Cucumber. It integrates seamlessly with Visual Studio and supports various testing frameworks.</a:t>
            </a:r>
          </a:p>
          <a:p>
            <a:pPr marL="0" indent="0" algn="l">
              <a:buNone/>
            </a:pPr>
            <a:r>
              <a:rPr lang="en-US" sz="2000" b="1" i="0" dirty="0">
                <a:effectLst/>
                <a:latin typeface="Times New Roman" panose="02020603050405020304" pitchFamily="18" charset="0"/>
                <a:cs typeface="Times New Roman" panose="02020603050405020304" pitchFamily="18" charset="0"/>
              </a:rPr>
              <a:t>Advantages</a:t>
            </a:r>
            <a:r>
              <a:rPr lang="en-US" sz="2000" b="0" i="0" dirty="0">
                <a:effectLst/>
                <a:latin typeface="Times New Roman" panose="02020603050405020304" pitchFamily="18" charset="0"/>
                <a:cs typeface="Times New Roman" panose="02020603050405020304" pitchFamily="18" charset="0"/>
              </a:rPr>
              <a:t>:</a:t>
            </a:r>
          </a:p>
          <a:p>
            <a:r>
              <a:rPr lang="en-US" sz="2000" b="1" i="0" dirty="0">
                <a:effectLst/>
                <a:latin typeface="Times New Roman" panose="02020603050405020304" pitchFamily="18" charset="0"/>
                <a:cs typeface="Times New Roman" panose="02020603050405020304" pitchFamily="18" charset="0"/>
              </a:rPr>
              <a:t>Integration with .NET</a:t>
            </a:r>
            <a:r>
              <a:rPr lang="en-US" sz="2000" b="0" i="0" dirty="0">
                <a:effectLst/>
                <a:latin typeface="Times New Roman" panose="02020603050405020304" pitchFamily="18" charset="0"/>
                <a:cs typeface="Times New Roman" panose="02020603050405020304" pitchFamily="18" charset="0"/>
              </a:rPr>
              <a:t>: Strong integration with the .NET ecosystem, making it a great choice for C# developers.</a:t>
            </a:r>
          </a:p>
          <a:p>
            <a:r>
              <a:rPr lang="en-US" sz="2000" b="1" i="0" dirty="0">
                <a:effectLst/>
                <a:latin typeface="Times New Roman" panose="02020603050405020304" pitchFamily="18" charset="0"/>
                <a:cs typeface="Times New Roman" panose="02020603050405020304" pitchFamily="18" charset="0"/>
              </a:rPr>
              <a:t>Rich Tooling</a:t>
            </a:r>
            <a:r>
              <a:rPr lang="en-US" sz="2000" b="0" i="0" dirty="0">
                <a:effectLst/>
                <a:latin typeface="Times New Roman" panose="02020603050405020304" pitchFamily="18" charset="0"/>
                <a:cs typeface="Times New Roman" panose="02020603050405020304" pitchFamily="18" charset="0"/>
              </a:rPr>
              <a:t>: Supports IDE features like IntelliSense for Gherkin, enhancing productivity.</a:t>
            </a:r>
          </a:p>
          <a:p>
            <a:r>
              <a:rPr lang="en-US" sz="2000" b="1" i="0" dirty="0">
                <a:effectLst/>
                <a:latin typeface="Times New Roman" panose="02020603050405020304" pitchFamily="18" charset="0"/>
                <a:cs typeface="Times New Roman" panose="02020603050405020304" pitchFamily="18" charset="0"/>
              </a:rPr>
              <a:t>Active Community</a:t>
            </a:r>
            <a:r>
              <a:rPr lang="en-US" sz="2000" b="0" i="0" dirty="0">
                <a:effectLst/>
                <a:latin typeface="Times New Roman" panose="02020603050405020304" pitchFamily="18" charset="0"/>
                <a:cs typeface="Times New Roman" panose="02020603050405020304" pitchFamily="18" charset="0"/>
              </a:rPr>
              <a:t>: A supportive community and plenty of documentation are available.</a:t>
            </a:r>
          </a:p>
          <a:p>
            <a:pPr marL="0" indent="0" algn="l">
              <a:buNone/>
            </a:pPr>
            <a:r>
              <a:rPr lang="en-US" sz="2000" b="1" i="0" dirty="0">
                <a:effectLst/>
                <a:latin typeface="Times New Roman" panose="02020603050405020304" pitchFamily="18" charset="0"/>
                <a:cs typeface="Times New Roman" panose="02020603050405020304" pitchFamily="18" charset="0"/>
              </a:rPr>
              <a:t>Limitations</a:t>
            </a:r>
            <a:r>
              <a:rPr lang="en-US" sz="2000" b="0" i="0" dirty="0">
                <a:effectLst/>
                <a:latin typeface="Times New Roman" panose="02020603050405020304" pitchFamily="18" charset="0"/>
                <a:cs typeface="Times New Roman" panose="02020603050405020304" pitchFamily="18" charset="0"/>
              </a:rPr>
              <a:t>:</a:t>
            </a:r>
          </a:p>
          <a:p>
            <a:r>
              <a:rPr lang="en-US" sz="2000" b="1" i="0" dirty="0">
                <a:effectLst/>
                <a:latin typeface="Times New Roman" panose="02020603050405020304" pitchFamily="18" charset="0"/>
                <a:cs typeface="Times New Roman" panose="02020603050405020304" pitchFamily="18" charset="0"/>
              </a:rPr>
              <a:t>Limited to .NET</a:t>
            </a:r>
            <a:r>
              <a:rPr lang="en-US" sz="2000" b="0" i="0" dirty="0">
                <a:effectLst/>
                <a:latin typeface="Times New Roman" panose="02020603050405020304" pitchFamily="18" charset="0"/>
                <a:cs typeface="Times New Roman" panose="02020603050405020304" pitchFamily="18" charset="0"/>
              </a:rPr>
              <a:t>: Primarily focused on the .NET platform, which may limit its use in projects involving other technologies.</a:t>
            </a:r>
          </a:p>
          <a:p>
            <a:r>
              <a:rPr lang="en-US" sz="2000" b="1" i="0" dirty="0">
                <a:effectLst/>
                <a:latin typeface="Times New Roman" panose="02020603050405020304" pitchFamily="18" charset="0"/>
                <a:cs typeface="Times New Roman" panose="02020603050405020304" pitchFamily="18" charset="0"/>
              </a:rPr>
              <a:t>Complex Setup</a:t>
            </a:r>
            <a:r>
              <a:rPr lang="en-US" sz="2000" b="0" i="0" dirty="0">
                <a:effectLst/>
                <a:latin typeface="Times New Roman" panose="02020603050405020304" pitchFamily="18" charset="0"/>
                <a:cs typeface="Times New Roman" panose="02020603050405020304" pitchFamily="18" charset="0"/>
              </a:rPr>
              <a:t>: Initial configuration can be more complicated than other BDD frameworks.</a:t>
            </a:r>
          </a:p>
          <a:p>
            <a:pPr marL="0" indent="0">
              <a:buNone/>
            </a:pPr>
            <a:endParaRPr lang="en-US" sz="1200" b="0" dirty="0">
              <a:solidFill>
                <a:srgbClr val="333333"/>
              </a:solidFill>
              <a:effectLst/>
              <a:latin typeface="source-sans-pro"/>
            </a:endParaRPr>
          </a:p>
        </p:txBody>
      </p:sp>
    </p:spTree>
    <p:extLst>
      <p:ext uri="{BB962C8B-B14F-4D97-AF65-F5344CB8AC3E}">
        <p14:creationId xmlns:p14="http://schemas.microsoft.com/office/powerpoint/2010/main" val="160345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BB214-C2F2-37FA-0F3D-BF6307BD3498}"/>
              </a:ext>
            </a:extLst>
          </p:cNvPr>
          <p:cNvSpPr>
            <a:spLocks noGrp="1"/>
          </p:cNvSpPr>
          <p:nvPr>
            <p:ph type="title"/>
          </p:nvPr>
        </p:nvSpPr>
        <p:spPr/>
        <p:txBody>
          <a:bodyPr/>
          <a:lstStyle/>
          <a:p>
            <a:r>
              <a:rPr lang="en-US" dirty="0"/>
              <a:t>The Goals of testing software</a:t>
            </a:r>
          </a:p>
        </p:txBody>
      </p:sp>
      <p:sp>
        <p:nvSpPr>
          <p:cNvPr id="3" name="Content Placeholder 2">
            <a:extLst>
              <a:ext uri="{FF2B5EF4-FFF2-40B4-BE49-F238E27FC236}">
                <a16:creationId xmlns:a16="http://schemas.microsoft.com/office/drawing/2014/main" id="{53424A46-F32D-2368-19AE-82B7070D6E7D}"/>
              </a:ext>
            </a:extLst>
          </p:cNvPr>
          <p:cNvSpPr>
            <a:spLocks noGrp="1"/>
          </p:cNvSpPr>
          <p:nvPr>
            <p:ph idx="1"/>
          </p:nvPr>
        </p:nvSpPr>
        <p:spPr/>
        <p:txBody>
          <a:bodyPr/>
          <a:lstStyle/>
          <a:p>
            <a:pPr marL="0" indent="0">
              <a:buNone/>
            </a:pPr>
            <a:r>
              <a:rPr lang="en-US" dirty="0"/>
              <a:t>The goals of software testing can fall into three different categories</a:t>
            </a:r>
          </a:p>
          <a:p>
            <a:pPr marL="0" indent="0">
              <a:buNone/>
            </a:pPr>
            <a:r>
              <a:rPr lang="en-US" dirty="0"/>
              <a:t>Immediate Goals</a:t>
            </a:r>
          </a:p>
          <a:p>
            <a:pPr marL="0" indent="0">
              <a:buNone/>
            </a:pPr>
            <a:r>
              <a:rPr lang="en-US" dirty="0"/>
              <a:t>Long Term Goals</a:t>
            </a:r>
          </a:p>
          <a:p>
            <a:pPr marL="0" indent="0">
              <a:buNone/>
            </a:pPr>
            <a:r>
              <a:rPr lang="en-US" dirty="0"/>
              <a:t>Post Implementation Goals</a:t>
            </a:r>
          </a:p>
          <a:p>
            <a:pPr marL="0" indent="0">
              <a:buNone/>
            </a:pPr>
            <a:endParaRPr lang="en-US" dirty="0"/>
          </a:p>
        </p:txBody>
      </p:sp>
      <p:pic>
        <p:nvPicPr>
          <p:cNvPr id="5" name="Picture 4" descr="A diagram of software testing&#10;&#10;Description automatically generated">
            <a:extLst>
              <a:ext uri="{FF2B5EF4-FFF2-40B4-BE49-F238E27FC236}">
                <a16:creationId xmlns:a16="http://schemas.microsoft.com/office/drawing/2014/main" id="{A8DC98B3-9FB1-8CB4-CC2D-581BBBD3ED1C}"/>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087566" y="2840747"/>
            <a:ext cx="6886719" cy="3541714"/>
          </a:xfrm>
          <a:prstGeom prst="rect">
            <a:avLst/>
          </a:prstGeom>
        </p:spPr>
      </p:pic>
    </p:spTree>
    <p:extLst>
      <p:ext uri="{BB962C8B-B14F-4D97-AF65-F5344CB8AC3E}">
        <p14:creationId xmlns:p14="http://schemas.microsoft.com/office/powerpoint/2010/main" val="14297488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558166" y="1153572"/>
            <a:ext cx="3324024" cy="4188449"/>
          </a:xfrm>
        </p:spPr>
        <p:txBody>
          <a:bodyPr>
            <a:normAutofit/>
          </a:bodyPr>
          <a:lstStyle/>
          <a:p>
            <a:r>
              <a:rPr lang="en-US" dirty="0">
                <a:solidFill>
                  <a:srgbClr val="FFFFFF"/>
                </a:solidFill>
                <a:latin typeface="Times New Roman" panose="02020603050405020304" pitchFamily="18" charset="0"/>
                <a:cs typeface="Times New Roman" panose="02020603050405020304" pitchFamily="18" charset="0"/>
              </a:rPr>
              <a:t>J-BEHAVE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167272" y="319088"/>
            <a:ext cx="7363089" cy="6065383"/>
          </a:xfrm>
        </p:spPr>
        <p:txBody>
          <a:bodyPr anchor="ctr">
            <a:normAutofit/>
          </a:bodyPr>
          <a:lstStyle/>
          <a:p>
            <a:pPr marL="0" indent="0">
              <a:buNone/>
            </a:pPr>
            <a:r>
              <a:rPr lang="en-US" sz="2200" b="1" dirty="0">
                <a:effectLst/>
                <a:latin typeface="Times New Roman" panose="02020603050405020304" pitchFamily="18" charset="0"/>
                <a:cs typeface="Times New Roman" panose="02020603050405020304" pitchFamily="18" charset="0"/>
              </a:rPr>
              <a:t>J-Behave</a:t>
            </a:r>
            <a:r>
              <a:rPr lang="en-US" sz="2200" b="0" dirty="0">
                <a:effectLst/>
                <a:latin typeface="Times New Roman" panose="02020603050405020304" pitchFamily="18" charset="0"/>
                <a:cs typeface="Times New Roman" panose="02020603050405020304" pitchFamily="18" charset="0"/>
              </a:rPr>
              <a:t> is a BDD framework specifically designed for Java applications. It promotes writing tests in a narrative style, making it easy for non-technical stakeholders to understand.</a:t>
            </a:r>
          </a:p>
          <a:p>
            <a:pPr marL="0" indent="0">
              <a:buNone/>
            </a:pPr>
            <a:r>
              <a:rPr lang="en-US" sz="2000" b="1" dirty="0">
                <a:effectLst/>
                <a:latin typeface="Times New Roman" panose="02020603050405020304" pitchFamily="18" charset="0"/>
                <a:cs typeface="Times New Roman" panose="02020603050405020304" pitchFamily="18" charset="0"/>
              </a:rPr>
              <a:t>Advantages</a:t>
            </a:r>
            <a:r>
              <a:rPr lang="en-US" sz="2000" b="0" dirty="0">
                <a:effectLst/>
                <a:latin typeface="Times New Roman" panose="02020603050405020304" pitchFamily="18" charset="0"/>
                <a:cs typeface="Times New Roman" panose="02020603050405020304" pitchFamily="18" charset="0"/>
              </a:rPr>
              <a:t>:</a:t>
            </a:r>
          </a:p>
          <a:p>
            <a:r>
              <a:rPr lang="en-US" sz="1900" b="1" dirty="0">
                <a:effectLst/>
                <a:latin typeface="Times New Roman" panose="02020603050405020304" pitchFamily="18" charset="0"/>
                <a:cs typeface="Times New Roman" panose="02020603050405020304" pitchFamily="18" charset="0"/>
              </a:rPr>
              <a:t>Java-Centric:</a:t>
            </a:r>
            <a:r>
              <a:rPr lang="en-US" sz="1900" b="0" dirty="0">
                <a:effectLst/>
                <a:latin typeface="Times New Roman" panose="02020603050405020304" pitchFamily="18" charset="0"/>
                <a:cs typeface="Times New Roman" panose="02020603050405020304" pitchFamily="18" charset="0"/>
              </a:rPr>
              <a:t> Designed specifically for Java, providing robust support for Java applications.</a:t>
            </a:r>
          </a:p>
          <a:p>
            <a:r>
              <a:rPr lang="en-US" sz="1900" b="1" dirty="0">
                <a:effectLst/>
                <a:latin typeface="Times New Roman" panose="02020603050405020304" pitchFamily="18" charset="0"/>
                <a:cs typeface="Times New Roman" panose="02020603050405020304" pitchFamily="18" charset="0"/>
              </a:rPr>
              <a:t>Narrative Style</a:t>
            </a:r>
            <a:r>
              <a:rPr lang="en-US" sz="1900" b="0" dirty="0">
                <a:effectLst/>
                <a:latin typeface="Times New Roman" panose="02020603050405020304" pitchFamily="18" charset="0"/>
                <a:cs typeface="Times New Roman" panose="02020603050405020304" pitchFamily="18" charset="0"/>
              </a:rPr>
              <a:t>: Encourages writing tests in a more narrative and engaging format, enhancing clarity.</a:t>
            </a:r>
          </a:p>
          <a:p>
            <a:r>
              <a:rPr lang="en-US" sz="1900" b="1" dirty="0">
                <a:effectLst/>
                <a:latin typeface="Times New Roman" panose="02020603050405020304" pitchFamily="18" charset="0"/>
                <a:cs typeface="Times New Roman" panose="02020603050405020304" pitchFamily="18" charset="0"/>
              </a:rPr>
              <a:t>Flexible Configuration:</a:t>
            </a:r>
            <a:r>
              <a:rPr lang="en-US" sz="1900" b="0" dirty="0">
                <a:effectLst/>
                <a:latin typeface="Times New Roman" panose="02020603050405020304" pitchFamily="18" charset="0"/>
                <a:cs typeface="Times New Roman" panose="02020603050405020304" pitchFamily="18" charset="0"/>
              </a:rPr>
              <a:t> Offers extensive customization options for test execution and reporting.</a:t>
            </a:r>
          </a:p>
          <a:p>
            <a:pPr marL="0" indent="0">
              <a:buNone/>
            </a:pPr>
            <a:r>
              <a:rPr lang="en-US" sz="2000" b="1" dirty="0">
                <a:effectLst/>
                <a:latin typeface="Times New Roman" panose="02020603050405020304" pitchFamily="18" charset="0"/>
                <a:cs typeface="Times New Roman" panose="02020603050405020304" pitchFamily="18" charset="0"/>
              </a:rPr>
              <a:t>Limitations:</a:t>
            </a:r>
          </a:p>
          <a:p>
            <a:r>
              <a:rPr lang="en-US" sz="1900" b="1" dirty="0">
                <a:effectLst/>
                <a:latin typeface="Times New Roman" panose="02020603050405020304" pitchFamily="18" charset="0"/>
                <a:cs typeface="Times New Roman" panose="02020603050405020304" pitchFamily="18" charset="0"/>
              </a:rPr>
              <a:t>Steeper Learning Curve: </a:t>
            </a:r>
            <a:r>
              <a:rPr lang="en-US" sz="1900" b="0" dirty="0">
                <a:effectLst/>
                <a:latin typeface="Times New Roman" panose="02020603050405020304" pitchFamily="18" charset="0"/>
                <a:cs typeface="Times New Roman" panose="02020603050405020304" pitchFamily="18" charset="0"/>
              </a:rPr>
              <a:t>Requires a deeper understanding of the framework and its conventions.</a:t>
            </a:r>
          </a:p>
          <a:p>
            <a:r>
              <a:rPr lang="en-US" sz="1900" b="1" dirty="0">
                <a:latin typeface="Times New Roman" panose="02020603050405020304" pitchFamily="18" charset="0"/>
                <a:cs typeface="Times New Roman" panose="02020603050405020304" pitchFamily="18" charset="0"/>
              </a:rPr>
              <a:t>Less Popular</a:t>
            </a:r>
            <a:r>
              <a:rPr lang="en-US" sz="1900" b="0" dirty="0">
                <a:effectLst/>
                <a:latin typeface="Times New Roman" panose="02020603050405020304" pitchFamily="18" charset="0"/>
                <a:cs typeface="Times New Roman" panose="02020603050405020304" pitchFamily="18" charset="0"/>
              </a:rPr>
              <a:t> Compared to Cucumber, it has a smaller community and fewer resources available.</a:t>
            </a:r>
          </a:p>
        </p:txBody>
      </p:sp>
    </p:spTree>
    <p:extLst>
      <p:ext uri="{BB962C8B-B14F-4D97-AF65-F5344CB8AC3E}">
        <p14:creationId xmlns:p14="http://schemas.microsoft.com/office/powerpoint/2010/main" val="9620114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C45EEE-71D6-8EFA-70A3-1509069A1CA8}"/>
              </a:ext>
            </a:extLst>
          </p:cNvPr>
          <p:cNvSpPr txBox="1"/>
          <p:nvPr/>
        </p:nvSpPr>
        <p:spPr>
          <a:xfrm>
            <a:off x="645064" y="1463040"/>
            <a:ext cx="4239169" cy="2690949"/>
          </a:xfrm>
          <a:prstGeom prst="rect">
            <a:avLst/>
          </a:prstGeom>
        </p:spPr>
        <p:txBody>
          <a:bodyPr vert="horz" lIns="91440" tIns="45720" rIns="91440" bIns="45720" rtlCol="0" anchor="t">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3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Behavior-Driven Development (BDD) enhances Test-Driven Development (TDD</a:t>
            </a:r>
            <a:r>
              <a:rPr kumimoji="0" lang="en-US" sz="3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2" name="Rectangle 1">
            <a:extLst>
              <a:ext uri="{FF2B5EF4-FFF2-40B4-BE49-F238E27FC236}">
                <a16:creationId xmlns:a16="http://schemas.microsoft.com/office/drawing/2014/main" id="{E45E8884-FE01-88F5-A1B4-7A8DB8835F3C}"/>
              </a:ext>
            </a:extLst>
          </p:cNvPr>
          <p:cNvSpPr>
            <a:spLocks noChangeArrowheads="1"/>
          </p:cNvSpPr>
          <p:nvPr/>
        </p:nvSpPr>
        <p:spPr bwMode="auto">
          <a:xfrm>
            <a:off x="5133706" y="434898"/>
            <a:ext cx="6505296" cy="568234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fontScale="77500" lnSpcReduction="20000"/>
          </a:bodyPr>
          <a:lstStyle/>
          <a:p>
            <a:pPr marL="0" marR="0" lvl="0" indent="-228600" algn="l" defTabSz="914400" rtl="0" eaLnBrk="1" fontAlgn="base" latinLnBrk="0" hangingPunct="1">
              <a:lnSpc>
                <a:spcPct val="90000"/>
              </a:lnSpc>
              <a:spcBef>
                <a:spcPct val="0"/>
              </a:spcBef>
              <a:spcAft>
                <a:spcPts val="600"/>
              </a:spcAft>
              <a:buClrTx/>
              <a:buSzTx/>
              <a:buFont typeface="Arial" panose="020B0604020202020204" pitchFamily="34" charset="0"/>
              <a:buChar char="•"/>
              <a:tabLst/>
              <a:defRPr/>
            </a:pPr>
            <a:endParaRPr kumimoji="0" lang="en-US" altLang="en-US" sz="12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57150" marR="0" lvl="0" indent="0" algn="l" defTabSz="914400" rtl="0" eaLnBrk="1" fontAlgn="base" latinLnBrk="0" hangingPunct="1">
              <a:lnSpc>
                <a:spcPct val="90000"/>
              </a:lnSpc>
              <a:spcBef>
                <a:spcPct val="0"/>
              </a:spcBef>
              <a:spcAft>
                <a:spcPts val="600"/>
              </a:spcAft>
              <a:buClrTx/>
              <a:buSzTx/>
              <a:buFontTx/>
              <a:buNone/>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Shared Understanding</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285750" marR="0" lvl="0" indent="-228600" algn="l" defTabSz="914400" rtl="0" eaLnBrk="1" fontAlgn="base" latinLnBrk="0" hangingPunct="1">
              <a:lnSpc>
                <a:spcPct val="90000"/>
              </a:lnSpc>
              <a:spcBef>
                <a:spcPct val="0"/>
              </a:spcBef>
              <a:spcAft>
                <a:spcPts val="600"/>
              </a:spcAft>
              <a:buClrTx/>
              <a:buSzTx/>
              <a:buFont typeface="Arial" panose="020B0604020202020204" pitchFamily="34" charset="0"/>
              <a:buChar char="•"/>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Example</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In a project for an e-commerce platform, BDD helps stakeholders agree on the details of a "User Registration" feature. This shared understanding ensures TDD tests accurately reflect what users actually need.</a:t>
            </a:r>
          </a:p>
          <a:p>
            <a:pPr marL="57150" marR="0" lvl="0" indent="0" algn="l" defTabSz="914400" rtl="0" eaLnBrk="1" fontAlgn="base" latinLnBrk="0" hangingPunct="1">
              <a:lnSpc>
                <a:spcPct val="90000"/>
              </a:lnSpc>
              <a:spcBef>
                <a:spcPct val="0"/>
              </a:spcBef>
              <a:spcAft>
                <a:spcPts val="600"/>
              </a:spcAft>
              <a:buClrTx/>
              <a:buSzTx/>
              <a:buFontTx/>
              <a:buNone/>
              <a:tabLst/>
              <a:defRPr/>
            </a:pPr>
            <a:endPar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57150" marR="0" lvl="0" indent="0" algn="l" defTabSz="914400" rtl="0" eaLnBrk="1" fontAlgn="base" latinLnBrk="0" hangingPunct="1">
              <a:lnSpc>
                <a:spcPct val="90000"/>
              </a:lnSpc>
              <a:spcBef>
                <a:spcPct val="0"/>
              </a:spcBef>
              <a:spcAft>
                <a:spcPts val="600"/>
              </a:spcAft>
              <a:buClrTx/>
              <a:buSzTx/>
              <a:buFontTx/>
              <a:buNone/>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User-Focused Tests</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285750" marR="0" lvl="0" indent="-228600" algn="l" defTabSz="914400" rtl="0" eaLnBrk="1" fontAlgn="base" latinLnBrk="0" hangingPunct="1">
              <a:lnSpc>
                <a:spcPct val="90000"/>
              </a:lnSpc>
              <a:spcBef>
                <a:spcPct val="0"/>
              </a:spcBef>
              <a:spcAft>
                <a:spcPts val="600"/>
              </a:spcAft>
              <a:buClrTx/>
              <a:buSzTx/>
              <a:buFont typeface="Arial" panose="020B0604020202020204" pitchFamily="34" charset="0"/>
              <a:buChar char="•"/>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Example</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For 11aa blog's "Search Functionality", BDD specifies scenarios like seeing relevant articles after a keyword search. These scenarios guide TDD to create tests that confirm the feature works as users expect.</a:t>
            </a:r>
          </a:p>
          <a:p>
            <a:pPr marL="57150" marR="0" lvl="0" indent="0" algn="l" defTabSz="914400" rtl="0" eaLnBrk="1" fontAlgn="base" latinLnBrk="0" hangingPunct="1">
              <a:lnSpc>
                <a:spcPct val="90000"/>
              </a:lnSpc>
              <a:spcBef>
                <a:spcPct val="0"/>
              </a:spcBef>
              <a:spcAft>
                <a:spcPts val="600"/>
              </a:spcAft>
              <a:buClrTx/>
              <a:buSzTx/>
              <a:buFontTx/>
              <a:buNone/>
              <a:tabLst/>
              <a:defRPr/>
            </a:pPr>
            <a:endPar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57150" marR="0" lvl="0" indent="0" algn="l" defTabSz="914400" rtl="0" eaLnBrk="1" fontAlgn="base" latinLnBrk="0" hangingPunct="1">
              <a:lnSpc>
                <a:spcPct val="90000"/>
              </a:lnSpc>
              <a:spcBef>
                <a:spcPct val="0"/>
              </a:spcBef>
              <a:spcAft>
                <a:spcPts val="600"/>
              </a:spcAft>
              <a:buClrTx/>
              <a:buSzTx/>
              <a:buFontTx/>
              <a:buNone/>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Enhanced Test Coverage</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285750" marR="0" lvl="0" indent="-228600" algn="l" defTabSz="914400" rtl="0" eaLnBrk="1" fontAlgn="base" latinLnBrk="0" hangingPunct="1">
              <a:lnSpc>
                <a:spcPct val="90000"/>
              </a:lnSpc>
              <a:spcBef>
                <a:spcPct val="0"/>
              </a:spcBef>
              <a:spcAft>
                <a:spcPts val="600"/>
              </a:spcAft>
              <a:buClrTx/>
              <a:buSzTx/>
              <a:buFont typeface="Arial" panose="020B0604020202020204" pitchFamily="34" charset="0"/>
              <a:buChar char="•"/>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Example</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BDD might outline various scenarios for a "User Login" feature, such as successful login and handling incorrect passwords. This approach leads to TDD tests that cover a broader range of user interactions, decreasing bugs.</a:t>
            </a:r>
          </a:p>
          <a:p>
            <a:pPr marL="57150" marR="0" lvl="0" indent="0" algn="l" defTabSz="914400" rtl="0" eaLnBrk="1" fontAlgn="base" latinLnBrk="0" hangingPunct="1">
              <a:lnSpc>
                <a:spcPct val="90000"/>
              </a:lnSpc>
              <a:spcBef>
                <a:spcPct val="0"/>
              </a:spcBef>
              <a:spcAft>
                <a:spcPts val="600"/>
              </a:spcAft>
              <a:buClrTx/>
              <a:buSzTx/>
              <a:buFontTx/>
              <a:buNone/>
              <a:tabLst/>
              <a:defRPr/>
            </a:pPr>
            <a:endPar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57150" marR="0" lvl="0" indent="0" algn="l" defTabSz="914400" rtl="0" eaLnBrk="1" fontAlgn="base" latinLnBrk="0" hangingPunct="1">
              <a:lnSpc>
                <a:spcPct val="90000"/>
              </a:lnSpc>
              <a:spcBef>
                <a:spcPct val="0"/>
              </a:spcBef>
              <a:spcAft>
                <a:spcPts val="600"/>
              </a:spcAft>
              <a:buClrTx/>
              <a:buSzTx/>
              <a:buFontTx/>
              <a:buNone/>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Clearer Acceptance Criteria</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285750" marR="0" lvl="0" indent="-228600" algn="l" defTabSz="914400" rtl="0" eaLnBrk="1" fontAlgn="base" latinLnBrk="0" hangingPunct="1">
              <a:lnSpc>
                <a:spcPct val="90000"/>
              </a:lnSpc>
              <a:spcBef>
                <a:spcPct val="0"/>
              </a:spcBef>
              <a:spcAft>
                <a:spcPts val="600"/>
              </a:spcAft>
              <a:buClrTx/>
              <a:buSzTx/>
              <a:buFont typeface="Arial" panose="020B0604020202020204" pitchFamily="34" charset="0"/>
              <a:buChar char="•"/>
              <a:tabLst/>
              <a:defRPr/>
            </a:pPr>
            <a:r>
              <a:rPr kumimoji="0" lang="en-US" altLang="en-US" sz="23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Example</a:t>
            </a:r>
            <a:r>
              <a:rPr kumimoji="0" lang="en-US" altLang="en-US" sz="23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Developing a "Checkout Process", BDD could define a scenario where users apply a discount code. This precise scenario helps TDD focus on tests that ensure the feature behaves as intended.</a:t>
            </a:r>
          </a:p>
        </p:txBody>
      </p:sp>
    </p:spTree>
    <p:extLst>
      <p:ext uri="{BB962C8B-B14F-4D97-AF65-F5344CB8AC3E}">
        <p14:creationId xmlns:p14="http://schemas.microsoft.com/office/powerpoint/2010/main" val="1434626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A287F6B-4505-9E00-2611-47B9B94C3C2F}"/>
              </a:ext>
            </a:extLst>
          </p:cNvPr>
          <p:cNvSpPr txBox="1"/>
          <p:nvPr/>
        </p:nvSpPr>
        <p:spPr>
          <a:xfrm>
            <a:off x="1672683" y="1559329"/>
            <a:ext cx="9824224" cy="4662838"/>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32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Acceptance Test-Driven Development (ATDD)</a:t>
            </a:r>
            <a:r>
              <a:rPr kumimoji="0" lang="en-US" sz="3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technique, a single acceptance test is written from the user’s perspective, mainly focusing on satisfying the system’s functional behavior.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This technique attempts to answer the question –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36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Is the code working as expected?</a:t>
            </a:r>
          </a:p>
          <a:p>
            <a:pPr marL="0" marR="0" lvl="0" indent="0" algn="l" defTabSz="914400" rtl="0" eaLnBrk="1" fontAlgn="auto" latinLnBrk="0" hangingPunct="1">
              <a:lnSpc>
                <a:spcPct val="90000"/>
              </a:lnSpc>
              <a:spcBef>
                <a:spcPts val="0"/>
              </a:spcBef>
              <a:spcAft>
                <a:spcPts val="600"/>
              </a:spcAft>
              <a:buClrTx/>
              <a:buSzTx/>
              <a:buFontTx/>
              <a:buNone/>
              <a:tabLst/>
              <a:defRPr/>
            </a:pPr>
            <a:endParaRPr kumimoji="0" 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Acceptance Test-Driven Development</a:t>
            </a:r>
            <a:r>
              <a:rPr kumimoji="0" 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is very similar to Behavioral-Driven Development. However, a key difference between them is: BDD focuses more on the behavior of the feature, whereas ATDD focuses on capturing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precise requirements.</a:t>
            </a:r>
          </a:p>
        </p:txBody>
      </p:sp>
    </p:spTree>
    <p:extLst>
      <p:ext uri="{BB962C8B-B14F-4D97-AF65-F5344CB8AC3E}">
        <p14:creationId xmlns:p14="http://schemas.microsoft.com/office/powerpoint/2010/main" val="321896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9EE93274-C5EE-A540-0CA2-9B61200F7318}"/>
              </a:ext>
            </a:extLst>
          </p:cNvPr>
          <p:cNvGraphicFramePr/>
          <p:nvPr/>
        </p:nvGraphicFramePr>
        <p:xfrm>
          <a:off x="669471" y="636813"/>
          <a:ext cx="10488524" cy="5000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83936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8498F3-E553-9A7C-87DE-86F2B14B5540}"/>
              </a:ext>
            </a:extLst>
          </p:cNvPr>
          <p:cNvSpPr txBox="1"/>
          <p:nvPr/>
        </p:nvSpPr>
        <p:spPr>
          <a:xfrm>
            <a:off x="591015" y="1421262"/>
            <a:ext cx="3888387" cy="3674845"/>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ct val="0"/>
              </a:spcBef>
              <a:spcAft>
                <a:spcPts val="60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3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Here is a structured overview of the steps involved in ATDD, along with descriptions and the stakeholders typically involved in each step.</a:t>
            </a:r>
          </a:p>
        </p:txBody>
      </p:sp>
      <p:graphicFrame>
        <p:nvGraphicFramePr>
          <p:cNvPr id="2" name="Table 1">
            <a:extLst>
              <a:ext uri="{FF2B5EF4-FFF2-40B4-BE49-F238E27FC236}">
                <a16:creationId xmlns:a16="http://schemas.microsoft.com/office/drawing/2014/main" id="{1F199EEF-D0B6-71F4-AE9F-D3138F84BA98}"/>
              </a:ext>
            </a:extLst>
          </p:cNvPr>
          <p:cNvGraphicFramePr>
            <a:graphicFrameLocks noGrp="1"/>
          </p:cNvGraphicFramePr>
          <p:nvPr/>
        </p:nvGraphicFramePr>
        <p:xfrm>
          <a:off x="4785045" y="33531"/>
          <a:ext cx="7406956" cy="7018070"/>
        </p:xfrm>
        <a:graphic>
          <a:graphicData uri="http://schemas.openxmlformats.org/drawingml/2006/table">
            <a:tbl>
              <a:tblPr firstRow="1" bandRow="1">
                <a:tableStyleId>{3B4B98B0-60AC-42C2-AFA5-B58CD77FA1E5}</a:tableStyleId>
              </a:tblPr>
              <a:tblGrid>
                <a:gridCol w="1412838">
                  <a:extLst>
                    <a:ext uri="{9D8B030D-6E8A-4147-A177-3AD203B41FA5}">
                      <a16:colId xmlns:a16="http://schemas.microsoft.com/office/drawing/2014/main" val="2968325011"/>
                    </a:ext>
                  </a:extLst>
                </a:gridCol>
                <a:gridCol w="3582446">
                  <a:extLst>
                    <a:ext uri="{9D8B030D-6E8A-4147-A177-3AD203B41FA5}">
                      <a16:colId xmlns:a16="http://schemas.microsoft.com/office/drawing/2014/main" val="3228800377"/>
                    </a:ext>
                  </a:extLst>
                </a:gridCol>
                <a:gridCol w="2411672">
                  <a:extLst>
                    <a:ext uri="{9D8B030D-6E8A-4147-A177-3AD203B41FA5}">
                      <a16:colId xmlns:a16="http://schemas.microsoft.com/office/drawing/2014/main" val="191785047"/>
                    </a:ext>
                  </a:extLst>
                </a:gridCol>
              </a:tblGrid>
              <a:tr h="275104">
                <a:tc>
                  <a:txBody>
                    <a:bodyPr/>
                    <a:lstStyle/>
                    <a:p>
                      <a:pPr algn="l" fontAlgn="t"/>
                      <a:r>
                        <a:rPr lang="en-US" sz="1200" b="0" cap="none" spc="0" dirty="0">
                          <a:solidFill>
                            <a:schemeClr val="bg1"/>
                          </a:solidFill>
                          <a:effectLst/>
                          <a:latin typeface="Times New Roman" panose="02020603050405020304" pitchFamily="18" charset="0"/>
                          <a:cs typeface="Times New Roman" panose="02020603050405020304" pitchFamily="18" charset="0"/>
                        </a:rPr>
                        <a:t>Step</a:t>
                      </a:r>
                    </a:p>
                  </a:txBody>
                  <a:tcPr marL="26673" marR="26673" marT="83116" marB="26673" anchor="ctr"/>
                </a:tc>
                <a:tc>
                  <a:txBody>
                    <a:bodyPr/>
                    <a:lstStyle/>
                    <a:p>
                      <a:pPr algn="l" fontAlgn="t"/>
                      <a:r>
                        <a:rPr lang="en-US" sz="1200" b="0" cap="none" spc="0" dirty="0">
                          <a:solidFill>
                            <a:schemeClr val="bg1"/>
                          </a:solidFill>
                          <a:effectLst/>
                          <a:latin typeface="Times New Roman" panose="02020603050405020304" pitchFamily="18" charset="0"/>
                          <a:cs typeface="Times New Roman" panose="02020603050405020304" pitchFamily="18" charset="0"/>
                        </a:rPr>
                        <a:t>Description</a:t>
                      </a:r>
                    </a:p>
                  </a:txBody>
                  <a:tcPr marL="26673" marR="26673" marT="83116" marB="26673" anchor="ctr"/>
                </a:tc>
                <a:tc>
                  <a:txBody>
                    <a:bodyPr/>
                    <a:lstStyle/>
                    <a:p>
                      <a:pPr algn="l" fontAlgn="t"/>
                      <a:r>
                        <a:rPr lang="en-US" sz="1200" b="0" cap="none" spc="0" dirty="0">
                          <a:solidFill>
                            <a:schemeClr val="bg1"/>
                          </a:solidFill>
                          <a:effectLst/>
                          <a:latin typeface="Times New Roman" panose="02020603050405020304" pitchFamily="18" charset="0"/>
                          <a:cs typeface="Times New Roman" panose="02020603050405020304" pitchFamily="18" charset="0"/>
                        </a:rPr>
                        <a:t>Stakeholders Involved</a:t>
                      </a:r>
                    </a:p>
                  </a:txBody>
                  <a:tcPr marL="26673" marR="26673" marT="83116" marB="26673" anchor="ctr"/>
                </a:tc>
                <a:extLst>
                  <a:ext uri="{0D108BD9-81ED-4DB2-BD59-A6C34878D82A}">
                    <a16:rowId xmlns:a16="http://schemas.microsoft.com/office/drawing/2014/main" val="2339718435"/>
                  </a:ext>
                </a:extLst>
              </a:tr>
              <a:tr h="816545">
                <a:tc>
                  <a:txBody>
                    <a:bodyPr/>
                    <a:lstStyle/>
                    <a:p>
                      <a:pPr fontAlgn="t"/>
                      <a:r>
                        <a:rPr lang="en-US" sz="1200" b="0" dirty="0">
                          <a:effectLst/>
                          <a:latin typeface="Times New Roman" panose="02020603050405020304" pitchFamily="18" charset="0"/>
                          <a:cs typeface="Times New Roman" panose="02020603050405020304" pitchFamily="18" charset="0"/>
                        </a:rPr>
                        <a:t>1. Define User Stories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Collaborate with stakeholders to write user stories that describe desired functionality from the user’s perspective.</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Product Owners, Business Analysts, Developers, Testers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3001406746"/>
                  </a:ext>
                </a:extLst>
              </a:tr>
              <a:tr h="816545">
                <a:tc>
                  <a:txBody>
                    <a:bodyPr/>
                    <a:lstStyle/>
                    <a:p>
                      <a:pPr fontAlgn="t"/>
                      <a:r>
                        <a:rPr lang="en-US" sz="1200" b="0">
                          <a:effectLst/>
                          <a:latin typeface="Times New Roman" panose="02020603050405020304" pitchFamily="18" charset="0"/>
                          <a:cs typeface="Times New Roman" panose="02020603050405020304" pitchFamily="18" charset="0"/>
                        </a:rPr>
                        <a:t>2. Identify Acceptance Criteria</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For each user story, define acceptance criteria that outline specific conditions that must be met for the story to be considered complete.</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Product Owners, Business Analysts, Developers, Testers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2168136808"/>
                  </a:ext>
                </a:extLst>
              </a:tr>
              <a:tr h="816545">
                <a:tc>
                  <a:txBody>
                    <a:bodyPr/>
                    <a:lstStyle/>
                    <a:p>
                      <a:pPr fontAlgn="t"/>
                      <a:r>
                        <a:rPr lang="en-US" sz="1200" b="0">
                          <a:effectLst/>
                          <a:latin typeface="Times New Roman" panose="02020603050405020304" pitchFamily="18" charset="0"/>
                          <a:cs typeface="Times New Roman" panose="02020603050405020304" pitchFamily="18" charset="0"/>
                        </a:rPr>
                        <a:t>3. Write Acceptance Tests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Create acceptance tests based on the defined acceptance criteria. These tests should clearly outline the expected behavior of the system.</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Product Owners, Business Analysts, Developers, Testers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973409243"/>
                  </a:ext>
                </a:extLst>
              </a:tr>
              <a:tr h="816545">
                <a:tc>
                  <a:txBody>
                    <a:bodyPr/>
                    <a:lstStyle/>
                    <a:p>
                      <a:pPr fontAlgn="t"/>
                      <a:r>
                        <a:rPr lang="en-US" sz="1200" b="0">
                          <a:effectLst/>
                          <a:latin typeface="Times New Roman" panose="02020603050405020304" pitchFamily="18" charset="0"/>
                          <a:cs typeface="Times New Roman" panose="02020603050405020304" pitchFamily="18" charset="0"/>
                        </a:rPr>
                        <a:t>4. Review and Validate Tests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Conduct reviews of the acceptance tests with all stakeholders to ensure clarity and agreement on the acceptance criteria and expected outcomes.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Product Owners, Business Analysts, Developers, Testers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2323204861"/>
                  </a:ext>
                </a:extLst>
              </a:tr>
              <a:tr h="816545">
                <a:tc>
                  <a:txBody>
                    <a:bodyPr/>
                    <a:lstStyle/>
                    <a:p>
                      <a:pPr fontAlgn="t"/>
                      <a:r>
                        <a:rPr lang="en-US" sz="1200" b="0" dirty="0">
                          <a:effectLst/>
                          <a:latin typeface="Times New Roman" panose="02020603050405020304" pitchFamily="18" charset="0"/>
                          <a:cs typeface="Times New Roman" panose="02020603050405020304" pitchFamily="18" charset="0"/>
                        </a:rPr>
                        <a:t>5. Implement Code</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Developers write the code to implement the functionality described in the user stories and acceptance tests.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Developers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1825737109"/>
                  </a:ext>
                </a:extLst>
              </a:tr>
              <a:tr h="816545">
                <a:tc>
                  <a:txBody>
                    <a:bodyPr/>
                    <a:lstStyle/>
                    <a:p>
                      <a:pPr fontAlgn="t"/>
                      <a:r>
                        <a:rPr lang="en-US" sz="1200" b="0" dirty="0">
                          <a:effectLst/>
                          <a:latin typeface="Times New Roman" panose="02020603050405020304" pitchFamily="18" charset="0"/>
                          <a:cs typeface="Times New Roman" panose="02020603050405020304" pitchFamily="18" charset="0"/>
                        </a:rPr>
                        <a:t>6. Execute Acceptance Tests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Run the acceptance tests to verify that the implemented functionality meets the specified criteria.</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Developers, Testers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3191377536"/>
                  </a:ext>
                </a:extLst>
              </a:tr>
              <a:tr h="816545">
                <a:tc>
                  <a:txBody>
                    <a:bodyPr/>
                    <a:lstStyle/>
                    <a:p>
                      <a:pPr fontAlgn="t"/>
                      <a:r>
                        <a:rPr lang="en-US" sz="1200" b="0" dirty="0">
                          <a:effectLst/>
                          <a:latin typeface="Times New Roman" panose="02020603050405020304" pitchFamily="18" charset="0"/>
                          <a:cs typeface="Times New Roman" panose="02020603050405020304" pitchFamily="18" charset="0"/>
                        </a:rPr>
                        <a:t>7. Refactor Code</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a:effectLst/>
                          <a:latin typeface="Times New Roman" panose="02020603050405020304" pitchFamily="18" charset="0"/>
                          <a:cs typeface="Times New Roman" panose="02020603050405020304" pitchFamily="18" charset="0"/>
                        </a:rPr>
                        <a:t>Review and optimize the code to improve maintainability and performance while ensuring that the acceptance tests still pass.</a:t>
                      </a:r>
                      <a:endParaRPr lang="en-US" sz="120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r>
                        <a:rPr lang="en-US" sz="1200" b="0" dirty="0">
                          <a:effectLst/>
                          <a:latin typeface="Times New Roman" panose="02020603050405020304" pitchFamily="18" charset="0"/>
                          <a:cs typeface="Times New Roman" panose="02020603050405020304" pitchFamily="18" charset="0"/>
                        </a:rPr>
                        <a:t>Developers</a:t>
                      </a:r>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311655102"/>
                  </a:ext>
                </a:extLst>
              </a:tr>
              <a:tr h="644641">
                <a:tc>
                  <a:txBody>
                    <a:bodyPr/>
                    <a:lstStyle/>
                    <a:p>
                      <a:pPr fontAlgn="t"/>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tc>
                  <a:txBody>
                    <a:bodyPr/>
                    <a:lstStyle/>
                    <a:p>
                      <a:pPr fontAlgn="t"/>
                      <a:endParaRPr lang="en-US" sz="1200" dirty="0">
                        <a:effectLst/>
                        <a:latin typeface="Times New Roman" panose="02020603050405020304" pitchFamily="18" charset="0"/>
                        <a:cs typeface="Times New Roman" panose="02020603050405020304" pitchFamily="18" charset="0"/>
                      </a:endParaRPr>
                    </a:p>
                  </a:txBody>
                  <a:tcPr marL="160020" marR="160020" marT="160020" marB="160020"/>
                </a:tc>
                <a:extLst>
                  <a:ext uri="{0D108BD9-81ED-4DB2-BD59-A6C34878D82A}">
                    <a16:rowId xmlns:a16="http://schemas.microsoft.com/office/drawing/2014/main" val="4290301423"/>
                  </a:ext>
                </a:extLst>
              </a:tr>
            </a:tbl>
          </a:graphicData>
        </a:graphic>
      </p:graphicFrame>
    </p:spTree>
    <p:extLst>
      <p:ext uri="{BB962C8B-B14F-4D97-AF65-F5344CB8AC3E}">
        <p14:creationId xmlns:p14="http://schemas.microsoft.com/office/powerpoint/2010/main" val="2878051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686834" y="1153572"/>
            <a:ext cx="3200400" cy="4461163"/>
          </a:xfrm>
        </p:spPr>
        <p:txBody>
          <a:bodyPr>
            <a:normAutofit/>
          </a:bodyPr>
          <a:lstStyle/>
          <a:p>
            <a:r>
              <a:rPr lang="en-US" dirty="0">
                <a:solidFill>
                  <a:srgbClr val="FFFFFF"/>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326673" y="319088"/>
            <a:ext cx="7307163" cy="6065383"/>
          </a:xfrm>
        </p:spPr>
        <p:txBody>
          <a:bodyPr anchor="ctr">
            <a:normAutofit/>
          </a:bodyPr>
          <a:lstStyle/>
          <a:p>
            <a:pPr marL="0" indent="0">
              <a:buNone/>
            </a:pPr>
            <a:r>
              <a:rPr lang="en-GB" sz="6600" b="1" dirty="0">
                <a:latin typeface="Times New Roman" panose="02020603050405020304" pitchFamily="18" charset="0"/>
                <a:cs typeface="Times New Roman" panose="02020603050405020304" pitchFamily="18" charset="0"/>
              </a:rPr>
              <a:t>Frameworks In Acceptance Test-Driven Development</a:t>
            </a:r>
            <a:endParaRPr 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51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latin typeface="Times New Roman" panose="02020603050405020304" pitchFamily="18" charset="0"/>
                <a:cs typeface="Times New Roman" panose="02020603050405020304" pitchFamily="18" charset="0"/>
              </a:rPr>
              <a:t>Fitness</a:t>
            </a:r>
            <a:r>
              <a:rPr lang="en-US" sz="2800" dirty="0">
                <a:solidFill>
                  <a:srgbClr val="FFFFFF"/>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270917" y="669073"/>
            <a:ext cx="7362918" cy="5341434"/>
          </a:xfrm>
        </p:spPr>
        <p:txBody>
          <a:bodyPr anchor="ctr">
            <a:normAutofit fontScale="85000" lnSpcReduction="10000"/>
          </a:bodyPr>
          <a:lstStyle/>
          <a:p>
            <a:pPr marL="0" indent="0">
              <a:buNone/>
            </a:pPr>
            <a:r>
              <a:rPr lang="en-US" sz="2200" b="1" dirty="0" err="1">
                <a:latin typeface="Times New Roman" panose="02020603050405020304" pitchFamily="18" charset="0"/>
                <a:cs typeface="Times New Roman" panose="02020603050405020304" pitchFamily="18" charset="0"/>
              </a:rPr>
              <a:t>FitNesse</a:t>
            </a:r>
            <a:r>
              <a:rPr lang="en-US" sz="2200" b="1" dirty="0">
                <a:latin typeface="Times New Roman" panose="02020603050405020304" pitchFamily="18" charset="0"/>
                <a:cs typeface="Times New Roman" panose="02020603050405020304" pitchFamily="18" charset="0"/>
              </a:rPr>
              <a:t> </a:t>
            </a:r>
            <a:r>
              <a:rPr lang="en-US" sz="2200" i="0" dirty="0">
                <a:effectLst/>
                <a:latin typeface="Times New Roman" panose="02020603050405020304" pitchFamily="18" charset="0"/>
                <a:cs typeface="Times New Roman" panose="02020603050405020304" pitchFamily="18" charset="0"/>
              </a:rPr>
              <a:t>is a web-based framework that allows teams to write acceptance tests in a tabular format. It integrates with various programming languages and testing tools, making it versatile for different projects.</a:t>
            </a:r>
            <a:endParaRPr lang="en-US" sz="2200" dirty="0">
              <a:latin typeface="Times New Roman" panose="02020603050405020304" pitchFamily="18" charset="0"/>
              <a:cs typeface="Times New Roman" panose="02020603050405020304" pitchFamily="18" charset="0"/>
            </a:endParaRPr>
          </a:p>
          <a:p>
            <a:pPr marL="0" indent="0">
              <a:buNone/>
            </a:pPr>
            <a:r>
              <a:rPr lang="en-US" sz="2200" b="1" i="0" dirty="0">
                <a:effectLst/>
                <a:latin typeface="Times New Roman" panose="02020603050405020304" pitchFamily="18" charset="0"/>
                <a:cs typeface="Times New Roman" panose="02020603050405020304" pitchFamily="18" charset="0"/>
              </a:rPr>
              <a:t>Advantages</a:t>
            </a:r>
            <a:r>
              <a:rPr lang="en-US" sz="2200" b="0" i="0" dirty="0">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sz="2200" b="1" i="0" dirty="0">
                <a:effectLst/>
                <a:latin typeface="Times New Roman" panose="02020603050405020304" pitchFamily="18" charset="0"/>
                <a:cs typeface="Times New Roman" panose="02020603050405020304" pitchFamily="18" charset="0"/>
              </a:rPr>
              <a:t>Easy-to-Read Format</a:t>
            </a:r>
            <a:r>
              <a:rPr lang="en-US" sz="2200" b="0" i="0" dirty="0">
                <a:effectLst/>
                <a:latin typeface="Times New Roman" panose="02020603050405020304" pitchFamily="18" charset="0"/>
                <a:cs typeface="Times New Roman" panose="02020603050405020304" pitchFamily="18" charset="0"/>
              </a:rPr>
              <a:t>: The tabular format makes it straightforward for non-technical stakeholders to understand the tests.</a:t>
            </a:r>
          </a:p>
          <a:p>
            <a:pPr>
              <a:buFont typeface="Arial" panose="020B0604020202020204" pitchFamily="34" charset="0"/>
              <a:buChar char="•"/>
            </a:pPr>
            <a:r>
              <a:rPr lang="en-US" sz="2200" b="1" i="0" dirty="0">
                <a:effectLst/>
                <a:latin typeface="Times New Roman" panose="02020603050405020304" pitchFamily="18" charset="0"/>
                <a:cs typeface="Times New Roman" panose="02020603050405020304" pitchFamily="18" charset="0"/>
              </a:rPr>
              <a:t>Integration Capabilities</a:t>
            </a:r>
            <a:r>
              <a:rPr lang="en-US" sz="2200" b="0" i="0" dirty="0">
                <a:effectLst/>
                <a:latin typeface="Times New Roman" panose="02020603050405020304" pitchFamily="18" charset="0"/>
                <a:cs typeface="Times New Roman" panose="02020603050405020304" pitchFamily="18" charset="0"/>
              </a:rPr>
              <a:t>: Supports integration with multiple programming languages and frameworks, allowing for flexibility.</a:t>
            </a:r>
          </a:p>
          <a:p>
            <a:pPr>
              <a:buFont typeface="Arial" panose="020B0604020202020204" pitchFamily="34" charset="0"/>
              <a:buChar char="•"/>
            </a:pPr>
            <a:r>
              <a:rPr lang="en-US" sz="2200" b="1" i="0" dirty="0">
                <a:effectLst/>
                <a:latin typeface="Times New Roman" panose="02020603050405020304" pitchFamily="18" charset="0"/>
                <a:cs typeface="Times New Roman" panose="02020603050405020304" pitchFamily="18" charset="0"/>
              </a:rPr>
              <a:t>Collaboration</a:t>
            </a:r>
            <a:r>
              <a:rPr lang="en-US" sz="2200" b="0" i="0" dirty="0">
                <a:effectLst/>
                <a:latin typeface="Times New Roman" panose="02020603050405020304" pitchFamily="18" charset="0"/>
                <a:cs typeface="Times New Roman" panose="02020603050405020304" pitchFamily="18" charset="0"/>
              </a:rPr>
              <a:t>: Encourages collaboration between business stakeholders and technical teams.</a:t>
            </a:r>
          </a:p>
          <a:p>
            <a:pPr marL="0" indent="0">
              <a:buNone/>
            </a:pPr>
            <a:r>
              <a:rPr lang="en-US" sz="2200" b="1" i="0" dirty="0">
                <a:effectLst/>
                <a:latin typeface="Times New Roman" panose="02020603050405020304" pitchFamily="18" charset="0"/>
                <a:cs typeface="Times New Roman" panose="02020603050405020304" pitchFamily="18" charset="0"/>
              </a:rPr>
              <a:t>Limitations</a:t>
            </a:r>
            <a:r>
              <a:rPr lang="en-US" sz="2200" b="0" i="0" dirty="0">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sz="2200" b="1" i="0" dirty="0">
                <a:effectLst/>
                <a:latin typeface="Times New Roman" panose="02020603050405020304" pitchFamily="18" charset="0"/>
                <a:cs typeface="Times New Roman" panose="02020603050405020304" pitchFamily="18" charset="0"/>
              </a:rPr>
              <a:t>Setup Complexity</a:t>
            </a:r>
            <a:r>
              <a:rPr lang="en-US" sz="2200" b="0" i="0" dirty="0">
                <a:effectLst/>
                <a:latin typeface="Times New Roman" panose="02020603050405020304" pitchFamily="18" charset="0"/>
                <a:cs typeface="Times New Roman" panose="02020603050405020304" pitchFamily="18" charset="0"/>
              </a:rPr>
              <a:t>: Initial setup can be more complex than other frameworks.</a:t>
            </a:r>
          </a:p>
          <a:p>
            <a:pPr>
              <a:buFont typeface="Arial" panose="020B0604020202020204" pitchFamily="34" charset="0"/>
              <a:buChar char="•"/>
            </a:pPr>
            <a:r>
              <a:rPr lang="en-US" sz="2200" b="1" i="0" dirty="0">
                <a:effectLst/>
                <a:latin typeface="Times New Roman" panose="02020603050405020304" pitchFamily="18" charset="0"/>
                <a:cs typeface="Times New Roman" panose="02020603050405020304" pitchFamily="18" charset="0"/>
              </a:rPr>
              <a:t>Limited Documentation</a:t>
            </a:r>
            <a:r>
              <a:rPr lang="en-US" sz="2200" b="0" i="0" dirty="0">
                <a:effectLst/>
                <a:latin typeface="Times New Roman" panose="02020603050405020304" pitchFamily="18" charset="0"/>
                <a:cs typeface="Times New Roman" panose="02020603050405020304" pitchFamily="18" charset="0"/>
              </a:rPr>
              <a:t>: While there are resources available, comprehensive documentation can be lacking compared to more popular frameworks.</a:t>
            </a:r>
          </a:p>
        </p:txBody>
      </p:sp>
    </p:spTree>
    <p:extLst>
      <p:ext uri="{BB962C8B-B14F-4D97-AF65-F5344CB8AC3E}">
        <p14:creationId xmlns:p14="http://schemas.microsoft.com/office/powerpoint/2010/main" val="26511110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345688" y="1153572"/>
            <a:ext cx="3821584" cy="4461163"/>
          </a:xfrm>
        </p:spPr>
        <p:txBody>
          <a:bodyPr>
            <a:normAutofit/>
          </a:bodyPr>
          <a:lstStyle/>
          <a:p>
            <a:r>
              <a:rPr lang="en-US" sz="4400" dirty="0">
                <a:solidFill>
                  <a:srgbClr val="FFFFFF"/>
                </a:solidFill>
                <a:latin typeface="Times New Roman" panose="02020603050405020304" pitchFamily="18" charset="0"/>
                <a:cs typeface="Times New Roman" panose="02020603050405020304" pitchFamily="18" charset="0"/>
              </a:rPr>
              <a:t>Robot Framework</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348975" y="568712"/>
            <a:ext cx="7284859" cy="5787483"/>
          </a:xfrm>
        </p:spPr>
        <p:txBody>
          <a:bodyPr anchor="ctr">
            <a:normAutofit fontScale="92500" lnSpcReduction="20000"/>
          </a:bodyPr>
          <a:lstStyle/>
          <a:p>
            <a:pPr marL="0" indent="0" algn="l">
              <a:buNone/>
            </a:pPr>
            <a:endParaRPr lang="en-US" sz="2200" b="1" i="0" dirty="0">
              <a:solidFill>
                <a:srgbClr val="333333"/>
              </a:solidFill>
              <a:effectLst/>
              <a:latin typeface="Times New Roman" panose="02020603050405020304" pitchFamily="18" charset="0"/>
              <a:cs typeface="Times New Roman" panose="02020603050405020304" pitchFamily="18" charset="0"/>
            </a:endParaRPr>
          </a:p>
          <a:p>
            <a:pPr marL="0" indent="0" algn="l">
              <a:buNone/>
            </a:pPr>
            <a:r>
              <a:rPr lang="en-US" sz="2200" b="1" i="0" dirty="0">
                <a:effectLst/>
                <a:latin typeface="Times New Roman" panose="02020603050405020304" pitchFamily="18" charset="0"/>
                <a:cs typeface="Times New Roman" panose="02020603050405020304" pitchFamily="18" charset="0"/>
              </a:rPr>
              <a:t>Robot Framework</a:t>
            </a:r>
            <a:r>
              <a:rPr lang="en-US" sz="2200" b="0" i="0" dirty="0">
                <a:effectLst/>
                <a:latin typeface="Times New Roman" panose="02020603050405020304" pitchFamily="18" charset="0"/>
                <a:cs typeface="Times New Roman" panose="02020603050405020304" pitchFamily="18" charset="0"/>
              </a:rPr>
              <a:t> is an open-source automation framework that supports ATDD through a keyword-driven approach. It can be used for acceptance testing of web applications, APIs, and more.</a:t>
            </a:r>
          </a:p>
          <a:p>
            <a:pPr marL="0" indent="0" algn="l">
              <a:buNone/>
            </a:pPr>
            <a:r>
              <a:rPr lang="en-US" sz="2200" b="1" i="0" dirty="0">
                <a:effectLst/>
                <a:latin typeface="Times New Roman" panose="02020603050405020304" pitchFamily="18" charset="0"/>
                <a:cs typeface="Times New Roman" panose="02020603050405020304" pitchFamily="18" charset="0"/>
              </a:rPr>
              <a:t>Advantages</a:t>
            </a:r>
            <a:r>
              <a:rPr lang="en-US" sz="2200" b="0" i="0" dirty="0">
                <a:effectLst/>
                <a:latin typeface="Times New Roman" panose="02020603050405020304" pitchFamily="18" charset="0"/>
                <a:cs typeface="Times New Roman" panose="02020603050405020304" pitchFamily="18" charset="0"/>
              </a:rPr>
              <a:t>:</a:t>
            </a:r>
          </a:p>
          <a:p>
            <a:pPr algn="l"/>
            <a:r>
              <a:rPr lang="en-US" sz="2200" b="1" i="0" dirty="0">
                <a:effectLst/>
                <a:latin typeface="Times New Roman" panose="02020603050405020304" pitchFamily="18" charset="0"/>
                <a:cs typeface="Times New Roman" panose="02020603050405020304" pitchFamily="18" charset="0"/>
              </a:rPr>
              <a:t>Keyword-Driven Testing</a:t>
            </a:r>
            <a:r>
              <a:rPr lang="en-US" sz="2200" b="0" i="0" dirty="0">
                <a:effectLst/>
                <a:latin typeface="Times New Roman" panose="02020603050405020304" pitchFamily="18" charset="0"/>
                <a:cs typeface="Times New Roman" panose="02020603050405020304" pitchFamily="18" charset="0"/>
              </a:rPr>
              <a:t>: Allows users to create tests using simple keywords, making it accessible for non-technical users.</a:t>
            </a:r>
          </a:p>
          <a:p>
            <a:pPr algn="l"/>
            <a:r>
              <a:rPr lang="en-US" sz="2200" b="1" i="0" dirty="0">
                <a:effectLst/>
                <a:latin typeface="Times New Roman" panose="02020603050405020304" pitchFamily="18" charset="0"/>
                <a:cs typeface="Times New Roman" panose="02020603050405020304" pitchFamily="18" charset="0"/>
              </a:rPr>
              <a:t>Versatility</a:t>
            </a:r>
            <a:r>
              <a:rPr lang="en-US" sz="2200" b="0" i="0" dirty="0">
                <a:effectLst/>
                <a:latin typeface="Times New Roman" panose="02020603050405020304" pitchFamily="18" charset="0"/>
                <a:cs typeface="Times New Roman" panose="02020603050405020304" pitchFamily="18" charset="0"/>
              </a:rPr>
              <a:t>: Suitable for various types of applications and supports numerous libraries for integration.</a:t>
            </a:r>
          </a:p>
          <a:p>
            <a:pPr algn="l"/>
            <a:r>
              <a:rPr lang="en-US" sz="2200" b="1" i="0" dirty="0">
                <a:effectLst/>
                <a:latin typeface="Times New Roman" panose="02020603050405020304" pitchFamily="18" charset="0"/>
                <a:cs typeface="Times New Roman" panose="02020603050405020304" pitchFamily="18" charset="0"/>
              </a:rPr>
              <a:t>Rich Ecosystem</a:t>
            </a:r>
            <a:r>
              <a:rPr lang="en-US" sz="2200" b="0" i="0" dirty="0">
                <a:effectLst/>
                <a:latin typeface="Times New Roman" panose="02020603050405020304" pitchFamily="18" charset="0"/>
                <a:cs typeface="Times New Roman" panose="02020603050405020304" pitchFamily="18" charset="0"/>
              </a:rPr>
              <a:t>: A strong community and many plugins enhance its capabilities.</a:t>
            </a:r>
          </a:p>
          <a:p>
            <a:pPr marL="0" indent="0" algn="l">
              <a:buNone/>
            </a:pPr>
            <a:r>
              <a:rPr lang="en-US" sz="2200" b="1" i="0" dirty="0">
                <a:effectLst/>
                <a:latin typeface="Times New Roman" panose="02020603050405020304" pitchFamily="18" charset="0"/>
                <a:cs typeface="Times New Roman" panose="02020603050405020304" pitchFamily="18" charset="0"/>
              </a:rPr>
              <a:t>Limitations</a:t>
            </a:r>
            <a:r>
              <a:rPr lang="en-US" sz="2200" b="0" i="0" dirty="0">
                <a:effectLst/>
                <a:latin typeface="Times New Roman" panose="02020603050405020304" pitchFamily="18" charset="0"/>
                <a:cs typeface="Times New Roman" panose="02020603050405020304" pitchFamily="18" charset="0"/>
              </a:rPr>
              <a:t>:</a:t>
            </a:r>
          </a:p>
          <a:p>
            <a:pPr algn="l"/>
            <a:r>
              <a:rPr lang="en-US" sz="2200" b="1" i="0" dirty="0">
                <a:effectLst/>
                <a:latin typeface="Times New Roman" panose="02020603050405020304" pitchFamily="18" charset="0"/>
                <a:cs typeface="Times New Roman" panose="02020603050405020304" pitchFamily="18" charset="0"/>
              </a:rPr>
              <a:t>Less Focused on ATDD</a:t>
            </a:r>
            <a:r>
              <a:rPr lang="en-US" sz="2200" b="0" i="0" dirty="0">
                <a:effectLst/>
                <a:latin typeface="Times New Roman" panose="02020603050405020304" pitchFamily="18" charset="0"/>
                <a:cs typeface="Times New Roman" panose="02020603050405020304" pitchFamily="18" charset="0"/>
              </a:rPr>
              <a:t>: While it supports ATDD, it may not provide the same clarity and structure as frameworks specifically designed for this purpose.</a:t>
            </a:r>
          </a:p>
          <a:p>
            <a:pPr algn="l"/>
            <a:r>
              <a:rPr lang="en-US" sz="2200" b="1" i="0" dirty="0">
                <a:effectLst/>
                <a:latin typeface="Times New Roman" panose="02020603050405020304" pitchFamily="18" charset="0"/>
                <a:cs typeface="Times New Roman" panose="02020603050405020304" pitchFamily="18" charset="0"/>
              </a:rPr>
              <a:t>Learning Curve for Keywords</a:t>
            </a:r>
            <a:r>
              <a:rPr lang="en-US" sz="2200" b="0" i="0" dirty="0">
                <a:effectLst/>
                <a:latin typeface="Times New Roman" panose="02020603050405020304" pitchFamily="18" charset="0"/>
                <a:cs typeface="Times New Roman" panose="02020603050405020304" pitchFamily="18" charset="0"/>
              </a:rPr>
              <a:t>: Users may need time to understand how to effectively use keywords for testing.</a:t>
            </a:r>
          </a:p>
          <a:p>
            <a:endParaRPr lang="en-US" sz="1800" dirty="0"/>
          </a:p>
        </p:txBody>
      </p:sp>
    </p:spTree>
    <p:extLst>
      <p:ext uri="{BB962C8B-B14F-4D97-AF65-F5344CB8AC3E}">
        <p14:creationId xmlns:p14="http://schemas.microsoft.com/office/powerpoint/2010/main" val="3921934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469E-84AC-9954-1A8D-21BB8696ECA8}"/>
              </a:ext>
            </a:extLst>
          </p:cNvPr>
          <p:cNvSpPr>
            <a:spLocks noGrp="1"/>
          </p:cNvSpPr>
          <p:nvPr>
            <p:ph type="title"/>
          </p:nvPr>
        </p:nvSpPr>
        <p:spPr>
          <a:xfrm>
            <a:off x="686834" y="1153572"/>
            <a:ext cx="3200400" cy="4461163"/>
          </a:xfrm>
        </p:spPr>
        <p:txBody>
          <a:bodyPr>
            <a:normAutofit/>
          </a:bodyPr>
          <a:lstStyle/>
          <a:p>
            <a:r>
              <a:rPr lang="en-US" sz="6000" dirty="0">
                <a:solidFill>
                  <a:srgbClr val="FFFFFF"/>
                </a:solidFill>
                <a:latin typeface="Times New Roman" panose="02020603050405020304" pitchFamily="18" charset="0"/>
                <a:cs typeface="Times New Roman" panose="02020603050405020304" pitchFamily="18" charset="0"/>
              </a:rPr>
              <a:t>Gauge</a:t>
            </a:r>
          </a:p>
        </p:txBody>
      </p:sp>
      <p:sp>
        <p:nvSpPr>
          <p:cNvPr id="3" name="Content Placeholder 2">
            <a:extLst>
              <a:ext uri="{FF2B5EF4-FFF2-40B4-BE49-F238E27FC236}">
                <a16:creationId xmlns:a16="http://schemas.microsoft.com/office/drawing/2014/main" id="{A0DB7F87-6DDC-1213-335F-5C6BF390182A}"/>
              </a:ext>
            </a:extLst>
          </p:cNvPr>
          <p:cNvSpPr>
            <a:spLocks noGrp="1"/>
          </p:cNvSpPr>
          <p:nvPr>
            <p:ph idx="1"/>
          </p:nvPr>
        </p:nvSpPr>
        <p:spPr>
          <a:xfrm>
            <a:off x="4316950" y="624467"/>
            <a:ext cx="7415560" cy="5218771"/>
          </a:xfrm>
        </p:spPr>
        <p:txBody>
          <a:bodyPr anchor="ctr">
            <a:noAutofit/>
          </a:bodyPr>
          <a:lstStyle/>
          <a:p>
            <a:pPr marL="0" indent="0">
              <a:buNone/>
            </a:pPr>
            <a:r>
              <a:rPr lang="en-US" sz="2000" b="1" dirty="0">
                <a:latin typeface="Times New Roman" panose="02020603050405020304" pitchFamily="18" charset="0"/>
                <a:cs typeface="Times New Roman" panose="02020603050405020304" pitchFamily="18" charset="0"/>
              </a:rPr>
              <a:t>Gauge </a:t>
            </a:r>
            <a:r>
              <a:rPr lang="en-US" sz="2000" dirty="0">
                <a:latin typeface="Times New Roman" panose="02020603050405020304" pitchFamily="18" charset="0"/>
                <a:cs typeface="Times New Roman" panose="02020603050405020304" pitchFamily="18" charset="0"/>
              </a:rPr>
              <a:t>is a light-weight test automation framework that allows for writing acceptance tests in a simple Markdown format. It supports multiple programming languages and promotes a behavior-driven approach to testing.</a:t>
            </a:r>
          </a:p>
          <a:p>
            <a:pPr marL="0" indent="0">
              <a:buNone/>
            </a:pPr>
            <a:r>
              <a:rPr lang="en-US" sz="2000" b="1" dirty="0">
                <a:latin typeface="Times New Roman" panose="02020603050405020304" pitchFamily="18" charset="0"/>
                <a:cs typeface="Times New Roman" panose="02020603050405020304" pitchFamily="18" charset="0"/>
              </a:rPr>
              <a:t>Advantages:</a:t>
            </a:r>
          </a:p>
          <a:p>
            <a:r>
              <a:rPr lang="en-US" sz="2000" b="1" dirty="0">
                <a:latin typeface="Times New Roman" panose="02020603050405020304" pitchFamily="18" charset="0"/>
                <a:cs typeface="Times New Roman" panose="02020603050405020304" pitchFamily="18" charset="0"/>
              </a:rPr>
              <a:t>Markdown Format: </a:t>
            </a:r>
            <a:r>
              <a:rPr lang="en-US" sz="2000" dirty="0">
                <a:latin typeface="Times New Roman" panose="02020603050405020304" pitchFamily="18" charset="0"/>
                <a:cs typeface="Times New Roman" panose="02020603050405020304" pitchFamily="18" charset="0"/>
              </a:rPr>
              <a:t>Easy to read and write tests in a simple, familiar format, making it accessible for non-technical stakeholders.</a:t>
            </a:r>
          </a:p>
          <a:p>
            <a:r>
              <a:rPr lang="en-US" sz="2000" b="1" dirty="0">
                <a:latin typeface="Times New Roman" panose="02020603050405020304" pitchFamily="18" charset="0"/>
                <a:cs typeface="Times New Roman" panose="02020603050405020304" pitchFamily="18" charset="0"/>
              </a:rPr>
              <a:t>Multi-Language Support: </a:t>
            </a:r>
            <a:r>
              <a:rPr lang="en-US" sz="2000" dirty="0">
                <a:latin typeface="Times New Roman" panose="02020603050405020304" pitchFamily="18" charset="0"/>
                <a:cs typeface="Times New Roman" panose="02020603050405020304" pitchFamily="18" charset="0"/>
              </a:rPr>
              <a:t>Works with various programming languages, providing flexibility in implementation.</a:t>
            </a:r>
          </a:p>
          <a:p>
            <a:r>
              <a:rPr lang="en-US" sz="2000" b="1" dirty="0">
                <a:latin typeface="Times New Roman" panose="02020603050405020304" pitchFamily="18" charset="0"/>
                <a:cs typeface="Times New Roman" panose="02020603050405020304" pitchFamily="18" charset="0"/>
              </a:rPr>
              <a:t>Dynamic Test Execution</a:t>
            </a:r>
            <a:r>
              <a:rPr lang="en-US" sz="2000" dirty="0">
                <a:latin typeface="Times New Roman" panose="02020603050405020304" pitchFamily="18" charset="0"/>
                <a:cs typeface="Times New Roman" panose="02020603050405020304" pitchFamily="18" charset="0"/>
              </a:rPr>
              <a:t>: Supports parameterized tests and dynamic test execution, enhancing test coverage.</a:t>
            </a:r>
          </a:p>
          <a:p>
            <a:pPr marL="0" indent="0">
              <a:buNone/>
            </a:pPr>
            <a:r>
              <a:rPr lang="en-US" sz="2000" b="1" dirty="0">
                <a:latin typeface="Times New Roman" panose="02020603050405020304" pitchFamily="18" charset="0"/>
                <a:cs typeface="Times New Roman" panose="02020603050405020304" pitchFamily="18" charset="0"/>
              </a:rPr>
              <a:t>Limitations:</a:t>
            </a:r>
          </a:p>
          <a:p>
            <a:r>
              <a:rPr lang="en-US" sz="2000" b="1" dirty="0">
                <a:latin typeface="Times New Roman" panose="02020603050405020304" pitchFamily="18" charset="0"/>
                <a:cs typeface="Times New Roman" panose="02020603050405020304" pitchFamily="18" charset="0"/>
              </a:rPr>
              <a:t>Less Established: </a:t>
            </a:r>
            <a:r>
              <a:rPr lang="en-US" sz="2000" dirty="0">
                <a:latin typeface="Times New Roman" panose="02020603050405020304" pitchFamily="18" charset="0"/>
                <a:cs typeface="Times New Roman" panose="02020603050405020304" pitchFamily="18" charset="0"/>
              </a:rPr>
              <a:t>Compared to other frameworks, Gauge has a smaller community and fewer resources.</a:t>
            </a:r>
          </a:p>
          <a:p>
            <a:r>
              <a:rPr lang="en-US" sz="2000" b="1" dirty="0">
                <a:latin typeface="Times New Roman" panose="02020603050405020304" pitchFamily="18" charset="0"/>
                <a:cs typeface="Times New Roman" panose="02020603050405020304" pitchFamily="18" charset="0"/>
              </a:rPr>
              <a:t>Learning Curve: </a:t>
            </a:r>
            <a:r>
              <a:rPr lang="en-US" sz="2000" dirty="0">
                <a:latin typeface="Times New Roman" panose="02020603050405020304" pitchFamily="18" charset="0"/>
                <a:cs typeface="Times New Roman" panose="02020603050405020304" pitchFamily="18" charset="0"/>
              </a:rPr>
              <a:t>Users may need time to understand its unique features and setup process.</a:t>
            </a:r>
          </a:p>
        </p:txBody>
      </p:sp>
    </p:spTree>
    <p:extLst>
      <p:ext uri="{BB962C8B-B14F-4D97-AF65-F5344CB8AC3E}">
        <p14:creationId xmlns:p14="http://schemas.microsoft.com/office/powerpoint/2010/main" val="16701723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5ECF25A-D083-8E73-5D48-E22B1DE4C52E}"/>
              </a:ext>
            </a:extLst>
          </p:cNvPr>
          <p:cNvGraphicFramePr>
            <a:graphicFrameLocks noGrp="1"/>
          </p:cNvGraphicFramePr>
          <p:nvPr>
            <p:extLst>
              <p:ext uri="{D42A27DB-BD31-4B8C-83A1-F6EECF244321}">
                <p14:modId xmlns:p14="http://schemas.microsoft.com/office/powerpoint/2010/main" val="1112550975"/>
              </p:ext>
            </p:extLst>
          </p:nvPr>
        </p:nvGraphicFramePr>
        <p:xfrm>
          <a:off x="680936" y="669073"/>
          <a:ext cx="10890954" cy="5360351"/>
        </p:xfrm>
        <a:graphic>
          <a:graphicData uri="http://schemas.openxmlformats.org/drawingml/2006/table">
            <a:tbl>
              <a:tblPr firstRow="1" bandRow="1">
                <a:solidFill>
                  <a:srgbClr val="404040"/>
                </a:solidFill>
              </a:tblPr>
              <a:tblGrid>
                <a:gridCol w="1785677">
                  <a:extLst>
                    <a:ext uri="{9D8B030D-6E8A-4147-A177-3AD203B41FA5}">
                      <a16:colId xmlns:a16="http://schemas.microsoft.com/office/drawing/2014/main" val="3683639570"/>
                    </a:ext>
                  </a:extLst>
                </a:gridCol>
                <a:gridCol w="2171584">
                  <a:extLst>
                    <a:ext uri="{9D8B030D-6E8A-4147-A177-3AD203B41FA5}">
                      <a16:colId xmlns:a16="http://schemas.microsoft.com/office/drawing/2014/main" val="562245824"/>
                    </a:ext>
                  </a:extLst>
                </a:gridCol>
                <a:gridCol w="3137561">
                  <a:extLst>
                    <a:ext uri="{9D8B030D-6E8A-4147-A177-3AD203B41FA5}">
                      <a16:colId xmlns:a16="http://schemas.microsoft.com/office/drawing/2014/main" val="1009718987"/>
                    </a:ext>
                  </a:extLst>
                </a:gridCol>
                <a:gridCol w="3796132">
                  <a:extLst>
                    <a:ext uri="{9D8B030D-6E8A-4147-A177-3AD203B41FA5}">
                      <a16:colId xmlns:a16="http://schemas.microsoft.com/office/drawing/2014/main" val="3650963583"/>
                    </a:ext>
                  </a:extLst>
                </a:gridCol>
              </a:tblGrid>
              <a:tr h="1106435">
                <a:tc>
                  <a:txBody>
                    <a:bodyPr/>
                    <a:lstStyle/>
                    <a:p>
                      <a:pPr algn="l" fontAlgn="t"/>
                      <a:r>
                        <a:rPr lang="en-US" sz="1500" b="0" cap="none" spc="0">
                          <a:solidFill>
                            <a:schemeClr val="bg1"/>
                          </a:solidFill>
                          <a:effectLst/>
                          <a:latin typeface="Times New Roman" panose="02020603050405020304" pitchFamily="18" charset="0"/>
                          <a:cs typeface="Times New Roman" panose="02020603050405020304" pitchFamily="18" charset="0"/>
                        </a:rPr>
                        <a:t>Parameter</a:t>
                      </a:r>
                    </a:p>
                  </a:txBody>
                  <a:tcPr marL="33894" marR="33894" marT="87911" marB="33894" anchor="ctr">
                    <a:lnL w="12700" cmpd="sng">
                      <a:noFill/>
                    </a:lnL>
                    <a:lnR w="12700" cmpd="sng">
                      <a:noFill/>
                    </a:lnR>
                    <a:lnT w="19050" cap="flat" cmpd="sng" algn="ctr">
                      <a:noFill/>
                      <a:prstDash val="solid"/>
                    </a:lnT>
                    <a:lnB w="38100" cmpd="sng">
                      <a:noFill/>
                    </a:lnB>
                    <a:solidFill>
                      <a:schemeClr val="accent2"/>
                    </a:solidFill>
                  </a:tcPr>
                </a:tc>
                <a:tc>
                  <a:txBody>
                    <a:bodyPr/>
                    <a:lstStyle/>
                    <a:p>
                      <a:pPr algn="l" fontAlgn="t"/>
                      <a:r>
                        <a:rPr lang="en-US" sz="1500" b="0" cap="none" spc="0">
                          <a:solidFill>
                            <a:schemeClr val="bg1"/>
                          </a:solidFill>
                          <a:effectLst/>
                          <a:latin typeface="Times New Roman" panose="02020603050405020304" pitchFamily="18" charset="0"/>
                          <a:cs typeface="Times New Roman" panose="02020603050405020304" pitchFamily="18" charset="0"/>
                        </a:rPr>
                        <a:t>TDD (Test-Driven Development)</a:t>
                      </a:r>
                    </a:p>
                  </a:txBody>
                  <a:tcPr marL="33894" marR="33894" marT="87911" marB="33894" anchor="ctr">
                    <a:lnL w="12700" cmpd="sng">
                      <a:noFill/>
                    </a:lnL>
                    <a:lnR w="12700" cmpd="sng">
                      <a:noFill/>
                    </a:lnR>
                    <a:lnT w="19050" cap="flat" cmpd="sng" algn="ctr">
                      <a:noFill/>
                      <a:prstDash val="solid"/>
                    </a:lnT>
                    <a:lnB w="38100" cmpd="sng">
                      <a:noFill/>
                    </a:lnB>
                    <a:solidFill>
                      <a:schemeClr val="accent2"/>
                    </a:solidFill>
                  </a:tcPr>
                </a:tc>
                <a:tc>
                  <a:txBody>
                    <a:bodyPr/>
                    <a:lstStyle/>
                    <a:p>
                      <a:pPr algn="l" fontAlgn="t"/>
                      <a:r>
                        <a:rPr lang="en-US" sz="1500" b="0" cap="none" spc="0" dirty="0">
                          <a:solidFill>
                            <a:schemeClr val="bg1"/>
                          </a:solidFill>
                          <a:effectLst/>
                          <a:latin typeface="Times New Roman" panose="02020603050405020304" pitchFamily="18" charset="0"/>
                          <a:cs typeface="Times New Roman" panose="02020603050405020304" pitchFamily="18" charset="0"/>
                        </a:rPr>
                        <a:t>BDD (Behavior-Driven Development)</a:t>
                      </a:r>
                    </a:p>
                  </a:txBody>
                  <a:tcPr marL="33894" marR="33894" marT="87911" marB="33894" anchor="ctr">
                    <a:lnL w="12700" cmpd="sng">
                      <a:noFill/>
                    </a:lnL>
                    <a:lnR w="12700" cmpd="sng">
                      <a:noFill/>
                    </a:lnR>
                    <a:lnT w="19050" cap="flat" cmpd="sng" algn="ctr">
                      <a:noFill/>
                      <a:prstDash val="solid"/>
                    </a:lnT>
                    <a:lnB w="38100" cmpd="sng">
                      <a:noFill/>
                    </a:lnB>
                    <a:solidFill>
                      <a:schemeClr val="accent2"/>
                    </a:solidFill>
                  </a:tcPr>
                </a:tc>
                <a:tc>
                  <a:txBody>
                    <a:bodyPr/>
                    <a:lstStyle/>
                    <a:p>
                      <a:pPr algn="l" fontAlgn="t"/>
                      <a:r>
                        <a:rPr lang="en-US" sz="1500" b="0" cap="none" spc="0">
                          <a:solidFill>
                            <a:schemeClr val="bg1"/>
                          </a:solidFill>
                          <a:effectLst/>
                          <a:latin typeface="Times New Roman" panose="02020603050405020304" pitchFamily="18" charset="0"/>
                          <a:cs typeface="Times New Roman" panose="02020603050405020304" pitchFamily="18" charset="0"/>
                        </a:rPr>
                        <a:t>ATDD (Acceptance Test-Driven Development)</a:t>
                      </a:r>
                    </a:p>
                  </a:txBody>
                  <a:tcPr marL="33894" marR="33894" marT="87911" marB="33894"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1809369548"/>
                  </a:ext>
                </a:extLst>
              </a:tr>
              <a:tr h="1020851">
                <a:tc>
                  <a:txBody>
                    <a:bodyPr/>
                    <a:lstStyle/>
                    <a:p>
                      <a:pPr fontAlgn="t"/>
                      <a:r>
                        <a:rPr lang="en-US" sz="1200" b="1" cap="none" spc="0" dirty="0">
                          <a:solidFill>
                            <a:schemeClr val="tx1"/>
                          </a:solidFill>
                          <a:effectLst/>
                          <a:latin typeface="Times New Roman" panose="02020603050405020304" pitchFamily="18" charset="0"/>
                          <a:cs typeface="Times New Roman" panose="02020603050405020304" pitchFamily="18" charset="0"/>
                        </a:rPr>
                        <a:t>Focus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Testing individual units of code before implementation</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Specifying and validating the behavior of an application from the user’s perspective</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Collaborating with stakeholders to define acceptance criteria and tests before development</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601290879"/>
                  </a:ext>
                </a:extLst>
              </a:tr>
              <a:tr h="1042156">
                <a:tc>
                  <a:txBody>
                    <a:bodyPr/>
                    <a:lstStyle/>
                    <a:p>
                      <a:pPr fontAlgn="t"/>
                      <a:r>
                        <a:rPr lang="en-US" sz="1200" b="1" cap="none" spc="0" dirty="0">
                          <a:solidFill>
                            <a:schemeClr val="tx1"/>
                          </a:solidFill>
                          <a:effectLst/>
                          <a:latin typeface="Times New Roman" panose="02020603050405020304" pitchFamily="18" charset="0"/>
                          <a:cs typeface="Times New Roman" panose="02020603050405020304" pitchFamily="18" charset="0"/>
                        </a:rPr>
                        <a:t>Approach</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Write tests first, then implement code to pass those tests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Write behavior specifications using natural language to ensure understanding among all stakeholders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Define acceptance criteria and tests collaboratively based on user stories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1271228506"/>
                  </a:ext>
                </a:extLst>
              </a:tr>
              <a:tr h="774440">
                <a:tc>
                  <a:txBody>
                    <a:bodyPr/>
                    <a:lstStyle/>
                    <a:p>
                      <a:pPr fontAlgn="t"/>
                      <a:r>
                        <a:rPr lang="en-US" sz="1200" b="1" cap="none" spc="0" dirty="0">
                          <a:solidFill>
                            <a:schemeClr val="tx1"/>
                          </a:solidFill>
                          <a:effectLst/>
                          <a:latin typeface="Times New Roman" panose="02020603050405020304" pitchFamily="18" charset="0"/>
                          <a:cs typeface="Times New Roman" panose="02020603050405020304" pitchFamily="18" charset="0"/>
                        </a:rPr>
                        <a:t>Stakeholders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Primarily developers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Developers, testers, product owners, and business analysts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Developers, testers, product owners, and business analysts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624396491"/>
                  </a:ext>
                </a:extLst>
              </a:tr>
              <a:tr h="774440">
                <a:tc>
                  <a:txBody>
                    <a:bodyPr/>
                    <a:lstStyle/>
                    <a:p>
                      <a:pPr fontAlgn="t"/>
                      <a:r>
                        <a:rPr lang="en-US" sz="1200" b="1" cap="none" spc="0" dirty="0">
                          <a:solidFill>
                            <a:schemeClr val="tx1"/>
                          </a:solidFill>
                          <a:effectLst/>
                          <a:latin typeface="Times New Roman" panose="02020603050405020304" pitchFamily="18" charset="0"/>
                          <a:cs typeface="Times New Roman" panose="02020603050405020304" pitchFamily="18" charset="0"/>
                        </a:rPr>
                        <a:t>Test Type</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Unit tests for individual components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High-level functional tests based on user stories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Acceptance tests that verify the software meets business requirements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1456648935"/>
                  </a:ext>
                </a:extLst>
              </a:tr>
              <a:tr h="642029">
                <a:tc>
                  <a:txBody>
                    <a:bodyPr/>
                    <a:lstStyle/>
                    <a:p>
                      <a:pPr fontAlgn="t"/>
                      <a:r>
                        <a:rPr lang="en-US" sz="1200" b="1" cap="none" spc="0" dirty="0">
                          <a:solidFill>
                            <a:schemeClr val="tx1"/>
                          </a:solidFill>
                          <a:effectLst/>
                          <a:latin typeface="Times New Roman" panose="02020603050405020304" pitchFamily="18" charset="0"/>
                          <a:cs typeface="Times New Roman" panose="02020603050405020304" pitchFamily="18" charset="0"/>
                        </a:rPr>
                        <a:t>Tools/Frameworks</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mpd="sng">
                      <a:no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JUnit, </a:t>
                      </a:r>
                      <a:r>
                        <a:rPr lang="en-US" sz="1200" b="0" cap="none" spc="0" dirty="0" err="1">
                          <a:solidFill>
                            <a:schemeClr val="tx1"/>
                          </a:solidFill>
                          <a:effectLst/>
                          <a:latin typeface="Times New Roman" panose="02020603050405020304" pitchFamily="18" charset="0"/>
                          <a:cs typeface="Times New Roman" panose="02020603050405020304" pitchFamily="18" charset="0"/>
                        </a:rPr>
                        <a:t>NUnit</a:t>
                      </a:r>
                      <a:r>
                        <a:rPr lang="en-US" sz="1200" b="0" cap="none" spc="0" dirty="0">
                          <a:solidFill>
                            <a:schemeClr val="tx1"/>
                          </a:solidFill>
                          <a:effectLst/>
                          <a:latin typeface="Times New Roman" panose="02020603050405020304" pitchFamily="18" charset="0"/>
                          <a:cs typeface="Times New Roman" panose="02020603050405020304" pitchFamily="18" charset="0"/>
                        </a:rPr>
                        <a:t>, </a:t>
                      </a:r>
                      <a:r>
                        <a:rPr lang="en-US" sz="1200" b="0" cap="none" spc="0" dirty="0" err="1">
                          <a:solidFill>
                            <a:schemeClr val="tx1"/>
                          </a:solidFill>
                          <a:effectLst/>
                          <a:latin typeface="Times New Roman" panose="02020603050405020304" pitchFamily="18" charset="0"/>
                          <a:cs typeface="Times New Roman" panose="02020603050405020304" pitchFamily="18" charset="0"/>
                        </a:rPr>
                        <a:t>PyTest</a:t>
                      </a:r>
                      <a:r>
                        <a:rPr lang="en-US" sz="1200" b="0" cap="none" spc="0" dirty="0">
                          <a:solidFill>
                            <a:schemeClr val="tx1"/>
                          </a:solidFill>
                          <a:effectLst/>
                          <a:latin typeface="Times New Roman" panose="02020603050405020304" pitchFamily="18" charset="0"/>
                          <a:cs typeface="Times New Roman" panose="02020603050405020304" pitchFamily="18" charset="0"/>
                        </a:rPr>
                        <a:t>, Mocha</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mpd="sng">
                      <a:noFill/>
                      <a:prstDash val="solid"/>
                    </a:lnB>
                    <a:solidFill>
                      <a:srgbClr val="404040"/>
                    </a:solidFill>
                  </a:tcPr>
                </a:tc>
                <a:tc>
                  <a:txBody>
                    <a:bodyPr/>
                    <a:lstStyle/>
                    <a:p>
                      <a:pPr fontAlgn="t"/>
                      <a:r>
                        <a:rPr lang="en-US" sz="1200" b="0" cap="none" spc="0" dirty="0">
                          <a:solidFill>
                            <a:schemeClr val="tx1"/>
                          </a:solidFill>
                          <a:effectLst/>
                          <a:latin typeface="Times New Roman" panose="02020603050405020304" pitchFamily="18" charset="0"/>
                          <a:cs typeface="Times New Roman" panose="02020603050405020304" pitchFamily="18" charset="0"/>
                        </a:rPr>
                        <a:t>Cucumber, </a:t>
                      </a:r>
                      <a:r>
                        <a:rPr lang="en-US" sz="1200" b="0" cap="none" spc="0" dirty="0" err="1">
                          <a:solidFill>
                            <a:schemeClr val="tx1"/>
                          </a:solidFill>
                          <a:effectLst/>
                          <a:latin typeface="Times New Roman" panose="02020603050405020304" pitchFamily="18" charset="0"/>
                          <a:cs typeface="Times New Roman" panose="02020603050405020304" pitchFamily="18" charset="0"/>
                        </a:rPr>
                        <a:t>SpecFlow</a:t>
                      </a:r>
                      <a:r>
                        <a:rPr lang="en-US" sz="1200" b="0" cap="none" spc="0" dirty="0">
                          <a:solidFill>
                            <a:schemeClr val="tx1"/>
                          </a:solidFill>
                          <a:effectLst/>
                          <a:latin typeface="Times New Roman" panose="02020603050405020304" pitchFamily="18" charset="0"/>
                          <a:cs typeface="Times New Roman" panose="02020603050405020304" pitchFamily="18" charset="0"/>
                        </a:rPr>
                        <a:t>, </a:t>
                      </a:r>
                      <a:r>
                        <a:rPr lang="en-US" sz="1200" b="0" cap="none" spc="0" dirty="0" err="1">
                          <a:solidFill>
                            <a:schemeClr val="tx1"/>
                          </a:solidFill>
                          <a:effectLst/>
                          <a:latin typeface="Times New Roman" panose="02020603050405020304" pitchFamily="18" charset="0"/>
                          <a:cs typeface="Times New Roman" panose="02020603050405020304" pitchFamily="18" charset="0"/>
                        </a:rPr>
                        <a:t>JBehave</a:t>
                      </a:r>
                      <a:r>
                        <a:rPr lang="en-US" sz="1200" b="0" cap="none" spc="0" dirty="0">
                          <a:solidFill>
                            <a:schemeClr val="tx1"/>
                          </a:solidFill>
                          <a:effectLst/>
                          <a:latin typeface="Times New Roman" panose="02020603050405020304" pitchFamily="18" charset="0"/>
                          <a:cs typeface="Times New Roman" panose="02020603050405020304" pitchFamily="18" charset="0"/>
                        </a:rPr>
                        <a:t>, </a:t>
                      </a:r>
                      <a:r>
                        <a:rPr lang="en-US" sz="1200" b="0" cap="none" spc="0" dirty="0" err="1">
                          <a:solidFill>
                            <a:schemeClr val="tx1"/>
                          </a:solidFill>
                          <a:effectLst/>
                          <a:latin typeface="Times New Roman" panose="02020603050405020304" pitchFamily="18" charset="0"/>
                          <a:cs typeface="Times New Roman" panose="02020603050405020304" pitchFamily="18" charset="0"/>
                        </a:rPr>
                        <a:t>Behat</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mpd="sng">
                      <a:noFill/>
                      <a:prstDash val="solid"/>
                    </a:lnB>
                    <a:solidFill>
                      <a:srgbClr val="404040"/>
                    </a:solidFill>
                  </a:tcPr>
                </a:tc>
                <a:tc>
                  <a:txBody>
                    <a:bodyPr/>
                    <a:lstStyle/>
                    <a:p>
                      <a:pPr fontAlgn="t"/>
                      <a:r>
                        <a:rPr lang="en-US" sz="1200" b="0" cap="none" spc="0" dirty="0" err="1">
                          <a:solidFill>
                            <a:schemeClr val="tx1"/>
                          </a:solidFill>
                          <a:effectLst/>
                          <a:latin typeface="Times New Roman" panose="02020603050405020304" pitchFamily="18" charset="0"/>
                          <a:cs typeface="Times New Roman" panose="02020603050405020304" pitchFamily="18" charset="0"/>
                        </a:rPr>
                        <a:t>FitNesse</a:t>
                      </a:r>
                      <a:r>
                        <a:rPr lang="en-US" sz="1200" b="0" cap="none" spc="0" dirty="0">
                          <a:solidFill>
                            <a:schemeClr val="tx1"/>
                          </a:solidFill>
                          <a:effectLst/>
                          <a:latin typeface="Times New Roman" panose="02020603050405020304" pitchFamily="18" charset="0"/>
                          <a:cs typeface="Times New Roman" panose="02020603050405020304" pitchFamily="18" charset="0"/>
                        </a:rPr>
                        <a:t>, Cucumber, Robot Framework, Gauge</a:t>
                      </a:r>
                      <a:endParaRPr lang="en-US" sz="1200" cap="none" spc="0" dirty="0">
                        <a:solidFill>
                          <a:schemeClr val="tx1"/>
                        </a:solidFill>
                        <a:effectLst/>
                        <a:latin typeface="Times New Roman" panose="02020603050405020304" pitchFamily="18" charset="0"/>
                        <a:cs typeface="Times New Roman" panose="02020603050405020304" pitchFamily="18" charset="0"/>
                      </a:endParaRPr>
                    </a:p>
                  </a:txBody>
                  <a:tcPr marL="33894" marR="33894" marT="87911" marB="33894">
                    <a:lnL w="12700" cmpd="sng">
                      <a:noFill/>
                      <a:prstDash val="solid"/>
                    </a:lnL>
                    <a:lnR w="12700" cmpd="sng">
                      <a:noFill/>
                      <a:prstDash val="solid"/>
                    </a:lnR>
                    <a:lnT w="12700" cmpd="sng">
                      <a:noFill/>
                      <a:prstDash val="solid"/>
                    </a:lnT>
                    <a:lnB w="12700" cmpd="sng">
                      <a:noFill/>
                      <a:prstDash val="solid"/>
                    </a:lnB>
                    <a:solidFill>
                      <a:srgbClr val="404040"/>
                    </a:solidFill>
                  </a:tcPr>
                </a:tc>
                <a:extLst>
                  <a:ext uri="{0D108BD9-81ED-4DB2-BD59-A6C34878D82A}">
                    <a16:rowId xmlns:a16="http://schemas.microsoft.com/office/drawing/2014/main" val="3135328363"/>
                  </a:ext>
                </a:extLst>
              </a:tr>
            </a:tbl>
          </a:graphicData>
        </a:graphic>
      </p:graphicFrame>
    </p:spTree>
    <p:extLst>
      <p:ext uri="{BB962C8B-B14F-4D97-AF65-F5344CB8AC3E}">
        <p14:creationId xmlns:p14="http://schemas.microsoft.com/office/powerpoint/2010/main" val="399695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810E-23BD-61F1-6808-2BC3BD20AAE8}"/>
              </a:ext>
            </a:extLst>
          </p:cNvPr>
          <p:cNvSpPr>
            <a:spLocks noGrp="1"/>
          </p:cNvSpPr>
          <p:nvPr>
            <p:ph type="title"/>
          </p:nvPr>
        </p:nvSpPr>
        <p:spPr/>
        <p:txBody>
          <a:bodyPr/>
          <a:lstStyle/>
          <a:p>
            <a:r>
              <a:rPr lang="en-US" dirty="0"/>
              <a:t>Immediate Goals</a:t>
            </a:r>
          </a:p>
        </p:txBody>
      </p:sp>
      <p:sp>
        <p:nvSpPr>
          <p:cNvPr id="3" name="Content Placeholder 2">
            <a:extLst>
              <a:ext uri="{FF2B5EF4-FFF2-40B4-BE49-F238E27FC236}">
                <a16:creationId xmlns:a16="http://schemas.microsoft.com/office/drawing/2014/main" id="{52A19573-6F17-980D-A496-D58D3CAE715E}"/>
              </a:ext>
            </a:extLst>
          </p:cNvPr>
          <p:cNvSpPr>
            <a:spLocks noGrp="1"/>
          </p:cNvSpPr>
          <p:nvPr>
            <p:ph idx="1"/>
          </p:nvPr>
        </p:nvSpPr>
        <p:spPr/>
        <p:txBody>
          <a:bodyPr>
            <a:normAutofit/>
          </a:bodyPr>
          <a:lstStyle/>
          <a:p>
            <a:pPr marL="0" indent="0">
              <a:buNone/>
            </a:pPr>
            <a:r>
              <a:rPr lang="en-US" dirty="0"/>
              <a:t>The purpose of immediate goals are to ensure that the software works as intended. The exact point of the immediate goals can be set up during any point of the software development lifecycle (SDLC).</a:t>
            </a:r>
          </a:p>
          <a:p>
            <a:pPr marL="0" indent="0">
              <a:buNone/>
            </a:pPr>
            <a:r>
              <a:rPr lang="en-US" dirty="0"/>
              <a:t>Common things that fall into immediate goals are</a:t>
            </a:r>
          </a:p>
          <a:p>
            <a:pPr marL="0" indent="0">
              <a:buNone/>
            </a:pPr>
            <a:r>
              <a:rPr lang="en-US" dirty="0"/>
              <a:t>Bug Discovery: Finding and fixing errors in code as early as possible</a:t>
            </a:r>
          </a:p>
          <a:p>
            <a:pPr marL="0" indent="0">
              <a:buNone/>
            </a:pPr>
            <a:r>
              <a:rPr lang="en-US" dirty="0"/>
              <a:t>Bug Prevention: This is the action that follow bug discovery. It is learning what happened to cause the bug and ensuring that it does not happen again in the software. </a:t>
            </a:r>
          </a:p>
        </p:txBody>
      </p:sp>
    </p:spTree>
    <p:extLst>
      <p:ext uri="{BB962C8B-B14F-4D97-AF65-F5344CB8AC3E}">
        <p14:creationId xmlns:p14="http://schemas.microsoft.com/office/powerpoint/2010/main" val="21235555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A287F6B-4505-9E00-2611-47B9B94C3C2F}"/>
              </a:ext>
            </a:extLst>
          </p:cNvPr>
          <p:cNvSpPr txBox="1"/>
          <p:nvPr/>
        </p:nvSpPr>
        <p:spPr>
          <a:xfrm>
            <a:off x="3631222" y="1715446"/>
            <a:ext cx="6142365" cy="4662838"/>
          </a:xfrm>
          <a:prstGeom prst="rect">
            <a:avLst/>
          </a:prstGeom>
        </p:spPr>
        <p:txBody>
          <a:bodyPr vert="horz" lIns="91440" tIns="45720" rIns="91440" bIns="45720" rtlCol="0" anchor="t">
            <a:no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E2841"/>
              </a:solidFill>
              <a:effectLst/>
              <a:uLnTx/>
              <a:uFillTx/>
              <a:latin typeface="Times New Roman" panose="02020603050405020304" pitchFamily="18" charset="0"/>
              <a:ea typeface="+mn-ea"/>
              <a:cs typeface="Times New Roman" panose="02020603050405020304" pitchFamily="18" charset="0"/>
            </a:endParaRPr>
          </a:p>
        </p:txBody>
      </p:sp>
      <p:sp>
        <p:nvSpPr>
          <p:cNvPr id="5" name="Rectangle 2">
            <a:extLst>
              <a:ext uri="{FF2B5EF4-FFF2-40B4-BE49-F238E27FC236}">
                <a16:creationId xmlns:a16="http://schemas.microsoft.com/office/drawing/2014/main" id="{A16E328D-A25B-1918-9272-7C636776517F}"/>
              </a:ext>
            </a:extLst>
          </p:cNvPr>
          <p:cNvSpPr>
            <a:spLocks noChangeArrowheads="1"/>
          </p:cNvSpPr>
          <p:nvPr/>
        </p:nvSpPr>
        <p:spPr bwMode="auto">
          <a:xfrm>
            <a:off x="591015" y="572685"/>
            <a:ext cx="11318487"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Agile Testing is a continuous and integral part of the development cycle, enhancing quality and ensuring the system meets both functional and nonfunctional requirements through iterative testing. </a:t>
            </a:r>
            <a:r>
              <a:rPr kumimoji="0" lang="en-US" sz="2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In Agile testing, everyone on the team is a tester. Using Behavior-Driven Development (BDD), Product Managers and Product Owners collaborate with their teams to create tests for features and stories. Developers create tests for code changes using Test-Driven Development (TDD).</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Key Phases of Agile Testing</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Impact Assessment</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Early stage where team gathers feedback to understand stakeholder expectations and define system requirements.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Agile Test Planning</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Stakeholders, including developers, testers, and business analysts, collaborate to develop testing strategies and schedules.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Release Readiness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Features are validated to ensure they are ready for production. This phase often involves final checks by the product owner for approval.</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Daily Scrums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Regular meetings to discuss progress and tackle any impediments. This phase focuses on maintaining transparency and addressing issues promptly.</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Test Agility Review</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Evaluation of testing practices and results to refine and improve future test cycles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527120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D805BB8-8AA7-411D-28F1-15D1C89980CB}"/>
              </a:ext>
            </a:extLst>
          </p:cNvPr>
          <p:cNvSpPr txBox="1"/>
          <p:nvPr/>
        </p:nvSpPr>
        <p:spPr>
          <a:xfrm>
            <a:off x="630935" y="639520"/>
            <a:ext cx="4019123" cy="1719072"/>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6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Agile Testing Matrix</a:t>
            </a:r>
          </a:p>
        </p:txBody>
      </p:sp>
      <p:sp>
        <p:nvSpPr>
          <p:cNvPr id="5" name="TextBox 4">
            <a:extLst>
              <a:ext uri="{FF2B5EF4-FFF2-40B4-BE49-F238E27FC236}">
                <a16:creationId xmlns:a16="http://schemas.microsoft.com/office/drawing/2014/main" id="{0BA50A5E-D96F-C750-8424-4ACDF6735AB1}"/>
              </a:ext>
            </a:extLst>
          </p:cNvPr>
          <p:cNvSpPr txBox="1"/>
          <p:nvPr/>
        </p:nvSpPr>
        <p:spPr>
          <a:xfrm>
            <a:off x="630935" y="2665196"/>
            <a:ext cx="5045036" cy="3767888"/>
          </a:xfrm>
          <a:prstGeom prst="rect">
            <a:avLst/>
          </a:prstGeom>
        </p:spPr>
        <p:txBody>
          <a:bodyPr vert="horz" lIns="91440" tIns="45720" rIns="91440" bIns="45720" rtlCol="0" anchor="t">
            <a:norm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16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Agile Testing Matrix: </a:t>
            </a: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Describes a comprehensive strategy using a matrix format to ensure all aspects of the system are tested. </a:t>
            </a:r>
          </a:p>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This includes:</a:t>
            </a:r>
          </a:p>
          <a:p>
            <a:pPr marL="285750" marR="0" lvl="0" indent="-285750" algn="l" defTabSz="9144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Q1 (Unit and Component Tests): Focus on verifying small parts of the application code.</a:t>
            </a:r>
          </a:p>
          <a:p>
            <a:pPr marL="285750" marR="0" lvl="0" indent="-285750" algn="l" defTabSz="9144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Q2 (Functional Tests): Ensure that the application behaves as expected from the user’s perspective.</a:t>
            </a:r>
          </a:p>
          <a:p>
            <a:pPr marL="285750" marR="0" lvl="0" indent="-285750" algn="l" defTabSz="9144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Q3 (System-level Acceptance Tests): Confirm the entire application’s performance and usability.</a:t>
            </a:r>
          </a:p>
          <a:p>
            <a:pPr marL="285750" marR="0" lvl="0" indent="-285750" algn="l" defTabSz="9144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kumimoji="0" lang="en-US" sz="15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Q4 (System Qualities Test): Test the application’s nonfunctional aspects, such as performance and security.</a:t>
            </a:r>
          </a:p>
        </p:txBody>
      </p:sp>
      <p:pic>
        <p:nvPicPr>
          <p:cNvPr id="3" name="Picture 2" descr="A diagram of a business process&#10;&#10;Description automatically generated">
            <a:extLst>
              <a:ext uri="{FF2B5EF4-FFF2-40B4-BE49-F238E27FC236}">
                <a16:creationId xmlns:a16="http://schemas.microsoft.com/office/drawing/2014/main" id="{AF26107F-8D1F-1AD6-3757-A9498D86B5B9}"/>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530967" y="640080"/>
            <a:ext cx="6030097" cy="5577840"/>
          </a:xfrm>
          <a:prstGeom prst="rect">
            <a:avLst/>
          </a:prstGeom>
        </p:spPr>
      </p:pic>
    </p:spTree>
    <p:extLst>
      <p:ext uri="{BB962C8B-B14F-4D97-AF65-F5344CB8AC3E}">
        <p14:creationId xmlns:p14="http://schemas.microsoft.com/office/powerpoint/2010/main" val="13204020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9EE93274-C5EE-A540-0CA2-9B61200F7318}"/>
              </a:ext>
            </a:extLst>
          </p:cNvPr>
          <p:cNvGraphicFramePr/>
          <p:nvPr/>
        </p:nvGraphicFramePr>
        <p:xfrm>
          <a:off x="669471" y="636813"/>
          <a:ext cx="10670974" cy="5000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706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DEFBCF-309E-2569-93A5-56614C73460C}"/>
              </a:ext>
            </a:extLst>
          </p:cNvPr>
          <p:cNvSpPr txBox="1"/>
          <p:nvPr/>
        </p:nvSpPr>
        <p:spPr>
          <a:xfrm>
            <a:off x="876693" y="2533476"/>
            <a:ext cx="3455821" cy="3447832"/>
          </a:xfrm>
          <a:prstGeom prst="rect">
            <a:avLst/>
          </a:prstGeom>
        </p:spPr>
        <p:txBody>
          <a:bodyPr vert="horz" lIns="91440" tIns="45720" rIns="91440" bIns="45720" rtlCol="0" anchor="t">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5" name="Picture 4" descr="A diagram of a test&#10;&#10;Description automatically generated">
            <a:extLst>
              <a:ext uri="{FF2B5EF4-FFF2-40B4-BE49-F238E27FC236}">
                <a16:creationId xmlns:a16="http://schemas.microsoft.com/office/drawing/2014/main" id="{66C4FF52-0E2F-B7B0-2D2A-9654BB9B2A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1683" y="3870550"/>
            <a:ext cx="3861340" cy="2644451"/>
          </a:xfrm>
          <a:prstGeom prst="rect">
            <a:avLst/>
          </a:prstGeom>
        </p:spPr>
      </p:pic>
      <p:sp>
        <p:nvSpPr>
          <p:cNvPr id="6" name="Rectangle 1">
            <a:extLst>
              <a:ext uri="{FF2B5EF4-FFF2-40B4-BE49-F238E27FC236}">
                <a16:creationId xmlns:a16="http://schemas.microsoft.com/office/drawing/2014/main" id="{3BD0DF36-17FF-CC5B-5CE0-3AC3716C6A20}"/>
              </a:ext>
            </a:extLst>
          </p:cNvPr>
          <p:cNvSpPr>
            <a:spLocks noChangeArrowheads="1"/>
          </p:cNvSpPr>
          <p:nvPr/>
        </p:nvSpPr>
        <p:spPr bwMode="auto">
          <a:xfrm>
            <a:off x="538977" y="467821"/>
            <a:ext cx="11114046"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Behavior-Driven Development (BDD)</a:t>
            </a:r>
            <a:r>
              <a:rPr kumimoji="0" lang="en-US" alt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Facilitates collaboration between developers, testers, and non-technical stakeholders by defining software behavior using simple, domain-specific language.</a:t>
            </a:r>
          </a:p>
          <a:p>
            <a:pPr marL="0" marR="0" lvl="0"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Best Practices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Use clear, concise scenarios to describe feature behavior.</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Implement a "three amigos" approach for collaborative scenario definition.</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Utilize tools like Cucumber for test automation and scenario management.</a:t>
            </a: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Acceptance Test-Driven Development (ATDD)</a:t>
            </a:r>
            <a:r>
              <a:rPr kumimoji="0" lang="en-US" alt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Focuses on creating tests that describe the behavior the software must exhibit to be considered successful from a user's perspective.</a:t>
            </a:r>
          </a:p>
          <a:p>
            <a:pPr marL="0" marR="0" lvl="0"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Best Practices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Engage directly with customers to align on the desired outcomes.</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Develop detailed acceptance criteria that guide development and testing.</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Automate acceptance tests to validate features continuously.</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TextBox 6">
            <a:extLst>
              <a:ext uri="{FF2B5EF4-FFF2-40B4-BE49-F238E27FC236}">
                <a16:creationId xmlns:a16="http://schemas.microsoft.com/office/drawing/2014/main" id="{DD88FC23-106B-5745-E9BD-EC9BD4B2E64D}"/>
              </a:ext>
            </a:extLst>
          </p:cNvPr>
          <p:cNvSpPr txBox="1"/>
          <p:nvPr/>
        </p:nvSpPr>
        <p:spPr>
          <a:xfrm>
            <a:off x="337931" y="385919"/>
            <a:ext cx="501053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4 Agile Testing Methods</a:t>
            </a:r>
            <a:endParaRPr kumimoji="0" lang="en-US" sz="32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3759997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DEFBCF-309E-2569-93A5-56614C73460C}"/>
              </a:ext>
            </a:extLst>
          </p:cNvPr>
          <p:cNvSpPr txBox="1"/>
          <p:nvPr/>
        </p:nvSpPr>
        <p:spPr>
          <a:xfrm>
            <a:off x="876693" y="2533476"/>
            <a:ext cx="3455821" cy="3447832"/>
          </a:xfrm>
          <a:prstGeom prst="rect">
            <a:avLst/>
          </a:prstGeom>
        </p:spPr>
        <p:txBody>
          <a:bodyPr vert="horz" lIns="91440" tIns="45720" rIns="91440" bIns="45720" rtlCol="0" anchor="t">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11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 name="Rectangle 1">
            <a:extLst>
              <a:ext uri="{FF2B5EF4-FFF2-40B4-BE49-F238E27FC236}">
                <a16:creationId xmlns:a16="http://schemas.microsoft.com/office/drawing/2014/main" id="{3BD0DF36-17FF-CC5B-5CE0-3AC3716C6A20}"/>
              </a:ext>
            </a:extLst>
          </p:cNvPr>
          <p:cNvSpPr>
            <a:spLocks noChangeArrowheads="1"/>
          </p:cNvSpPr>
          <p:nvPr/>
        </p:nvSpPr>
        <p:spPr bwMode="auto">
          <a:xfrm>
            <a:off x="802242" y="652791"/>
            <a:ext cx="11404303"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Exploratory Testing</a:t>
            </a:r>
            <a:r>
              <a:rPr kumimoji="0" lang="en-US" alt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Encourages testers to interact dynamically with the software to identify defects in less structured and more creative testing environments.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Best Practices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Use tools like mind maps or spreadsheets to organize testing efforts.</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Focus on high-risk or high-value areas.</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Document findings thoroughly to ensure accountability and continuous improvement.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0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Session-Based Testing</a:t>
            </a:r>
            <a:r>
              <a:rPr kumimoji="0" lang="en-US" altLang="en-US" sz="24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Structured approach to exploratory testing that uses time-boxed sessions to ensure comprehensive coverage.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Best Practices</a:t>
            </a: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Define clear testing goals and create detailed charters for each session.</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Conduct briefings post-session to review findings and plan next steps.</a:t>
            </a:r>
          </a:p>
          <a:p>
            <a:pPr marL="457200" marR="0" lvl="1" indent="0" algn="l" defTabSz="914400" rtl="0" eaLnBrk="0" fontAlgn="base" latinLnBrk="0" hangingPunct="0">
              <a:lnSpc>
                <a:spcPct val="100000"/>
              </a:lnSpc>
              <a:spcBef>
                <a:spcPct val="0"/>
              </a:spcBef>
              <a:spcAft>
                <a:spcPct val="0"/>
              </a:spcAft>
              <a:buClrTx/>
              <a:buSzTx/>
              <a:buFontTx/>
              <a:buChar char="•"/>
              <a:tabLst/>
              <a:defRPr/>
            </a:pPr>
            <a:r>
              <a:rPr kumimoji="0" lang="en-US" altLang="en-US" sz="18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Ensure testers document their activities and insights to maintain clarity and continuity.</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2" name="Picture 1">
            <a:extLst>
              <a:ext uri="{FF2B5EF4-FFF2-40B4-BE49-F238E27FC236}">
                <a16:creationId xmlns:a16="http://schemas.microsoft.com/office/drawing/2014/main" id="{89C790E5-C882-9857-9D60-ABEAD4CA421A}"/>
              </a:ext>
            </a:extLst>
          </p:cNvPr>
          <p:cNvPicPr>
            <a:picLocks noChangeAspect="1"/>
          </p:cNvPicPr>
          <p:nvPr/>
        </p:nvPicPr>
        <p:blipFill>
          <a:blip/>
          <a:stretch>
            <a:fillRect/>
          </a:stretch>
        </p:blipFill>
        <p:spPr>
          <a:xfrm>
            <a:off x="8865220" y="1720301"/>
            <a:ext cx="2988850" cy="1708699"/>
          </a:xfrm>
          <a:prstGeom prst="rect">
            <a:avLst/>
          </a:prstGeom>
        </p:spPr>
      </p:pic>
    </p:spTree>
    <p:extLst>
      <p:ext uri="{BB962C8B-B14F-4D97-AF65-F5344CB8AC3E}">
        <p14:creationId xmlns:p14="http://schemas.microsoft.com/office/powerpoint/2010/main" val="30779751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DE98-82E6-3225-0C1D-A3EC0976CA08}"/>
              </a:ext>
            </a:extLst>
          </p:cNvPr>
          <p:cNvSpPr>
            <a:spLocks noGrp="1"/>
          </p:cNvSpPr>
          <p:nvPr>
            <p:ph type="title"/>
          </p:nvPr>
        </p:nvSpPr>
        <p:spPr/>
        <p:txBody>
          <a:bodyPr/>
          <a:lstStyle/>
          <a:p>
            <a:r>
              <a:rPr lang="en-US" dirty="0"/>
              <a:t>Sources Part 1</a:t>
            </a:r>
          </a:p>
        </p:txBody>
      </p:sp>
      <p:sp>
        <p:nvSpPr>
          <p:cNvPr id="3" name="Content Placeholder 2">
            <a:extLst>
              <a:ext uri="{FF2B5EF4-FFF2-40B4-BE49-F238E27FC236}">
                <a16:creationId xmlns:a16="http://schemas.microsoft.com/office/drawing/2014/main" id="{C09FCBA0-F544-6FA5-7DB2-103BECED23F7}"/>
              </a:ext>
            </a:extLst>
          </p:cNvPr>
          <p:cNvSpPr>
            <a:spLocks noGrp="1"/>
          </p:cNvSpPr>
          <p:nvPr>
            <p:ph idx="1"/>
          </p:nvPr>
        </p:nvSpPr>
        <p:spPr/>
        <p:txBody>
          <a:bodyPr>
            <a:normAutofit fontScale="85000" lnSpcReduction="20000"/>
          </a:bodyPr>
          <a:lstStyle/>
          <a:p>
            <a:r>
              <a:rPr lang="en-US" sz="1600" dirty="0">
                <a:hlinkClick r:id="rId2">
                  <a:extLst>
                    <a:ext uri="{A12FA001-AC4F-418D-AE19-62706E023703}">
                      <ahyp:hlinkClr xmlns:ahyp="http://schemas.microsoft.com/office/drawing/2018/hyperlinkcolor" val="tx"/>
                    </a:ext>
                  </a:extLst>
                </a:hlinkClick>
              </a:rPr>
              <a:t>https://www.techtarget.com/whatis/definition/software-testing</a:t>
            </a:r>
            <a:endParaRPr lang="en-US" sz="1600" dirty="0"/>
          </a:p>
          <a:p>
            <a:r>
              <a:rPr lang="en-US" sz="1600" dirty="0">
                <a:hlinkClick r:id="rId3">
                  <a:extLst>
                    <a:ext uri="{A12FA001-AC4F-418D-AE19-62706E023703}">
                      <ahyp:hlinkClr xmlns:ahyp="http://schemas.microsoft.com/office/drawing/2018/hyperlinkcolor" val="tx"/>
                    </a:ext>
                  </a:extLst>
                </a:hlinkClick>
              </a:rPr>
              <a:t>https://www.geeksforgeeks.org/goals-of-software-testing/</a:t>
            </a:r>
            <a:endParaRPr lang="en-US" sz="1600" dirty="0"/>
          </a:p>
          <a:p>
            <a:r>
              <a:rPr lang="en-US" sz="1600" dirty="0">
                <a:hlinkClick r:id="rId4">
                  <a:extLst>
                    <a:ext uri="{A12FA001-AC4F-418D-AE19-62706E023703}">
                      <ahyp:hlinkClr xmlns:ahyp="http://schemas.microsoft.com/office/drawing/2018/hyperlinkcolor" val="tx"/>
                    </a:ext>
                  </a:extLst>
                </a:hlinkClick>
              </a:rPr>
              <a:t>https://www.geeksforgeeks.org/adhoc-testing-in-software/</a:t>
            </a:r>
            <a:endParaRPr lang="en-US" sz="1600" dirty="0"/>
          </a:p>
          <a:p>
            <a:r>
              <a:rPr lang="en-US" sz="1600" dirty="0">
                <a:hlinkClick r:id="rId5">
                  <a:extLst>
                    <a:ext uri="{A12FA001-AC4F-418D-AE19-62706E023703}">
                      <ahyp:hlinkClr xmlns:ahyp="http://schemas.microsoft.com/office/drawing/2018/hyperlinkcolor" val="tx"/>
                    </a:ext>
                  </a:extLst>
                </a:hlinkClick>
              </a:rPr>
              <a:t>https://www.geeksforgeeks.org/unit-testing-software-testing/</a:t>
            </a:r>
            <a:endParaRPr lang="en-US" sz="1600" dirty="0"/>
          </a:p>
          <a:p>
            <a:r>
              <a:rPr lang="en-US" sz="1600" dirty="0">
                <a:hlinkClick r:id="rId6">
                  <a:extLst>
                    <a:ext uri="{A12FA001-AC4F-418D-AE19-62706E023703}">
                      <ahyp:hlinkClr xmlns:ahyp="http://schemas.microsoft.com/office/drawing/2018/hyperlinkcolor" val="tx"/>
                    </a:ext>
                  </a:extLst>
                </a:hlinkClick>
              </a:rPr>
              <a:t>https://www.geeksforgeeks.org/smoke-testing-software-testing/</a:t>
            </a:r>
            <a:endParaRPr lang="en-US" sz="1600" dirty="0"/>
          </a:p>
          <a:p>
            <a:r>
              <a:rPr lang="en-US" sz="1600" dirty="0">
                <a:hlinkClick r:id="rId7">
                  <a:extLst>
                    <a:ext uri="{A12FA001-AC4F-418D-AE19-62706E023703}">
                      <ahyp:hlinkClr xmlns:ahyp="http://schemas.microsoft.com/office/drawing/2018/hyperlinkcolor" val="tx"/>
                    </a:ext>
                  </a:extLst>
                </a:hlinkClick>
              </a:rPr>
              <a:t>https://www.geeksforgeeks.org/software-engineering-regression-testing/</a:t>
            </a:r>
            <a:endParaRPr lang="en-US" sz="1600" dirty="0"/>
          </a:p>
          <a:p>
            <a:r>
              <a:rPr lang="en-US" sz="1600" dirty="0">
                <a:hlinkClick r:id="rId8">
                  <a:extLst>
                    <a:ext uri="{A12FA001-AC4F-418D-AE19-62706E023703}">
                      <ahyp:hlinkClr xmlns:ahyp="http://schemas.microsoft.com/office/drawing/2018/hyperlinkcolor" val="tx"/>
                    </a:ext>
                  </a:extLst>
                </a:hlinkClick>
              </a:rPr>
              <a:t>https://www.geeksforgeeks.org/software-testing-functional-testing/</a:t>
            </a:r>
            <a:endParaRPr lang="en-US" sz="1600" dirty="0"/>
          </a:p>
          <a:p>
            <a:r>
              <a:rPr lang="en-US" sz="1600" dirty="0">
                <a:hlinkClick r:id="rId9">
                  <a:extLst>
                    <a:ext uri="{A12FA001-AC4F-418D-AE19-62706E023703}">
                      <ahyp:hlinkClr xmlns:ahyp="http://schemas.microsoft.com/office/drawing/2018/hyperlinkcolor" val="tx"/>
                    </a:ext>
                  </a:extLst>
                </a:hlinkClick>
              </a:rPr>
              <a:t>https://www.geeksforgeeks.org/acceptance-testing-software-testing/</a:t>
            </a:r>
            <a:endParaRPr lang="en-US" sz="1600" dirty="0"/>
          </a:p>
          <a:p>
            <a:r>
              <a:rPr lang="en-US" sz="1600" dirty="0">
                <a:hlinkClick r:id="rId10">
                  <a:extLst>
                    <a:ext uri="{A12FA001-AC4F-418D-AE19-62706E023703}">
                      <ahyp:hlinkClr xmlns:ahyp="http://schemas.microsoft.com/office/drawing/2018/hyperlinkcolor" val="tx"/>
                    </a:ext>
                  </a:extLst>
                </a:hlinkClick>
              </a:rPr>
              <a:t>https://www.geeksforgeeks.org/software-engineering-integration-testing/</a:t>
            </a:r>
            <a:endParaRPr lang="en-US" sz="1600" dirty="0"/>
          </a:p>
          <a:p>
            <a:r>
              <a:rPr lang="en-US" sz="1600" dirty="0">
                <a:hlinkClick r:id="rId11">
                  <a:extLst>
                    <a:ext uri="{A12FA001-AC4F-418D-AE19-62706E023703}">
                      <ahyp:hlinkClr xmlns:ahyp="http://schemas.microsoft.com/office/drawing/2018/hyperlinkcolor" val="tx"/>
                    </a:ext>
                  </a:extLst>
                </a:hlinkClick>
              </a:rPr>
              <a:t>https://www.geeksforgeeks.org/system-testing/</a:t>
            </a:r>
            <a:endParaRPr lang="en-US" sz="1600" dirty="0"/>
          </a:p>
          <a:p>
            <a:r>
              <a:rPr lang="en-US" sz="1600" dirty="0">
                <a:hlinkClick r:id="rId12">
                  <a:extLst>
                    <a:ext uri="{A12FA001-AC4F-418D-AE19-62706E023703}">
                      <ahyp:hlinkClr xmlns:ahyp="http://schemas.microsoft.com/office/drawing/2018/hyperlinkcolor" val="tx"/>
                    </a:ext>
                  </a:extLst>
                </a:hlinkClick>
              </a:rPr>
              <a:t>https://www.geeksforgeeks.org/software-testing-load-testing/</a:t>
            </a:r>
            <a:endParaRPr lang="en-US" sz="1600" dirty="0"/>
          </a:p>
          <a:p>
            <a:r>
              <a:rPr lang="en-US" sz="1600" dirty="0">
                <a:hlinkClick r:id="rId13">
                  <a:extLst>
                    <a:ext uri="{A12FA001-AC4F-418D-AE19-62706E023703}">
                      <ahyp:hlinkClr xmlns:ahyp="http://schemas.microsoft.com/office/drawing/2018/hyperlinkcolor" val="tx"/>
                    </a:ext>
                  </a:extLst>
                </a:hlinkClick>
              </a:rPr>
              <a:t>https://www.geeksforgeeks.org/soak-testing-software-testing/</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dirty="0"/>
          </a:p>
        </p:txBody>
      </p:sp>
    </p:spTree>
    <p:extLst>
      <p:ext uri="{BB962C8B-B14F-4D97-AF65-F5344CB8AC3E}">
        <p14:creationId xmlns:p14="http://schemas.microsoft.com/office/powerpoint/2010/main" val="27491002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DD673-F203-74AE-4B6E-501BF0ABCCF4}"/>
              </a:ext>
            </a:extLst>
          </p:cNvPr>
          <p:cNvSpPr>
            <a:spLocks noGrp="1"/>
          </p:cNvSpPr>
          <p:nvPr>
            <p:ph type="title"/>
          </p:nvPr>
        </p:nvSpPr>
        <p:spPr/>
        <p:txBody>
          <a:bodyPr/>
          <a:lstStyle/>
          <a:p>
            <a:r>
              <a:rPr lang="en-US" dirty="0"/>
              <a:t>Sources Part 2</a:t>
            </a:r>
          </a:p>
        </p:txBody>
      </p:sp>
      <p:sp>
        <p:nvSpPr>
          <p:cNvPr id="3" name="Content Placeholder 2">
            <a:extLst>
              <a:ext uri="{FF2B5EF4-FFF2-40B4-BE49-F238E27FC236}">
                <a16:creationId xmlns:a16="http://schemas.microsoft.com/office/drawing/2014/main" id="{2EFB4205-5158-C5AF-D084-F50A054E50A8}"/>
              </a:ext>
            </a:extLst>
          </p:cNvPr>
          <p:cNvSpPr>
            <a:spLocks noGrp="1"/>
          </p:cNvSpPr>
          <p:nvPr>
            <p:ph idx="1"/>
          </p:nvPr>
        </p:nvSpPr>
        <p:spPr/>
        <p:txBody>
          <a:bodyPr>
            <a:normAutofit/>
          </a:bodyPr>
          <a:lstStyle/>
          <a:p>
            <a:r>
              <a:rPr lang="en-US" sz="1200" dirty="0">
                <a:hlinkClick r:id="rId2">
                  <a:extLst>
                    <a:ext uri="{A12FA001-AC4F-418D-AE19-62706E023703}">
                      <ahyp:hlinkClr xmlns:ahyp="http://schemas.microsoft.com/office/drawing/2018/hyperlinkcolor" val="tx"/>
                    </a:ext>
                  </a:extLst>
                </a:hlinkClick>
              </a:rPr>
              <a:t>https://www.browserstack.com/guide/best-test-automation-frameworks#:~:text=Test%20automation%20frameworks%20are%20a,engineering%20functions%20work%20more%20efficiently</a:t>
            </a:r>
            <a:endParaRPr lang="en-US" sz="1200" dirty="0"/>
          </a:p>
          <a:p>
            <a:r>
              <a:rPr lang="en-US" sz="1200" dirty="0">
                <a:hlinkClick r:id="rId3">
                  <a:extLst>
                    <a:ext uri="{A12FA001-AC4F-418D-AE19-62706E023703}">
                      <ahyp:hlinkClr xmlns:ahyp="http://schemas.microsoft.com/office/drawing/2018/hyperlinkcolor" val="tx"/>
                    </a:ext>
                  </a:extLst>
                </a:hlinkClick>
              </a:rPr>
              <a:t>https://trunk.io/learn/what-is-the-purpose-of-a-test-framework</a:t>
            </a:r>
            <a:endParaRPr lang="en-US" sz="1200" dirty="0"/>
          </a:p>
          <a:p>
            <a:r>
              <a:rPr lang="en-US" sz="1200" dirty="0">
                <a:hlinkClick r:id="rId4">
                  <a:extLst>
                    <a:ext uri="{A12FA001-AC4F-418D-AE19-62706E023703}">
                      <ahyp:hlinkClr xmlns:ahyp="http://schemas.microsoft.com/office/drawing/2018/hyperlinkcolor" val="tx"/>
                    </a:ext>
                  </a:extLst>
                </a:hlinkClick>
              </a:rPr>
              <a:t>https://testdriven.io/test-driven-development/</a:t>
            </a:r>
            <a:endParaRPr lang="en-US" sz="1200" dirty="0"/>
          </a:p>
          <a:p>
            <a:r>
              <a:rPr lang="en-US" sz="1200" dirty="0">
                <a:hlinkClick r:id="rId5">
                  <a:extLst>
                    <a:ext uri="{A12FA001-AC4F-418D-AE19-62706E023703}">
                      <ahyp:hlinkClr xmlns:ahyp="http://schemas.microsoft.com/office/drawing/2018/hyperlinkcolor" val="tx"/>
                    </a:ext>
                  </a:extLst>
                </a:hlinkClick>
              </a:rPr>
              <a:t>https://8thlight.com/insights/tdd-from-the-inside-out-or-the-outside-in</a:t>
            </a:r>
            <a:endParaRPr lang="en-US" sz="1200" dirty="0"/>
          </a:p>
          <a:p>
            <a:r>
              <a:rPr lang="en-US" sz="1200" dirty="0">
                <a:hlinkClick r:id="rId6">
                  <a:extLst>
                    <a:ext uri="{A12FA001-AC4F-418D-AE19-62706E023703}">
                      <ahyp:hlinkClr xmlns:ahyp="http://schemas.microsoft.com/office/drawing/2018/hyperlinkcolor" val="tx"/>
                    </a:ext>
                  </a:extLst>
                </a:hlinkClick>
              </a:rPr>
              <a:t>https://www.geeksforgeeks.org/test-driven-development-tdd/#</a:t>
            </a:r>
            <a:endParaRPr lang="en-US" sz="1200" dirty="0"/>
          </a:p>
          <a:p>
            <a:r>
              <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hlinkClick r:id="rId7">
                  <a:extLst>
                    <a:ext uri="{A12FA001-AC4F-418D-AE19-62706E023703}">
                      <ahyp:hlinkClr xmlns:ahyp="http://schemas.microsoft.com/office/drawing/2018/hyperlinkcolor" val="tx"/>
                    </a:ext>
                  </a:extLst>
                </a:hlinkClick>
              </a:rPr>
              <a:t>https://www.sealights.io/agile-testing/understanding-agile-testing-methodology-and-4-agile-testing-methods/</a:t>
            </a:r>
            <a:endParaRPr lang="en-US" sz="1200" dirty="0">
              <a:latin typeface="Times New Roman" panose="02020603050405020304" pitchFamily="18" charset="0"/>
              <a:cs typeface="Times New Roman" panose="02020603050405020304" pitchFamily="18" charset="0"/>
            </a:endParaRPr>
          </a:p>
          <a:p>
            <a:r>
              <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hlinkClick r:id="rId8">
                  <a:extLst>
                    <a:ext uri="{A12FA001-AC4F-418D-AE19-62706E023703}">
                      <ahyp:hlinkClr xmlns:ahyp="http://schemas.microsoft.com/office/drawing/2018/hyperlinkcolor" val="tx"/>
                    </a:ext>
                  </a:extLst>
                </a:hlinkClick>
              </a:rPr>
              <a:t>https://scaledagileframework.com/agile-testing/</a:t>
            </a:r>
            <a:endParaRPr lang="en-US" sz="1200" dirty="0">
              <a:latin typeface="Times New Roman" panose="02020603050405020304" pitchFamily="18" charset="0"/>
              <a:cs typeface="Times New Roman" panose="02020603050405020304" pitchFamily="18" charset="0"/>
            </a:endParaRPr>
          </a:p>
          <a:p>
            <a:r>
              <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hlinkClick r:id="rId9">
                  <a:extLst>
                    <a:ext uri="{A12FA001-AC4F-418D-AE19-62706E023703}">
                      <ahyp:hlinkClr xmlns:ahyp="http://schemas.microsoft.com/office/drawing/2018/hyperlinkcolor" val="tx"/>
                    </a:ext>
                  </a:extLst>
                </a:hlinkClick>
              </a:rPr>
              <a:t>https://www.browserstack.com/guide/what-is-bdd-testing</a:t>
            </a:r>
            <a:endParaRPr lang="en-US" sz="1200" noProof="0" dirty="0">
              <a:latin typeface="Times New Roman" panose="02020603050405020304" pitchFamily="18" charset="0"/>
              <a:cs typeface="Times New Roman" panose="02020603050405020304" pitchFamily="18" charset="0"/>
            </a:endParaRPr>
          </a:p>
          <a:p>
            <a:r>
              <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hlinkClick r:id="" action="ppaction://noaction">
                  <a:extLst>
                    <a:ext uri="{A12FA001-AC4F-418D-AE19-62706E023703}">
                      <ahyp:hlinkClr xmlns:ahyp="http://schemas.microsoft.com/office/drawing/2018/hyperlinkcolor" val="tx"/>
                    </a:ext>
                  </a:extLst>
                </a:hlinkClick>
              </a:rPr>
              <a:t>https://www.browserstack.com/guide/bdd-and-agile-in-testing</a:t>
            </a:r>
            <a:endPar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90000"/>
              </a:lnSpc>
              <a:spcBef>
                <a:spcPts val="0"/>
              </a:spcBef>
              <a:spcAft>
                <a:spcPts val="600"/>
              </a:spcAft>
              <a:buClrTx/>
              <a:buSzTx/>
              <a:buFontTx/>
              <a:buNone/>
              <a:tabLst/>
              <a:defRPr/>
            </a:pPr>
            <a:endPar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90000"/>
              </a:lnSpc>
              <a:spcBef>
                <a:spcPts val="0"/>
              </a:spcBef>
              <a:spcAft>
                <a:spcPts val="600"/>
              </a:spcAft>
              <a:buClrTx/>
              <a:buSzTx/>
              <a:buFontTx/>
              <a:buNone/>
              <a:tabLst/>
              <a:defRPr/>
            </a:pPr>
            <a:endParaRPr kumimoji="0" lang="en-US" sz="1200"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endParaRPr>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61787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F468-FD87-96D5-EAF5-4DAC26ECED7C}"/>
              </a:ext>
            </a:extLst>
          </p:cNvPr>
          <p:cNvSpPr>
            <a:spLocks noGrp="1"/>
          </p:cNvSpPr>
          <p:nvPr>
            <p:ph type="title"/>
          </p:nvPr>
        </p:nvSpPr>
        <p:spPr/>
        <p:txBody>
          <a:bodyPr/>
          <a:lstStyle/>
          <a:p>
            <a:r>
              <a:rPr lang="en-US" dirty="0"/>
              <a:t>Long Term Goals</a:t>
            </a:r>
          </a:p>
        </p:txBody>
      </p:sp>
      <p:sp>
        <p:nvSpPr>
          <p:cNvPr id="3" name="Content Placeholder 2">
            <a:extLst>
              <a:ext uri="{FF2B5EF4-FFF2-40B4-BE49-F238E27FC236}">
                <a16:creationId xmlns:a16="http://schemas.microsoft.com/office/drawing/2014/main" id="{B71E0EE8-4FE1-7313-822C-6E1892E2EDF2}"/>
              </a:ext>
            </a:extLst>
          </p:cNvPr>
          <p:cNvSpPr>
            <a:spLocks noGrp="1"/>
          </p:cNvSpPr>
          <p:nvPr>
            <p:ph idx="1"/>
          </p:nvPr>
        </p:nvSpPr>
        <p:spPr/>
        <p:txBody>
          <a:bodyPr>
            <a:normAutofit/>
          </a:bodyPr>
          <a:lstStyle/>
          <a:p>
            <a:pPr marL="0" indent="0">
              <a:buNone/>
            </a:pPr>
            <a:r>
              <a:rPr lang="en-US" dirty="0"/>
              <a:t>These objectives concern the long-term quality of the software and can encompass things like:</a:t>
            </a:r>
          </a:p>
          <a:p>
            <a:pPr marL="0" indent="0">
              <a:buNone/>
            </a:pPr>
            <a:r>
              <a:rPr lang="en-US" dirty="0"/>
              <a:t>Quality:  Making sure the software meets all standards required of it, is efficient, reliable, and correct.</a:t>
            </a:r>
          </a:p>
          <a:p>
            <a:pPr marL="0" indent="0">
              <a:buNone/>
            </a:pPr>
            <a:r>
              <a:rPr lang="en-US" dirty="0"/>
              <a:t>Reliable: Ensuring the software will not fail. Making sure that it can continue running. </a:t>
            </a:r>
          </a:p>
          <a:p>
            <a:pPr marL="0" indent="0">
              <a:buNone/>
            </a:pPr>
            <a:r>
              <a:rPr lang="en-US" dirty="0"/>
              <a:t>Risk Management: Risk is the probability of likely uncertain events can occur and the negative consequences of that. The goal of this is to keep risk as low as possible. Covers things like software security and data security</a:t>
            </a:r>
          </a:p>
        </p:txBody>
      </p:sp>
    </p:spTree>
    <p:extLst>
      <p:ext uri="{BB962C8B-B14F-4D97-AF65-F5344CB8AC3E}">
        <p14:creationId xmlns:p14="http://schemas.microsoft.com/office/powerpoint/2010/main" val="25725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0A209-B25B-459D-D2E8-7781B03CB236}"/>
              </a:ext>
            </a:extLst>
          </p:cNvPr>
          <p:cNvSpPr>
            <a:spLocks noGrp="1"/>
          </p:cNvSpPr>
          <p:nvPr>
            <p:ph type="title"/>
          </p:nvPr>
        </p:nvSpPr>
        <p:spPr/>
        <p:txBody>
          <a:bodyPr/>
          <a:lstStyle/>
          <a:p>
            <a:r>
              <a:rPr lang="en-US" dirty="0"/>
              <a:t>Post Implementation Goals </a:t>
            </a:r>
          </a:p>
        </p:txBody>
      </p:sp>
      <p:sp>
        <p:nvSpPr>
          <p:cNvPr id="3" name="Content Placeholder 2">
            <a:extLst>
              <a:ext uri="{FF2B5EF4-FFF2-40B4-BE49-F238E27FC236}">
                <a16:creationId xmlns:a16="http://schemas.microsoft.com/office/drawing/2014/main" id="{66CD6153-1683-2561-C535-EE167BDE6D01}"/>
              </a:ext>
            </a:extLst>
          </p:cNvPr>
          <p:cNvSpPr>
            <a:spLocks noGrp="1"/>
          </p:cNvSpPr>
          <p:nvPr>
            <p:ph idx="1"/>
          </p:nvPr>
        </p:nvSpPr>
        <p:spPr/>
        <p:txBody>
          <a:bodyPr/>
          <a:lstStyle/>
          <a:p>
            <a:pPr marL="0" indent="0">
              <a:buNone/>
            </a:pPr>
            <a:r>
              <a:rPr lang="en-US" dirty="0"/>
              <a:t>These are the goals that come into effect after the software has released</a:t>
            </a:r>
          </a:p>
          <a:p>
            <a:pPr marL="0" indent="0">
              <a:buNone/>
            </a:pPr>
            <a:r>
              <a:rPr lang="en-US" dirty="0"/>
              <a:t>Reduce Maintenance Costs: Fixing errors after software releases are more expensive, and harder to identify. The only maintenance cost associated with software is fixing failures in the software itself. So, to reduce the cost of maintenance, we test the software thoroughly to catch any failures before hand, which lowers the risk of failure and maintenance costs.</a:t>
            </a:r>
          </a:p>
        </p:txBody>
      </p:sp>
    </p:spTree>
    <p:extLst>
      <p:ext uri="{BB962C8B-B14F-4D97-AF65-F5344CB8AC3E}">
        <p14:creationId xmlns:p14="http://schemas.microsoft.com/office/powerpoint/2010/main" val="566568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B8E00-6F45-B4CA-4E66-BD0C7CC5D2B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B6291B7D-4E69-A950-E3B3-0BD88368E409}"/>
              </a:ext>
            </a:extLst>
          </p:cNvPr>
          <p:cNvSpPr>
            <a:spLocks noGrp="1"/>
          </p:cNvSpPr>
          <p:nvPr>
            <p:ph idx="1"/>
          </p:nvPr>
        </p:nvSpPr>
        <p:spPr/>
        <p:txBody>
          <a:bodyPr>
            <a:normAutofit/>
          </a:bodyPr>
          <a:lstStyle/>
          <a:p>
            <a:pPr marL="0" indent="0">
              <a:buNone/>
            </a:pPr>
            <a:r>
              <a:rPr lang="en-US" sz="9600" b="1" i="1" dirty="0"/>
              <a:t>          TESTING</a:t>
            </a:r>
          </a:p>
        </p:txBody>
      </p:sp>
    </p:spTree>
    <p:extLst>
      <p:ext uri="{BB962C8B-B14F-4D97-AF65-F5344CB8AC3E}">
        <p14:creationId xmlns:p14="http://schemas.microsoft.com/office/powerpoint/2010/main" val="1741601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7FD87-DD2B-08CC-8120-E6649E644D2E}"/>
              </a:ext>
            </a:extLst>
          </p:cNvPr>
          <p:cNvSpPr>
            <a:spLocks noGrp="1"/>
          </p:cNvSpPr>
          <p:nvPr>
            <p:ph type="title"/>
          </p:nvPr>
        </p:nvSpPr>
        <p:spPr/>
        <p:txBody>
          <a:bodyPr/>
          <a:lstStyle/>
          <a:p>
            <a:r>
              <a:rPr lang="en-US" dirty="0"/>
              <a:t>Ad Hoc Testing</a:t>
            </a:r>
          </a:p>
        </p:txBody>
      </p:sp>
      <p:sp>
        <p:nvSpPr>
          <p:cNvPr id="3" name="Content Placeholder 2">
            <a:extLst>
              <a:ext uri="{FF2B5EF4-FFF2-40B4-BE49-F238E27FC236}">
                <a16:creationId xmlns:a16="http://schemas.microsoft.com/office/drawing/2014/main" id="{896C5395-32F0-E565-5EED-21A1F8618760}"/>
              </a:ext>
            </a:extLst>
          </p:cNvPr>
          <p:cNvSpPr>
            <a:spLocks noGrp="1"/>
          </p:cNvSpPr>
          <p:nvPr>
            <p:ph idx="1"/>
          </p:nvPr>
        </p:nvSpPr>
        <p:spPr/>
        <p:txBody>
          <a:bodyPr>
            <a:normAutofit fontScale="92500" lnSpcReduction="10000"/>
          </a:bodyPr>
          <a:lstStyle/>
          <a:p>
            <a:pPr marL="0" indent="0">
              <a:buNone/>
            </a:pPr>
            <a:r>
              <a:rPr lang="en-US" sz="1800" dirty="0"/>
              <a:t>Ad-Hoc testing is an informal type of test that happens randomly after formal testing has been completed to find any loopholes. Ad-Hoc testing is also called random testing and does not have a structured way to perform it. Ad-Hoc testing can be broken into three different types:</a:t>
            </a:r>
          </a:p>
          <a:p>
            <a:pPr marL="0" indent="0">
              <a:buNone/>
            </a:pPr>
            <a:r>
              <a:rPr lang="en-US" sz="1800" dirty="0"/>
              <a:t>Buddy Testing: In this type there are two people, a person from the development team, and a person from the testing team. After a module of code has been completed, and passed unit testing, the tester gives random inputs, and the developer fixes any issues that come up</a:t>
            </a:r>
          </a:p>
          <a:p>
            <a:pPr marL="0" indent="0">
              <a:buNone/>
            </a:pPr>
            <a:r>
              <a:rPr lang="en-US" sz="1800" dirty="0"/>
              <a:t>Pair Testing: In this type their area two people from the testing team going over the same module of code. One tester is responsible for performing the random tests, and the other keeps a record of the test and its results.</a:t>
            </a:r>
          </a:p>
          <a:p>
            <a:pPr marL="0" indent="0">
              <a:buNone/>
            </a:pPr>
            <a:r>
              <a:rPr lang="en-US" sz="1800" dirty="0"/>
              <a:t>Monkey Testing: In this type of testing, random inputs are given to the software, and how to software functions with those inputs is recorded.</a:t>
            </a:r>
          </a:p>
        </p:txBody>
      </p:sp>
    </p:spTree>
    <p:extLst>
      <p:ext uri="{BB962C8B-B14F-4D97-AF65-F5344CB8AC3E}">
        <p14:creationId xmlns:p14="http://schemas.microsoft.com/office/powerpoint/2010/main" val="270496071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5820</Words>
  <Application>Microsoft Office PowerPoint</Application>
  <PresentationFormat>Widescreen</PresentationFormat>
  <Paragraphs>409</Paragraphs>
  <Slides>56</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56</vt:i4>
      </vt:variant>
    </vt:vector>
  </HeadingPairs>
  <TitlesOfParts>
    <vt:vector size="68" baseType="lpstr">
      <vt:lpstr>Aptos</vt:lpstr>
      <vt:lpstr>Arial</vt:lpstr>
      <vt:lpstr>Avenir Next LT Pro (Body)</vt:lpstr>
      <vt:lpstr>Calibri</vt:lpstr>
      <vt:lpstr>Century Gothic</vt:lpstr>
      <vt:lpstr>gg mono</vt:lpstr>
      <vt:lpstr>Noto Sans</vt:lpstr>
      <vt:lpstr>source-sans-pro</vt:lpstr>
      <vt:lpstr>Times New Roman</vt:lpstr>
      <vt:lpstr>Wingdings</vt:lpstr>
      <vt:lpstr>Wingdings 3</vt:lpstr>
      <vt:lpstr>Slice</vt:lpstr>
      <vt:lpstr>Unit testing, Integration testing, testing frameworks, TDD</vt:lpstr>
      <vt:lpstr>Why do we test software</vt:lpstr>
      <vt:lpstr>Risks of not testing software</vt:lpstr>
      <vt:lpstr>The Goals of testing software</vt:lpstr>
      <vt:lpstr>Immediate Goals</vt:lpstr>
      <vt:lpstr>Long Term Goals</vt:lpstr>
      <vt:lpstr>Post Implementation Goals </vt:lpstr>
      <vt:lpstr> </vt:lpstr>
      <vt:lpstr>Ad Hoc Testing</vt:lpstr>
      <vt:lpstr>Unit Testing</vt:lpstr>
      <vt:lpstr>Integration Test</vt:lpstr>
      <vt:lpstr>System Testing</vt:lpstr>
      <vt:lpstr>Load Testing</vt:lpstr>
      <vt:lpstr>Smoke Testing</vt:lpstr>
      <vt:lpstr>Regression Testing</vt:lpstr>
      <vt:lpstr>Functional Testing</vt:lpstr>
      <vt:lpstr>Soak Testing</vt:lpstr>
      <vt:lpstr>Acceptance Testing</vt:lpstr>
      <vt:lpstr>Acceptance Testing (cont.)</vt:lpstr>
      <vt:lpstr>Test Driven Development (TDD)</vt:lpstr>
      <vt:lpstr>What is it Part 1</vt:lpstr>
      <vt:lpstr>What is it Part 2</vt:lpstr>
      <vt:lpstr>Testing Driven Development (TDD)</vt:lpstr>
      <vt:lpstr>Inside Out</vt:lpstr>
      <vt:lpstr>Outside In</vt:lpstr>
      <vt:lpstr>Examples of Testing Frameworks</vt:lpstr>
      <vt:lpstr>How do they work Part 1</vt:lpstr>
      <vt:lpstr>How do they work Part 2</vt:lpstr>
      <vt:lpstr>How do they work Part 3</vt:lpstr>
      <vt:lpstr>Advantages Part 1</vt:lpstr>
      <vt:lpstr>Advantages Part 2</vt:lpstr>
      <vt:lpstr>Disadvantages</vt:lpstr>
      <vt:lpstr>PowerPoint Presentation</vt:lpstr>
      <vt:lpstr>PowerPoint Presentation</vt:lpstr>
      <vt:lpstr>PowerPoint Presentation</vt:lpstr>
      <vt:lpstr>PowerPoint Presentation</vt:lpstr>
      <vt:lpstr>  </vt:lpstr>
      <vt:lpstr>Cucumber  </vt:lpstr>
      <vt:lpstr>SPECFLOW  </vt:lpstr>
      <vt:lpstr>J-BEHAVE  </vt:lpstr>
      <vt:lpstr>PowerPoint Presentation</vt:lpstr>
      <vt:lpstr>PowerPoint Presentation</vt:lpstr>
      <vt:lpstr>PowerPoint Presentation</vt:lpstr>
      <vt:lpstr>PowerPoint Presentation</vt:lpstr>
      <vt:lpstr>  </vt:lpstr>
      <vt:lpstr>Fitness </vt:lpstr>
      <vt:lpstr>Robot Framework</vt:lpstr>
      <vt:lpstr>Gauge</vt:lpstr>
      <vt:lpstr>PowerPoint Presentation</vt:lpstr>
      <vt:lpstr>PowerPoint Presentation</vt:lpstr>
      <vt:lpstr>PowerPoint Presentation</vt:lpstr>
      <vt:lpstr>PowerPoint Presentation</vt:lpstr>
      <vt:lpstr>PowerPoint Presentation</vt:lpstr>
      <vt:lpstr>PowerPoint Presentation</vt:lpstr>
      <vt:lpstr>Sources Part 1</vt:lpstr>
      <vt:lpstr>Sources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testing, Integration testing, testing frameworks, TDD</dc:title>
  <dc:creator>Jerkins, James Alwyn</dc:creator>
  <cp:lastModifiedBy>Gutierrez, Miguel Angel</cp:lastModifiedBy>
  <cp:revision>1</cp:revision>
  <dcterms:modified xsi:type="dcterms:W3CDTF">2024-10-23T20:44:10Z</dcterms:modified>
</cp:coreProperties>
</file>