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PT Sans Narrow"/>
      <p:regular r:id="rId43"/>
      <p:bold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PTSansNarrow-bold.fntdata"/><Relationship Id="rId21" Type="http://schemas.openxmlformats.org/officeDocument/2006/relationships/slide" Target="slides/slide16.xml"/><Relationship Id="rId43" Type="http://schemas.openxmlformats.org/officeDocument/2006/relationships/font" Target="fonts/PTSansNarrow-regular.fntdata"/><Relationship Id="rId24" Type="http://schemas.openxmlformats.org/officeDocument/2006/relationships/slide" Target="slides/slide19.xml"/><Relationship Id="rId46" Type="http://schemas.openxmlformats.org/officeDocument/2006/relationships/font" Target="fonts/OpenSans-bold.fntdata"/><Relationship Id="rId23" Type="http://schemas.openxmlformats.org/officeDocument/2006/relationships/slide" Target="slides/slide18.xml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20.xml"/><Relationship Id="rId47" Type="http://schemas.openxmlformats.org/officeDocument/2006/relationships/font" Target="fonts/OpenSans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283f8555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283f8555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283f8555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283f8555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283f8555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283f8555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29f44df3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29f44df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29f44df3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29f44df3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29f44df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29f44df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29f44df3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29f44df3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29f44df3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29f44df3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29f44df3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29f44df3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29f44df3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29f44df3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23924b7c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23924b7c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29f44df3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b29f44df3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2e226db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2e226db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2e226db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2e226db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2e226db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2e226db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2e226db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2e226db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2e226dbf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2e226dbf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2e226dbf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2e226dbf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2e226dbf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2e226dbf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2e226dbf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2e226dbf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2e226dbf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2e226dbf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283f855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283f855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2e226dbf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b2e226dbf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2e226dbf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2e226dbf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2e226dbf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2e226dbf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2e226dbf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b2e226dbf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2e226dbf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2e226dbf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2e226dbf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b2e226dbf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2e226dbf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2e226dbf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2e226dbf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2e226dbf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283f855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283f855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283f855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283f855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283f855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283f855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283f855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283f855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283f8555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283f855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283f8555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283f8555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app.genmymodel.com/api/logi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uml-diagrams.org/constrai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UML</a:t>
            </a:r>
            <a:endParaRPr sz="80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Palmer, Rachel Honeycutt, and Cooper Vandiver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45922" l="0" r="0" t="0"/>
          <a:stretch/>
        </p:blipFill>
        <p:spPr>
          <a:xfrm>
            <a:off x="311700" y="1266325"/>
            <a:ext cx="4295701" cy="34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54077"/>
          <a:stretch/>
        </p:blipFill>
        <p:spPr>
          <a:xfrm>
            <a:off x="4572000" y="1615950"/>
            <a:ext cx="4260299" cy="288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 Cont.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463" y="1075950"/>
            <a:ext cx="5245076" cy="38888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 Cont.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From </a:t>
            </a:r>
            <a:r>
              <a:rPr i="1" lang="en"/>
              <a:t>The Unified Modeling Reference Manual</a:t>
            </a:r>
            <a:endParaRPr i="1"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2704"/>
          <a:stretch/>
        </p:blipFill>
        <p:spPr>
          <a:xfrm>
            <a:off x="678900" y="2090025"/>
            <a:ext cx="7786200" cy="24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parameterized model element that describes or identifies the pattern for a group of model elements of a particular 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</a:t>
            </a:r>
            <a:r>
              <a:rPr lang="en"/>
              <a:t>templates represent types of elements you first have to instantiate the template by binding the parameters to actual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binding between a template and a model element generates a new model element based on the template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Templates can be used to design a single model element that works with different kinds of data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900" y="3589353"/>
            <a:ext cx="3532200" cy="1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Overview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14741" l="8566" r="8830" t="0"/>
          <a:stretch/>
        </p:blipFill>
        <p:spPr>
          <a:xfrm>
            <a:off x="960562" y="1152425"/>
            <a:ext cx="7222877" cy="38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Diagram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011825" y="989025"/>
            <a:ext cx="5050200" cy="39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Classes - a collection of things that have similar attributes and </a:t>
            </a:r>
            <a:r>
              <a:rPr lang="en"/>
              <a:t>common</a:t>
            </a:r>
            <a:r>
              <a:rPr lang="en"/>
              <a:t> behaviors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Boxes are used to represent classes and interfaces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Top: name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Middle: attributes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Bottom: operations/behaviors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Attributes: values that </a:t>
            </a:r>
            <a:r>
              <a:rPr lang="en"/>
              <a:t>the</a:t>
            </a:r>
            <a:r>
              <a:rPr lang="en"/>
              <a:t> class can get from its instance variables or from other objects of which it is composed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Operations refer to </a:t>
            </a:r>
            <a:r>
              <a:rPr lang="en"/>
              <a:t>what</a:t>
            </a:r>
            <a:r>
              <a:rPr lang="en"/>
              <a:t> objects of the class can do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75" y="1516300"/>
            <a:ext cx="3889747" cy="276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Diagram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187950" y="2887400"/>
            <a:ext cx="8768100" cy="20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epicts how components are wired together to form larger components or software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illustrates the architectures of the software components and the dependencies between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Those software components including run-time components, executable components also the source code components.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150" y="401900"/>
            <a:ext cx="49149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Diagram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226425"/>
            <a:ext cx="4260300" cy="3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/>
              <a:t>graph of instances, including objects and data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instance of a class diagram; it shows a snapshot of the detailed state of a system at a point in time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</a:t>
            </a:r>
            <a:r>
              <a:rPr lang="en"/>
              <a:t>epresents specific instances of classes and relationships between them at a point of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Representation of how classes are utilized at a particular state</a:t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780" y="1629743"/>
            <a:ext cx="3910525" cy="25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Composite Structure Diagram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439500" y="2676750"/>
            <a:ext cx="8265000" cy="26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Represents relationship between parts and their configuration which determine how the classifier (class, a component, or a deployment node) behaves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represent internal structure of a structured classifier making the use of parts, ports, and connectors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similar to class diagrams except they represent individual parts in detail as compared to the entire class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127" y="1184400"/>
            <a:ext cx="4894550" cy="1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Diagram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595450"/>
            <a:ext cx="4962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Focuses on the structure of the software system and is useful for showing the physical distribution of a software system among hardware platforms and execution </a:t>
            </a:r>
            <a:r>
              <a:rPr lang="en"/>
              <a:t>environments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&lt;&lt;device&gt;&gt; - hardware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lines indication communication paths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artifact - a file containing software running on a device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300" y="2119069"/>
            <a:ext cx="3740123" cy="277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UML?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Unified Modeling Language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 general-purpose visual modeling language that is used to specify, visualize, construct, and document the artifacts of a software system” - </a:t>
            </a:r>
            <a:r>
              <a:rPr i="1" lang="en"/>
              <a:t>The Unified Modeling Language Reference Manual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UML in an integral part of the software engineering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UML is NOT a programming language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Diagram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5288675" y="1214350"/>
            <a:ext cx="3681000" cy="4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Depict how packages and their elements have been organized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organise UML diagrams into meaningful groups and make the diagram easy to understand.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Primarily used to organise class and use case diagrams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18300"/>
            <a:ext cx="4872400" cy="19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Depicts the dynamic behavior of a system or part of a system through the flow of control between actions that the system performs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Consists of a collection of nodes connected by directed arrows that represent the control flow of the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to a flowchart but allows for concurrent actions to take place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Swimlanes can be used to divide the chart into “lanes,” of which all activities within the lane are performed by the corresponding worker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Diagram: Initial and Final Nodes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solid black dot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Indicates the starting point of the activity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black dot surrounded by a black circle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Indicates the ending point of the activity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Diagram: Action and Decision Nodes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rounded rectangle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Corresponds to some task performed by the system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Decisions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white diamond with one incoming arrow and two or more outgoing arrows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Each outgoing arrow is labeled with a guard, or some condition that must be true for the control flow to continue along that path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Diagram: Fork and Join Nodes</a:t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152425"/>
            <a:ext cx="8520600" cy="3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solid black rectangle with one incoming arrow and two or more outgoing arrows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Indicates the separation of an activity into two or more concurrent 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Joins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Represented by a solid black rectangle with two or more incoming arrows and out outgoing arrow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Indicates the synchronization of two or more concurrent tasks back into one synchronous control flow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incoming actions must wait for each other incoming action to complete before the outgoing flow can begin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 Example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4201200" y="1266325"/>
            <a:ext cx="4631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Activity diagram modeling the process of baking a cake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Beginning with selecting a recipe, the subsequent steps are laid out using the connecting 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Certain tasks may be performed in parallel, such as mixing the dry ingredients and mixing the wet ingredients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notion of allocation of actions to workers is shown</a:t>
            </a: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747" y="1266325"/>
            <a:ext cx="2556750" cy="369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Diagram Example with Swimlanes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4048125" y="1266325"/>
            <a:ext cx="4784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activity diagram once again models the process of baking a cake, but now three workers are available.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swimlanes shown on the diagram determine who is responsible for which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concurrent task occurs, such as mixing and heating the oven, Jennie and Helen can work concurrently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00" y="1266325"/>
            <a:ext cx="3296375" cy="36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Use-Case Diagram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686175" y="1266325"/>
            <a:ext cx="5146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Aids in determining the functionality and features of a system from a user’s perspective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is not limited to end-user, other individuals who interact with the system such as technicians and administrators are also able to be modeled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Overview of all of the use cases of a system and how they are related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Actors (users) are connected to ovals (use cases) based on which features are necessary for the category of actor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266325"/>
            <a:ext cx="3123815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Use-Case Diagram: Including Use Cases</a:t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4391025" y="1228225"/>
            <a:ext cx="4555500" cy="3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use cases in a system may involve other use cases. When this happens, it is often easier to create a new use case that includes the functionality of other use cases to prevent repeated use cases.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given example, the “&lt;&lt;include&gt;&gt;” directive is used to create the “Edit song list” feature. This feature utilizes the three included use cases as part of its functionality.</a:t>
            </a: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1228225"/>
            <a:ext cx="4267200" cy="365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Machine Diagram</a:t>
            </a:r>
            <a:endParaRPr/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4057650" y="1152425"/>
            <a:ext cx="47748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an object’s state, the actions that are performed on those states, and the transitions between the states of the object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initial state is represented by a black dot, and the final state is represented by a black dot surrounded by a circle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Transitions are denoted by arrows and are labeled to describe the transition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States are contained within rounded rectangles</a:t>
            </a:r>
            <a:endParaRPr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5575"/>
            <a:ext cx="3610403" cy="32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History of UML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UML, there was chaos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 Modeling Technique - James Rumbaugh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Booch method (not a joke) - Grady Booch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Object-Oriented Software Engineering - Ivar Jacobson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many more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UML 1.0 was completed in January of 1997, overseen by the Object Management Group (OMG)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UML 2.5.1 released in December 2017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Diagrams</a:t>
            </a:r>
            <a:endParaRPr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Subset of behavior diagrams that model the interaction between objects in any given system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Sequence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Communication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Interaction Overview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Diagram</a:t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0" y="1266325"/>
            <a:ext cx="42600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the dynamic communications between objects during task execution over some sequence of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 calls from the caller to the callee are represented using horizontal arrows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Asynchronous messages are represented with dotted horizontal arrows</a:t>
            </a: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4419600" cy="301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Diagram: Interaction Frames</a:t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5720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Interaction frames can be used to model control flow in a sequence diagram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Sequence diagrams typically flow top-down as time goes on, but it can be helpful to have extra functionality for things such as conditionals and loops</a:t>
            </a:r>
            <a:endParaRPr/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4267200" cy="233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Diagram</a:t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5720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the relationships among objects and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Unlike a sequence diagram, time is not represented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Labeled arrows from one object to another represent method calls</a:t>
            </a: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4267200" cy="3207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 Diagram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4572000" y="1047750"/>
            <a:ext cx="4260300" cy="3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the behavior of a system over some period of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Components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Lifeline - Represents the lifetime of a modeled object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States - Show the state of an object at a given time, represented as a value on the y-axis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Transitions - Arrows or lines that show the change in state of an object over time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Time Constraints - Models a specific timing requirement</a:t>
            </a:r>
            <a:endParaRPr sz="1800"/>
          </a:p>
        </p:txBody>
      </p:sp>
      <p:pic>
        <p:nvPicPr>
          <p:cNvPr id="289" name="Google Shape;2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1518450"/>
            <a:ext cx="4267200" cy="210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Overview Diagram</a:t>
            </a:r>
            <a:endParaRPr/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control flow and transfer of data throughout a set of interaction diagram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Shares node types with activity diagrams, except for action nodes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Action nodes are replaced with interaction nodes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types of interaction nodes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“sd” - full interactions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“ref” - use of an interaction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Interaction Overview Diagram Example</a:t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00050"/>
            <a:ext cx="7886700" cy="37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UML Software Demonstration</a:t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266325"/>
            <a:ext cx="8520600" cy="3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Florence Bank, inc. (FB) has hired you to design and build a system that can keep track of everyone involved with the business (customers and employees).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keep track of who’s who, the data structure representing each individual must have the following fields: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Name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Birthdate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Social Security Number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can we do to make management happy and make our lives much easier?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UML!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GenMyModel</a:t>
            </a:r>
            <a:r>
              <a:rPr lang="en" sz="1800"/>
              <a:t>)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Problems Does It Solve?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TLDR: all of ‘em, baby.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Nonproprietary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Standardization - readability &amp; writability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Simple-ish: easy to learn, hard to master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the vast majority of development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 best practices into modeling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UML Diagrams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general structure of a UML diagram consists of elements, details about those elements, and the relationships between elements.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35250"/>
            <a:ext cx="4753224" cy="22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921" y="2235250"/>
            <a:ext cx="4058555" cy="26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975" y="1152425"/>
            <a:ext cx="7350050" cy="3621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Namespaces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you may imagine, UML diagrams for very large systems may become complex and have numerous elements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of this, separate parts of a diagram may be split into different namespaces, which function similarly to how they do in C++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Namespaces themselves are not elements within a UML diagram, but rather are automatically invoked when certain structures are used including: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Associations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 machines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constraint is “a restriction on an element that limits the usage of that element.” - visual-paradigm.com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constraints are defined in UML, like XOR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constraints are user-defined and can be written in many 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 Constraint Language (OCL) developed by UML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637" y="2974000"/>
            <a:ext cx="3270725" cy="20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Cont.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https://www.uml-diagrams.org/constraint.html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