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embeddedFontLst>
    <p:embeddedFont>
      <p:font typeface="Roboto" panose="02000000000000000000" pitchFamily="2" charset="0"/>
      <p:regular r:id="rId50"/>
      <p:bold r:id="rId51"/>
      <p:italic r:id="rId52"/>
      <p:boldItalic r:id="rId53"/>
    </p:embeddedFont>
    <p:embeddedFont>
      <p:font typeface="Roboto Slab" pitchFamily="2"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6"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ce5e662e37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ce5e662e37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ce5e662e37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ce5e662e37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ceacf07c61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ceacf07c6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ceacf07c61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ceacf07c6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cf25e4e7c0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cf25e4e7c0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ceacf07c61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ceacf07c61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ceacf07c61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ceacf07c6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cf25e4e7c0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cf25e4e7c0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ceacf07c61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ceacf07c61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ceacf07c61_2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ceacf07c61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ce2b2baf5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ce2b2baf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ceacf07c61_2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ceacf07c61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ceacf07c61_2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ceacf07c61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cf25e4e7c0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cf25e4e7c0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cf25e4e7c0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cf25e4e7c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ceacf07c61_2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ceacf07c61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eacf07c61_2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ceacf07c61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ceacf07c61_2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ceacf07c61_2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eacf07c61_2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ceacf07c61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eacf07c61_2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ceacf07c61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ceacf07c61_2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ceacf07c61_2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cf25e4e7c0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cf25e4e7c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cf55057b0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cf55057b0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ceacf07c61_2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ceacf07c61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ceacf07c61_2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ceacf07c61_2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ceacf07c61_2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ceacf07c61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ceacf07c61_2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ceacf07c61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ceacf07c61_2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ceacf07c61_2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ceacf07c61_2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ceacf07c61_2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ceacf07c61_2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ceacf07c61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ceacf07c61_2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ceacf07c61_2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ce5e662e37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ce5e662e3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ce5e662e37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ce5e662e3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ce5e662e37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ce5e662e3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ce5e662e37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ce5e662e3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ceacf07c61_2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ceacf07c61_2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ceacf07c61_2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ceacf07c61_2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ceacf07c61_2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ceacf07c61_2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ceacf07c61_2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ceacf07c61_2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ceacf07c61_2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ceacf07c61_2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ce5e662e37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ce5e662e37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cf25e4e7c0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cf25e4e7c0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e5e662e37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e5e662e37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ce5e662e37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ce5e662e37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ce5e662e3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ce5e662e3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ce5e662e37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ce5e662e37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datascientest.com/en/django-all-about-the-python-web-development-framework" TargetMode="External"/><Relationship Id="rId3" Type="http://schemas.openxmlformats.org/officeDocument/2006/relationships/image" Target="../media/image17.png"/><Relationship Id="rId7" Type="http://schemas.openxmlformats.org/officeDocument/2006/relationships/hyperlink" Target="https://laravel-news.com/what-is-laravel"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hyperlink" Target="https://www.devopsschool.com/blog/what-is-jquery-and-how-it-works-an-overview-and-its-use-cases/" TargetMode="External"/><Relationship Id="rId4" Type="http://schemas.openxmlformats.org/officeDocument/2006/relationships/image" Target="../media/image18.png"/><Relationship Id="rId9" Type="http://schemas.openxmlformats.org/officeDocument/2006/relationships/hyperlink" Target="https://www.theadleaf.com/services/website-development-2/bootstrap"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8" Type="http://schemas.openxmlformats.org/officeDocument/2006/relationships/hyperlink" Target="https://onesignal.com/blog/what-is-a-pwa/" TargetMode="External"/><Relationship Id="rId13" Type="http://schemas.openxmlformats.org/officeDocument/2006/relationships/hyperlink" Target="https://www.browserstack.com/guide/web-development-frameworks" TargetMode="External"/><Relationship Id="rId18" Type="http://schemas.openxmlformats.org/officeDocument/2006/relationships/hyperlink" Target="https://developer.mozilla.org/en-US/docs/Learn/Getting_started_with_the_web/The_web_and_web_standards" TargetMode="External"/><Relationship Id="rId3" Type="http://schemas.openxmlformats.org/officeDocument/2006/relationships/hyperlink" Target="https://www.techtarget.com/searchsoftwarequality/definition/Web-application-Web-app" TargetMode="External"/><Relationship Id="rId21" Type="http://schemas.openxmlformats.org/officeDocument/2006/relationships/hyperlink" Target="https://developer.mozilla.org/en-US/docs/Web/JavaScript" TargetMode="External"/><Relationship Id="rId7" Type="http://schemas.openxmlformats.org/officeDocument/2006/relationships/hyperlink" Target="https://developer.mozilla.org/en-US/docs/Web/Progressive_web_apps/Guides/Best_practices" TargetMode="External"/><Relationship Id="rId12" Type="http://schemas.openxmlformats.org/officeDocument/2006/relationships/hyperlink" Target="https://www.testgorilla.com/blog/ajax-web-development/" TargetMode="External"/><Relationship Id="rId17" Type="http://schemas.openxmlformats.org/officeDocument/2006/relationships/hyperlink" Target="https://dev.to/creativetim_official/what-is-laravel-explain-it-like-i-m-five-19eb" TargetMode="External"/><Relationship Id="rId25" Type="http://schemas.openxmlformats.org/officeDocument/2006/relationships/hyperlink" Target="https://crunchify.com/simplest-jquery-hello-world-example/" TargetMode="External"/><Relationship Id="rId2" Type="http://schemas.openxmlformats.org/officeDocument/2006/relationships/notesSlide" Target="../notesSlides/notesSlide47.xml"/><Relationship Id="rId16" Type="http://schemas.openxmlformats.org/officeDocument/2006/relationships/hyperlink" Target="https://www.djangoproject.com/" TargetMode="External"/><Relationship Id="rId20" Type="http://schemas.openxmlformats.org/officeDocument/2006/relationships/hyperlink" Target="https://developer.mozilla.org/en-US/docs/Learn/CSS" TargetMode="External"/><Relationship Id="rId1" Type="http://schemas.openxmlformats.org/officeDocument/2006/relationships/slideLayout" Target="../slideLayouts/slideLayout5.xml"/><Relationship Id="rId6" Type="http://schemas.openxmlformats.org/officeDocument/2006/relationships/hyperlink" Target="https://jelvix.com/blog/pwa-vs-native-app-benefits-for-users-and-developers" TargetMode="External"/><Relationship Id="rId11" Type="http://schemas.openxmlformats.org/officeDocument/2006/relationships/hyperlink" Target="https://aws.amazon.com/what-is/ajax/#:~:text=Asynchronous%20JavaScript%20and%20XML%20" TargetMode="External"/><Relationship Id="rId24" Type="http://schemas.openxmlformats.org/officeDocument/2006/relationships/hyperlink" Target="https://steemit.com/utopian-io/@valium/2-or-hello-world-setting-views-py-and-urls-py-configuring-settings-py-django-tutorial" TargetMode="External"/><Relationship Id="rId5" Type="http://schemas.openxmlformats.org/officeDocument/2006/relationships/hyperlink" Target="https://www.freecodecamp.org/news/what-are-progressive-web-apps/" TargetMode="External"/><Relationship Id="rId15" Type="http://schemas.openxmlformats.org/officeDocument/2006/relationships/hyperlink" Target="https://www.geeksforgeeks.org/bootstrap/" TargetMode="External"/><Relationship Id="rId23" Type="http://schemas.openxmlformats.org/officeDocument/2006/relationships/hyperlink" Target="https://www.w3schools.com/js/js_ajax_examples.asp" TargetMode="External"/><Relationship Id="rId10" Type="http://schemas.openxmlformats.org/officeDocument/2006/relationships/hyperlink" Target="https://www.ibm.com/docs/en/rational-soft-arch/9.6.1?topic=page-asynchronous-javascript-xml-ajax-overview" TargetMode="External"/><Relationship Id="rId19" Type="http://schemas.openxmlformats.org/officeDocument/2006/relationships/hyperlink" Target="https://developer.mozilla.org/en-US/docs/Web/HTML#:~:text=HTML%20(HyperText%20Markup%20Language)%20is,functionality%2Fbehavior%20(JavaScript)" TargetMode="External"/><Relationship Id="rId4" Type="http://schemas.openxmlformats.org/officeDocument/2006/relationships/hyperlink" Target="https://www.codecademy.com/article/what-is-a-web-app" TargetMode="External"/><Relationship Id="rId9" Type="http://schemas.openxmlformats.org/officeDocument/2006/relationships/hyperlink" Target="https://aws.amazon.com/what-is/lamp-stack/" TargetMode="External"/><Relationship Id="rId14" Type="http://schemas.openxmlformats.org/officeDocument/2006/relationships/hyperlink" Target="https://jquery.com/" TargetMode="External"/><Relationship Id="rId22" Type="http://schemas.openxmlformats.org/officeDocument/2006/relationships/hyperlink" Target="https://www.simplilearn.com/applications-of-javascript-articl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000"/>
              <a:t>Web Frameworks</a:t>
            </a:r>
            <a:endParaRPr sz="5000"/>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None/>
            </a:pPr>
            <a:r>
              <a:rPr lang="en" sz="2300"/>
              <a:t>Aidan Rouse, Bharat Verma, Joshua Townsend, Julia Woodruff</a:t>
            </a:r>
            <a:endParaRPr sz="23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Why is a LAMP Stack Important?</a:t>
            </a:r>
            <a:endParaRPr/>
          </a:p>
        </p:txBody>
      </p:sp>
      <p:sp>
        <p:nvSpPr>
          <p:cNvPr id="119" name="Google Shape;119;p22"/>
          <p:cNvSpPr txBox="1">
            <a:spLocks noGrp="1"/>
          </p:cNvSpPr>
          <p:nvPr>
            <p:ph type="body" idx="1"/>
          </p:nvPr>
        </p:nvSpPr>
        <p:spPr>
          <a:xfrm>
            <a:off x="387900" y="1489825"/>
            <a:ext cx="8368200" cy="3476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dirty="0"/>
              <a:t>The benefits of using these four specific technologies together includes:</a:t>
            </a:r>
            <a:endParaRPr dirty="0"/>
          </a:p>
          <a:p>
            <a:pPr marL="457200" lvl="0" indent="-317182" algn="l" rtl="0">
              <a:spcBef>
                <a:spcPts val="1200"/>
              </a:spcBef>
              <a:spcAft>
                <a:spcPts val="0"/>
              </a:spcAft>
              <a:buSzPct val="100000"/>
              <a:buAutoNum type="arabicPeriod"/>
            </a:pPr>
            <a:r>
              <a:rPr lang="en" dirty="0"/>
              <a:t>Cost</a:t>
            </a:r>
            <a:endParaRPr dirty="0"/>
          </a:p>
          <a:p>
            <a:pPr marL="914400" lvl="0" indent="-317182" algn="l" rtl="0">
              <a:spcBef>
                <a:spcPts val="0"/>
              </a:spcBef>
              <a:spcAft>
                <a:spcPts val="0"/>
              </a:spcAft>
              <a:buSzPct val="100000"/>
              <a:buChar char="-"/>
            </a:pPr>
            <a:r>
              <a:rPr lang="en" dirty="0"/>
              <a:t>The technologies are open source, which means they can be used without a licensing fee.</a:t>
            </a:r>
            <a:endParaRPr dirty="0"/>
          </a:p>
          <a:p>
            <a:pPr marL="140018" lvl="0" indent="0" algn="l" rtl="0">
              <a:spcBef>
                <a:spcPts val="0"/>
              </a:spcBef>
              <a:spcAft>
                <a:spcPts val="0"/>
              </a:spcAft>
              <a:buSzPct val="100000"/>
              <a:buNone/>
            </a:pPr>
            <a:r>
              <a:rPr lang="en" dirty="0"/>
              <a:t>2.    Efficiency</a:t>
            </a:r>
            <a:endParaRPr dirty="0"/>
          </a:p>
          <a:p>
            <a:pPr marL="914400" lvl="0" indent="-317182" algn="l" rtl="0">
              <a:spcBef>
                <a:spcPts val="0"/>
              </a:spcBef>
              <a:spcAft>
                <a:spcPts val="0"/>
              </a:spcAft>
              <a:buSzPct val="100000"/>
              <a:buChar char="-"/>
            </a:pPr>
            <a:r>
              <a:rPr lang="en" dirty="0"/>
              <a:t>Setting up a new web development stack requires rigorous testing of different frameworks, modules, libraries, and tools. </a:t>
            </a:r>
            <a:endParaRPr dirty="0"/>
          </a:p>
          <a:p>
            <a:pPr marL="140018" lvl="0" indent="0" algn="l" rtl="0">
              <a:spcBef>
                <a:spcPts val="0"/>
              </a:spcBef>
              <a:spcAft>
                <a:spcPts val="0"/>
              </a:spcAft>
              <a:buSzPct val="100000"/>
              <a:buNone/>
            </a:pPr>
            <a:r>
              <a:rPr lang="en" dirty="0"/>
              <a:t>3.    Maintenance</a:t>
            </a:r>
            <a:endParaRPr dirty="0"/>
          </a:p>
          <a:p>
            <a:pPr marL="914400" lvl="0" indent="-317182" algn="l" rtl="0">
              <a:spcBef>
                <a:spcPts val="0"/>
              </a:spcBef>
              <a:spcAft>
                <a:spcPts val="0"/>
              </a:spcAft>
              <a:buSzPct val="100000"/>
              <a:buChar char="-"/>
            </a:pPr>
            <a:r>
              <a:rPr lang="en" dirty="0"/>
              <a:t>Software experts from around the globe contribute to the development of LAMP stack technologies by changing, commenting, and reviewing the publicly available source codes.</a:t>
            </a:r>
            <a:endParaRPr dirty="0"/>
          </a:p>
          <a:p>
            <a:pPr marL="140018" lvl="0" indent="0" algn="l" rtl="0">
              <a:spcBef>
                <a:spcPts val="0"/>
              </a:spcBef>
              <a:spcAft>
                <a:spcPts val="0"/>
              </a:spcAft>
              <a:buSzPct val="100000"/>
              <a:buNone/>
            </a:pPr>
            <a:r>
              <a:rPr lang="en" dirty="0"/>
              <a:t>4.    Support</a:t>
            </a:r>
            <a:endParaRPr dirty="0"/>
          </a:p>
          <a:p>
            <a:pPr marL="914400" lvl="0" indent="-317182" algn="l" rtl="0">
              <a:spcBef>
                <a:spcPts val="0"/>
              </a:spcBef>
              <a:spcAft>
                <a:spcPts val="0"/>
              </a:spcAft>
              <a:buSzPct val="100000"/>
              <a:buChar char="-"/>
            </a:pPr>
            <a:r>
              <a:rPr lang="en" dirty="0"/>
              <a:t>Popular open-source technologies such as this have the support of a large, global IT community.</a:t>
            </a:r>
            <a:endParaRPr dirty="0"/>
          </a:p>
          <a:p>
            <a:pPr marL="140018" lvl="0" indent="0" algn="l" rtl="0">
              <a:spcBef>
                <a:spcPts val="0"/>
              </a:spcBef>
              <a:spcAft>
                <a:spcPts val="0"/>
              </a:spcAft>
              <a:buSzPct val="100000"/>
              <a:buNone/>
            </a:pPr>
            <a:r>
              <a:rPr lang="en" dirty="0"/>
              <a:t>5.    Flexibility</a:t>
            </a:r>
            <a:endParaRPr dirty="0"/>
          </a:p>
          <a:p>
            <a:pPr marL="914400" lvl="0" indent="-317182" algn="l" rtl="0">
              <a:spcBef>
                <a:spcPts val="0"/>
              </a:spcBef>
              <a:spcAft>
                <a:spcPts val="0"/>
              </a:spcAft>
              <a:buSzPct val="100000"/>
              <a:buChar char="-"/>
            </a:pPr>
            <a:r>
              <a:rPr lang="en" dirty="0"/>
              <a:t>LAMP stack gives both reliability and flexibility to web developers. Developers can replace software components for each layer as they see fit.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the LAMP Stack as a whole used for?</a:t>
            </a:r>
            <a:endParaRPr/>
          </a:p>
        </p:txBody>
      </p:sp>
      <p:sp>
        <p:nvSpPr>
          <p:cNvPr id="125" name="Google Shape;125;p23"/>
          <p:cNvSpPr txBox="1">
            <a:spLocks noGrp="1"/>
          </p:cNvSpPr>
          <p:nvPr>
            <p:ph type="body" idx="1"/>
          </p:nvPr>
        </p:nvSpPr>
        <p:spPr>
          <a:xfrm>
            <a:off x="387900" y="1489825"/>
            <a:ext cx="8368200" cy="3653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The LAMP stack is used for backend or server development.</a:t>
            </a:r>
            <a:endParaRPr/>
          </a:p>
          <a:p>
            <a:pPr marL="0" lvl="0" indent="0" algn="l" rtl="0">
              <a:spcBef>
                <a:spcPts val="1200"/>
              </a:spcBef>
              <a:spcAft>
                <a:spcPts val="0"/>
              </a:spcAft>
              <a:buNone/>
            </a:pPr>
            <a:r>
              <a:rPr lang="en"/>
              <a:t>	Backend applications are software that runs in an environment that is hidden from the end users. </a:t>
            </a:r>
            <a:endParaRPr/>
          </a:p>
          <a:p>
            <a:pPr marL="0" lvl="0" indent="0" algn="l" rtl="0">
              <a:spcBef>
                <a:spcPts val="1200"/>
              </a:spcBef>
              <a:spcAft>
                <a:spcPts val="0"/>
              </a:spcAft>
              <a:buNone/>
            </a:pPr>
            <a:r>
              <a:rPr lang="en"/>
              <a:t>Consist of:</a:t>
            </a:r>
            <a:endParaRPr/>
          </a:p>
          <a:p>
            <a:pPr marL="457200" lvl="0" indent="-342900" algn="l" rtl="0">
              <a:spcBef>
                <a:spcPts val="1200"/>
              </a:spcBef>
              <a:spcAft>
                <a:spcPts val="0"/>
              </a:spcAft>
              <a:buSzPts val="1800"/>
              <a:buAutoNum type="arabicPeriod"/>
            </a:pPr>
            <a:r>
              <a:rPr lang="en"/>
              <a:t>Data processing software</a:t>
            </a:r>
            <a:endParaRPr/>
          </a:p>
          <a:p>
            <a:pPr marL="457200" lvl="0" indent="-342900" algn="l" rtl="0">
              <a:spcBef>
                <a:spcPts val="0"/>
              </a:spcBef>
              <a:spcAft>
                <a:spcPts val="0"/>
              </a:spcAft>
              <a:buSzPts val="1800"/>
              <a:buAutoNum type="arabicPeriod"/>
            </a:pPr>
            <a:r>
              <a:rPr lang="en"/>
              <a:t>Database components</a:t>
            </a:r>
            <a:endParaRPr/>
          </a:p>
          <a:p>
            <a:pPr marL="457200" lvl="0" indent="-342900" algn="l" rtl="0">
              <a:spcBef>
                <a:spcPts val="0"/>
              </a:spcBef>
              <a:spcAft>
                <a:spcPts val="0"/>
              </a:spcAft>
              <a:buSzPts val="1800"/>
              <a:buAutoNum type="arabicPeriod"/>
            </a:pPr>
            <a:r>
              <a:rPr lang="en"/>
              <a:t>Business logic in code</a:t>
            </a:r>
            <a:endParaRPr/>
          </a:p>
          <a:p>
            <a:pPr marL="457200" lvl="0" indent="-342900" algn="l" rtl="0">
              <a:spcBef>
                <a:spcPts val="0"/>
              </a:spcBef>
              <a:spcAft>
                <a:spcPts val="0"/>
              </a:spcAft>
              <a:buSzPts val="1800"/>
              <a:buAutoNum type="arabicPeriod"/>
            </a:pPr>
            <a:r>
              <a:rPr lang="en"/>
              <a:t>API for communicating with other applications</a:t>
            </a:r>
            <a:endParaRPr/>
          </a:p>
          <a:p>
            <a:pPr marL="0" lvl="0" indent="0" algn="l" rtl="0">
              <a:spcBef>
                <a:spcPts val="1200"/>
              </a:spcBef>
              <a:spcAft>
                <a:spcPts val="1200"/>
              </a:spcAft>
              <a:buNone/>
            </a:pPr>
            <a:r>
              <a:rPr lang="en"/>
              <a:t>Interaction with the frontend application (webpage) results in your browser communicating with the backend to retrieve the required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What is Ajax?</a:t>
            </a:r>
            <a:endParaRPr/>
          </a:p>
        </p:txBody>
      </p:sp>
      <p:sp>
        <p:nvSpPr>
          <p:cNvPr id="131" name="Google Shape;131;p24"/>
          <p:cNvSpPr txBox="1">
            <a:spLocks noGrp="1"/>
          </p:cNvSpPr>
          <p:nvPr>
            <p:ph type="body" idx="1"/>
          </p:nvPr>
        </p:nvSpPr>
        <p:spPr>
          <a:xfrm>
            <a:off x="387900" y="1489825"/>
            <a:ext cx="8368200" cy="34509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A group of web application technologies that make web applications more responsive to user interaction</a:t>
            </a:r>
            <a:endParaRPr sz="2000"/>
          </a:p>
          <a:p>
            <a:pPr marL="457200" lvl="0" indent="-355600" algn="l" rtl="0">
              <a:spcBef>
                <a:spcPts val="0"/>
              </a:spcBef>
              <a:spcAft>
                <a:spcPts val="0"/>
              </a:spcAft>
              <a:buSzPts val="2000"/>
              <a:buChar char="●"/>
            </a:pPr>
            <a:r>
              <a:rPr lang="en" sz="2000"/>
              <a:t>The Five Components of AJAX include:</a:t>
            </a:r>
            <a:endParaRPr sz="2000"/>
          </a:p>
          <a:p>
            <a:pPr marL="914400" lvl="1" indent="-330200" algn="l" rtl="0">
              <a:spcBef>
                <a:spcPts val="0"/>
              </a:spcBef>
              <a:spcAft>
                <a:spcPts val="0"/>
              </a:spcAft>
              <a:buSzPts val="1600"/>
              <a:buChar char="○"/>
            </a:pPr>
            <a:r>
              <a:rPr lang="en" sz="1600"/>
              <a:t>XHTML and CSS - for presenting data</a:t>
            </a:r>
            <a:endParaRPr sz="1600"/>
          </a:p>
          <a:p>
            <a:pPr marL="914400" lvl="1" indent="-330200" algn="l" rtl="0">
              <a:spcBef>
                <a:spcPts val="0"/>
              </a:spcBef>
              <a:spcAft>
                <a:spcPts val="0"/>
              </a:spcAft>
              <a:buSzPts val="1600"/>
              <a:buChar char="○"/>
            </a:pPr>
            <a:r>
              <a:rPr lang="en" sz="1600"/>
              <a:t>Document Object Model (DOM) - for dynamically interacting with and displaying the presented information</a:t>
            </a:r>
            <a:endParaRPr sz="1600"/>
          </a:p>
          <a:p>
            <a:pPr marL="914400" lvl="1" indent="-330200" algn="l" rtl="0">
              <a:spcBef>
                <a:spcPts val="0"/>
              </a:spcBef>
              <a:spcAft>
                <a:spcPts val="0"/>
              </a:spcAft>
              <a:buSzPts val="1600"/>
              <a:buChar char="○"/>
            </a:pPr>
            <a:r>
              <a:rPr lang="en" sz="1600"/>
              <a:t>XMLHttpRequest object - manipulate data asynchronously with the web server</a:t>
            </a:r>
            <a:endParaRPr sz="1600"/>
          </a:p>
          <a:p>
            <a:pPr marL="914400" lvl="1" indent="-330200" algn="l" rtl="0">
              <a:spcBef>
                <a:spcPts val="0"/>
              </a:spcBef>
              <a:spcAft>
                <a:spcPts val="0"/>
              </a:spcAft>
              <a:buSzPts val="1600"/>
              <a:buChar char="○"/>
            </a:pPr>
            <a:r>
              <a:rPr lang="en" sz="1600"/>
              <a:t>XML, HTML, and XSLT - for data interchange and manipulation</a:t>
            </a:r>
            <a:endParaRPr sz="1600"/>
          </a:p>
          <a:p>
            <a:pPr marL="914400" lvl="1" indent="-330200" algn="l" rtl="0">
              <a:spcBef>
                <a:spcPts val="0"/>
              </a:spcBef>
              <a:spcAft>
                <a:spcPts val="0"/>
              </a:spcAft>
              <a:buSzPts val="1600"/>
              <a:buChar char="○"/>
            </a:pPr>
            <a:r>
              <a:rPr lang="en" sz="1600"/>
              <a:t>JavaScript - for binding data requests and information display</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Ajax Data exchange</a:t>
            </a:r>
            <a:endParaRPr/>
          </a:p>
        </p:txBody>
      </p:sp>
      <p:sp>
        <p:nvSpPr>
          <p:cNvPr id="137" name="Google Shape;137;p25"/>
          <p:cNvSpPr txBox="1">
            <a:spLocks noGrp="1"/>
          </p:cNvSpPr>
          <p:nvPr>
            <p:ph type="body" idx="1"/>
          </p:nvPr>
        </p:nvSpPr>
        <p:spPr>
          <a:xfrm>
            <a:off x="387900" y="1489825"/>
            <a:ext cx="8368200" cy="34401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AJAX uses a JavaScript function to create a XMLHttpRequest object on the browser. </a:t>
            </a:r>
            <a:endParaRPr sz="1900"/>
          </a:p>
          <a:p>
            <a:pPr marL="457200" lvl="0" indent="-349250" algn="l" rtl="0">
              <a:spcBef>
                <a:spcPts val="0"/>
              </a:spcBef>
              <a:spcAft>
                <a:spcPts val="0"/>
              </a:spcAft>
              <a:buSzPts val="1900"/>
              <a:buChar char="●"/>
            </a:pPr>
            <a:r>
              <a:rPr lang="en" sz="1900"/>
              <a:t>The page information is compiled in XML format for which the XMLHttpRequest object sends to the web server.</a:t>
            </a:r>
            <a:endParaRPr sz="1900"/>
          </a:p>
          <a:p>
            <a:pPr marL="457200" lvl="0" indent="-349250" algn="l" rtl="0">
              <a:spcBef>
                <a:spcPts val="0"/>
              </a:spcBef>
              <a:spcAft>
                <a:spcPts val="0"/>
              </a:spcAft>
              <a:buSzPts val="1900"/>
              <a:buChar char="●"/>
            </a:pPr>
            <a:r>
              <a:rPr lang="en" sz="1900"/>
              <a:t>The server processes and responds with the requested data </a:t>
            </a:r>
            <a:endParaRPr sz="1900"/>
          </a:p>
          <a:p>
            <a:pPr marL="457200" lvl="0" indent="-349250" algn="l" rtl="0">
              <a:spcBef>
                <a:spcPts val="0"/>
              </a:spcBef>
              <a:spcAft>
                <a:spcPts val="0"/>
              </a:spcAft>
              <a:buSzPts val="1900"/>
              <a:buChar char="●"/>
            </a:pPr>
            <a:r>
              <a:rPr lang="en" sz="1900"/>
              <a:t>The browser is updated with the requested data only which does not require a refresh of the page</a:t>
            </a:r>
            <a:endParaRPr sz="1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6"/>
          <p:cNvPicPr preferRelativeResize="0"/>
          <p:nvPr/>
        </p:nvPicPr>
        <p:blipFill>
          <a:blip r:embed="rId3">
            <a:alphaModFix/>
          </a:blip>
          <a:stretch>
            <a:fillRect/>
          </a:stretch>
        </p:blipFill>
        <p:spPr>
          <a:xfrm>
            <a:off x="472075" y="286525"/>
            <a:ext cx="8361125" cy="4619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Benefits of AJAX </a:t>
            </a:r>
            <a:endParaRPr/>
          </a:p>
        </p:txBody>
      </p:sp>
      <p:sp>
        <p:nvSpPr>
          <p:cNvPr id="148" name="Google Shape;148;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Fewer interruptions with the interaction of the web page</a:t>
            </a:r>
            <a:endParaRPr/>
          </a:p>
          <a:p>
            <a:pPr marL="457200" lvl="0" indent="-342900" algn="l" rtl="0">
              <a:spcBef>
                <a:spcPts val="0"/>
              </a:spcBef>
              <a:spcAft>
                <a:spcPts val="0"/>
              </a:spcAft>
              <a:buSzPts val="1800"/>
              <a:buChar char="●"/>
            </a:pPr>
            <a:r>
              <a:rPr lang="en"/>
              <a:t>Reduced bandwidth usage</a:t>
            </a:r>
            <a:endParaRPr/>
          </a:p>
          <a:p>
            <a:pPr marL="457200" lvl="0" indent="-342900" algn="l" rtl="0">
              <a:spcBef>
                <a:spcPts val="0"/>
              </a:spcBef>
              <a:spcAft>
                <a:spcPts val="0"/>
              </a:spcAft>
              <a:buSzPts val="1800"/>
              <a:buChar char="●"/>
            </a:pPr>
            <a:r>
              <a:rPr lang="en"/>
              <a:t>User-friendly</a:t>
            </a:r>
            <a:endParaRPr/>
          </a:p>
          <a:p>
            <a:pPr marL="457200" lvl="0" indent="-342900" algn="l" rtl="0">
              <a:spcBef>
                <a:spcPts val="0"/>
              </a:spcBef>
              <a:spcAft>
                <a:spcPts val="0"/>
              </a:spcAft>
              <a:buSzPts val="1800"/>
              <a:buChar char="●"/>
            </a:pPr>
            <a:r>
              <a:rPr lang="en"/>
              <a:t>Instant Validation</a:t>
            </a:r>
            <a:endParaRPr/>
          </a:p>
          <a:p>
            <a:pPr marL="457200" lvl="0" indent="-342900" algn="l" rtl="0">
              <a:spcBef>
                <a:spcPts val="0"/>
              </a:spcBef>
              <a:spcAft>
                <a:spcPts val="0"/>
              </a:spcAft>
              <a:buSzPts val="1800"/>
              <a:buChar char="●"/>
            </a:pPr>
            <a:r>
              <a:rPr lang="en"/>
              <a:t>Asynchronous processing</a:t>
            </a:r>
            <a:endParaRPr/>
          </a:p>
          <a:p>
            <a:pPr marL="457200" lvl="0" indent="-342900" algn="l" rtl="0">
              <a:spcBef>
                <a:spcPts val="0"/>
              </a:spcBef>
              <a:spcAft>
                <a:spcPts val="0"/>
              </a:spcAft>
              <a:buSzPts val="1800"/>
              <a:buChar char="●"/>
            </a:pPr>
            <a:r>
              <a:rPr lang="en"/>
              <a:t>Improved response times</a:t>
            </a:r>
            <a:endParaRPr/>
          </a:p>
          <a:p>
            <a:pPr marL="457200" lvl="0" indent="-342900" algn="l" rtl="0">
              <a:spcBef>
                <a:spcPts val="0"/>
              </a:spcBef>
              <a:spcAft>
                <a:spcPts val="0"/>
              </a:spcAft>
              <a:buSzPts val="1800"/>
              <a:buChar char="●"/>
            </a:pPr>
            <a:r>
              <a:rPr lang="en"/>
              <a:t>Reduced traffic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AJAX in code</a:t>
            </a:r>
            <a:endParaRPr/>
          </a:p>
        </p:txBody>
      </p:sp>
      <p:pic>
        <p:nvPicPr>
          <p:cNvPr id="154" name="Google Shape;154;p28"/>
          <p:cNvPicPr preferRelativeResize="0"/>
          <p:nvPr/>
        </p:nvPicPr>
        <p:blipFill>
          <a:blip r:embed="rId3">
            <a:alphaModFix/>
          </a:blip>
          <a:stretch>
            <a:fillRect/>
          </a:stretch>
        </p:blipFill>
        <p:spPr>
          <a:xfrm>
            <a:off x="472000" y="1144125"/>
            <a:ext cx="7941649" cy="3863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9"/>
          <p:cNvPicPr preferRelativeResize="0"/>
          <p:nvPr/>
        </p:nvPicPr>
        <p:blipFill>
          <a:blip r:embed="rId3">
            <a:alphaModFix/>
          </a:blip>
          <a:stretch>
            <a:fillRect/>
          </a:stretch>
        </p:blipFill>
        <p:spPr>
          <a:xfrm>
            <a:off x="4629149" y="81675"/>
            <a:ext cx="4514850" cy="4838700"/>
          </a:xfrm>
          <a:prstGeom prst="rect">
            <a:avLst/>
          </a:prstGeom>
          <a:noFill/>
          <a:ln>
            <a:noFill/>
          </a:ln>
        </p:spPr>
      </p:pic>
      <p:pic>
        <p:nvPicPr>
          <p:cNvPr id="160" name="Google Shape;160;p29"/>
          <p:cNvPicPr preferRelativeResize="0"/>
          <p:nvPr/>
        </p:nvPicPr>
        <p:blipFill>
          <a:blip r:embed="rId4">
            <a:alphaModFix/>
          </a:blip>
          <a:stretch>
            <a:fillRect/>
          </a:stretch>
        </p:blipFill>
        <p:spPr>
          <a:xfrm>
            <a:off x="50450" y="274775"/>
            <a:ext cx="3827125" cy="405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AJAX Limitations</a:t>
            </a:r>
            <a:endParaRPr/>
          </a:p>
        </p:txBody>
      </p:sp>
      <p:sp>
        <p:nvSpPr>
          <p:cNvPr id="166" name="Google Shape;166;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Char char="●"/>
            </a:pPr>
            <a:r>
              <a:rPr lang="en"/>
              <a:t>Browser support - Not every browser supports JavaScript or the XMLHttpRequest object</a:t>
            </a:r>
            <a:endParaRPr/>
          </a:p>
          <a:p>
            <a:pPr marL="457200" lvl="0" indent="0" algn="l" rtl="0">
              <a:spcBef>
                <a:spcPts val="1200"/>
              </a:spcBef>
              <a:spcAft>
                <a:spcPts val="0"/>
              </a:spcAft>
              <a:buNone/>
            </a:pPr>
            <a:endParaRPr/>
          </a:p>
          <a:p>
            <a:pPr marL="457200" lvl="0" indent="-317182" algn="l" rtl="0">
              <a:spcBef>
                <a:spcPts val="1200"/>
              </a:spcBef>
              <a:spcAft>
                <a:spcPts val="0"/>
              </a:spcAft>
              <a:buSzPct val="100000"/>
              <a:buChar char="●"/>
            </a:pPr>
            <a:r>
              <a:rPr lang="en"/>
              <a:t>Security and Privacy concerns - Not all concerns are considered</a:t>
            </a:r>
            <a:endParaRPr/>
          </a:p>
          <a:p>
            <a:pPr marL="457200" lvl="0" indent="0" algn="l" rtl="0">
              <a:spcBef>
                <a:spcPts val="1200"/>
              </a:spcBef>
              <a:spcAft>
                <a:spcPts val="0"/>
              </a:spcAft>
              <a:buNone/>
            </a:pPr>
            <a:endParaRPr/>
          </a:p>
          <a:p>
            <a:pPr marL="457200" lvl="0" indent="-317182" algn="l" rtl="0">
              <a:spcBef>
                <a:spcPts val="1200"/>
              </a:spcBef>
              <a:spcAft>
                <a:spcPts val="0"/>
              </a:spcAft>
              <a:buSzPct val="100000"/>
              <a:buChar char="●"/>
            </a:pPr>
            <a:r>
              <a:rPr lang="en"/>
              <a:t>Accessibility - Because browser support is not for every browsers, some users may not have access to the application</a:t>
            </a:r>
            <a:endParaRPr/>
          </a:p>
          <a:p>
            <a:pPr marL="457200" lvl="0" indent="0" algn="l" rtl="0">
              <a:spcBef>
                <a:spcPts val="1200"/>
              </a:spcBef>
              <a:spcAft>
                <a:spcPts val="0"/>
              </a:spcAft>
              <a:buNone/>
            </a:pPr>
            <a:endParaRPr/>
          </a:p>
          <a:p>
            <a:pPr marL="457200" lvl="0" indent="-317182" algn="l" rtl="0">
              <a:spcBef>
                <a:spcPts val="1200"/>
              </a:spcBef>
              <a:spcAft>
                <a:spcPts val="0"/>
              </a:spcAft>
              <a:buSzPct val="100000"/>
              <a:buChar char="●"/>
            </a:pPr>
            <a:r>
              <a:rPr lang="en"/>
              <a:t>Bookmark and navigation - Some of the page may not correspond to the newly loaded page.  Browser history and bookmarks may not have the correct behavior.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Standards Impacting Web Development</a:t>
            </a:r>
            <a:endParaRPr/>
          </a:p>
        </p:txBody>
      </p:sp>
      <p:sp>
        <p:nvSpPr>
          <p:cNvPr id="172" name="Google Shape;172;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There are three standards that are used to build any website</a:t>
            </a:r>
            <a:endParaRPr/>
          </a:p>
          <a:p>
            <a:pPr marL="457200" lvl="0" indent="-342900" algn="l" rtl="0">
              <a:spcBef>
                <a:spcPts val="0"/>
              </a:spcBef>
              <a:spcAft>
                <a:spcPts val="0"/>
              </a:spcAft>
              <a:buSzPts val="1800"/>
              <a:buChar char="●"/>
            </a:pPr>
            <a:r>
              <a:rPr lang="en"/>
              <a:t>HTML - gives content meaning and structure</a:t>
            </a:r>
            <a:endParaRPr/>
          </a:p>
          <a:p>
            <a:pPr marL="457200" lvl="0" indent="-342900" algn="l" rtl="0">
              <a:spcBef>
                <a:spcPts val="0"/>
              </a:spcBef>
              <a:spcAft>
                <a:spcPts val="0"/>
              </a:spcAft>
              <a:buSzPts val="1800"/>
              <a:buChar char="●"/>
            </a:pPr>
            <a:r>
              <a:rPr lang="en"/>
              <a:t>CSS - For styling</a:t>
            </a:r>
            <a:endParaRPr/>
          </a:p>
          <a:p>
            <a:pPr marL="457200" lvl="0" indent="-342900" algn="l" rtl="0">
              <a:spcBef>
                <a:spcPts val="0"/>
              </a:spcBef>
              <a:spcAft>
                <a:spcPts val="0"/>
              </a:spcAft>
              <a:buSzPts val="1800"/>
              <a:buChar char="●"/>
            </a:pPr>
            <a:r>
              <a:rPr lang="en"/>
              <a:t>JavaScript - Makes Web Pages interactive</a:t>
            </a:r>
            <a:endParaRPr/>
          </a:p>
          <a:p>
            <a:pPr marL="457200" lvl="0" indent="-342900" algn="l" rtl="0">
              <a:spcBef>
                <a:spcPts val="0"/>
              </a:spcBef>
              <a:spcAft>
                <a:spcPts val="0"/>
              </a:spcAft>
              <a:buSzPts val="1800"/>
              <a:buChar char="●"/>
            </a:pPr>
            <a:r>
              <a:rPr lang="en"/>
              <a:t>These languages are front-end languages meaning they are run by the browser.</a:t>
            </a:r>
            <a:endParaRPr/>
          </a:p>
          <a:p>
            <a:pPr marL="457200" lvl="0" indent="-342900" algn="l" rtl="0">
              <a:spcBef>
                <a:spcPts val="0"/>
              </a:spcBef>
              <a:spcAft>
                <a:spcPts val="0"/>
              </a:spcAft>
              <a:buSzPts val="1800"/>
              <a:buChar char="●"/>
            </a:pPr>
            <a:r>
              <a:rPr lang="en"/>
              <a:t>Let’s Break down these web development building blocks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a Web Application?</a:t>
            </a:r>
            <a:endParaRPr/>
          </a:p>
        </p:txBody>
      </p:sp>
      <p:sp>
        <p:nvSpPr>
          <p:cNvPr id="70" name="Google Shape;70;p14"/>
          <p:cNvSpPr txBox="1">
            <a:spLocks noGrp="1"/>
          </p:cNvSpPr>
          <p:nvPr>
            <p:ph type="body" idx="1"/>
          </p:nvPr>
        </p:nvSpPr>
        <p:spPr>
          <a:xfrm>
            <a:off x="387900" y="1489825"/>
            <a:ext cx="8368200" cy="3476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Simply put, it is a program that is stored on a remote server and accessed through a browser interface.</a:t>
            </a:r>
            <a:endParaRPr/>
          </a:p>
          <a:p>
            <a:pPr marL="0" lvl="0" indent="0" algn="l" rtl="0">
              <a:spcBef>
                <a:spcPts val="1200"/>
              </a:spcBef>
              <a:spcAft>
                <a:spcPts val="0"/>
              </a:spcAft>
              <a:buNone/>
            </a:pPr>
            <a:r>
              <a:rPr lang="en"/>
              <a:t>What are they used for?</a:t>
            </a:r>
            <a:endParaRPr/>
          </a:p>
          <a:p>
            <a:pPr marL="457200" lvl="0" indent="-342900" algn="l" rtl="0">
              <a:spcBef>
                <a:spcPts val="1200"/>
              </a:spcBef>
              <a:spcAft>
                <a:spcPts val="0"/>
              </a:spcAft>
              <a:buSzPts val="1800"/>
              <a:buChar char="-"/>
            </a:pPr>
            <a:r>
              <a:rPr lang="en"/>
              <a:t>They are designed for interaction, allowing users to send and receive data between the browser and the web server.</a:t>
            </a:r>
            <a:endParaRPr/>
          </a:p>
          <a:p>
            <a:pPr marL="0" lvl="0" indent="0" algn="l" rtl="0">
              <a:spcBef>
                <a:spcPts val="1200"/>
              </a:spcBef>
              <a:spcAft>
                <a:spcPts val="0"/>
              </a:spcAft>
              <a:buNone/>
            </a:pPr>
            <a:r>
              <a:rPr lang="en"/>
              <a:t>What do examples of these interactions look like?</a:t>
            </a:r>
            <a:endParaRPr/>
          </a:p>
          <a:p>
            <a:pPr marL="457200" lvl="0" indent="-342900" algn="l" rtl="0">
              <a:spcBef>
                <a:spcPts val="1200"/>
              </a:spcBef>
              <a:spcAft>
                <a:spcPts val="0"/>
              </a:spcAft>
              <a:buSzPts val="1800"/>
              <a:buChar char="-"/>
            </a:pPr>
            <a:r>
              <a:rPr lang="en"/>
              <a:t>These interactions can be as simple as logging in to an account, or as complex as making a payment with your credit card.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HTML</a:t>
            </a:r>
            <a:endParaRPr/>
          </a:p>
        </p:txBody>
      </p:sp>
      <p:sp>
        <p:nvSpPr>
          <p:cNvPr id="178" name="Google Shape;178;p3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HyperText Markup Language or HTML is a language that defines the structure and meaning of the web content</a:t>
            </a:r>
            <a:endParaRPr/>
          </a:p>
          <a:p>
            <a:pPr marL="457200" lvl="0" indent="-342900" algn="l" rtl="0">
              <a:spcBef>
                <a:spcPts val="0"/>
              </a:spcBef>
              <a:spcAft>
                <a:spcPts val="0"/>
              </a:spcAft>
              <a:buSzPts val="1800"/>
              <a:buChar char="●"/>
            </a:pPr>
            <a:r>
              <a:rPr lang="en"/>
              <a:t>Hypertext refers to the linking of web pages to one another.</a:t>
            </a:r>
            <a:endParaRPr/>
          </a:p>
          <a:p>
            <a:pPr marL="457200" lvl="0" indent="-342900" algn="l" rtl="0">
              <a:spcBef>
                <a:spcPts val="0"/>
              </a:spcBef>
              <a:spcAft>
                <a:spcPts val="0"/>
              </a:spcAft>
              <a:buSzPts val="1800"/>
              <a:buChar char="●"/>
            </a:pPr>
            <a:r>
              <a:rPr lang="en"/>
              <a:t>HTML uses markup to annotate text, images, and other content for display within a select web browser.</a:t>
            </a:r>
            <a:endParaRPr/>
          </a:p>
          <a:p>
            <a:pPr marL="457200" lvl="0" indent="-342900" algn="l" rtl="0">
              <a:spcBef>
                <a:spcPts val="0"/>
              </a:spcBef>
              <a:spcAft>
                <a:spcPts val="0"/>
              </a:spcAft>
              <a:buSzPts val="1800"/>
              <a:buChar char="●"/>
            </a:pPr>
            <a:r>
              <a:rPr lang="en"/>
              <a:t>HTML elements include but not limited to:</a:t>
            </a:r>
            <a:endParaRPr/>
          </a:p>
          <a:p>
            <a:pPr marL="914400" lvl="1" indent="-317500" algn="l" rtl="0">
              <a:spcBef>
                <a:spcPts val="0"/>
              </a:spcBef>
              <a:spcAft>
                <a:spcPts val="0"/>
              </a:spcAft>
              <a:buSzPts val="1400"/>
              <a:buChar char="○"/>
            </a:pPr>
            <a:r>
              <a:rPr lang="en"/>
              <a:t>&lt;head&gt;, &lt;title&gt;, &lt;body&gt;, &lt;section&gt;, &lt;p&gt;, &lt;img&gt;, and many more </a:t>
            </a:r>
            <a:r>
              <a:rPr lang="en" u="sng"/>
              <a:t>tags</a:t>
            </a:r>
            <a:r>
              <a:rPr lang="en"/>
              <a:t> </a:t>
            </a:r>
            <a:endParaRPr/>
          </a:p>
          <a:p>
            <a:pPr marL="457200" lvl="0" indent="-342900" algn="l" rtl="0">
              <a:spcBef>
                <a:spcPts val="0"/>
              </a:spcBef>
              <a:spcAft>
                <a:spcPts val="0"/>
              </a:spcAft>
              <a:buSzPts val="1800"/>
              <a:buChar char="●"/>
            </a:pPr>
            <a:r>
              <a:rPr lang="en"/>
              <a:t>It is the most basic building block of web development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CSS </a:t>
            </a:r>
            <a:endParaRPr/>
          </a:p>
        </p:txBody>
      </p:sp>
      <p:sp>
        <p:nvSpPr>
          <p:cNvPr id="184" name="Google Shape;184;p3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Cascading Style Sheets or CSS is a stylesheet language used to describe the presentation of a document written in HTML</a:t>
            </a:r>
            <a:endParaRPr/>
          </a:p>
          <a:p>
            <a:pPr marL="914400" lvl="1" indent="-317500" algn="l" rtl="0">
              <a:spcBef>
                <a:spcPts val="0"/>
              </a:spcBef>
              <a:spcAft>
                <a:spcPts val="0"/>
              </a:spcAft>
              <a:buSzPts val="1400"/>
              <a:buChar char="○"/>
            </a:pPr>
            <a:r>
              <a:rPr lang="en"/>
              <a:t>CSS describes how elements should be rendered on the screen or on other media</a:t>
            </a:r>
            <a:endParaRPr/>
          </a:p>
          <a:p>
            <a:pPr marL="457200" lvl="0" indent="-342900" algn="l" rtl="0">
              <a:spcBef>
                <a:spcPts val="0"/>
              </a:spcBef>
              <a:spcAft>
                <a:spcPts val="0"/>
              </a:spcAft>
              <a:buSzPts val="1800"/>
              <a:buChar char="●"/>
            </a:pPr>
            <a:r>
              <a:rPr lang="en"/>
              <a:t>For example if you want a color of a paragraph to be red, the syntax is:</a:t>
            </a:r>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85" name="Google Shape;185;p33"/>
          <p:cNvPicPr preferRelativeResize="0"/>
          <p:nvPr/>
        </p:nvPicPr>
        <p:blipFill>
          <a:blip r:embed="rId3">
            <a:alphaModFix/>
          </a:blip>
          <a:stretch>
            <a:fillRect/>
          </a:stretch>
        </p:blipFill>
        <p:spPr>
          <a:xfrm>
            <a:off x="142875" y="2782582"/>
            <a:ext cx="8858250" cy="2224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Example continued…</a:t>
            </a:r>
            <a:endParaRPr/>
          </a:p>
        </p:txBody>
      </p:sp>
      <p:sp>
        <p:nvSpPr>
          <p:cNvPr id="191" name="Google Shape;191;p3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This is the code that would implement the CSS style into your HTML document:</a:t>
            </a:r>
            <a:endParaRPr/>
          </a:p>
          <a:p>
            <a:pPr marL="457200" lvl="0" indent="0" algn="l" rtl="0">
              <a:spcBef>
                <a:spcPts val="1200"/>
              </a:spcBef>
              <a:spcAft>
                <a:spcPts val="1200"/>
              </a:spcAft>
              <a:buNone/>
            </a:pPr>
            <a:endParaRPr/>
          </a:p>
        </p:txBody>
      </p:sp>
      <p:pic>
        <p:nvPicPr>
          <p:cNvPr id="192" name="Google Shape;192;p34"/>
          <p:cNvPicPr preferRelativeResize="0"/>
          <p:nvPr/>
        </p:nvPicPr>
        <p:blipFill>
          <a:blip r:embed="rId3">
            <a:alphaModFix/>
          </a:blip>
          <a:stretch>
            <a:fillRect/>
          </a:stretch>
        </p:blipFill>
        <p:spPr>
          <a:xfrm>
            <a:off x="123825" y="2143125"/>
            <a:ext cx="8896350" cy="1079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5"/>
          <p:cNvPicPr preferRelativeResize="0"/>
          <p:nvPr/>
        </p:nvPicPr>
        <p:blipFill>
          <a:blip r:embed="rId3">
            <a:alphaModFix/>
          </a:blip>
          <a:stretch>
            <a:fillRect/>
          </a:stretch>
        </p:blipFill>
        <p:spPr>
          <a:xfrm>
            <a:off x="1224500" y="133875"/>
            <a:ext cx="7082299" cy="4779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Javascript </a:t>
            </a:r>
            <a:endParaRPr/>
          </a:p>
        </p:txBody>
      </p:sp>
      <p:sp>
        <p:nvSpPr>
          <p:cNvPr id="203" name="Google Shape;203;p3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Char char="●"/>
            </a:pPr>
            <a:r>
              <a:rPr lang="en"/>
              <a:t>JavaScript is a class-platform, object-oriented programming language</a:t>
            </a:r>
            <a:endParaRPr/>
          </a:p>
          <a:p>
            <a:pPr marL="457200" lvl="0" indent="0" algn="l" rtl="0">
              <a:spcBef>
                <a:spcPts val="1200"/>
              </a:spcBef>
              <a:spcAft>
                <a:spcPts val="0"/>
              </a:spcAft>
              <a:buNone/>
            </a:pPr>
            <a:endParaRPr/>
          </a:p>
          <a:p>
            <a:pPr marL="457200" lvl="0" indent="-317182" algn="l" rtl="0">
              <a:spcBef>
                <a:spcPts val="1200"/>
              </a:spcBef>
              <a:spcAft>
                <a:spcPts val="0"/>
              </a:spcAft>
              <a:buSzPct val="100000"/>
              <a:buChar char="●"/>
            </a:pPr>
            <a:r>
              <a:rPr lang="en"/>
              <a:t>Primarily used in Web development to produce buttons, pop-up menus, and other animations on a web application.</a:t>
            </a:r>
            <a:endParaRPr/>
          </a:p>
          <a:p>
            <a:pPr marL="457200" lvl="0" indent="0" algn="l" rtl="0">
              <a:spcBef>
                <a:spcPts val="1200"/>
              </a:spcBef>
              <a:spcAft>
                <a:spcPts val="0"/>
              </a:spcAft>
              <a:buNone/>
            </a:pPr>
            <a:endParaRPr/>
          </a:p>
          <a:p>
            <a:pPr marL="457200" lvl="0" indent="-317182" algn="l" rtl="0">
              <a:spcBef>
                <a:spcPts val="1200"/>
              </a:spcBef>
              <a:spcAft>
                <a:spcPts val="0"/>
              </a:spcAft>
              <a:buSzPct val="100000"/>
              <a:buChar char="●"/>
            </a:pPr>
            <a:r>
              <a:rPr lang="en"/>
              <a:t>Interpreted language - run-time compile</a:t>
            </a:r>
            <a:endParaRPr/>
          </a:p>
          <a:p>
            <a:pPr marL="457200" lvl="0" indent="-317182" algn="l" rtl="0">
              <a:spcBef>
                <a:spcPts val="0"/>
              </a:spcBef>
              <a:spcAft>
                <a:spcPts val="0"/>
              </a:spcAft>
              <a:buSzPct val="100000"/>
              <a:buChar char="●"/>
            </a:pPr>
            <a:r>
              <a:rPr lang="en"/>
              <a:t>Loading Pages without reloading the whole page in a Web Application</a:t>
            </a:r>
            <a:endParaRPr/>
          </a:p>
          <a:p>
            <a:pPr marL="914400" lvl="1" indent="-297497" algn="l" rtl="0">
              <a:spcBef>
                <a:spcPts val="0"/>
              </a:spcBef>
              <a:spcAft>
                <a:spcPts val="0"/>
              </a:spcAft>
              <a:buSzPct val="100000"/>
              <a:buChar char="○"/>
            </a:pPr>
            <a:r>
              <a:rPr lang="en"/>
              <a:t>Example: Google Maps</a:t>
            </a:r>
            <a:endParaRPr/>
          </a:p>
          <a:p>
            <a:pPr marL="457200" lvl="0" indent="-317182" algn="l" rtl="0">
              <a:spcBef>
                <a:spcPts val="0"/>
              </a:spcBef>
              <a:spcAft>
                <a:spcPts val="0"/>
              </a:spcAft>
              <a:buSzPct val="100000"/>
              <a:buChar char="●"/>
            </a:pPr>
            <a:r>
              <a:rPr lang="en"/>
              <a:t>JavaScript enables a Web application to become interactive instead of static.</a:t>
            </a:r>
            <a:endParaRPr/>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Constructing a House tie-ins (SSF)</a:t>
            </a:r>
            <a:endParaRPr/>
          </a:p>
        </p:txBody>
      </p:sp>
      <p:sp>
        <p:nvSpPr>
          <p:cNvPr id="209" name="Google Shape;209;p3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House Analogy:</a:t>
            </a:r>
            <a:endParaRPr/>
          </a:p>
          <a:p>
            <a:pPr marL="457200" lvl="0" indent="-342900" algn="l" rtl="0">
              <a:spcBef>
                <a:spcPts val="1200"/>
              </a:spcBef>
              <a:spcAft>
                <a:spcPts val="0"/>
              </a:spcAft>
              <a:buSzPts val="1800"/>
              <a:buChar char="●"/>
            </a:pPr>
            <a:r>
              <a:rPr lang="en"/>
              <a:t>HTML is similar to the foundation of the house.</a:t>
            </a:r>
            <a:endParaRPr/>
          </a:p>
          <a:p>
            <a:pPr marL="914400" lvl="1" indent="-317500" algn="l" rtl="0">
              <a:spcBef>
                <a:spcPts val="0"/>
              </a:spcBef>
              <a:spcAft>
                <a:spcPts val="0"/>
              </a:spcAft>
              <a:buSzPts val="1400"/>
              <a:buChar char="○"/>
            </a:pPr>
            <a:r>
              <a:rPr lang="en"/>
              <a:t>The walls and floors that provide </a:t>
            </a:r>
            <a:r>
              <a:rPr lang="en" u="sng"/>
              <a:t>structure</a:t>
            </a:r>
            <a:r>
              <a:rPr lang="en"/>
              <a:t> to the house.</a:t>
            </a:r>
            <a:endParaRPr/>
          </a:p>
          <a:p>
            <a:pPr marL="457200" lvl="0" indent="-342900" algn="l" rtl="0">
              <a:spcBef>
                <a:spcPts val="0"/>
              </a:spcBef>
              <a:spcAft>
                <a:spcPts val="0"/>
              </a:spcAft>
              <a:buSzPts val="1800"/>
              <a:buChar char="●"/>
            </a:pPr>
            <a:r>
              <a:rPr lang="en"/>
              <a:t>CSS is similar the aesthetic features of the house.</a:t>
            </a:r>
            <a:endParaRPr/>
          </a:p>
          <a:p>
            <a:pPr marL="914400" lvl="1" indent="-317500" algn="l" rtl="0">
              <a:spcBef>
                <a:spcPts val="0"/>
              </a:spcBef>
              <a:spcAft>
                <a:spcPts val="0"/>
              </a:spcAft>
              <a:buSzPts val="1400"/>
              <a:buChar char="○"/>
            </a:pPr>
            <a:r>
              <a:rPr lang="en"/>
              <a:t>The paintings on the wall, the paint of the wall, the carpet , and wallpapers are used to give your house </a:t>
            </a:r>
            <a:r>
              <a:rPr lang="en" u="sng"/>
              <a:t>style</a:t>
            </a:r>
            <a:r>
              <a:rPr lang="en"/>
              <a:t>.</a:t>
            </a:r>
            <a:endParaRPr/>
          </a:p>
          <a:p>
            <a:pPr marL="457200" lvl="0" indent="-342900" algn="l" rtl="0">
              <a:spcBef>
                <a:spcPts val="0"/>
              </a:spcBef>
              <a:spcAft>
                <a:spcPts val="0"/>
              </a:spcAft>
              <a:buSzPts val="1800"/>
              <a:buChar char="●"/>
            </a:pPr>
            <a:r>
              <a:rPr lang="en"/>
              <a:t>JavaScript is similar to the appliances in a home.</a:t>
            </a:r>
            <a:endParaRPr/>
          </a:p>
          <a:p>
            <a:pPr marL="914400" lvl="1" indent="-317500" algn="l" rtl="0">
              <a:spcBef>
                <a:spcPts val="0"/>
              </a:spcBef>
              <a:spcAft>
                <a:spcPts val="0"/>
              </a:spcAft>
              <a:buSzPts val="1400"/>
              <a:buChar char="○"/>
            </a:pPr>
            <a:r>
              <a:rPr lang="en"/>
              <a:t>These include the stove, the TV, and many more that gives your home some useful </a:t>
            </a:r>
            <a:r>
              <a:rPr lang="en" u="sng"/>
              <a:t>functionality</a:t>
            </a:r>
            <a:r>
              <a:rPr lang="en"/>
              <a:t>.</a:t>
            </a:r>
            <a:endParaRPr/>
          </a:p>
          <a:p>
            <a:pPr marL="0" lvl="0" indent="0" algn="l" rtl="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are validators (HTML / CSS)?</a:t>
            </a:r>
            <a:endParaRPr/>
          </a:p>
        </p:txBody>
      </p:sp>
      <p:sp>
        <p:nvSpPr>
          <p:cNvPr id="215" name="Google Shape;215;p38"/>
          <p:cNvSpPr txBox="1">
            <a:spLocks noGrp="1"/>
          </p:cNvSpPr>
          <p:nvPr>
            <p:ph type="body" idx="1"/>
          </p:nvPr>
        </p:nvSpPr>
        <p:spPr>
          <a:xfrm>
            <a:off x="387900" y="1214250"/>
            <a:ext cx="8598000" cy="3354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ECECEC"/>
              </a:buClr>
              <a:buSzPts val="1200"/>
              <a:buChar char="●"/>
            </a:pPr>
            <a:r>
              <a:rPr lang="en" sz="1200">
                <a:solidFill>
                  <a:srgbClr val="ECECEC"/>
                </a:solidFill>
                <a:highlight>
                  <a:schemeClr val="lt1"/>
                </a:highlight>
              </a:rPr>
              <a:t>What Are Validators?</a:t>
            </a:r>
            <a:endParaRPr sz="1200">
              <a:solidFill>
                <a:srgbClr val="ECECEC"/>
              </a:solidFill>
              <a:highlight>
                <a:schemeClr val="lt1"/>
              </a:highlight>
            </a:endParaRPr>
          </a:p>
          <a:p>
            <a:pPr marL="914400" lvl="1" indent="-304800" algn="l" rtl="0">
              <a:spcBef>
                <a:spcPts val="0"/>
              </a:spcBef>
              <a:spcAft>
                <a:spcPts val="0"/>
              </a:spcAft>
              <a:buClr>
                <a:srgbClr val="ECECEC"/>
              </a:buClr>
              <a:buSzPts val="1200"/>
              <a:buChar char="●"/>
            </a:pPr>
            <a:r>
              <a:rPr lang="en" sz="1200">
                <a:solidFill>
                  <a:srgbClr val="ECECEC"/>
                </a:solidFill>
                <a:highlight>
                  <a:schemeClr val="lt1"/>
                </a:highlight>
              </a:rPr>
              <a:t>Validators are like quality check tools for your website's code. They scan your HTML and CSS to make sure everything is written correctly according to web standards.</a:t>
            </a:r>
            <a:endParaRPr sz="1200">
              <a:solidFill>
                <a:srgbClr val="ECECEC"/>
              </a:solidFill>
              <a:highlight>
                <a:schemeClr val="lt1"/>
              </a:highlight>
            </a:endParaRPr>
          </a:p>
          <a:p>
            <a:pPr marL="457200" lvl="0" indent="-304800" algn="l" rtl="0">
              <a:spcBef>
                <a:spcPts val="0"/>
              </a:spcBef>
              <a:spcAft>
                <a:spcPts val="0"/>
              </a:spcAft>
              <a:buClr>
                <a:srgbClr val="ECECEC"/>
              </a:buClr>
              <a:buSzPts val="1200"/>
              <a:buChar char="●"/>
            </a:pPr>
            <a:r>
              <a:rPr lang="en" sz="1200">
                <a:solidFill>
                  <a:srgbClr val="ECECEC"/>
                </a:solidFill>
                <a:highlight>
                  <a:schemeClr val="lt1"/>
                </a:highlight>
              </a:rPr>
              <a:t>Why Do We Need Validators?</a:t>
            </a:r>
            <a:endParaRPr sz="1200">
              <a:solidFill>
                <a:srgbClr val="ECECEC"/>
              </a:solidFill>
              <a:highlight>
                <a:schemeClr val="lt1"/>
              </a:highlight>
            </a:endParaRPr>
          </a:p>
          <a:p>
            <a:pPr marL="914400" lvl="1" indent="-304800" algn="l" rtl="0">
              <a:spcBef>
                <a:spcPts val="0"/>
              </a:spcBef>
              <a:spcAft>
                <a:spcPts val="0"/>
              </a:spcAft>
              <a:buClr>
                <a:srgbClr val="ECECEC"/>
              </a:buClr>
              <a:buSzPts val="1200"/>
              <a:buChar char="●"/>
            </a:pPr>
            <a:r>
              <a:rPr lang="en" sz="1200">
                <a:solidFill>
                  <a:srgbClr val="ECECEC"/>
                </a:solidFill>
                <a:highlight>
                  <a:schemeClr val="lt1"/>
                </a:highlight>
              </a:rPr>
              <a:t>These tools ensure that your code sticks to the official web rules laid out by organizations like (W3C). This is like making sure your car meets safety standards before you drive!</a:t>
            </a:r>
            <a:endParaRPr sz="1200">
              <a:solidFill>
                <a:srgbClr val="ECECEC"/>
              </a:solidFill>
              <a:highlight>
                <a:schemeClr val="lt1"/>
              </a:highlight>
            </a:endParaRPr>
          </a:p>
          <a:p>
            <a:pPr marL="457200" lvl="0" indent="-304800" algn="l" rtl="0">
              <a:spcBef>
                <a:spcPts val="0"/>
              </a:spcBef>
              <a:spcAft>
                <a:spcPts val="0"/>
              </a:spcAft>
              <a:buClr>
                <a:srgbClr val="ECECEC"/>
              </a:buClr>
              <a:buSzPts val="1200"/>
              <a:buChar char="●"/>
            </a:pPr>
            <a:r>
              <a:rPr lang="en" sz="1200">
                <a:solidFill>
                  <a:srgbClr val="ECECEC"/>
                </a:solidFill>
                <a:highlight>
                  <a:schemeClr val="lt1"/>
                </a:highlight>
              </a:rPr>
              <a:t>How Do Validators Help Us?</a:t>
            </a:r>
            <a:endParaRPr sz="1200">
              <a:solidFill>
                <a:srgbClr val="ECECEC"/>
              </a:solidFill>
              <a:highlight>
                <a:schemeClr val="lt1"/>
              </a:highlight>
            </a:endParaRPr>
          </a:p>
          <a:p>
            <a:pPr marL="914400" lvl="1" indent="-304800" algn="l" rtl="0">
              <a:spcBef>
                <a:spcPts val="0"/>
              </a:spcBef>
              <a:spcAft>
                <a:spcPts val="0"/>
              </a:spcAft>
              <a:buClr>
                <a:srgbClr val="ECECEC"/>
              </a:buClr>
              <a:buSzPts val="1200"/>
              <a:buChar char="●"/>
            </a:pPr>
            <a:r>
              <a:rPr lang="en" sz="1200">
                <a:solidFill>
                  <a:srgbClr val="ECECEC"/>
                </a:solidFill>
                <a:highlight>
                  <a:schemeClr val="lt1"/>
                </a:highlight>
              </a:rPr>
              <a:t>Catch Errors: Just as a spell-checker finds typos in your text, validators catch mistakes in your code that you might have missed.</a:t>
            </a:r>
            <a:endParaRPr sz="1200">
              <a:solidFill>
                <a:srgbClr val="ECECEC"/>
              </a:solidFill>
              <a:highlight>
                <a:schemeClr val="lt1"/>
              </a:highlight>
            </a:endParaRPr>
          </a:p>
          <a:p>
            <a:pPr marL="914400" lvl="1" indent="-304800" algn="l" rtl="0">
              <a:spcBef>
                <a:spcPts val="0"/>
              </a:spcBef>
              <a:spcAft>
                <a:spcPts val="0"/>
              </a:spcAft>
              <a:buClr>
                <a:srgbClr val="ECECEC"/>
              </a:buClr>
              <a:buSzPts val="1200"/>
              <a:buChar char="●"/>
            </a:pPr>
            <a:r>
              <a:rPr lang="en" sz="1200">
                <a:solidFill>
                  <a:srgbClr val="ECECEC"/>
                </a:solidFill>
                <a:highlight>
                  <a:schemeClr val="lt1"/>
                </a:highlight>
              </a:rPr>
              <a:t>Ensure Browser Compatibility: Validators make sure your website looks good and works right on all kinds of browsers, from Chrome to Firefox.</a:t>
            </a:r>
            <a:endParaRPr sz="1200">
              <a:solidFill>
                <a:srgbClr val="ECECEC"/>
              </a:solidFill>
              <a:highlight>
                <a:schemeClr val="lt1"/>
              </a:highlight>
            </a:endParaRPr>
          </a:p>
          <a:p>
            <a:pPr marL="914400" lvl="1" indent="-304800" algn="l" rtl="0">
              <a:spcBef>
                <a:spcPts val="0"/>
              </a:spcBef>
              <a:spcAft>
                <a:spcPts val="0"/>
              </a:spcAft>
              <a:buClr>
                <a:srgbClr val="ECECEC"/>
              </a:buClr>
              <a:buSzPts val="1200"/>
              <a:buChar char="●"/>
            </a:pPr>
            <a:r>
              <a:rPr lang="en" sz="1200">
                <a:solidFill>
                  <a:srgbClr val="ECECEC"/>
                </a:solidFill>
                <a:highlight>
                  <a:schemeClr val="lt1"/>
                </a:highlight>
              </a:rPr>
              <a:t>Boost Website Accessibility and SEO: They help improve your site’s accessibility, making it easier for people with disabilities to use your site. Plus, clean and correct code is better understood by search engines, helping your site rank higher.</a:t>
            </a:r>
            <a:endParaRPr sz="1200">
              <a:solidFill>
                <a:srgbClr val="ECECEC"/>
              </a:solidFill>
              <a:highlight>
                <a:schemeClr val="lt1"/>
              </a:highlight>
            </a:endParaRPr>
          </a:p>
          <a:p>
            <a:pPr marL="0" lvl="0" indent="0" algn="l" rtl="0">
              <a:spcBef>
                <a:spcPts val="1200"/>
              </a:spcBef>
              <a:spcAft>
                <a:spcPts val="0"/>
              </a:spcAft>
              <a:buNone/>
            </a:pPr>
            <a:endParaRPr sz="1200">
              <a:solidFill>
                <a:srgbClr val="ECECEC"/>
              </a:solidFill>
              <a:highlight>
                <a:srgbClr val="212121"/>
              </a:highlight>
            </a:endParaRPr>
          </a:p>
          <a:p>
            <a:pPr marL="0" lvl="0" indent="0" algn="l" rtl="0">
              <a:spcBef>
                <a:spcPts val="1200"/>
              </a:spcBef>
              <a:spcAft>
                <a:spcPts val="800"/>
              </a:spcAft>
              <a:buNone/>
            </a:pPr>
            <a:endParaRPr sz="1300">
              <a:highlight>
                <a:schemeClr val="lt1"/>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(Benefits of using Validators)</a:t>
            </a:r>
            <a:endParaRPr/>
          </a:p>
        </p:txBody>
      </p:sp>
      <p:sp>
        <p:nvSpPr>
          <p:cNvPr id="221" name="Google Shape;221;p3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rgbClr val="ECECEC"/>
              </a:buClr>
              <a:buSzPts val="1300"/>
              <a:buChar char="●"/>
            </a:pPr>
            <a:r>
              <a:rPr lang="en" sz="1300">
                <a:solidFill>
                  <a:srgbClr val="ECECEC"/>
                </a:solidFill>
                <a:highlight>
                  <a:schemeClr val="lt1"/>
                </a:highlight>
              </a:rPr>
              <a:t>Error Detection: Validators give you quick feedback on any mistakes in your code that you might not notice while you're working. This helps you fix problems right away.</a:t>
            </a:r>
            <a:endParaRPr sz="1300">
              <a:solidFill>
                <a:srgbClr val="ECECEC"/>
              </a:solidFill>
              <a:highlight>
                <a:schemeClr val="lt1"/>
              </a:highlight>
            </a:endParaRPr>
          </a:p>
          <a:p>
            <a:pPr marL="457200" lvl="0" indent="-311150" algn="l" rtl="0">
              <a:spcBef>
                <a:spcPts val="0"/>
              </a:spcBef>
              <a:spcAft>
                <a:spcPts val="0"/>
              </a:spcAft>
              <a:buClr>
                <a:srgbClr val="ECECEC"/>
              </a:buClr>
              <a:buSzPts val="1300"/>
              <a:buChar char="●"/>
            </a:pPr>
            <a:r>
              <a:rPr lang="en" sz="1300">
                <a:solidFill>
                  <a:srgbClr val="ECECEC"/>
                </a:solidFill>
                <a:highlight>
                  <a:schemeClr val="lt1"/>
                </a:highlight>
              </a:rPr>
              <a:t>Cross-Browser Compatibility: They ensure that your website works well and looks the same on all the major web browsers. This means everyone sees your website the way you intended, no matter what browser they use.</a:t>
            </a:r>
            <a:endParaRPr sz="1300">
              <a:solidFill>
                <a:srgbClr val="ECECEC"/>
              </a:solidFill>
              <a:highlight>
                <a:schemeClr val="lt1"/>
              </a:highlight>
            </a:endParaRPr>
          </a:p>
          <a:p>
            <a:pPr marL="457200" lvl="0" indent="-311150" algn="l" rtl="0">
              <a:spcBef>
                <a:spcPts val="0"/>
              </a:spcBef>
              <a:spcAft>
                <a:spcPts val="0"/>
              </a:spcAft>
              <a:buClr>
                <a:srgbClr val="ECECEC"/>
              </a:buClr>
              <a:buSzPts val="1300"/>
              <a:buChar char="●"/>
            </a:pPr>
            <a:r>
              <a:rPr lang="en" sz="1300">
                <a:solidFill>
                  <a:srgbClr val="ECECEC"/>
                </a:solidFill>
                <a:highlight>
                  <a:schemeClr val="lt1"/>
                </a:highlight>
              </a:rPr>
              <a:t>Accessibility Improvements: Validators help make your website more user-friendly for people with disabilities by ensuring your code follows certain guidelines. This makes your site more welcoming to everyone.</a:t>
            </a:r>
            <a:endParaRPr sz="1300">
              <a:solidFill>
                <a:srgbClr val="ECECEC"/>
              </a:solidFill>
              <a:highlight>
                <a:schemeClr val="lt1"/>
              </a:highlight>
            </a:endParaRPr>
          </a:p>
          <a:p>
            <a:pPr marL="457200" lvl="0" indent="-311150" algn="l" rtl="0">
              <a:spcBef>
                <a:spcPts val="0"/>
              </a:spcBef>
              <a:spcAft>
                <a:spcPts val="0"/>
              </a:spcAft>
              <a:buClr>
                <a:srgbClr val="ECECEC"/>
              </a:buClr>
              <a:buSzPts val="1300"/>
              <a:buChar char="●"/>
            </a:pPr>
            <a:r>
              <a:rPr lang="en" sz="1300">
                <a:solidFill>
                  <a:srgbClr val="ECECEC"/>
                </a:solidFill>
                <a:highlight>
                  <a:schemeClr val="lt1"/>
                </a:highlight>
              </a:rPr>
              <a:t>SEO Benefits: Using validators can help clean up your code, which search engines like. Cleaner code is easier for them to read and could boost your website's visibility in search results.</a:t>
            </a:r>
            <a:endParaRPr sz="1300">
              <a:solidFill>
                <a:srgbClr val="ECECEC"/>
              </a:solidFill>
              <a:highlight>
                <a:schemeClr val="lt1"/>
              </a:highlight>
            </a:endParaRPr>
          </a:p>
          <a:p>
            <a:pPr marL="0" lvl="0" indent="0" algn="l" rtl="0">
              <a:spcBef>
                <a:spcPts val="1200"/>
              </a:spcBef>
              <a:spcAft>
                <a:spcPts val="12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387900" y="41537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HTML Validators</a:t>
            </a:r>
            <a:endParaRPr/>
          </a:p>
        </p:txBody>
      </p:sp>
      <p:sp>
        <p:nvSpPr>
          <p:cNvPr id="227" name="Google Shape;227;p40"/>
          <p:cNvSpPr txBox="1">
            <a:spLocks noGrp="1"/>
          </p:cNvSpPr>
          <p:nvPr>
            <p:ph type="body" idx="1"/>
          </p:nvPr>
        </p:nvSpPr>
        <p:spPr>
          <a:xfrm>
            <a:off x="431400" y="2571750"/>
            <a:ext cx="8281200" cy="1652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00">
                <a:latin typeface="Arial"/>
                <a:ea typeface="Arial"/>
                <a:cs typeface="Arial"/>
                <a:sym typeface="Arial"/>
              </a:rPr>
              <a:t>•</a:t>
            </a:r>
            <a:r>
              <a:rPr lang="en" sz="1300" b="1">
                <a:latin typeface="Arial"/>
                <a:ea typeface="Arial"/>
                <a:cs typeface="Arial"/>
                <a:sym typeface="Arial"/>
              </a:rPr>
              <a:t>Definition:</a:t>
            </a:r>
            <a:r>
              <a:rPr lang="en" sz="1300">
                <a:latin typeface="Arial"/>
                <a:ea typeface="Arial"/>
                <a:cs typeface="Arial"/>
                <a:sym typeface="Arial"/>
              </a:rPr>
              <a:t> HTML validators are tools that check the markup of web documents, ensuring they meet the standards set by the World Wide Web Consortium (W3C).</a:t>
            </a:r>
            <a:endParaRPr sz="1300">
              <a:latin typeface="Arial"/>
              <a:ea typeface="Arial"/>
              <a:cs typeface="Arial"/>
              <a:sym typeface="Arial"/>
            </a:endParaRPr>
          </a:p>
          <a:p>
            <a:pPr marL="0" lvl="0" indent="0" algn="l" rtl="0">
              <a:spcBef>
                <a:spcPts val="1200"/>
              </a:spcBef>
              <a:spcAft>
                <a:spcPts val="0"/>
              </a:spcAft>
              <a:buNone/>
            </a:pPr>
            <a:r>
              <a:rPr lang="en" sz="1300">
                <a:latin typeface="Arial"/>
                <a:ea typeface="Arial"/>
                <a:cs typeface="Arial"/>
                <a:sym typeface="Arial"/>
              </a:rPr>
              <a:t>•</a:t>
            </a:r>
            <a:r>
              <a:rPr lang="en" sz="1300" b="1">
                <a:latin typeface="Arial"/>
                <a:ea typeface="Arial"/>
                <a:cs typeface="Arial"/>
                <a:sym typeface="Arial"/>
              </a:rPr>
              <a:t>Example of Validation:</a:t>
            </a:r>
            <a:r>
              <a:rPr lang="en" sz="1300">
                <a:latin typeface="Arial"/>
                <a:ea typeface="Arial"/>
                <a:cs typeface="Arial"/>
                <a:sym typeface="Arial"/>
              </a:rPr>
              <a:t> Demonstration of an HTML validator identifying errors in markup, such as missing closing tags, improperly nested elements.</a:t>
            </a:r>
            <a:endParaRPr sz="1300">
              <a:latin typeface="Arial"/>
              <a:ea typeface="Arial"/>
              <a:cs typeface="Arial"/>
              <a:sym typeface="Arial"/>
            </a:endParaRPr>
          </a:p>
          <a:p>
            <a:pPr marL="0" lvl="0" indent="0" algn="l" rtl="0">
              <a:spcBef>
                <a:spcPts val="0"/>
              </a:spcBef>
              <a:spcAft>
                <a:spcPts val="1200"/>
              </a:spcAft>
              <a:buNone/>
            </a:pPr>
            <a:endParaRPr/>
          </a:p>
        </p:txBody>
      </p:sp>
      <p:pic>
        <p:nvPicPr>
          <p:cNvPr id="228" name="Google Shape;228;p40"/>
          <p:cNvPicPr preferRelativeResize="0"/>
          <p:nvPr/>
        </p:nvPicPr>
        <p:blipFill>
          <a:blip r:embed="rId3">
            <a:alphaModFix/>
          </a:blip>
          <a:stretch>
            <a:fillRect/>
          </a:stretch>
        </p:blipFill>
        <p:spPr>
          <a:xfrm>
            <a:off x="804075" y="1324925"/>
            <a:ext cx="7535850" cy="1022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1"/>
          <p:cNvSpPr txBox="1">
            <a:spLocks noGrp="1"/>
          </p:cNvSpPr>
          <p:nvPr>
            <p:ph type="title"/>
          </p:nvPr>
        </p:nvSpPr>
        <p:spPr>
          <a:xfrm>
            <a:off x="1515125" y="162600"/>
            <a:ext cx="63324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Example Validating HTML Code</a:t>
            </a:r>
            <a:endParaRPr/>
          </a:p>
        </p:txBody>
      </p:sp>
      <p:pic>
        <p:nvPicPr>
          <p:cNvPr id="234" name="Google Shape;234;p41"/>
          <p:cNvPicPr preferRelativeResize="0"/>
          <p:nvPr/>
        </p:nvPicPr>
        <p:blipFill>
          <a:blip r:embed="rId3">
            <a:alphaModFix/>
          </a:blip>
          <a:stretch>
            <a:fillRect/>
          </a:stretch>
        </p:blipFill>
        <p:spPr>
          <a:xfrm>
            <a:off x="2272775" y="955975"/>
            <a:ext cx="4370410" cy="3694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Different Forms of Web Applications</a:t>
            </a:r>
            <a:endParaRPr/>
          </a:p>
        </p:txBody>
      </p:sp>
      <p:sp>
        <p:nvSpPr>
          <p:cNvPr id="76" name="Google Shape;76;p15"/>
          <p:cNvSpPr txBox="1">
            <a:spLocks noGrp="1"/>
          </p:cNvSpPr>
          <p:nvPr>
            <p:ph type="body" idx="1"/>
          </p:nvPr>
        </p:nvSpPr>
        <p:spPr>
          <a:xfrm>
            <a:off x="387900" y="1489825"/>
            <a:ext cx="8368200" cy="3581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Dynamic - Fetch data in real-time based on user requests.</a:t>
            </a:r>
            <a:endParaRPr/>
          </a:p>
          <a:p>
            <a:pPr marL="0" lvl="0" indent="0" algn="l" rtl="0">
              <a:spcBef>
                <a:spcPts val="1200"/>
              </a:spcBef>
              <a:spcAft>
                <a:spcPts val="0"/>
              </a:spcAft>
              <a:buNone/>
            </a:pPr>
            <a:r>
              <a:rPr lang="en"/>
              <a:t>Static - Built with HTML and CSS to display relevant content and data</a:t>
            </a:r>
            <a:endParaRPr/>
          </a:p>
          <a:p>
            <a:pPr marL="914400" lvl="0" indent="-342900" algn="l" rtl="0">
              <a:spcBef>
                <a:spcPts val="1200"/>
              </a:spcBef>
              <a:spcAft>
                <a:spcPts val="0"/>
              </a:spcAft>
              <a:buSzPts val="1800"/>
              <a:buChar char="+"/>
            </a:pPr>
            <a:r>
              <a:rPr lang="en"/>
              <a:t>don’t typically have user-server interaction.</a:t>
            </a:r>
            <a:endParaRPr/>
          </a:p>
          <a:p>
            <a:pPr marL="0" lvl="0" indent="0" algn="l" rtl="0">
              <a:spcBef>
                <a:spcPts val="1200"/>
              </a:spcBef>
              <a:spcAft>
                <a:spcPts val="0"/>
              </a:spcAft>
              <a:buNone/>
            </a:pPr>
            <a:r>
              <a:rPr lang="en"/>
              <a:t>Portal - Have different sections on the home page, such as forums, chats, user registration, and emails.</a:t>
            </a:r>
            <a:endParaRPr/>
          </a:p>
          <a:p>
            <a:pPr marL="0" lvl="0" indent="0" algn="l" rtl="0">
              <a:spcBef>
                <a:spcPts val="1200"/>
              </a:spcBef>
              <a:spcAft>
                <a:spcPts val="0"/>
              </a:spcAft>
              <a:buNone/>
            </a:pPr>
            <a:r>
              <a:rPr lang="en"/>
              <a:t>Single Page - Operate within a single web page, updating content dynamically instead of reloading the entire page.</a:t>
            </a:r>
            <a:endParaRPr/>
          </a:p>
          <a:p>
            <a:pPr marL="0" lvl="0" indent="0" algn="l" rtl="0">
              <a:spcBef>
                <a:spcPts val="1200"/>
              </a:spcBef>
              <a:spcAft>
                <a:spcPts val="1200"/>
              </a:spcAft>
              <a:buNone/>
            </a:pPr>
            <a:r>
              <a:rPr lang="en"/>
              <a:t>Multiple Page - Consist of multiple pages, with each data change or server transfer rendering a new page.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2"/>
          <p:cNvSpPr txBox="1">
            <a:spLocks noGrp="1"/>
          </p:cNvSpPr>
          <p:nvPr>
            <p:ph type="title"/>
          </p:nvPr>
        </p:nvSpPr>
        <p:spPr>
          <a:xfrm>
            <a:off x="2184875" y="105725"/>
            <a:ext cx="4546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Validating Incorrect code</a:t>
            </a:r>
            <a:endParaRPr/>
          </a:p>
        </p:txBody>
      </p:sp>
      <p:pic>
        <p:nvPicPr>
          <p:cNvPr id="240" name="Google Shape;240;p42"/>
          <p:cNvPicPr preferRelativeResize="0"/>
          <p:nvPr/>
        </p:nvPicPr>
        <p:blipFill>
          <a:blip r:embed="rId3">
            <a:alphaModFix/>
          </a:blip>
          <a:stretch>
            <a:fillRect/>
          </a:stretch>
        </p:blipFill>
        <p:spPr>
          <a:xfrm>
            <a:off x="2272775" y="955975"/>
            <a:ext cx="4370400" cy="36945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Example Validating CSS</a:t>
            </a:r>
            <a:endParaRPr/>
          </a:p>
        </p:txBody>
      </p:sp>
      <p:sp>
        <p:nvSpPr>
          <p:cNvPr id="246" name="Google Shape;246;p4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275">
                <a:highlight>
                  <a:srgbClr val="000000"/>
                </a:highlight>
              </a:rPr>
              <a:t>body {</a:t>
            </a:r>
            <a:endParaRPr sz="5275">
              <a:highlight>
                <a:srgbClr val="000000"/>
              </a:highlight>
            </a:endParaRPr>
          </a:p>
          <a:p>
            <a:pPr marL="0" lvl="0" indent="0" algn="l" rtl="0">
              <a:spcBef>
                <a:spcPts val="1200"/>
              </a:spcBef>
              <a:spcAft>
                <a:spcPts val="0"/>
              </a:spcAft>
              <a:buNone/>
            </a:pPr>
            <a:r>
              <a:rPr lang="en" sz="5275">
                <a:highlight>
                  <a:srgbClr val="000000"/>
                </a:highlight>
              </a:rPr>
              <a:t>    font-family: Arial, sans-serif;</a:t>
            </a:r>
            <a:endParaRPr sz="5275">
              <a:highlight>
                <a:srgbClr val="000000"/>
              </a:highlight>
            </a:endParaRPr>
          </a:p>
          <a:p>
            <a:pPr marL="0" lvl="0" indent="0" algn="l" rtl="0">
              <a:spcBef>
                <a:spcPts val="1200"/>
              </a:spcBef>
              <a:spcAft>
                <a:spcPts val="0"/>
              </a:spcAft>
              <a:buNone/>
            </a:pPr>
            <a:r>
              <a:rPr lang="en" sz="5275">
                <a:highlight>
                  <a:srgbClr val="000000"/>
                </a:highlight>
              </a:rPr>
              <a:t>    line-height: 1.6;</a:t>
            </a:r>
            <a:endParaRPr sz="5275">
              <a:highlight>
                <a:srgbClr val="000000"/>
              </a:highlight>
            </a:endParaRPr>
          </a:p>
          <a:p>
            <a:pPr marL="0" lvl="0" indent="0" algn="l" rtl="0">
              <a:spcBef>
                <a:spcPts val="1200"/>
              </a:spcBef>
              <a:spcAft>
                <a:spcPts val="0"/>
              </a:spcAft>
              <a:buNone/>
            </a:pPr>
            <a:r>
              <a:rPr lang="en" sz="5275">
                <a:highlight>
                  <a:srgbClr val="000000"/>
                </a:highlight>
              </a:rPr>
              <a:t>    color: #</a:t>
            </a:r>
            <a:endParaRPr sz="5275">
              <a:highlight>
                <a:srgbClr val="000000"/>
              </a:highlight>
            </a:endParaRPr>
          </a:p>
          <a:p>
            <a:pPr marL="0" lvl="0" indent="0" algn="l" rtl="0">
              <a:spcBef>
                <a:spcPts val="1200"/>
              </a:spcBef>
              <a:spcAft>
                <a:spcPts val="0"/>
              </a:spcAft>
              <a:buNone/>
            </a:pPr>
            <a:r>
              <a:rPr lang="en" sz="5275">
                <a:highlight>
                  <a:srgbClr val="000000"/>
                </a:highlight>
              </a:rPr>
              <a:t>}</a:t>
            </a:r>
            <a:endParaRPr sz="5275">
              <a:highlight>
                <a:srgbClr val="000000"/>
              </a:highlight>
            </a:endParaRPr>
          </a:p>
          <a:p>
            <a:pPr marL="0" lvl="0" indent="0" algn="l" rtl="0">
              <a:spcBef>
                <a:spcPts val="1200"/>
              </a:spcBef>
              <a:spcAft>
                <a:spcPts val="0"/>
              </a:spcAft>
              <a:buNone/>
            </a:pPr>
            <a:r>
              <a:rPr lang="en" sz="5275">
                <a:highlight>
                  <a:srgbClr val="000000"/>
                </a:highlight>
              </a:rPr>
              <a:t>h1 {</a:t>
            </a:r>
            <a:endParaRPr sz="5275">
              <a:highlight>
                <a:srgbClr val="000000"/>
              </a:highlight>
            </a:endParaRPr>
          </a:p>
          <a:p>
            <a:pPr marL="0" lvl="0" indent="0" algn="l" rtl="0">
              <a:spcBef>
                <a:spcPts val="1200"/>
              </a:spcBef>
              <a:spcAft>
                <a:spcPts val="0"/>
              </a:spcAft>
              <a:buNone/>
            </a:pPr>
            <a:r>
              <a:rPr lang="en" sz="5275">
                <a:highlight>
                  <a:srgbClr val="000000"/>
                </a:highlight>
              </a:rPr>
              <a:t>    color: navy;</a:t>
            </a:r>
            <a:endParaRPr sz="5275">
              <a:highlight>
                <a:srgbClr val="000000"/>
              </a:highlight>
            </a:endParaRPr>
          </a:p>
          <a:p>
            <a:pPr marL="0" lvl="0" indent="0" algn="l" rtl="0">
              <a:spcBef>
                <a:spcPts val="1200"/>
              </a:spcBef>
              <a:spcAft>
                <a:spcPts val="0"/>
              </a:spcAft>
              <a:buNone/>
            </a:pPr>
            <a:r>
              <a:rPr lang="en" sz="5275">
                <a:highlight>
                  <a:srgbClr val="000000"/>
                </a:highlight>
              </a:rPr>
              <a:t>}</a:t>
            </a:r>
            <a:endParaRPr sz="5275">
              <a:highlight>
                <a:srgbClr val="000000"/>
              </a:highlight>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4"/>
          <p:cNvSpPr txBox="1">
            <a:spLocks noGrp="1"/>
          </p:cNvSpPr>
          <p:nvPr>
            <p:ph type="title"/>
          </p:nvPr>
        </p:nvSpPr>
        <p:spPr>
          <a:xfrm>
            <a:off x="2773650" y="216350"/>
            <a:ext cx="35967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CSS Validator Error</a:t>
            </a:r>
            <a:endParaRPr/>
          </a:p>
        </p:txBody>
      </p:sp>
      <p:pic>
        <p:nvPicPr>
          <p:cNvPr id="252" name="Google Shape;252;p44"/>
          <p:cNvPicPr preferRelativeResize="0"/>
          <p:nvPr/>
        </p:nvPicPr>
        <p:blipFill>
          <a:blip r:embed="rId3">
            <a:alphaModFix/>
          </a:blip>
          <a:stretch>
            <a:fillRect/>
          </a:stretch>
        </p:blipFill>
        <p:spPr>
          <a:xfrm>
            <a:off x="1293888" y="902450"/>
            <a:ext cx="6556218" cy="3936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5"/>
          <p:cNvSpPr txBox="1">
            <a:spLocks noGrp="1"/>
          </p:cNvSpPr>
          <p:nvPr>
            <p:ph type="title"/>
          </p:nvPr>
        </p:nvSpPr>
        <p:spPr>
          <a:xfrm>
            <a:off x="387900" y="458025"/>
            <a:ext cx="62034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Web Developer Tools In Browsers</a:t>
            </a:r>
            <a:endParaRPr/>
          </a:p>
        </p:txBody>
      </p:sp>
      <p:sp>
        <p:nvSpPr>
          <p:cNvPr id="258" name="Google Shape;258;p45"/>
          <p:cNvSpPr txBox="1">
            <a:spLocks noGrp="1"/>
          </p:cNvSpPr>
          <p:nvPr>
            <p:ph type="body" idx="1"/>
          </p:nvPr>
        </p:nvSpPr>
        <p:spPr>
          <a:xfrm>
            <a:off x="309450" y="1315575"/>
            <a:ext cx="65487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00">
                <a:latin typeface="Arial"/>
                <a:ea typeface="Arial"/>
                <a:cs typeface="Arial"/>
                <a:sym typeface="Arial"/>
              </a:rPr>
              <a:t>•</a:t>
            </a:r>
            <a:r>
              <a:rPr lang="en" sz="1300" b="1">
                <a:latin typeface="Arial"/>
                <a:ea typeface="Arial"/>
                <a:cs typeface="Arial"/>
                <a:sym typeface="Arial"/>
              </a:rPr>
              <a:t>Role of Developer Tools:</a:t>
            </a:r>
            <a:r>
              <a:rPr lang="en" sz="1300">
                <a:latin typeface="Arial"/>
                <a:ea typeface="Arial"/>
                <a:cs typeface="Arial"/>
                <a:sym typeface="Arial"/>
              </a:rPr>
              <a:t> Browser developer tools are essential for web developers to inspect, debug, and optimize their websites directly within the browser environment.</a:t>
            </a:r>
            <a:endParaRPr sz="1300">
              <a:latin typeface="Arial"/>
              <a:ea typeface="Arial"/>
              <a:cs typeface="Arial"/>
              <a:sym typeface="Arial"/>
            </a:endParaRPr>
          </a:p>
          <a:p>
            <a:pPr marL="0" lvl="0" indent="0" algn="l" rtl="0">
              <a:spcBef>
                <a:spcPts val="1200"/>
              </a:spcBef>
              <a:spcAft>
                <a:spcPts val="0"/>
              </a:spcAft>
              <a:buNone/>
            </a:pPr>
            <a:r>
              <a:rPr lang="en" sz="1300">
                <a:latin typeface="Arial"/>
                <a:ea typeface="Arial"/>
                <a:cs typeface="Arial"/>
                <a:sym typeface="Arial"/>
              </a:rPr>
              <a:t>•</a:t>
            </a:r>
            <a:r>
              <a:rPr lang="en" sz="1300" b="1">
                <a:latin typeface="Arial"/>
                <a:ea typeface="Arial"/>
                <a:cs typeface="Arial"/>
                <a:sym typeface="Arial"/>
              </a:rPr>
              <a:t>Core Features:</a:t>
            </a:r>
            <a:r>
              <a:rPr lang="en" sz="1300">
                <a:latin typeface="Arial"/>
                <a:ea typeface="Arial"/>
                <a:cs typeface="Arial"/>
                <a:sym typeface="Arial"/>
              </a:rPr>
              <a:t> These tools provide functionalities such as DOM inspection, console logging, network activity monitoring, and performance assessment.</a:t>
            </a:r>
            <a:endParaRPr sz="1300">
              <a:latin typeface="Arial"/>
              <a:ea typeface="Arial"/>
              <a:cs typeface="Arial"/>
              <a:sym typeface="Arial"/>
            </a:endParaRPr>
          </a:p>
          <a:p>
            <a:pPr marL="0" lvl="0" indent="0" algn="l" rtl="0">
              <a:spcBef>
                <a:spcPts val="1200"/>
              </a:spcBef>
              <a:spcAft>
                <a:spcPts val="0"/>
              </a:spcAft>
              <a:buNone/>
            </a:pPr>
            <a:r>
              <a:rPr lang="en" sz="1300">
                <a:latin typeface="Arial"/>
                <a:ea typeface="Arial"/>
                <a:cs typeface="Arial"/>
                <a:sym typeface="Arial"/>
              </a:rPr>
              <a:t>•</a:t>
            </a:r>
            <a:r>
              <a:rPr lang="en" sz="1300" b="1">
                <a:latin typeface="Arial"/>
                <a:ea typeface="Arial"/>
                <a:cs typeface="Arial"/>
                <a:sym typeface="Arial"/>
              </a:rPr>
              <a:t>Supported Browsers:</a:t>
            </a:r>
            <a:r>
              <a:rPr lang="en" sz="1300">
                <a:latin typeface="Arial"/>
                <a:ea typeface="Arial"/>
                <a:cs typeface="Arial"/>
                <a:sym typeface="Arial"/>
              </a:rPr>
              <a:t> Major browsers like Chrome, Firefox, and Edge each offer a suite of developer tools tailored to enhance web development efficiency.</a:t>
            </a:r>
            <a:endParaRPr sz="1300">
              <a:latin typeface="Arial"/>
              <a:ea typeface="Arial"/>
              <a:cs typeface="Arial"/>
              <a:sym typeface="Arial"/>
            </a:endParaRPr>
          </a:p>
          <a:p>
            <a:pPr marL="0" lvl="0" indent="0" algn="l" rtl="0">
              <a:spcBef>
                <a:spcPts val="0"/>
              </a:spcBef>
              <a:spcAft>
                <a:spcPts val="1200"/>
              </a:spcAft>
              <a:buNone/>
            </a:pPr>
            <a:endParaRPr/>
          </a:p>
        </p:txBody>
      </p:sp>
      <p:pic>
        <p:nvPicPr>
          <p:cNvPr id="259" name="Google Shape;259;p45"/>
          <p:cNvPicPr preferRelativeResize="0"/>
          <p:nvPr/>
        </p:nvPicPr>
        <p:blipFill>
          <a:blip r:embed="rId3">
            <a:alphaModFix/>
          </a:blip>
          <a:stretch>
            <a:fillRect/>
          </a:stretch>
        </p:blipFill>
        <p:spPr>
          <a:xfrm>
            <a:off x="7057744" y="65000"/>
            <a:ext cx="2086250" cy="1810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6"/>
          <p:cNvSpPr txBox="1">
            <a:spLocks noGrp="1"/>
          </p:cNvSpPr>
          <p:nvPr>
            <p:ph type="title"/>
          </p:nvPr>
        </p:nvSpPr>
        <p:spPr>
          <a:xfrm>
            <a:off x="387900" y="458025"/>
            <a:ext cx="67803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600"/>
              <a:t>Web Developer Tools in Browser (Chrome)</a:t>
            </a:r>
            <a:endParaRPr sz="2600"/>
          </a:p>
        </p:txBody>
      </p:sp>
      <p:sp>
        <p:nvSpPr>
          <p:cNvPr id="265" name="Google Shape;265;p4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00">
                <a:latin typeface="Arial"/>
                <a:ea typeface="Arial"/>
                <a:cs typeface="Arial"/>
                <a:sym typeface="Arial"/>
              </a:rPr>
              <a:t>•</a:t>
            </a:r>
            <a:r>
              <a:rPr lang="en" sz="1300" b="1">
                <a:latin typeface="Arial"/>
                <a:ea typeface="Arial"/>
                <a:cs typeface="Arial"/>
                <a:sym typeface="Arial"/>
              </a:rPr>
              <a:t>Inspection and Editing:</a:t>
            </a:r>
            <a:r>
              <a:rPr lang="en" sz="1300">
                <a:latin typeface="Arial"/>
                <a:ea typeface="Arial"/>
                <a:cs typeface="Arial"/>
                <a:sym typeface="Arial"/>
              </a:rPr>
              <a:t> Allows developers to inspect HTML elements and CSS styles in real-time, make changes and see their effects immediately.</a:t>
            </a:r>
            <a:endParaRPr sz="1300">
              <a:latin typeface="Arial"/>
              <a:ea typeface="Arial"/>
              <a:cs typeface="Arial"/>
              <a:sym typeface="Arial"/>
            </a:endParaRPr>
          </a:p>
          <a:p>
            <a:pPr marL="0" lvl="0" indent="0" algn="l" rtl="0">
              <a:spcBef>
                <a:spcPts val="1200"/>
              </a:spcBef>
              <a:spcAft>
                <a:spcPts val="0"/>
              </a:spcAft>
              <a:buNone/>
            </a:pPr>
            <a:r>
              <a:rPr lang="en" sz="1300">
                <a:latin typeface="Arial"/>
                <a:ea typeface="Arial"/>
                <a:cs typeface="Arial"/>
                <a:sym typeface="Arial"/>
              </a:rPr>
              <a:t>•</a:t>
            </a:r>
            <a:r>
              <a:rPr lang="en" sz="1300" b="1">
                <a:latin typeface="Arial"/>
                <a:ea typeface="Arial"/>
                <a:cs typeface="Arial"/>
                <a:sym typeface="Arial"/>
              </a:rPr>
              <a:t>JavaScript Console:</a:t>
            </a:r>
            <a:r>
              <a:rPr lang="en" sz="1300">
                <a:latin typeface="Arial"/>
                <a:ea typeface="Arial"/>
                <a:cs typeface="Arial"/>
                <a:sym typeface="Arial"/>
              </a:rPr>
              <a:t> Provides a powerful JavaScript console for testing scripts, viewing errors, and interacting with the web page's DOM.</a:t>
            </a:r>
            <a:endParaRPr sz="1300">
              <a:latin typeface="Arial"/>
              <a:ea typeface="Arial"/>
              <a:cs typeface="Arial"/>
              <a:sym typeface="Arial"/>
            </a:endParaRPr>
          </a:p>
          <a:p>
            <a:pPr marL="0" lvl="0" indent="0" algn="l" rtl="0">
              <a:spcBef>
                <a:spcPts val="1200"/>
              </a:spcBef>
              <a:spcAft>
                <a:spcPts val="0"/>
              </a:spcAft>
              <a:buNone/>
            </a:pPr>
            <a:r>
              <a:rPr lang="en" sz="1300">
                <a:latin typeface="Arial"/>
                <a:ea typeface="Arial"/>
                <a:cs typeface="Arial"/>
                <a:sym typeface="Arial"/>
              </a:rPr>
              <a:t>•</a:t>
            </a:r>
            <a:r>
              <a:rPr lang="en" sz="1300" b="1">
                <a:latin typeface="Arial"/>
                <a:ea typeface="Arial"/>
                <a:cs typeface="Arial"/>
                <a:sym typeface="Arial"/>
              </a:rPr>
              <a:t>Network Monitoring:</a:t>
            </a:r>
            <a:r>
              <a:rPr lang="en" sz="1300">
                <a:latin typeface="Arial"/>
                <a:ea typeface="Arial"/>
                <a:cs typeface="Arial"/>
                <a:sym typeface="Arial"/>
              </a:rPr>
              <a:t> Enables tracking of network requests and responses, helping to diagnose loading issues and optimize resource delivery.</a:t>
            </a:r>
            <a:endParaRPr sz="1300">
              <a:latin typeface="Arial"/>
              <a:ea typeface="Arial"/>
              <a:cs typeface="Arial"/>
              <a:sym typeface="Arial"/>
            </a:endParaRPr>
          </a:p>
          <a:p>
            <a:pPr marL="0" lvl="0" indent="0" algn="l" rtl="0">
              <a:spcBef>
                <a:spcPts val="1200"/>
              </a:spcBef>
              <a:spcAft>
                <a:spcPts val="0"/>
              </a:spcAft>
              <a:buNone/>
            </a:pPr>
            <a:r>
              <a:rPr lang="en" sz="1300">
                <a:latin typeface="Arial"/>
                <a:ea typeface="Arial"/>
                <a:cs typeface="Arial"/>
                <a:sym typeface="Arial"/>
              </a:rPr>
              <a:t>•</a:t>
            </a:r>
            <a:r>
              <a:rPr lang="en" sz="1300" b="1">
                <a:latin typeface="Arial"/>
                <a:ea typeface="Arial"/>
                <a:cs typeface="Arial"/>
                <a:sym typeface="Arial"/>
              </a:rPr>
              <a:t>Performance Profiling:</a:t>
            </a:r>
            <a:r>
              <a:rPr lang="en" sz="1300">
                <a:latin typeface="Arial"/>
                <a:ea typeface="Arial"/>
                <a:cs typeface="Arial"/>
                <a:sym typeface="Arial"/>
              </a:rPr>
              <a:t> Tools to analyze the performance of web pages, identify bottlenecks, and improve loading times and responsiveness.</a:t>
            </a:r>
            <a:endParaRPr sz="1300">
              <a:latin typeface="Arial"/>
              <a:ea typeface="Arial"/>
              <a:cs typeface="Arial"/>
              <a:sym typeface="Arial"/>
            </a:endParaRPr>
          </a:p>
          <a:p>
            <a:pPr marL="0" lvl="0" indent="0" algn="l" rtl="0">
              <a:spcBef>
                <a:spcPts val="0"/>
              </a:spcBef>
              <a:spcAft>
                <a:spcPts val="1200"/>
              </a:spcAft>
              <a:buNone/>
            </a:pPr>
            <a:endParaRPr sz="1400">
              <a:latin typeface="Arial"/>
              <a:ea typeface="Arial"/>
              <a:cs typeface="Arial"/>
              <a:sym typeface="Arial"/>
            </a:endParaRPr>
          </a:p>
        </p:txBody>
      </p:sp>
      <p:pic>
        <p:nvPicPr>
          <p:cNvPr id="266" name="Google Shape;266;p46"/>
          <p:cNvPicPr preferRelativeResize="0"/>
          <p:nvPr/>
        </p:nvPicPr>
        <p:blipFill>
          <a:blip r:embed="rId3">
            <a:alphaModFix/>
          </a:blip>
          <a:stretch>
            <a:fillRect/>
          </a:stretch>
        </p:blipFill>
        <p:spPr>
          <a:xfrm>
            <a:off x="7168188" y="549775"/>
            <a:ext cx="803310" cy="749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7"/>
          <p:cNvSpPr txBox="1">
            <a:spLocks noGrp="1"/>
          </p:cNvSpPr>
          <p:nvPr>
            <p:ph type="title"/>
          </p:nvPr>
        </p:nvSpPr>
        <p:spPr>
          <a:xfrm>
            <a:off x="387900" y="458025"/>
            <a:ext cx="6924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 sz="2600"/>
              <a:t>Web Developer Tools in Browsers (Firefox)</a:t>
            </a:r>
            <a:endParaRPr sz="2600"/>
          </a:p>
        </p:txBody>
      </p:sp>
      <p:sp>
        <p:nvSpPr>
          <p:cNvPr id="272" name="Google Shape;272;p4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00">
                <a:latin typeface="Arial"/>
                <a:ea typeface="Arial"/>
                <a:cs typeface="Arial"/>
                <a:sym typeface="Arial"/>
              </a:rPr>
              <a:t>•</a:t>
            </a:r>
            <a:r>
              <a:rPr lang="en" sz="1300" b="1">
                <a:latin typeface="Arial"/>
                <a:ea typeface="Arial"/>
                <a:cs typeface="Arial"/>
                <a:sym typeface="Arial"/>
              </a:rPr>
              <a:t>Element Inspection:</a:t>
            </a:r>
            <a:r>
              <a:rPr lang="en" sz="1300">
                <a:latin typeface="Arial"/>
                <a:ea typeface="Arial"/>
                <a:cs typeface="Arial"/>
                <a:sym typeface="Arial"/>
              </a:rPr>
              <a:t> Firefox DevTools offers comprehensive tools for inspecting and editing HTML and CSS, with a unique grid layout tool for CSS Grid systems.</a:t>
            </a:r>
            <a:endParaRPr sz="1300">
              <a:latin typeface="Arial"/>
              <a:ea typeface="Arial"/>
              <a:cs typeface="Arial"/>
              <a:sym typeface="Arial"/>
            </a:endParaRPr>
          </a:p>
          <a:p>
            <a:pPr marL="0" lvl="0" indent="0" algn="l" rtl="0">
              <a:spcBef>
                <a:spcPts val="1200"/>
              </a:spcBef>
              <a:spcAft>
                <a:spcPts val="0"/>
              </a:spcAft>
              <a:buNone/>
            </a:pPr>
            <a:r>
              <a:rPr lang="en" sz="1300">
                <a:latin typeface="Arial"/>
                <a:ea typeface="Arial"/>
                <a:cs typeface="Arial"/>
                <a:sym typeface="Arial"/>
              </a:rPr>
              <a:t>•</a:t>
            </a:r>
            <a:r>
              <a:rPr lang="en" sz="1300" b="1">
                <a:latin typeface="Arial"/>
                <a:ea typeface="Arial"/>
                <a:cs typeface="Arial"/>
                <a:sym typeface="Arial"/>
              </a:rPr>
              <a:t>Console &amp; Debugger:</a:t>
            </a:r>
            <a:r>
              <a:rPr lang="en" sz="1300">
                <a:latin typeface="Arial"/>
                <a:ea typeface="Arial"/>
                <a:cs typeface="Arial"/>
                <a:sym typeface="Arial"/>
              </a:rPr>
              <a:t> Features a full-featured JavaScript debugger and console that integrates with other tools to provide a seamless debugging experience.</a:t>
            </a:r>
            <a:endParaRPr sz="1300">
              <a:latin typeface="Arial"/>
              <a:ea typeface="Arial"/>
              <a:cs typeface="Arial"/>
              <a:sym typeface="Arial"/>
            </a:endParaRPr>
          </a:p>
          <a:p>
            <a:pPr marL="0" lvl="0" indent="0" algn="l" rtl="0">
              <a:spcBef>
                <a:spcPts val="1200"/>
              </a:spcBef>
              <a:spcAft>
                <a:spcPts val="0"/>
              </a:spcAft>
              <a:buNone/>
            </a:pPr>
            <a:r>
              <a:rPr lang="en" sz="1300">
                <a:latin typeface="Arial"/>
                <a:ea typeface="Arial"/>
                <a:cs typeface="Arial"/>
                <a:sym typeface="Arial"/>
              </a:rPr>
              <a:t>•</a:t>
            </a:r>
            <a:r>
              <a:rPr lang="en" sz="1300" b="1">
                <a:latin typeface="Arial"/>
                <a:ea typeface="Arial"/>
                <a:cs typeface="Arial"/>
                <a:sym typeface="Arial"/>
              </a:rPr>
              <a:t>Network and Storage:</a:t>
            </a:r>
            <a:r>
              <a:rPr lang="en" sz="1300">
                <a:latin typeface="Arial"/>
                <a:ea typeface="Arial"/>
                <a:cs typeface="Arial"/>
                <a:sym typeface="Arial"/>
              </a:rPr>
              <a:t> Tracks all network activity, provides detailed information about headers, caching, and security settings, and offers tools to manage website data storage.</a:t>
            </a:r>
            <a:endParaRPr sz="1300">
              <a:latin typeface="Arial"/>
              <a:ea typeface="Arial"/>
              <a:cs typeface="Arial"/>
              <a:sym typeface="Arial"/>
            </a:endParaRPr>
          </a:p>
          <a:p>
            <a:pPr marL="0" lvl="0" indent="0" algn="l" rtl="0">
              <a:spcBef>
                <a:spcPts val="1200"/>
              </a:spcBef>
              <a:spcAft>
                <a:spcPts val="0"/>
              </a:spcAft>
              <a:buNone/>
            </a:pPr>
            <a:r>
              <a:rPr lang="en" sz="1300">
                <a:latin typeface="Arial"/>
                <a:ea typeface="Arial"/>
                <a:cs typeface="Arial"/>
                <a:sym typeface="Arial"/>
              </a:rPr>
              <a:t>•</a:t>
            </a:r>
            <a:r>
              <a:rPr lang="en" sz="1300" b="1">
                <a:latin typeface="Arial"/>
                <a:ea typeface="Arial"/>
                <a:cs typeface="Arial"/>
                <a:sym typeface="Arial"/>
              </a:rPr>
              <a:t>Performance Tools:</a:t>
            </a:r>
            <a:r>
              <a:rPr lang="en" sz="1300">
                <a:latin typeface="Arial"/>
                <a:ea typeface="Arial"/>
                <a:cs typeface="Arial"/>
                <a:sym typeface="Arial"/>
              </a:rPr>
              <a:t> Includes detailed performance recording tools that help identify and rectify performance issues to enhance user experience.</a:t>
            </a:r>
            <a:endParaRPr sz="1300">
              <a:latin typeface="Arial"/>
              <a:ea typeface="Arial"/>
              <a:cs typeface="Arial"/>
              <a:sym typeface="Arial"/>
            </a:endParaRPr>
          </a:p>
          <a:p>
            <a:pPr marL="0" lvl="0" indent="0" algn="l" rtl="0">
              <a:spcBef>
                <a:spcPts val="0"/>
              </a:spcBef>
              <a:spcAft>
                <a:spcPts val="1200"/>
              </a:spcAft>
              <a:buNone/>
            </a:pPr>
            <a:endParaRPr sz="1500">
              <a:latin typeface="Arial"/>
              <a:ea typeface="Arial"/>
              <a:cs typeface="Arial"/>
              <a:sym typeface="Arial"/>
            </a:endParaRPr>
          </a:p>
        </p:txBody>
      </p:sp>
      <p:pic>
        <p:nvPicPr>
          <p:cNvPr id="273" name="Google Shape;273;p47"/>
          <p:cNvPicPr preferRelativeResize="0"/>
          <p:nvPr/>
        </p:nvPicPr>
        <p:blipFill>
          <a:blip r:embed="rId3">
            <a:alphaModFix/>
          </a:blip>
          <a:stretch>
            <a:fillRect/>
          </a:stretch>
        </p:blipFill>
        <p:spPr>
          <a:xfrm>
            <a:off x="7312201" y="513901"/>
            <a:ext cx="796000" cy="751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8"/>
          <p:cNvSpPr txBox="1">
            <a:spLocks noGrp="1"/>
          </p:cNvSpPr>
          <p:nvPr>
            <p:ph type="title"/>
          </p:nvPr>
        </p:nvSpPr>
        <p:spPr>
          <a:xfrm>
            <a:off x="387900" y="458025"/>
            <a:ext cx="64701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a:t>Web Developer Tools in Browsers (Edge)</a:t>
            </a:r>
            <a:endParaRPr sz="2600"/>
          </a:p>
        </p:txBody>
      </p:sp>
      <p:sp>
        <p:nvSpPr>
          <p:cNvPr id="279" name="Google Shape;279;p4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00">
                <a:latin typeface="Arial"/>
                <a:ea typeface="Arial"/>
                <a:cs typeface="Arial"/>
                <a:sym typeface="Arial"/>
              </a:rPr>
              <a:t>•</a:t>
            </a:r>
            <a:r>
              <a:rPr lang="en" sz="1300" b="1">
                <a:latin typeface="Arial"/>
                <a:ea typeface="Arial"/>
                <a:cs typeface="Arial"/>
                <a:sym typeface="Arial"/>
              </a:rPr>
              <a:t>Modern Interface:</a:t>
            </a:r>
            <a:r>
              <a:rPr lang="en" sz="1300">
                <a:latin typeface="Arial"/>
                <a:ea typeface="Arial"/>
                <a:cs typeface="Arial"/>
                <a:sym typeface="Arial"/>
              </a:rPr>
              <a:t> Edge DevTools offers a modern, user-friendly interface that integrates seamlessly with the browser, enhancing productivity and ease of use.</a:t>
            </a:r>
            <a:endParaRPr sz="1300">
              <a:latin typeface="Arial"/>
              <a:ea typeface="Arial"/>
              <a:cs typeface="Arial"/>
              <a:sym typeface="Arial"/>
            </a:endParaRPr>
          </a:p>
          <a:p>
            <a:pPr marL="0" lvl="0" indent="0" algn="l" rtl="0">
              <a:spcBef>
                <a:spcPts val="1200"/>
              </a:spcBef>
              <a:spcAft>
                <a:spcPts val="0"/>
              </a:spcAft>
              <a:buNone/>
            </a:pPr>
            <a:r>
              <a:rPr lang="en" sz="1300">
                <a:latin typeface="Arial"/>
                <a:ea typeface="Arial"/>
                <a:cs typeface="Arial"/>
                <a:sym typeface="Arial"/>
              </a:rPr>
              <a:t>•</a:t>
            </a:r>
            <a:r>
              <a:rPr lang="en" sz="1300" b="1">
                <a:latin typeface="Arial"/>
                <a:ea typeface="Arial"/>
                <a:cs typeface="Arial"/>
                <a:sym typeface="Arial"/>
              </a:rPr>
              <a:t>Network Performance:</a:t>
            </a:r>
            <a:r>
              <a:rPr lang="en" sz="1300">
                <a:latin typeface="Arial"/>
                <a:ea typeface="Arial"/>
                <a:cs typeface="Arial"/>
                <a:sym typeface="Arial"/>
              </a:rPr>
              <a:t> Detailed insights into network performance, including timing, headers, and cookies, crucial for debugging and optimizing web applications.</a:t>
            </a:r>
            <a:endParaRPr sz="1300">
              <a:latin typeface="Arial"/>
              <a:ea typeface="Arial"/>
              <a:cs typeface="Arial"/>
              <a:sym typeface="Arial"/>
            </a:endParaRPr>
          </a:p>
          <a:p>
            <a:pPr marL="0" lvl="0" indent="0" algn="l" rtl="0">
              <a:spcBef>
                <a:spcPts val="1200"/>
              </a:spcBef>
              <a:spcAft>
                <a:spcPts val="0"/>
              </a:spcAft>
              <a:buNone/>
            </a:pPr>
            <a:r>
              <a:rPr lang="en" sz="1300">
                <a:latin typeface="Arial"/>
                <a:ea typeface="Arial"/>
                <a:cs typeface="Arial"/>
                <a:sym typeface="Arial"/>
              </a:rPr>
              <a:t>•</a:t>
            </a:r>
            <a:r>
              <a:rPr lang="en" sz="1300" b="1">
                <a:latin typeface="Arial"/>
                <a:ea typeface="Arial"/>
                <a:cs typeface="Arial"/>
                <a:sym typeface="Arial"/>
              </a:rPr>
              <a:t>JavaScript Debugging:</a:t>
            </a:r>
            <a:r>
              <a:rPr lang="en" sz="1300">
                <a:latin typeface="Arial"/>
                <a:ea typeface="Arial"/>
                <a:cs typeface="Arial"/>
                <a:sym typeface="Arial"/>
              </a:rPr>
              <a:t> Advanced JavaScript debugging tools, similar to those in Chrome, thanks to shared Chromium base, with additional Microsoft-specific enhancements.</a:t>
            </a:r>
            <a:endParaRPr sz="1300">
              <a:latin typeface="Arial"/>
              <a:ea typeface="Arial"/>
              <a:cs typeface="Arial"/>
              <a:sym typeface="Arial"/>
            </a:endParaRPr>
          </a:p>
          <a:p>
            <a:pPr marL="0" lvl="0" indent="0" algn="l" rtl="0">
              <a:spcBef>
                <a:spcPts val="1200"/>
              </a:spcBef>
              <a:spcAft>
                <a:spcPts val="0"/>
              </a:spcAft>
              <a:buNone/>
            </a:pPr>
            <a:r>
              <a:rPr lang="en" sz="1300">
                <a:latin typeface="Arial"/>
                <a:ea typeface="Arial"/>
                <a:cs typeface="Arial"/>
                <a:sym typeface="Arial"/>
              </a:rPr>
              <a:t>•</a:t>
            </a:r>
            <a:r>
              <a:rPr lang="en" sz="1300" b="1">
                <a:latin typeface="Arial"/>
                <a:ea typeface="Arial"/>
                <a:cs typeface="Arial"/>
                <a:sym typeface="Arial"/>
              </a:rPr>
              <a:t>Accessibility Testing:</a:t>
            </a:r>
            <a:r>
              <a:rPr lang="en" sz="1300">
                <a:latin typeface="Arial"/>
                <a:ea typeface="Arial"/>
                <a:cs typeface="Arial"/>
                <a:sym typeface="Arial"/>
              </a:rPr>
              <a:t> Includes built-in tools to test and improve the accessibility of web pages, ensuring compliance with web accessibility standards.</a:t>
            </a:r>
            <a:endParaRPr sz="1300">
              <a:latin typeface="Arial"/>
              <a:ea typeface="Arial"/>
              <a:cs typeface="Arial"/>
              <a:sym typeface="Arial"/>
            </a:endParaRPr>
          </a:p>
          <a:p>
            <a:pPr marL="0" lvl="0" indent="0" algn="l" rtl="0">
              <a:spcBef>
                <a:spcPts val="0"/>
              </a:spcBef>
              <a:spcAft>
                <a:spcPts val="1200"/>
              </a:spcAft>
              <a:buNone/>
            </a:pPr>
            <a:endParaRPr sz="1400">
              <a:latin typeface="Arial"/>
              <a:ea typeface="Arial"/>
              <a:cs typeface="Arial"/>
              <a:sym typeface="Arial"/>
            </a:endParaRPr>
          </a:p>
        </p:txBody>
      </p:sp>
      <p:pic>
        <p:nvPicPr>
          <p:cNvPr id="280" name="Google Shape;280;p48"/>
          <p:cNvPicPr preferRelativeResize="0"/>
          <p:nvPr/>
        </p:nvPicPr>
        <p:blipFill>
          <a:blip r:embed="rId3">
            <a:alphaModFix/>
          </a:blip>
          <a:stretch>
            <a:fillRect/>
          </a:stretch>
        </p:blipFill>
        <p:spPr>
          <a:xfrm>
            <a:off x="6858000" y="534840"/>
            <a:ext cx="850675" cy="7875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are Web Frameworks?</a:t>
            </a:r>
            <a:endParaRPr/>
          </a:p>
        </p:txBody>
      </p:sp>
      <p:sp>
        <p:nvSpPr>
          <p:cNvPr id="286" name="Google Shape;286;p4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Web frameworks are a piece of software that offers a way to create and run web applications.</a:t>
            </a:r>
            <a:endParaRPr/>
          </a:p>
          <a:p>
            <a:pPr marL="0" lvl="0" indent="0" algn="l" rtl="0">
              <a:spcBef>
                <a:spcPts val="1200"/>
              </a:spcBef>
              <a:spcAft>
                <a:spcPts val="1200"/>
              </a:spcAft>
              <a:buNone/>
            </a:pPr>
            <a:r>
              <a:rPr lang="en"/>
              <a:t>They have a pre-built set of libraries, software tools, and best practices that support the overall development of web apps.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do Web Frameworks do?</a:t>
            </a:r>
            <a:endParaRPr/>
          </a:p>
        </p:txBody>
      </p:sp>
      <p:sp>
        <p:nvSpPr>
          <p:cNvPr id="292" name="Google Shape;292;p5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They make web app development more maintainable and efficient by handling multiple routine tasks at a time and providing a structured way to organize code.</a:t>
            </a:r>
            <a:endParaRPr/>
          </a:p>
          <a:p>
            <a:pPr marL="0" lvl="0" indent="0" algn="l" rtl="0">
              <a:spcBef>
                <a:spcPts val="1200"/>
              </a:spcBef>
              <a:spcAft>
                <a:spcPts val="1200"/>
              </a:spcAft>
              <a:buNone/>
            </a:pPr>
            <a:r>
              <a:rPr lang="en"/>
              <a:t>They also provide a consistent development approach which helps guarantee that the final product is scalable, reliable, and maintainable.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Different Types of Web Frameworks</a:t>
            </a:r>
            <a:endParaRPr/>
          </a:p>
        </p:txBody>
      </p:sp>
      <p:sp>
        <p:nvSpPr>
          <p:cNvPr id="298" name="Google Shape;298;p5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Frontend (client-side): mainly deals with the user interface (UI) and customer-side interactivity which further assists in front end testing</a:t>
            </a:r>
            <a:endParaRPr/>
          </a:p>
          <a:p>
            <a:pPr marL="457200" lvl="0" indent="-325755" algn="l" rtl="0">
              <a:spcBef>
                <a:spcPts val="1200"/>
              </a:spcBef>
              <a:spcAft>
                <a:spcPts val="0"/>
              </a:spcAft>
              <a:buSzPct val="100000"/>
              <a:buChar char="●"/>
            </a:pPr>
            <a:r>
              <a:rPr lang="en"/>
              <a:t>are responsible for managing user interactions, displaying content, and helping the overall user experience</a:t>
            </a:r>
            <a:endParaRPr/>
          </a:p>
          <a:p>
            <a:pPr marL="457200" lvl="0" indent="-325755" algn="l" rtl="0">
              <a:spcBef>
                <a:spcPts val="0"/>
              </a:spcBef>
              <a:spcAft>
                <a:spcPts val="0"/>
              </a:spcAft>
              <a:buSzPct val="100000"/>
              <a:buChar char="●"/>
            </a:pPr>
            <a:r>
              <a:rPr lang="en"/>
              <a:t>crucial for generating dynamic, responsive, and visually alluring web apps.</a:t>
            </a:r>
            <a:endParaRPr/>
          </a:p>
          <a:p>
            <a:pPr marL="457200" lvl="0" indent="-325755" algn="l" rtl="0">
              <a:spcBef>
                <a:spcPts val="0"/>
              </a:spcBef>
              <a:spcAft>
                <a:spcPts val="0"/>
              </a:spcAft>
              <a:buSzPct val="100000"/>
              <a:buChar char="●"/>
            </a:pPr>
            <a:r>
              <a:rPr lang="en"/>
              <a:t>examples: Angular, Vue.js, React, and Ember.js</a:t>
            </a:r>
            <a:endParaRPr/>
          </a:p>
          <a:p>
            <a:pPr marL="0" lvl="0" indent="0" algn="l" rtl="0">
              <a:spcBef>
                <a:spcPts val="1200"/>
              </a:spcBef>
              <a:spcAft>
                <a:spcPts val="0"/>
              </a:spcAft>
              <a:buNone/>
            </a:pPr>
            <a:r>
              <a:rPr lang="en"/>
              <a:t>Backend (server-side): primarily designed to focus on the logic of web apps</a:t>
            </a:r>
            <a:endParaRPr/>
          </a:p>
          <a:p>
            <a:pPr marL="457200" lvl="0" indent="-325755" algn="l" rtl="0">
              <a:spcBef>
                <a:spcPts val="1200"/>
              </a:spcBef>
              <a:spcAft>
                <a:spcPts val="0"/>
              </a:spcAft>
              <a:buSzPct val="100000"/>
              <a:buChar char="●"/>
            </a:pPr>
            <a:r>
              <a:rPr lang="en"/>
              <a:t>manage server operations, communicate with databases, and process requests from the user side</a:t>
            </a:r>
            <a:endParaRPr/>
          </a:p>
          <a:p>
            <a:pPr marL="457200" lvl="0" indent="-325755" algn="l" rtl="0">
              <a:spcBef>
                <a:spcPts val="0"/>
              </a:spcBef>
              <a:spcAft>
                <a:spcPts val="0"/>
              </a:spcAft>
              <a:buSzPct val="100000"/>
              <a:buChar char="●"/>
            </a:pPr>
            <a:r>
              <a:rPr lang="en"/>
              <a:t>responsible for robust security, functionality, and data management of web apps</a:t>
            </a:r>
            <a:endParaRPr/>
          </a:p>
          <a:p>
            <a:pPr marL="457200" lvl="0" indent="-325755" algn="l" rtl="0">
              <a:spcBef>
                <a:spcPts val="0"/>
              </a:spcBef>
              <a:spcAft>
                <a:spcPts val="0"/>
              </a:spcAft>
              <a:buSzPct val="100000"/>
              <a:buChar char="●"/>
            </a:pPr>
            <a:r>
              <a:rPr lang="en"/>
              <a:t>examples: ASP.NET., Ruby on Rails, express.js, django, and spring boot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a Progressive Web App (PWA)?</a:t>
            </a:r>
            <a:endParaRPr/>
          </a:p>
        </p:txBody>
      </p:sp>
      <p:sp>
        <p:nvSpPr>
          <p:cNvPr id="82" name="Google Shape;82;p16"/>
          <p:cNvSpPr txBox="1">
            <a:spLocks noGrp="1"/>
          </p:cNvSpPr>
          <p:nvPr>
            <p:ph type="body" idx="1"/>
          </p:nvPr>
        </p:nvSpPr>
        <p:spPr>
          <a:xfrm>
            <a:off x="387900" y="1489825"/>
            <a:ext cx="8368200" cy="3396600"/>
          </a:xfrm>
          <a:prstGeom prst="rect">
            <a:avLst/>
          </a:prstGeom>
        </p:spPr>
        <p:txBody>
          <a:bodyPr spcFirstLastPara="1" wrap="square" lIns="91425" tIns="91425" rIns="91425" bIns="91425" anchor="t" anchorCtr="0">
            <a:normAutofit fontScale="70000" lnSpcReduction="10000"/>
          </a:bodyPr>
          <a:lstStyle/>
          <a:p>
            <a:pPr marL="457200" lvl="0" indent="-308610" algn="l" rtl="0">
              <a:spcBef>
                <a:spcPts val="0"/>
              </a:spcBef>
              <a:spcAft>
                <a:spcPts val="0"/>
              </a:spcAft>
              <a:buSzPct val="100000"/>
              <a:buChar char="-"/>
            </a:pPr>
            <a:r>
              <a:rPr lang="en"/>
              <a:t>It is a web app that uses web technologies to provide a user experience similar to a native app.</a:t>
            </a:r>
            <a:endParaRPr/>
          </a:p>
          <a:p>
            <a:pPr marL="0" lvl="0" indent="0" algn="l" rtl="0">
              <a:spcBef>
                <a:spcPts val="1200"/>
              </a:spcBef>
              <a:spcAft>
                <a:spcPts val="0"/>
              </a:spcAft>
              <a:buNone/>
            </a:pPr>
            <a:r>
              <a:rPr lang="en"/>
              <a:t>What is a native app?</a:t>
            </a:r>
            <a:endParaRPr/>
          </a:p>
          <a:p>
            <a:pPr marL="457200" lvl="0" indent="-308610" algn="l" rtl="0">
              <a:spcBef>
                <a:spcPts val="1200"/>
              </a:spcBef>
              <a:spcAft>
                <a:spcPts val="0"/>
              </a:spcAft>
              <a:buSzPct val="100000"/>
              <a:buChar char="+"/>
            </a:pPr>
            <a:r>
              <a:rPr lang="en"/>
              <a:t>A native app is a software application specifically designed and developed to run on a particular platform or device. These apps are built using platform specific programming languages. </a:t>
            </a:r>
            <a:endParaRPr/>
          </a:p>
          <a:p>
            <a:pPr marL="457200" lvl="0" indent="0" algn="l" rtl="0">
              <a:spcBef>
                <a:spcPts val="1200"/>
              </a:spcBef>
              <a:spcAft>
                <a:spcPts val="0"/>
              </a:spcAft>
              <a:buNone/>
            </a:pPr>
            <a:r>
              <a:rPr lang="en"/>
              <a:t>For example: Swift for iOS or Kotlin for Android OS.</a:t>
            </a:r>
            <a:endParaRPr/>
          </a:p>
          <a:p>
            <a:pPr marL="0" lvl="0" indent="0" algn="l" rtl="0">
              <a:spcBef>
                <a:spcPts val="1200"/>
              </a:spcBef>
              <a:spcAft>
                <a:spcPts val="0"/>
              </a:spcAft>
              <a:buNone/>
            </a:pPr>
            <a:r>
              <a:rPr lang="en"/>
              <a:t>How does a PWA function?</a:t>
            </a:r>
            <a:endParaRPr/>
          </a:p>
          <a:p>
            <a:pPr marL="457200" lvl="0" indent="-308610" algn="l" rtl="0">
              <a:spcBef>
                <a:spcPts val="1200"/>
              </a:spcBef>
              <a:spcAft>
                <a:spcPts val="0"/>
              </a:spcAft>
              <a:buSzPct val="100000"/>
              <a:buChar char="-"/>
            </a:pPr>
            <a:r>
              <a:rPr lang="en"/>
              <a:t>PWAs can run on multiple devices and platforms from a single codebase.</a:t>
            </a:r>
            <a:endParaRPr/>
          </a:p>
          <a:p>
            <a:pPr marL="457200" lvl="0" indent="-308610" algn="l" rtl="0">
              <a:lnSpc>
                <a:spcPct val="150000"/>
              </a:lnSpc>
              <a:spcBef>
                <a:spcPts val="0"/>
              </a:spcBef>
              <a:spcAft>
                <a:spcPts val="0"/>
              </a:spcAft>
              <a:buSzPct val="100000"/>
              <a:buChar char="-"/>
            </a:pPr>
            <a:r>
              <a:rPr lang="en"/>
              <a:t>Designed to take advantage of native mobile device features:</a:t>
            </a:r>
            <a:endParaRPr/>
          </a:p>
          <a:p>
            <a:pPr marL="914400" lvl="0" indent="-308610" algn="l" rtl="0">
              <a:lnSpc>
                <a:spcPct val="150000"/>
              </a:lnSpc>
              <a:spcBef>
                <a:spcPts val="0"/>
              </a:spcBef>
              <a:spcAft>
                <a:spcPts val="0"/>
              </a:spcAft>
              <a:buSzPct val="100000"/>
              <a:buChar char="+"/>
            </a:pPr>
            <a:r>
              <a:rPr lang="en"/>
              <a:t>Does not require users to visit an app store</a:t>
            </a:r>
            <a:endParaRPr/>
          </a:p>
          <a:p>
            <a:pPr marL="914400" lvl="0" indent="-308610" algn="l" rtl="0">
              <a:lnSpc>
                <a:spcPct val="150000"/>
              </a:lnSpc>
              <a:spcBef>
                <a:spcPts val="0"/>
              </a:spcBef>
              <a:spcAft>
                <a:spcPts val="0"/>
              </a:spcAft>
              <a:buSzPct val="100000"/>
              <a:buChar char="+"/>
            </a:pPr>
            <a:r>
              <a:rPr lang="en"/>
              <a:t>Does not require a purchase to be made</a:t>
            </a:r>
            <a:endParaRPr/>
          </a:p>
          <a:p>
            <a:pPr marL="914400" lvl="0" indent="-308610" algn="l" rtl="0">
              <a:lnSpc>
                <a:spcPct val="150000"/>
              </a:lnSpc>
              <a:spcBef>
                <a:spcPts val="0"/>
              </a:spcBef>
              <a:spcAft>
                <a:spcPts val="0"/>
              </a:spcAft>
              <a:buSzPct val="100000"/>
              <a:buChar char="+"/>
            </a:pPr>
            <a:r>
              <a:rPr lang="en"/>
              <a:t>Does not require a local software download</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Advantages</a:t>
            </a:r>
            <a:endParaRPr/>
          </a:p>
        </p:txBody>
      </p:sp>
      <p:sp>
        <p:nvSpPr>
          <p:cNvPr id="304" name="Google Shape;304;p5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None/>
            </a:pPr>
            <a:r>
              <a:rPr lang="en"/>
              <a:t>Rapid Development: they offer pre-built components which cuts down on development time</a:t>
            </a:r>
            <a:endParaRPr/>
          </a:p>
          <a:p>
            <a:pPr marL="0" lvl="0" indent="0" algn="l" rtl="0">
              <a:spcBef>
                <a:spcPts val="1200"/>
              </a:spcBef>
              <a:spcAft>
                <a:spcPts val="0"/>
              </a:spcAft>
              <a:buNone/>
            </a:pPr>
            <a:r>
              <a:rPr lang="en"/>
              <a:t>Consistency: they enforce good practices which results in consistent and maintainable code</a:t>
            </a:r>
            <a:endParaRPr/>
          </a:p>
          <a:p>
            <a:pPr marL="0" lvl="0" indent="0" algn="l" rtl="0">
              <a:spcBef>
                <a:spcPts val="1200"/>
              </a:spcBef>
              <a:spcAft>
                <a:spcPts val="0"/>
              </a:spcAft>
              <a:buNone/>
            </a:pPr>
            <a:r>
              <a:rPr lang="en"/>
              <a:t>Security: some of them come with built-in security traits which protect against potential vulnerabilities.</a:t>
            </a:r>
            <a:endParaRPr/>
          </a:p>
          <a:p>
            <a:pPr marL="0" lvl="0" indent="0" algn="l" rtl="0">
              <a:spcBef>
                <a:spcPts val="1200"/>
              </a:spcBef>
              <a:spcAft>
                <a:spcPts val="0"/>
              </a:spcAft>
              <a:buNone/>
            </a:pPr>
            <a:r>
              <a:rPr lang="en"/>
              <a:t>Community and Ecosystem: they have extensive libraries and active communities of developers</a:t>
            </a:r>
            <a:endParaRPr/>
          </a:p>
          <a:p>
            <a:pPr marL="0" lvl="0" indent="0" algn="l" rtl="0">
              <a:spcBef>
                <a:spcPts val="1200"/>
              </a:spcBef>
              <a:spcAft>
                <a:spcPts val="0"/>
              </a:spcAft>
              <a:buNone/>
            </a:pPr>
            <a:r>
              <a:rPr lang="en"/>
              <a:t>Scalability: they support scalability through scalable &amp; modular architectures</a:t>
            </a:r>
            <a:endParaRPr/>
          </a:p>
          <a:p>
            <a:pPr marL="0" lvl="0" indent="0" algn="l" rtl="0">
              <a:spcBef>
                <a:spcPts val="1200"/>
              </a:spcBef>
              <a:spcAft>
                <a:spcPts val="1200"/>
              </a:spcAft>
              <a:buNone/>
            </a:pPr>
            <a:r>
              <a:rPr lang="en"/>
              <a:t>Testing: they provide different tools to help simplify testing and debugging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Disadvantages</a:t>
            </a:r>
            <a:endParaRPr/>
          </a:p>
        </p:txBody>
      </p:sp>
      <p:sp>
        <p:nvSpPr>
          <p:cNvPr id="310" name="Google Shape;310;p5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Learning Curve: developers have to take time to learn the practices and conventions of the framework </a:t>
            </a:r>
            <a:endParaRPr/>
          </a:p>
          <a:p>
            <a:pPr marL="0" lvl="0" indent="0" algn="l" rtl="0">
              <a:spcBef>
                <a:spcPts val="1200"/>
              </a:spcBef>
              <a:spcAft>
                <a:spcPts val="0"/>
              </a:spcAft>
              <a:buNone/>
            </a:pPr>
            <a:r>
              <a:rPr lang="en"/>
              <a:t>Flexibility: some may limit design choices or restrict customization</a:t>
            </a:r>
            <a:endParaRPr/>
          </a:p>
          <a:p>
            <a:pPr marL="0" lvl="0" indent="0" algn="l" rtl="0">
              <a:spcBef>
                <a:spcPts val="1200"/>
              </a:spcBef>
              <a:spcAft>
                <a:spcPts val="0"/>
              </a:spcAft>
              <a:buNone/>
            </a:pPr>
            <a:r>
              <a:rPr lang="en"/>
              <a:t>Performance Overhead: they have abstraction layers which can lead to performance overhead </a:t>
            </a:r>
            <a:endParaRPr/>
          </a:p>
          <a:p>
            <a:pPr marL="0" lvl="0" indent="0" algn="l" rtl="0">
              <a:spcBef>
                <a:spcPts val="1200"/>
              </a:spcBef>
              <a:spcAft>
                <a:spcPts val="0"/>
              </a:spcAft>
              <a:buNone/>
            </a:pPr>
            <a:r>
              <a:rPr lang="en"/>
              <a:t>Compatibility and Updates: it can be hard to keep up with their updates and to guarantee compatibility </a:t>
            </a:r>
            <a:endParaRPr/>
          </a:p>
          <a:p>
            <a:pPr marL="0" lvl="0" indent="0" algn="l" rtl="0">
              <a:spcBef>
                <a:spcPts val="1200"/>
              </a:spcBef>
              <a:spcAft>
                <a:spcPts val="1200"/>
              </a:spcAft>
              <a:buNone/>
            </a:pPr>
            <a:r>
              <a:rPr lang="en"/>
              <a:t>Resource Consumption: some of them consume more server resources then customized coded solutions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Web Frameworks (Examples)</a:t>
            </a:r>
            <a:endParaRPr/>
          </a:p>
        </p:txBody>
      </p:sp>
      <p:pic>
        <p:nvPicPr>
          <p:cNvPr id="316" name="Google Shape;316;p54" descr="What is Jquery and How it works? An ..."/>
          <p:cNvPicPr preferRelativeResize="0"/>
          <p:nvPr/>
        </p:nvPicPr>
        <p:blipFill>
          <a:blip r:embed="rId3">
            <a:alphaModFix/>
          </a:blip>
          <a:stretch>
            <a:fillRect/>
          </a:stretch>
        </p:blipFill>
        <p:spPr>
          <a:xfrm>
            <a:off x="4533325" y="1377875"/>
            <a:ext cx="3648750" cy="1581150"/>
          </a:xfrm>
          <a:prstGeom prst="rect">
            <a:avLst/>
          </a:prstGeom>
          <a:noFill/>
          <a:ln>
            <a:noFill/>
          </a:ln>
        </p:spPr>
      </p:pic>
      <p:pic>
        <p:nvPicPr>
          <p:cNvPr id="317" name="Google Shape;317;p54" descr="Python web development framework"/>
          <p:cNvPicPr preferRelativeResize="0"/>
          <p:nvPr/>
        </p:nvPicPr>
        <p:blipFill>
          <a:blip r:embed="rId4">
            <a:alphaModFix/>
          </a:blip>
          <a:stretch>
            <a:fillRect/>
          </a:stretch>
        </p:blipFill>
        <p:spPr>
          <a:xfrm>
            <a:off x="467875" y="3292425"/>
            <a:ext cx="3648775" cy="1654750"/>
          </a:xfrm>
          <a:prstGeom prst="rect">
            <a:avLst/>
          </a:prstGeom>
          <a:noFill/>
          <a:ln>
            <a:noFill/>
          </a:ln>
        </p:spPr>
      </p:pic>
      <p:pic>
        <p:nvPicPr>
          <p:cNvPr id="318" name="Google Shape;318;p54" descr="Bootstrap | Custom Framework For Your ..."/>
          <p:cNvPicPr preferRelativeResize="0"/>
          <p:nvPr/>
        </p:nvPicPr>
        <p:blipFill>
          <a:blip r:embed="rId5">
            <a:alphaModFix/>
          </a:blip>
          <a:stretch>
            <a:fillRect/>
          </a:stretch>
        </p:blipFill>
        <p:spPr>
          <a:xfrm>
            <a:off x="4533325" y="3266425"/>
            <a:ext cx="3648775" cy="1654750"/>
          </a:xfrm>
          <a:prstGeom prst="rect">
            <a:avLst/>
          </a:prstGeom>
          <a:noFill/>
          <a:ln>
            <a:noFill/>
          </a:ln>
        </p:spPr>
      </p:pic>
      <p:pic>
        <p:nvPicPr>
          <p:cNvPr id="319" name="Google Shape;319;p54" descr="What is Laravel? - Laravel News"/>
          <p:cNvPicPr preferRelativeResize="0"/>
          <p:nvPr/>
        </p:nvPicPr>
        <p:blipFill>
          <a:blip r:embed="rId6">
            <a:alphaModFix/>
          </a:blip>
          <a:stretch>
            <a:fillRect/>
          </a:stretch>
        </p:blipFill>
        <p:spPr>
          <a:xfrm>
            <a:off x="467875" y="1377875"/>
            <a:ext cx="3648775" cy="1654738"/>
          </a:xfrm>
          <a:prstGeom prst="rect">
            <a:avLst/>
          </a:prstGeom>
          <a:noFill/>
          <a:ln>
            <a:noFill/>
          </a:ln>
        </p:spPr>
      </p:pic>
      <p:sp>
        <p:nvSpPr>
          <p:cNvPr id="320" name="Google Shape;320;p54"/>
          <p:cNvSpPr txBox="1"/>
          <p:nvPr/>
        </p:nvSpPr>
        <p:spPr>
          <a:xfrm>
            <a:off x="387900" y="2982075"/>
            <a:ext cx="1951500" cy="2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u="sng">
                <a:solidFill>
                  <a:schemeClr val="hlink"/>
                </a:solidFill>
                <a:latin typeface="Roboto"/>
                <a:ea typeface="Roboto"/>
                <a:cs typeface="Roboto"/>
                <a:sym typeface="Roboto"/>
                <a:hlinkClick r:id="rId7"/>
              </a:rPr>
              <a:t>https://laravel-news.com/what-is-laravel</a:t>
            </a:r>
            <a:r>
              <a:rPr lang="en" sz="700">
                <a:solidFill>
                  <a:schemeClr val="dk1"/>
                </a:solidFill>
                <a:latin typeface="Roboto"/>
                <a:ea typeface="Roboto"/>
                <a:cs typeface="Roboto"/>
                <a:sym typeface="Roboto"/>
              </a:rPr>
              <a:t> </a:t>
            </a:r>
            <a:endParaRPr sz="700">
              <a:solidFill>
                <a:schemeClr val="dk1"/>
              </a:solidFill>
              <a:latin typeface="Roboto"/>
              <a:ea typeface="Roboto"/>
              <a:cs typeface="Roboto"/>
              <a:sym typeface="Roboto"/>
            </a:endParaRPr>
          </a:p>
        </p:txBody>
      </p:sp>
      <p:sp>
        <p:nvSpPr>
          <p:cNvPr id="321" name="Google Shape;321;p54"/>
          <p:cNvSpPr txBox="1"/>
          <p:nvPr/>
        </p:nvSpPr>
        <p:spPr>
          <a:xfrm>
            <a:off x="2368800" y="2959025"/>
            <a:ext cx="1951500" cy="2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u="sng">
                <a:solidFill>
                  <a:schemeClr val="hlink"/>
                </a:solidFill>
                <a:latin typeface="Roboto"/>
                <a:ea typeface="Roboto"/>
                <a:cs typeface="Roboto"/>
                <a:sym typeface="Roboto"/>
                <a:hlinkClick r:id="rId8"/>
              </a:rPr>
              <a:t>https://datascientest.com/en/django-all-about-the-python-web-development-framework</a:t>
            </a:r>
            <a:r>
              <a:rPr lang="en" sz="700">
                <a:solidFill>
                  <a:schemeClr val="dk1"/>
                </a:solidFill>
                <a:latin typeface="Roboto"/>
                <a:ea typeface="Roboto"/>
                <a:cs typeface="Roboto"/>
                <a:sym typeface="Roboto"/>
              </a:rPr>
              <a:t> </a:t>
            </a:r>
            <a:endParaRPr sz="700">
              <a:solidFill>
                <a:schemeClr val="dk1"/>
              </a:solidFill>
              <a:latin typeface="Roboto"/>
              <a:ea typeface="Roboto"/>
              <a:cs typeface="Roboto"/>
              <a:sym typeface="Roboto"/>
            </a:endParaRPr>
          </a:p>
        </p:txBody>
      </p:sp>
      <p:sp>
        <p:nvSpPr>
          <p:cNvPr id="322" name="Google Shape;322;p54"/>
          <p:cNvSpPr txBox="1"/>
          <p:nvPr/>
        </p:nvSpPr>
        <p:spPr>
          <a:xfrm>
            <a:off x="6674250" y="2904975"/>
            <a:ext cx="1713600" cy="3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u="sng">
                <a:solidFill>
                  <a:schemeClr val="hlink"/>
                </a:solidFill>
                <a:latin typeface="Roboto"/>
                <a:ea typeface="Roboto"/>
                <a:cs typeface="Roboto"/>
                <a:sym typeface="Roboto"/>
                <a:hlinkClick r:id="rId9"/>
              </a:rPr>
              <a:t>https://www.theadleaf.com/services/website-development-2/bootstrap</a:t>
            </a:r>
            <a:r>
              <a:rPr lang="en" sz="700">
                <a:solidFill>
                  <a:schemeClr val="dk1"/>
                </a:solidFill>
                <a:latin typeface="Roboto"/>
                <a:ea typeface="Roboto"/>
                <a:cs typeface="Roboto"/>
                <a:sym typeface="Roboto"/>
              </a:rPr>
              <a:t> </a:t>
            </a:r>
            <a:endParaRPr sz="700">
              <a:solidFill>
                <a:schemeClr val="dk1"/>
              </a:solidFill>
              <a:latin typeface="Roboto"/>
              <a:ea typeface="Roboto"/>
              <a:cs typeface="Roboto"/>
              <a:sym typeface="Roboto"/>
            </a:endParaRPr>
          </a:p>
        </p:txBody>
      </p:sp>
      <p:sp>
        <p:nvSpPr>
          <p:cNvPr id="323" name="Google Shape;323;p54"/>
          <p:cNvSpPr txBox="1"/>
          <p:nvPr/>
        </p:nvSpPr>
        <p:spPr>
          <a:xfrm>
            <a:off x="4476750" y="2904975"/>
            <a:ext cx="2197500" cy="3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u="sng">
                <a:solidFill>
                  <a:schemeClr val="hlink"/>
                </a:solidFill>
                <a:latin typeface="Roboto"/>
                <a:ea typeface="Roboto"/>
                <a:cs typeface="Roboto"/>
                <a:sym typeface="Roboto"/>
                <a:hlinkClick r:id="rId10"/>
              </a:rPr>
              <a:t>https://www.devopsschool.com/blog/what-is-jquery-and-how-it-works-an-overview-and-its-use-cases/</a:t>
            </a:r>
            <a:r>
              <a:rPr lang="en" sz="700">
                <a:solidFill>
                  <a:schemeClr val="dk1"/>
                </a:solidFill>
                <a:latin typeface="Roboto"/>
                <a:ea typeface="Roboto"/>
                <a:cs typeface="Roboto"/>
                <a:sym typeface="Roboto"/>
              </a:rPr>
              <a:t> </a:t>
            </a:r>
            <a:endParaRPr sz="700">
              <a:solidFill>
                <a:schemeClr val="dk1"/>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5"/>
          <p:cNvSpPr txBox="1">
            <a:spLocks noGrp="1"/>
          </p:cNvSpPr>
          <p:nvPr>
            <p:ph type="body" idx="1"/>
          </p:nvPr>
        </p:nvSpPr>
        <p:spPr>
          <a:xfrm>
            <a:off x="387900" y="1585850"/>
            <a:ext cx="8368200" cy="2881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jQuery is a small, fast, versatile, and feature-rich JavaScript library. It uses an API that works across a multitude of browsers which makes things like HTML document traversal &amp; manipulation, event handling, animation, and Ajax much simpler. </a:t>
            </a:r>
            <a:endParaRPr/>
          </a:p>
        </p:txBody>
      </p:sp>
      <p:sp>
        <p:nvSpPr>
          <p:cNvPr id="329" name="Google Shape;329;p5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Web Framework Example w/ jQuery</a:t>
            </a:r>
            <a:endParaRPr/>
          </a:p>
        </p:txBody>
      </p:sp>
      <p:pic>
        <p:nvPicPr>
          <p:cNvPr id="330" name="Google Shape;330;p55"/>
          <p:cNvPicPr preferRelativeResize="0"/>
          <p:nvPr/>
        </p:nvPicPr>
        <p:blipFill>
          <a:blip r:embed="rId3">
            <a:alphaModFix/>
          </a:blip>
          <a:stretch>
            <a:fillRect/>
          </a:stretch>
        </p:blipFill>
        <p:spPr>
          <a:xfrm>
            <a:off x="170925" y="1021875"/>
            <a:ext cx="4534826" cy="3963650"/>
          </a:xfrm>
          <a:prstGeom prst="rect">
            <a:avLst/>
          </a:prstGeom>
          <a:noFill/>
          <a:ln>
            <a:noFill/>
          </a:ln>
        </p:spPr>
      </p:pic>
      <p:pic>
        <p:nvPicPr>
          <p:cNvPr id="331" name="Google Shape;331;p55"/>
          <p:cNvPicPr preferRelativeResize="0"/>
          <p:nvPr/>
        </p:nvPicPr>
        <p:blipFill>
          <a:blip r:embed="rId4">
            <a:alphaModFix/>
          </a:blip>
          <a:stretch>
            <a:fillRect/>
          </a:stretch>
        </p:blipFill>
        <p:spPr>
          <a:xfrm>
            <a:off x="4705756" y="1215425"/>
            <a:ext cx="4050344" cy="2881799"/>
          </a:xfrm>
          <a:prstGeom prst="rect">
            <a:avLst/>
          </a:prstGeom>
          <a:noFill/>
          <a:ln>
            <a:noFill/>
          </a:ln>
        </p:spPr>
      </p:pic>
      <p:pic>
        <p:nvPicPr>
          <p:cNvPr id="332" name="Google Shape;332;p55"/>
          <p:cNvPicPr preferRelativeResize="0"/>
          <p:nvPr/>
        </p:nvPicPr>
        <p:blipFill>
          <a:blip r:embed="rId5">
            <a:alphaModFix/>
          </a:blip>
          <a:stretch>
            <a:fillRect/>
          </a:stretch>
        </p:blipFill>
        <p:spPr>
          <a:xfrm>
            <a:off x="153475" y="2515725"/>
            <a:ext cx="8837048" cy="2406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6"/>
          <p:cNvSpPr txBox="1">
            <a:spLocks noGrp="1"/>
          </p:cNvSpPr>
          <p:nvPr>
            <p:ph type="body" idx="1"/>
          </p:nvPr>
        </p:nvSpPr>
        <p:spPr>
          <a:xfrm>
            <a:off x="387900" y="1489825"/>
            <a:ext cx="44226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Bootstrap is an open-source front-end framework. It provides HTML, CSS, and JavaScript components and tools which enables developers to easily build responsive websites.</a:t>
            </a:r>
            <a:endParaRPr/>
          </a:p>
        </p:txBody>
      </p:sp>
      <p:sp>
        <p:nvSpPr>
          <p:cNvPr id="338" name="Google Shape;338;p56"/>
          <p:cNvSpPr txBox="1">
            <a:spLocks noGrp="1"/>
          </p:cNvSpPr>
          <p:nvPr>
            <p:ph type="title"/>
          </p:nvPr>
        </p:nvSpPr>
        <p:spPr>
          <a:xfrm>
            <a:off x="387900" y="416300"/>
            <a:ext cx="4422600" cy="931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Web Framework Example w/ Bootstrap</a:t>
            </a:r>
            <a:endParaRPr/>
          </a:p>
        </p:txBody>
      </p:sp>
      <p:pic>
        <p:nvPicPr>
          <p:cNvPr id="339" name="Google Shape;339;p56"/>
          <p:cNvPicPr preferRelativeResize="0"/>
          <p:nvPr/>
        </p:nvPicPr>
        <p:blipFill>
          <a:blip r:embed="rId3">
            <a:alphaModFix/>
          </a:blip>
          <a:stretch>
            <a:fillRect/>
          </a:stretch>
        </p:blipFill>
        <p:spPr>
          <a:xfrm>
            <a:off x="4616175" y="855450"/>
            <a:ext cx="4527823" cy="4214025"/>
          </a:xfrm>
          <a:prstGeom prst="rect">
            <a:avLst/>
          </a:prstGeom>
          <a:noFill/>
          <a:ln>
            <a:noFill/>
          </a:ln>
        </p:spPr>
      </p:pic>
      <p:pic>
        <p:nvPicPr>
          <p:cNvPr id="340" name="Google Shape;340;p56"/>
          <p:cNvPicPr preferRelativeResize="0"/>
          <p:nvPr/>
        </p:nvPicPr>
        <p:blipFill>
          <a:blip r:embed="rId4">
            <a:alphaModFix/>
          </a:blip>
          <a:stretch>
            <a:fillRect/>
          </a:stretch>
        </p:blipFill>
        <p:spPr>
          <a:xfrm>
            <a:off x="852975" y="3209475"/>
            <a:ext cx="3492451" cy="16557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7"/>
          <p:cNvSpPr txBox="1">
            <a:spLocks noGrp="1"/>
          </p:cNvSpPr>
          <p:nvPr>
            <p:ph type="body" idx="1"/>
          </p:nvPr>
        </p:nvSpPr>
        <p:spPr>
          <a:xfrm>
            <a:off x="387900" y="1489825"/>
            <a:ext cx="4422600" cy="307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Django is a high-level Python web framework built by experienced developers. It is free &amp; open source and encourages rapid development and clean realistic design.</a:t>
            </a:r>
            <a:endParaRPr/>
          </a:p>
          <a:p>
            <a:pPr marL="0" lvl="0" indent="0" algn="l" rtl="0">
              <a:spcBef>
                <a:spcPts val="1200"/>
              </a:spcBef>
              <a:spcAft>
                <a:spcPts val="0"/>
              </a:spcAft>
              <a:buNone/>
            </a:pPr>
            <a:endParaRPr/>
          </a:p>
          <a:p>
            <a:pPr marL="0" lvl="0" indent="0" algn="l" rtl="0">
              <a:spcBef>
                <a:spcPts val="1200"/>
              </a:spcBef>
              <a:spcAft>
                <a:spcPts val="0"/>
              </a:spcAft>
              <a:buNone/>
            </a:pPr>
            <a:r>
              <a:rPr lang="en"/>
              <a:t>settings.py: configuration file</a:t>
            </a:r>
            <a:endParaRPr/>
          </a:p>
          <a:p>
            <a:pPr marL="0" lvl="0" indent="0" algn="l" rtl="0">
              <a:spcBef>
                <a:spcPts val="1200"/>
              </a:spcBef>
              <a:spcAft>
                <a:spcPts val="0"/>
              </a:spcAft>
              <a:buNone/>
            </a:pPr>
            <a:r>
              <a:rPr lang="en"/>
              <a:t>urls.py: links &amp; templates</a:t>
            </a:r>
            <a:endParaRPr/>
          </a:p>
          <a:p>
            <a:pPr marL="0" lvl="0" indent="0" algn="l" rtl="0">
              <a:spcBef>
                <a:spcPts val="1200"/>
              </a:spcBef>
              <a:spcAft>
                <a:spcPts val="1200"/>
              </a:spcAft>
              <a:buNone/>
            </a:pPr>
            <a:r>
              <a:rPr lang="en"/>
              <a:t>views.py: describe how to use or operate the model </a:t>
            </a:r>
            <a:endParaRPr/>
          </a:p>
        </p:txBody>
      </p:sp>
      <p:sp>
        <p:nvSpPr>
          <p:cNvPr id="346" name="Google Shape;346;p57"/>
          <p:cNvSpPr txBox="1">
            <a:spLocks noGrp="1"/>
          </p:cNvSpPr>
          <p:nvPr>
            <p:ph type="title"/>
          </p:nvPr>
        </p:nvSpPr>
        <p:spPr>
          <a:xfrm>
            <a:off x="387900" y="416300"/>
            <a:ext cx="4422600" cy="931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Web Framework Example w/ Django</a:t>
            </a:r>
            <a:endParaRPr/>
          </a:p>
        </p:txBody>
      </p:sp>
      <p:pic>
        <p:nvPicPr>
          <p:cNvPr id="347" name="Google Shape;347;p57"/>
          <p:cNvPicPr preferRelativeResize="0"/>
          <p:nvPr/>
        </p:nvPicPr>
        <p:blipFill>
          <a:blip r:embed="rId3">
            <a:alphaModFix/>
          </a:blip>
          <a:stretch>
            <a:fillRect/>
          </a:stretch>
        </p:blipFill>
        <p:spPr>
          <a:xfrm>
            <a:off x="6700550" y="286300"/>
            <a:ext cx="2280150" cy="2648375"/>
          </a:xfrm>
          <a:prstGeom prst="rect">
            <a:avLst/>
          </a:prstGeom>
          <a:noFill/>
          <a:ln>
            <a:noFill/>
          </a:ln>
        </p:spPr>
      </p:pic>
      <p:pic>
        <p:nvPicPr>
          <p:cNvPr id="348" name="Google Shape;348;p57"/>
          <p:cNvPicPr preferRelativeResize="0"/>
          <p:nvPr/>
        </p:nvPicPr>
        <p:blipFill>
          <a:blip r:embed="rId4">
            <a:alphaModFix/>
          </a:blip>
          <a:stretch>
            <a:fillRect/>
          </a:stretch>
        </p:blipFill>
        <p:spPr>
          <a:xfrm>
            <a:off x="4130450" y="286308"/>
            <a:ext cx="2280150" cy="3544315"/>
          </a:xfrm>
          <a:prstGeom prst="rect">
            <a:avLst/>
          </a:prstGeom>
          <a:noFill/>
          <a:ln>
            <a:noFill/>
          </a:ln>
        </p:spPr>
      </p:pic>
      <p:pic>
        <p:nvPicPr>
          <p:cNvPr id="349" name="Google Shape;349;p57"/>
          <p:cNvPicPr preferRelativeResize="0"/>
          <p:nvPr/>
        </p:nvPicPr>
        <p:blipFill>
          <a:blip r:embed="rId5">
            <a:alphaModFix/>
          </a:blip>
          <a:stretch>
            <a:fillRect/>
          </a:stretch>
        </p:blipFill>
        <p:spPr>
          <a:xfrm>
            <a:off x="4572000" y="2722038"/>
            <a:ext cx="4000500" cy="2143125"/>
          </a:xfrm>
          <a:prstGeom prst="rect">
            <a:avLst/>
          </a:prstGeom>
          <a:noFill/>
          <a:ln>
            <a:noFill/>
          </a:ln>
        </p:spPr>
      </p:pic>
      <p:pic>
        <p:nvPicPr>
          <p:cNvPr id="350" name="Google Shape;350;p57"/>
          <p:cNvPicPr preferRelativeResize="0"/>
          <p:nvPr/>
        </p:nvPicPr>
        <p:blipFill>
          <a:blip r:embed="rId6">
            <a:alphaModFix/>
          </a:blip>
          <a:stretch>
            <a:fillRect/>
          </a:stretch>
        </p:blipFill>
        <p:spPr>
          <a:xfrm>
            <a:off x="478163" y="674163"/>
            <a:ext cx="3362325" cy="2047875"/>
          </a:xfrm>
          <a:prstGeom prst="rect">
            <a:avLst/>
          </a:prstGeom>
          <a:noFill/>
          <a:ln>
            <a:noFill/>
          </a:ln>
        </p:spPr>
      </p:pic>
      <p:pic>
        <p:nvPicPr>
          <p:cNvPr id="351" name="Google Shape;351;p57"/>
          <p:cNvPicPr preferRelativeResize="0"/>
          <p:nvPr/>
        </p:nvPicPr>
        <p:blipFill>
          <a:blip r:embed="rId7">
            <a:alphaModFix/>
          </a:blip>
          <a:stretch>
            <a:fillRect/>
          </a:stretch>
        </p:blipFill>
        <p:spPr>
          <a:xfrm>
            <a:off x="910350" y="3006338"/>
            <a:ext cx="4422600" cy="15745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8"/>
          <p:cNvSpPr txBox="1">
            <a:spLocks noGrp="1"/>
          </p:cNvSpPr>
          <p:nvPr>
            <p:ph type="body" idx="1"/>
          </p:nvPr>
        </p:nvSpPr>
        <p:spPr>
          <a:xfrm>
            <a:off x="387900" y="1489825"/>
            <a:ext cx="44226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Laravel is an open-source PHP framework with built-in features that help make developing apps easier and faster. </a:t>
            </a:r>
            <a:endParaRPr/>
          </a:p>
          <a:p>
            <a:pPr marL="0" lvl="0" indent="0" algn="l" rtl="0">
              <a:spcBef>
                <a:spcPts val="1200"/>
              </a:spcBef>
              <a:spcAft>
                <a:spcPts val="1200"/>
              </a:spcAft>
              <a:buNone/>
            </a:pPr>
            <a:r>
              <a:rPr lang="en"/>
              <a:t>Some of these features include: automatic testing, a complete authentication system, a portable environment, object-relational mapping, a command-line interface, and more.</a:t>
            </a:r>
            <a:endParaRPr/>
          </a:p>
        </p:txBody>
      </p:sp>
      <p:sp>
        <p:nvSpPr>
          <p:cNvPr id="357" name="Google Shape;357;p58"/>
          <p:cNvSpPr txBox="1">
            <a:spLocks noGrp="1"/>
          </p:cNvSpPr>
          <p:nvPr>
            <p:ph type="title"/>
          </p:nvPr>
        </p:nvSpPr>
        <p:spPr>
          <a:xfrm>
            <a:off x="387900" y="416300"/>
            <a:ext cx="4422600" cy="931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Web Framework Example w/ Laravel</a:t>
            </a:r>
            <a:endParaRPr/>
          </a:p>
        </p:txBody>
      </p:sp>
      <p:pic>
        <p:nvPicPr>
          <p:cNvPr id="358" name="Google Shape;358;p58"/>
          <p:cNvPicPr preferRelativeResize="0"/>
          <p:nvPr/>
        </p:nvPicPr>
        <p:blipFill>
          <a:blip r:embed="rId3">
            <a:alphaModFix/>
          </a:blip>
          <a:stretch>
            <a:fillRect/>
          </a:stretch>
        </p:blipFill>
        <p:spPr>
          <a:xfrm>
            <a:off x="2719900" y="725187"/>
            <a:ext cx="5913774" cy="3693124"/>
          </a:xfrm>
          <a:prstGeom prst="rect">
            <a:avLst/>
          </a:prstGeom>
          <a:noFill/>
          <a:ln>
            <a:noFill/>
          </a:ln>
        </p:spPr>
      </p:pic>
      <p:pic>
        <p:nvPicPr>
          <p:cNvPr id="359" name="Google Shape;359;p58"/>
          <p:cNvPicPr preferRelativeResize="0"/>
          <p:nvPr/>
        </p:nvPicPr>
        <p:blipFill>
          <a:blip r:embed="rId4">
            <a:alphaModFix/>
          </a:blip>
          <a:stretch>
            <a:fillRect/>
          </a:stretch>
        </p:blipFill>
        <p:spPr>
          <a:xfrm>
            <a:off x="555944" y="947475"/>
            <a:ext cx="8239130" cy="3693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9"/>
          <p:cNvSpPr txBox="1">
            <a:spLocks noGrp="1"/>
          </p:cNvSpPr>
          <p:nvPr>
            <p:ph type="title"/>
          </p:nvPr>
        </p:nvSpPr>
        <p:spPr>
          <a:xfrm>
            <a:off x="387900" y="1999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References:</a:t>
            </a:r>
            <a:endParaRPr/>
          </a:p>
        </p:txBody>
      </p:sp>
      <p:sp>
        <p:nvSpPr>
          <p:cNvPr id="365" name="Google Shape;365;p59"/>
          <p:cNvSpPr txBox="1"/>
          <p:nvPr/>
        </p:nvSpPr>
        <p:spPr>
          <a:xfrm>
            <a:off x="387900" y="972650"/>
            <a:ext cx="7691700" cy="419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u="sng">
                <a:solidFill>
                  <a:schemeClr val="hlink"/>
                </a:solidFill>
                <a:latin typeface="Roboto"/>
                <a:ea typeface="Roboto"/>
                <a:cs typeface="Roboto"/>
                <a:sym typeface="Roboto"/>
                <a:hlinkClick r:id="rId3"/>
              </a:rPr>
              <a:t>https://www.techtarget.com/searchsoftwarequality/definition/Web-application-Web-app</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000" u="sng">
                <a:solidFill>
                  <a:schemeClr val="hlink"/>
                </a:solidFill>
                <a:latin typeface="Roboto"/>
                <a:ea typeface="Roboto"/>
                <a:cs typeface="Roboto"/>
                <a:sym typeface="Roboto"/>
                <a:hlinkClick r:id="rId4"/>
              </a:rPr>
              <a:t>https://www.codecademy.com/article/what-is-a-web-app</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000" u="sng">
                <a:solidFill>
                  <a:schemeClr val="hlink"/>
                </a:solidFill>
                <a:latin typeface="Roboto"/>
                <a:ea typeface="Roboto"/>
                <a:cs typeface="Roboto"/>
                <a:sym typeface="Roboto"/>
                <a:hlinkClick r:id="rId5"/>
              </a:rPr>
              <a:t>https://www.freecodecamp.org/news/what-are-progressive-web-apps/</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000" u="sng">
                <a:solidFill>
                  <a:schemeClr val="hlink"/>
                </a:solidFill>
                <a:latin typeface="Roboto"/>
                <a:ea typeface="Roboto"/>
                <a:cs typeface="Roboto"/>
                <a:sym typeface="Roboto"/>
                <a:hlinkClick r:id="rId6"/>
              </a:rPr>
              <a:t>https://jelvix.com/blog/pwa-vs-native-app-benefits-for-users-and-developers</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000" u="sng">
                <a:solidFill>
                  <a:schemeClr val="hlink"/>
                </a:solidFill>
                <a:latin typeface="Roboto"/>
                <a:ea typeface="Roboto"/>
                <a:cs typeface="Roboto"/>
                <a:sym typeface="Roboto"/>
                <a:hlinkClick r:id="rId7"/>
              </a:rPr>
              <a:t>https://developer.mozilla.org/en-US/docs/Web/Progressive_web_apps/Guides/Best_practices</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000" u="sng">
                <a:solidFill>
                  <a:schemeClr val="hlink"/>
                </a:solidFill>
                <a:latin typeface="Roboto"/>
                <a:ea typeface="Roboto"/>
                <a:cs typeface="Roboto"/>
                <a:sym typeface="Roboto"/>
                <a:hlinkClick r:id="rId8"/>
              </a:rPr>
              <a:t>https://onesignal.com/blog/what-is-a-pwa/</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000" u="sng">
                <a:solidFill>
                  <a:schemeClr val="hlink"/>
                </a:solidFill>
                <a:latin typeface="Roboto"/>
                <a:ea typeface="Roboto"/>
                <a:cs typeface="Roboto"/>
                <a:sym typeface="Roboto"/>
                <a:hlinkClick r:id="rId9"/>
              </a:rPr>
              <a:t>https://aws.amazon.com/what-is/lamp-stack/</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accent5"/>
                </a:solidFill>
                <a:latin typeface="Roboto"/>
                <a:ea typeface="Roboto"/>
                <a:cs typeface="Roboto"/>
                <a:sym typeface="Roboto"/>
                <a:hlinkClick r:id="rId10">
                  <a:extLst>
                    <a:ext uri="{A12FA001-AC4F-418D-AE19-62706E023703}">
                      <ahyp:hlinkClr xmlns:ahyp="http://schemas.microsoft.com/office/drawing/2018/hyperlinkcolor" val="tx"/>
                    </a:ext>
                  </a:extLst>
                </a:hlinkClick>
              </a:rPr>
              <a:t>https://www.ibm.com/docs/en/rational-soft-arch/9.6.1?topic=page-asynchronous-javascript-xml-ajax-overview</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accent5"/>
                </a:solidFill>
                <a:latin typeface="Roboto"/>
                <a:ea typeface="Roboto"/>
                <a:cs typeface="Roboto"/>
                <a:sym typeface="Roboto"/>
                <a:hlinkClick r:id="rId11">
                  <a:extLst>
                    <a:ext uri="{A12FA001-AC4F-418D-AE19-62706E023703}">
                      <ahyp:hlinkClr xmlns:ahyp="http://schemas.microsoft.com/office/drawing/2018/hyperlinkcolor" val="tx"/>
                    </a:ext>
                  </a:extLst>
                </a:hlinkClick>
              </a:rPr>
              <a:t>https://aws.amazon.com/what-is/ajax/#:~:text=Asynchronous%20JavaScript%20and%20XML%20</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accent5"/>
                </a:solidFill>
                <a:latin typeface="Roboto"/>
                <a:ea typeface="Roboto"/>
                <a:cs typeface="Roboto"/>
                <a:sym typeface="Roboto"/>
                <a:hlinkClick r:id="rId12">
                  <a:extLst>
                    <a:ext uri="{A12FA001-AC4F-418D-AE19-62706E023703}">
                      <ahyp:hlinkClr xmlns:ahyp="http://schemas.microsoft.com/office/drawing/2018/hyperlinkcolor" val="tx"/>
                    </a:ext>
                  </a:extLst>
                </a:hlinkClick>
              </a:rPr>
              <a:t>https://www.testgorilla.com/blog/ajax-web-development/</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accent5"/>
                </a:solidFill>
                <a:latin typeface="Roboto"/>
                <a:ea typeface="Roboto"/>
                <a:cs typeface="Roboto"/>
                <a:sym typeface="Roboto"/>
                <a:hlinkClick r:id="rId13">
                  <a:extLst>
                    <a:ext uri="{A12FA001-AC4F-418D-AE19-62706E023703}">
                      <ahyp:hlinkClr xmlns:ahyp="http://schemas.microsoft.com/office/drawing/2018/hyperlinkcolor" val="tx"/>
                    </a:ext>
                  </a:extLst>
                </a:hlinkClick>
              </a:rPr>
              <a:t>https://www.browserstack.com/guide/web-development-frameworks</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hlink"/>
                </a:solidFill>
                <a:latin typeface="Roboto"/>
                <a:ea typeface="Roboto"/>
                <a:cs typeface="Roboto"/>
                <a:sym typeface="Roboto"/>
                <a:hlinkClick r:id="rId14"/>
              </a:rPr>
              <a:t>https://jquery.com/</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hlink"/>
                </a:solidFill>
                <a:latin typeface="Roboto"/>
                <a:ea typeface="Roboto"/>
                <a:cs typeface="Roboto"/>
                <a:sym typeface="Roboto"/>
                <a:hlinkClick r:id="rId15"/>
              </a:rPr>
              <a:t>https://www.geeksforgeeks.org/bootstrap/</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hlink"/>
                </a:solidFill>
                <a:latin typeface="Roboto"/>
                <a:ea typeface="Roboto"/>
                <a:cs typeface="Roboto"/>
                <a:sym typeface="Roboto"/>
                <a:hlinkClick r:id="rId16"/>
              </a:rPr>
              <a:t>https://www.djangoproject.com/</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hlink"/>
                </a:solidFill>
                <a:latin typeface="Roboto"/>
                <a:ea typeface="Roboto"/>
                <a:cs typeface="Roboto"/>
                <a:sym typeface="Roboto"/>
                <a:hlinkClick r:id="rId17"/>
              </a:rPr>
              <a:t>https://dev.to/creativetim_official/what-is-laravel-explain-it-like-i-m-five-19eb</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hlink"/>
                </a:solidFill>
                <a:latin typeface="Roboto"/>
                <a:ea typeface="Roboto"/>
                <a:cs typeface="Roboto"/>
                <a:sym typeface="Roboto"/>
                <a:hlinkClick r:id="rId18"/>
              </a:rPr>
              <a:t>https://developer.mozilla.org/en-US/docs/Learn/Getting_started_with_the_web/The_web_and_web_standards</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hlink"/>
                </a:solidFill>
                <a:latin typeface="Roboto"/>
                <a:ea typeface="Roboto"/>
                <a:cs typeface="Roboto"/>
                <a:sym typeface="Roboto"/>
                <a:hlinkClick r:id="rId19"/>
              </a:rPr>
              <a:t>https://developer.mozilla.org/en-US/docs/Web/HTML#:~:text=HTML%20(HyperText%20Markup%20Language)%20is,functionality%2Fbehavior%20(JavaScript)</a:t>
            </a:r>
            <a:r>
              <a:rPr lang="en" sz="1000">
                <a:solidFill>
                  <a:schemeClr val="dk1"/>
                </a:solidFill>
                <a:latin typeface="Roboto"/>
                <a:ea typeface="Roboto"/>
                <a:cs typeface="Roboto"/>
                <a:sym typeface="Roboto"/>
              </a:rPr>
              <a:t>.</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hlink"/>
                </a:solidFill>
                <a:latin typeface="Roboto"/>
                <a:ea typeface="Roboto"/>
                <a:cs typeface="Roboto"/>
                <a:sym typeface="Roboto"/>
                <a:hlinkClick r:id="rId20"/>
              </a:rPr>
              <a:t>https://developer.mozilla.org/en-US/docs/Learn/CSS</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hlink"/>
                </a:solidFill>
                <a:latin typeface="Roboto"/>
                <a:ea typeface="Roboto"/>
                <a:cs typeface="Roboto"/>
                <a:sym typeface="Roboto"/>
                <a:hlinkClick r:id="rId21"/>
              </a:rPr>
              <a:t>https://developer.mozilla.org/en-US/docs/Web/JavaScript</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hlink"/>
                </a:solidFill>
                <a:latin typeface="Roboto"/>
                <a:ea typeface="Roboto"/>
                <a:cs typeface="Roboto"/>
                <a:sym typeface="Roboto"/>
                <a:hlinkClick r:id="rId22"/>
              </a:rPr>
              <a:t>https://www.simplilearn.com/applications-of-javascript-article</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hlink"/>
                </a:solidFill>
                <a:latin typeface="Roboto"/>
                <a:ea typeface="Roboto"/>
                <a:cs typeface="Roboto"/>
                <a:sym typeface="Roboto"/>
                <a:hlinkClick r:id="rId23"/>
              </a:rPr>
              <a:t>https://www.w3schools.com/js/js_ajax_examples.asp</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hlink"/>
                </a:solidFill>
                <a:latin typeface="Roboto"/>
                <a:ea typeface="Roboto"/>
                <a:cs typeface="Roboto"/>
                <a:sym typeface="Roboto"/>
                <a:hlinkClick r:id="rId24"/>
              </a:rPr>
              <a:t>https://steemit.com/utopian-io/@valium/2-or-hello-world-setting-views-py-and-urls-py-configuring-settings-py-django-tutorial</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spcBef>
                <a:spcPts val="0"/>
              </a:spcBef>
              <a:spcAft>
                <a:spcPts val="0"/>
              </a:spcAft>
              <a:buNone/>
            </a:pPr>
            <a:r>
              <a:rPr lang="en" sz="1000" u="sng">
                <a:solidFill>
                  <a:schemeClr val="hlink"/>
                </a:solidFill>
                <a:latin typeface="Roboto"/>
                <a:ea typeface="Roboto"/>
                <a:cs typeface="Roboto"/>
                <a:sym typeface="Roboto"/>
                <a:hlinkClick r:id="rId25"/>
              </a:rPr>
              <a:t>https://crunchify.com/simplest-jquery-hello-world-example/</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spcBef>
                <a:spcPts val="0"/>
              </a:spcBef>
              <a:spcAft>
                <a:spcPts val="0"/>
              </a:spcAft>
              <a:buNone/>
            </a:pPr>
            <a:endParaRPr sz="10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More Aspects of PWAs</a:t>
            </a:r>
            <a:endParaRPr/>
          </a:p>
        </p:txBody>
      </p:sp>
      <p:sp>
        <p:nvSpPr>
          <p:cNvPr id="88" name="Google Shape;88;p17"/>
          <p:cNvSpPr txBox="1">
            <a:spLocks noGrp="1"/>
          </p:cNvSpPr>
          <p:nvPr>
            <p:ph type="body" idx="1"/>
          </p:nvPr>
        </p:nvSpPr>
        <p:spPr>
          <a:xfrm>
            <a:off x="387900" y="1489825"/>
            <a:ext cx="8368200" cy="3531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Aspects: </a:t>
            </a:r>
            <a:endParaRPr/>
          </a:p>
          <a:p>
            <a:pPr marL="457200" lvl="0" indent="-342900" algn="l" rtl="0">
              <a:lnSpc>
                <a:spcPct val="200000"/>
              </a:lnSpc>
              <a:spcBef>
                <a:spcPts val="1200"/>
              </a:spcBef>
              <a:spcAft>
                <a:spcPts val="0"/>
              </a:spcAft>
              <a:buSzPts val="1800"/>
              <a:buAutoNum type="arabicPeriod"/>
            </a:pPr>
            <a:r>
              <a:rPr lang="en"/>
              <a:t>Smooth animations</a:t>
            </a:r>
            <a:endParaRPr/>
          </a:p>
          <a:p>
            <a:pPr marL="457200" lvl="0" indent="-342900" algn="l" rtl="0">
              <a:lnSpc>
                <a:spcPct val="200000"/>
              </a:lnSpc>
              <a:spcBef>
                <a:spcPts val="0"/>
              </a:spcBef>
              <a:spcAft>
                <a:spcPts val="0"/>
              </a:spcAft>
              <a:buSzPts val="1800"/>
              <a:buAutoNum type="arabicPeriod"/>
            </a:pPr>
            <a:r>
              <a:rPr lang="en"/>
              <a:t>Responsive design</a:t>
            </a:r>
            <a:endParaRPr/>
          </a:p>
          <a:p>
            <a:pPr marL="457200" lvl="0" indent="-342900" algn="l" rtl="0">
              <a:lnSpc>
                <a:spcPct val="200000"/>
              </a:lnSpc>
              <a:spcBef>
                <a:spcPts val="0"/>
              </a:spcBef>
              <a:spcAft>
                <a:spcPts val="0"/>
              </a:spcAft>
              <a:buSzPts val="1800"/>
              <a:buAutoNum type="arabicPeriod"/>
            </a:pPr>
            <a:r>
              <a:rPr lang="en"/>
              <a:t>Intuitive gestures</a:t>
            </a:r>
            <a:endParaRPr/>
          </a:p>
          <a:p>
            <a:pPr marL="457200" lvl="0" indent="-342900" algn="l" rtl="0">
              <a:lnSpc>
                <a:spcPct val="200000"/>
              </a:lnSpc>
              <a:spcBef>
                <a:spcPts val="0"/>
              </a:spcBef>
              <a:spcAft>
                <a:spcPts val="0"/>
              </a:spcAft>
              <a:buSzPts val="1800"/>
              <a:buAutoNum type="arabicPeriod"/>
            </a:pPr>
            <a:r>
              <a:rPr lang="en"/>
              <a:t>Seamless integration w/ device features like:</a:t>
            </a:r>
            <a:endParaRPr/>
          </a:p>
          <a:p>
            <a:pPr marL="914400" lvl="0" indent="-342900" algn="l" rtl="0">
              <a:lnSpc>
                <a:spcPct val="200000"/>
              </a:lnSpc>
              <a:spcBef>
                <a:spcPts val="0"/>
              </a:spcBef>
              <a:spcAft>
                <a:spcPts val="0"/>
              </a:spcAft>
              <a:buSzPts val="1800"/>
              <a:buChar char="+"/>
            </a:pPr>
            <a:r>
              <a:rPr lang="en"/>
              <a:t>notifications, offline capabilities, and access to hardware components.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body" idx="1"/>
          </p:nvPr>
        </p:nvSpPr>
        <p:spPr>
          <a:xfrm>
            <a:off x="387900" y="1489825"/>
            <a:ext cx="8368200" cy="336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User Benefits of PWAs include:</a:t>
            </a:r>
            <a:endParaRPr/>
          </a:p>
          <a:p>
            <a:pPr marL="457200" lvl="0" indent="-342900" algn="l" rtl="0">
              <a:spcBef>
                <a:spcPts val="1200"/>
              </a:spcBef>
              <a:spcAft>
                <a:spcPts val="0"/>
              </a:spcAft>
              <a:buSzPts val="1800"/>
              <a:buAutoNum type="arabicPeriod"/>
            </a:pPr>
            <a:r>
              <a:rPr lang="en"/>
              <a:t>Push Notifications - Can increase engagement by up to four times by sending push notifications that appear on the user’s device.</a:t>
            </a:r>
            <a:endParaRPr/>
          </a:p>
          <a:p>
            <a:pPr marL="457200" lvl="0" indent="-342900" algn="l" rtl="0">
              <a:spcBef>
                <a:spcPts val="0"/>
              </a:spcBef>
              <a:spcAft>
                <a:spcPts val="0"/>
              </a:spcAft>
              <a:buSzPts val="1800"/>
              <a:buAutoNum type="arabicPeriod"/>
            </a:pPr>
            <a:r>
              <a:rPr lang="en"/>
              <a:t>App-like Appearance - Look about 95% identical to native apps, providing a superior user experience.</a:t>
            </a:r>
            <a:endParaRPr/>
          </a:p>
          <a:p>
            <a:pPr marL="457200" lvl="0" indent="-342900" algn="l" rtl="0">
              <a:spcBef>
                <a:spcPts val="0"/>
              </a:spcBef>
              <a:spcAft>
                <a:spcPts val="0"/>
              </a:spcAft>
              <a:buSzPts val="1800"/>
              <a:buAutoNum type="arabicPeriod"/>
            </a:pPr>
            <a:r>
              <a:rPr lang="en"/>
              <a:t>Offline Functionality - Can allow users to access the app without an internet connection.</a:t>
            </a:r>
            <a:endParaRPr/>
          </a:p>
          <a:p>
            <a:pPr marL="457200" lvl="0" indent="-342900" algn="l" rtl="0">
              <a:spcBef>
                <a:spcPts val="0"/>
              </a:spcBef>
              <a:spcAft>
                <a:spcPts val="0"/>
              </a:spcAft>
              <a:buSzPts val="1800"/>
              <a:buAutoNum type="arabicPeriod"/>
            </a:pPr>
            <a:r>
              <a:rPr lang="en"/>
              <a:t>Responsiveness - Work with many screen sizes and functions like native apps.</a:t>
            </a:r>
            <a:endParaRPr/>
          </a:p>
        </p:txBody>
      </p:sp>
      <p:sp>
        <p:nvSpPr>
          <p:cNvPr id="94" name="Google Shape;94;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are the Benefits of a PWA?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More Benefits. . .</a:t>
            </a:r>
            <a:endParaRPr>
              <a:solidFill>
                <a:srgbClr val="FF0000"/>
              </a:solidFill>
            </a:endParaRPr>
          </a:p>
        </p:txBody>
      </p:sp>
      <p:sp>
        <p:nvSpPr>
          <p:cNvPr id="100" name="Google Shape;100;p19"/>
          <p:cNvSpPr txBox="1">
            <a:spLocks noGrp="1"/>
          </p:cNvSpPr>
          <p:nvPr>
            <p:ph type="body" idx="1"/>
          </p:nvPr>
        </p:nvSpPr>
        <p:spPr>
          <a:xfrm>
            <a:off x="387900" y="1413550"/>
            <a:ext cx="8368200" cy="359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Benefits in Development and for Stakeholders:</a:t>
            </a:r>
            <a:endParaRPr dirty="0"/>
          </a:p>
          <a:p>
            <a:pPr marL="457200" lvl="0" indent="-342900" algn="l" rtl="0">
              <a:spcBef>
                <a:spcPts val="1200"/>
              </a:spcBef>
              <a:spcAft>
                <a:spcPts val="0"/>
              </a:spcAft>
              <a:buSzPts val="1800"/>
              <a:buAutoNum type="arabicPeriod"/>
            </a:pPr>
            <a:r>
              <a:rPr lang="en" dirty="0"/>
              <a:t>Affordable Development - Since PWAs are built with web tech like HTML and CSS; it may be quicker and cheaper to develop than traditional applications</a:t>
            </a:r>
          </a:p>
          <a:p>
            <a:pPr marL="457200" lvl="0" indent="-342900" algn="l" rtl="0">
              <a:spcBef>
                <a:spcPts val="1200"/>
              </a:spcBef>
              <a:spcAft>
                <a:spcPts val="0"/>
              </a:spcAft>
              <a:buSzPts val="1800"/>
              <a:buAutoNum type="arabicPeriod"/>
            </a:pPr>
            <a:r>
              <a:rPr lang="en" dirty="0"/>
              <a:t>Connectivity Independent - Allow users to access the app even with a low-quality internet connection</a:t>
            </a:r>
          </a:p>
          <a:p>
            <a:pPr marL="457200" lvl="0" indent="-342900" algn="l" rtl="0">
              <a:spcBef>
                <a:spcPts val="1200"/>
              </a:spcBef>
              <a:spcAft>
                <a:spcPts val="0"/>
              </a:spcAft>
              <a:buSzPts val="1800"/>
              <a:buAutoNum type="arabicPeriod"/>
            </a:pPr>
            <a:r>
              <a:rPr lang="en" dirty="0"/>
              <a:t>Discoverable - Can be found through search engines, which can improve their visibility and reach</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the LAMP Stack?</a:t>
            </a:r>
            <a:endParaRPr/>
          </a:p>
        </p:txBody>
      </p:sp>
      <p:sp>
        <p:nvSpPr>
          <p:cNvPr id="106" name="Google Shape;106;p20"/>
          <p:cNvSpPr txBox="1">
            <a:spLocks noGrp="1"/>
          </p:cNvSpPr>
          <p:nvPr>
            <p:ph type="body" idx="1"/>
          </p:nvPr>
        </p:nvSpPr>
        <p:spPr>
          <a:xfrm>
            <a:off x="387900" y="1489825"/>
            <a:ext cx="8368200" cy="34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LAMP stack is a group of four separate software technologies that developers often use to construct website and web applications.</a:t>
            </a:r>
            <a:endParaRPr/>
          </a:p>
          <a:p>
            <a:pPr marL="0" lvl="0" indent="0" algn="l" rtl="0">
              <a:spcBef>
                <a:spcPts val="1200"/>
              </a:spcBef>
              <a:spcAft>
                <a:spcPts val="0"/>
              </a:spcAft>
              <a:buNone/>
            </a:pPr>
            <a:endParaRPr/>
          </a:p>
          <a:p>
            <a:pPr marL="0" lvl="0" indent="0" algn="l" rtl="0">
              <a:spcBef>
                <a:spcPts val="1200"/>
              </a:spcBef>
              <a:spcAft>
                <a:spcPts val="0"/>
              </a:spcAft>
              <a:buNone/>
            </a:pPr>
            <a:r>
              <a:rPr lang="en"/>
              <a:t>What does LAMP stand for?</a:t>
            </a:r>
            <a:endParaRPr/>
          </a:p>
          <a:p>
            <a:pPr marL="457200" lvl="0" indent="-342900" algn="l" rtl="0">
              <a:spcBef>
                <a:spcPts val="1200"/>
              </a:spcBef>
              <a:spcAft>
                <a:spcPts val="0"/>
              </a:spcAft>
              <a:buSzPts val="1800"/>
              <a:buChar char="-"/>
            </a:pPr>
            <a:r>
              <a:rPr lang="en"/>
              <a:t>Linux</a:t>
            </a:r>
            <a:endParaRPr/>
          </a:p>
          <a:p>
            <a:pPr marL="457200" lvl="0" indent="-342900" algn="l" rtl="0">
              <a:spcBef>
                <a:spcPts val="0"/>
              </a:spcBef>
              <a:spcAft>
                <a:spcPts val="0"/>
              </a:spcAft>
              <a:buSzPts val="1800"/>
              <a:buChar char="-"/>
            </a:pPr>
            <a:r>
              <a:rPr lang="en"/>
              <a:t>Apache</a:t>
            </a:r>
            <a:endParaRPr/>
          </a:p>
          <a:p>
            <a:pPr marL="457200" lvl="0" indent="-342900" algn="l" rtl="0">
              <a:spcBef>
                <a:spcPts val="0"/>
              </a:spcBef>
              <a:spcAft>
                <a:spcPts val="0"/>
              </a:spcAft>
              <a:buSzPts val="1800"/>
              <a:buChar char="-"/>
            </a:pPr>
            <a:r>
              <a:rPr lang="en"/>
              <a:t>MySQL</a:t>
            </a:r>
            <a:endParaRPr/>
          </a:p>
          <a:p>
            <a:pPr marL="457200" lvl="0" indent="-342900" algn="l" rtl="0">
              <a:spcBef>
                <a:spcPts val="0"/>
              </a:spcBef>
              <a:spcAft>
                <a:spcPts val="0"/>
              </a:spcAft>
              <a:buSzPts val="1800"/>
              <a:buChar char="-"/>
            </a:pPr>
            <a:r>
              <a:rPr lang="en"/>
              <a:t>PHP</a:t>
            </a:r>
            <a:endParaRPr/>
          </a:p>
        </p:txBody>
      </p:sp>
      <p:pic>
        <p:nvPicPr>
          <p:cNvPr id="107" name="Google Shape;107;p20"/>
          <p:cNvPicPr preferRelativeResize="0"/>
          <p:nvPr/>
        </p:nvPicPr>
        <p:blipFill>
          <a:blip r:embed="rId3">
            <a:alphaModFix/>
          </a:blip>
          <a:stretch>
            <a:fillRect/>
          </a:stretch>
        </p:blipFill>
        <p:spPr>
          <a:xfrm>
            <a:off x="4691874" y="2323450"/>
            <a:ext cx="3637250" cy="264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Each Component of Lamp Used For?</a:t>
            </a:r>
            <a:endParaRPr/>
          </a:p>
        </p:txBody>
      </p:sp>
      <p:sp>
        <p:nvSpPr>
          <p:cNvPr id="113" name="Google Shape;113;p21"/>
          <p:cNvSpPr txBox="1">
            <a:spLocks noGrp="1"/>
          </p:cNvSpPr>
          <p:nvPr>
            <p:ph type="body" idx="1"/>
          </p:nvPr>
        </p:nvSpPr>
        <p:spPr>
          <a:xfrm>
            <a:off x="387900" y="1489825"/>
            <a:ext cx="8368200" cy="34182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AutoNum type="arabicPeriod"/>
            </a:pPr>
            <a:r>
              <a:rPr lang="en" dirty="0"/>
              <a:t>Linu</a:t>
            </a:r>
          </a:p>
          <a:p>
            <a:pPr marL="857250" lvl="1" indent="-285750">
              <a:lnSpc>
                <a:spcPct val="150000"/>
              </a:lnSpc>
              <a:buSzPts val="1800"/>
              <a:buFont typeface="Roboto" panose="02000000000000000000" pitchFamily="2" charset="0"/>
              <a:buChar char="+"/>
            </a:pPr>
            <a:r>
              <a:rPr lang="en" dirty="0"/>
              <a:t>Is the Operating System</a:t>
            </a:r>
            <a:endParaRPr lang="en-US" dirty="0"/>
          </a:p>
          <a:p>
            <a:pPr>
              <a:lnSpc>
                <a:spcPct val="150000"/>
              </a:lnSpc>
              <a:buFont typeface="Roboto"/>
              <a:buAutoNum type="arabicPeriod"/>
            </a:pPr>
            <a:r>
              <a:rPr lang="en-US" dirty="0"/>
              <a:t>Apache</a:t>
            </a:r>
          </a:p>
          <a:p>
            <a:pPr lvl="1">
              <a:lnSpc>
                <a:spcPct val="150000"/>
              </a:lnSpc>
              <a:buFont typeface="Roboto" panose="02000000000000000000" pitchFamily="2" charset="0"/>
              <a:buChar char="+"/>
            </a:pPr>
            <a:r>
              <a:rPr lang="en-US" dirty="0"/>
              <a:t>Is the web server</a:t>
            </a:r>
          </a:p>
          <a:p>
            <a:pPr marL="457200" lvl="0" indent="-342900" algn="l" rtl="0">
              <a:lnSpc>
                <a:spcPct val="150000"/>
              </a:lnSpc>
              <a:spcBef>
                <a:spcPts val="0"/>
              </a:spcBef>
              <a:spcAft>
                <a:spcPts val="0"/>
              </a:spcAft>
              <a:buSzPts val="1800"/>
              <a:buAutoNum type="arabicPeriod"/>
            </a:pPr>
            <a:r>
              <a:rPr lang="en" dirty="0"/>
              <a:t>MySQL</a:t>
            </a:r>
          </a:p>
          <a:p>
            <a:pPr marL="857250" lvl="1" indent="-285750">
              <a:lnSpc>
                <a:spcPct val="150000"/>
              </a:lnSpc>
              <a:buFont typeface="Roboto" panose="02000000000000000000" pitchFamily="2" charset="0"/>
              <a:buChar char="+"/>
            </a:pPr>
            <a:r>
              <a:rPr lang="en-US" dirty="0"/>
              <a:t>Is the database server</a:t>
            </a:r>
          </a:p>
          <a:p>
            <a:pPr marL="457200" lvl="0" indent="-342900" algn="l" rtl="0">
              <a:lnSpc>
                <a:spcPct val="150000"/>
              </a:lnSpc>
              <a:spcBef>
                <a:spcPts val="0"/>
              </a:spcBef>
              <a:spcAft>
                <a:spcPts val="0"/>
              </a:spcAft>
              <a:buSzPts val="1800"/>
              <a:buAutoNum type="arabicPeriod"/>
            </a:pPr>
            <a:r>
              <a:rPr lang="en" dirty="0"/>
              <a:t>PHP</a:t>
            </a:r>
          </a:p>
          <a:p>
            <a:pPr marL="857250" lvl="1" indent="-285750">
              <a:lnSpc>
                <a:spcPct val="150000"/>
              </a:lnSpc>
              <a:buSzPts val="1800"/>
              <a:buFont typeface="Roboto" panose="02000000000000000000" pitchFamily="2" charset="0"/>
              <a:buChar char="+"/>
            </a:pPr>
            <a:r>
              <a:rPr lang="en" dirty="0"/>
              <a:t> Is the programming language</a:t>
            </a:r>
            <a:endParaRPr dirty="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3201</Words>
  <Application>Microsoft Office PowerPoint</Application>
  <PresentationFormat>On-screen Show (16:9)</PresentationFormat>
  <Paragraphs>269</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Roboto Slab</vt:lpstr>
      <vt:lpstr>Roboto</vt:lpstr>
      <vt:lpstr>Arial</vt:lpstr>
      <vt:lpstr>Marina</vt:lpstr>
      <vt:lpstr>Web Frameworks</vt:lpstr>
      <vt:lpstr>What is a Web Application?</vt:lpstr>
      <vt:lpstr>Different Forms of Web Applications</vt:lpstr>
      <vt:lpstr>What is a Progressive Web App (PWA)?</vt:lpstr>
      <vt:lpstr>More Aspects of PWAs</vt:lpstr>
      <vt:lpstr>What are the Benefits of a PWA?</vt:lpstr>
      <vt:lpstr>More Benefits. . .</vt:lpstr>
      <vt:lpstr>What is the LAMP Stack?</vt:lpstr>
      <vt:lpstr>What is Each Component of Lamp Used For?</vt:lpstr>
      <vt:lpstr>Why is a LAMP Stack Important?</vt:lpstr>
      <vt:lpstr>What is the LAMP Stack as a whole used for?</vt:lpstr>
      <vt:lpstr>What is Ajax?</vt:lpstr>
      <vt:lpstr>Ajax Data exchange</vt:lpstr>
      <vt:lpstr>PowerPoint Presentation</vt:lpstr>
      <vt:lpstr>Benefits of AJAX </vt:lpstr>
      <vt:lpstr>AJAX in code</vt:lpstr>
      <vt:lpstr>PowerPoint Presentation</vt:lpstr>
      <vt:lpstr>AJAX Limitations</vt:lpstr>
      <vt:lpstr>Standards Impacting Web Development</vt:lpstr>
      <vt:lpstr>HTML</vt:lpstr>
      <vt:lpstr>CSS </vt:lpstr>
      <vt:lpstr>Example continued…</vt:lpstr>
      <vt:lpstr>PowerPoint Presentation</vt:lpstr>
      <vt:lpstr>Javascript </vt:lpstr>
      <vt:lpstr>Constructing a House tie-ins (SSF)</vt:lpstr>
      <vt:lpstr>What are validators (HTML / CSS)?</vt:lpstr>
      <vt:lpstr>(Benefits of using Validators)</vt:lpstr>
      <vt:lpstr>HTML Validators</vt:lpstr>
      <vt:lpstr>Example Validating HTML Code</vt:lpstr>
      <vt:lpstr>Validating Incorrect code</vt:lpstr>
      <vt:lpstr>Example Validating CSS</vt:lpstr>
      <vt:lpstr>CSS Validator Error</vt:lpstr>
      <vt:lpstr>Web Developer Tools In Browsers</vt:lpstr>
      <vt:lpstr>Web Developer Tools in Browser (Chrome)</vt:lpstr>
      <vt:lpstr>Web Developer Tools in Browsers (Firefox)</vt:lpstr>
      <vt:lpstr>Web Developer Tools in Browsers (Edge)</vt:lpstr>
      <vt:lpstr>What are Web Frameworks?</vt:lpstr>
      <vt:lpstr>What do Web Frameworks do?</vt:lpstr>
      <vt:lpstr>Different Types of Web Frameworks</vt:lpstr>
      <vt:lpstr>Advantages</vt:lpstr>
      <vt:lpstr>Disadvantages</vt:lpstr>
      <vt:lpstr>Web Frameworks (Examples)</vt:lpstr>
      <vt:lpstr>Web Framework Example w/ jQuery</vt:lpstr>
      <vt:lpstr>Web Framework Example w/ Bootstrap</vt:lpstr>
      <vt:lpstr>Web Framework Example w/ Django</vt:lpstr>
      <vt:lpstr>Web Framework Example w/ Laravel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Frameworks</dc:title>
  <cp:lastModifiedBy>Aidan Rouse</cp:lastModifiedBy>
  <cp:revision>1</cp:revision>
  <dcterms:modified xsi:type="dcterms:W3CDTF">2024-04-24T21:36:15Z</dcterms:modified>
</cp:coreProperties>
</file>